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7" r:id="rId4"/>
    <p:sldId id="288" r:id="rId5"/>
    <p:sldId id="258" r:id="rId6"/>
    <p:sldId id="289" r:id="rId7"/>
    <p:sldId id="290" r:id="rId8"/>
    <p:sldId id="292" r:id="rId9"/>
    <p:sldId id="291" r:id="rId10"/>
    <p:sldId id="293" r:id="rId11"/>
    <p:sldId id="294" r:id="rId12"/>
    <p:sldId id="283" r:id="rId13"/>
    <p:sldId id="295" r:id="rId14"/>
    <p:sldId id="296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0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20" y="-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53A52C-8ACE-4B11-A1F6-2713F65981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453A52C-8ACE-4B11-A1F6-2713F6598109}" type="datetimeFigureOut">
              <a:rPr lang="en-US" smtClean="0"/>
              <a:pPr/>
              <a:t>07/12/2016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149E634-6CD7-4334-983E-5F3E72AD35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0"/>
            <a:ext cx="46482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/>
              <a:t>ARCHEGONIATES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685800"/>
            <a:ext cx="8534400" cy="7162800"/>
          </a:xfrm>
        </p:spPr>
        <p:txBody>
          <a:bodyPr>
            <a:noAutofit/>
          </a:bodyPr>
          <a:lstStyle/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/>
              <a:t>Archegoniate </a:t>
            </a:r>
            <a:r>
              <a:rPr lang="en-US" sz="2000" dirty="0" smtClean="0"/>
              <a:t>probably originated from an ancestral green alga </a:t>
            </a:r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endParaRPr lang="en-US" sz="20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/>
              <a:t>assemblage of Bryophytes, </a:t>
            </a:r>
            <a:r>
              <a:rPr lang="en-US" sz="2000" dirty="0" err="1" smtClean="0"/>
              <a:t>Pteridophytes</a:t>
            </a:r>
            <a:r>
              <a:rPr lang="en-US" sz="2000" dirty="0" smtClean="0"/>
              <a:t> and Gymnosperms having archegonia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/>
              <a:t>a hollow container housing the egg cell</a:t>
            </a:r>
            <a:r>
              <a:rPr lang="en-US" sz="2000" dirty="0" smtClean="0"/>
              <a:t>.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/>
              <a:t>The egg cell is the precursor of the </a:t>
            </a:r>
            <a:r>
              <a:rPr lang="en-US" sz="2000" dirty="0" err="1" smtClean="0"/>
              <a:t>sporophytic</a:t>
            </a:r>
            <a:r>
              <a:rPr lang="en-US" sz="2000" dirty="0" smtClean="0"/>
              <a:t> generation. 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/>
              <a:t>The archegonium is differentiated into </a:t>
            </a:r>
            <a:r>
              <a:rPr lang="en-US" sz="2000" dirty="0" err="1" smtClean="0"/>
              <a:t>venter</a:t>
            </a:r>
            <a:r>
              <a:rPr lang="en-US" sz="2000" dirty="0" smtClean="0"/>
              <a:t> and </a:t>
            </a:r>
            <a:r>
              <a:rPr lang="en-US" sz="2000" dirty="0" smtClean="0"/>
              <a:t>neck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/>
              <a:t>sexual reproduction in the </a:t>
            </a:r>
            <a:r>
              <a:rPr lang="en-US" sz="2000" dirty="0" err="1" smtClean="0"/>
              <a:t>archegoniates</a:t>
            </a:r>
            <a:r>
              <a:rPr lang="en-US" sz="2000" dirty="0" smtClean="0"/>
              <a:t> is the emergence of </a:t>
            </a:r>
            <a:r>
              <a:rPr lang="en-US" sz="2000" dirty="0" err="1" smtClean="0"/>
              <a:t>heterospory</a:t>
            </a:r>
            <a:endParaRPr lang="en-US" sz="2000" dirty="0" smtClean="0"/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/>
              <a:t>This phenomenon leads to the formation of spores of two sizes, microspores and </a:t>
            </a:r>
            <a:r>
              <a:rPr lang="en-US" sz="2000" dirty="0" smtClean="0"/>
              <a:t>megaspores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/>
              <a:t>The zygote, a product of fertilization of the egg cell in the archegonium is the progenitor of the </a:t>
            </a:r>
            <a:r>
              <a:rPr lang="en-US" sz="2000" dirty="0" err="1" smtClean="0"/>
              <a:t>sporophytic</a:t>
            </a:r>
            <a:r>
              <a:rPr lang="en-US" sz="2000" dirty="0" smtClean="0"/>
              <a:t> </a:t>
            </a:r>
            <a:r>
              <a:rPr lang="en-US" sz="2000" dirty="0" smtClean="0"/>
              <a:t>generation</a:t>
            </a:r>
          </a:p>
          <a:p>
            <a:pPr marL="457200" indent="-45720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Def. - </a:t>
            </a:r>
            <a:r>
              <a:rPr lang="en-US" sz="2000" dirty="0" err="1" smtClean="0"/>
              <a:t>Archegoniates</a:t>
            </a:r>
            <a:r>
              <a:rPr lang="en-US" sz="2000" dirty="0" smtClean="0"/>
              <a:t> are the group of primitive plants, which bears the female reproductive organ is an archegonium (a </a:t>
            </a:r>
            <a:r>
              <a:rPr lang="en-US" sz="2000" dirty="0" err="1" smtClean="0"/>
              <a:t>multicellular</a:t>
            </a:r>
            <a:r>
              <a:rPr lang="en-US" sz="2000" dirty="0" smtClean="0"/>
              <a:t>, often flask-shaped, egg-producing organ) </a:t>
            </a:r>
            <a:r>
              <a:rPr lang="en-US" sz="2000" dirty="0" smtClean="0"/>
              <a:t>occurring </a:t>
            </a:r>
            <a:r>
              <a:rPr lang="en-US" sz="2000" dirty="0" smtClean="0"/>
              <a:t>in mosses, liverworts, ferns, and most gymnosperms</a:t>
            </a:r>
            <a:endParaRPr lang="en-US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84632" indent="-457200">
              <a:buFont typeface="Wingdings" pitchFamily="2" charset="2"/>
              <a:buChar char="Ø"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: Unifying </a:t>
            </a:r>
            <a:r>
              <a:rPr lang="en-US" sz="3200" b="1" dirty="0" smtClean="0"/>
              <a:t>characters of </a:t>
            </a:r>
            <a:r>
              <a:rPr lang="en-US" sz="3200" b="1" dirty="0" err="1" smtClean="0"/>
              <a:t>archegoniates</a:t>
            </a:r>
            <a:r>
              <a:rPr lang="en-US" sz="3200" b="1" dirty="0" smtClean="0"/>
              <a:t>: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33400"/>
            <a:ext cx="8534400" cy="6324600"/>
          </a:xfrm>
        </p:spPr>
        <p:txBody>
          <a:bodyPr>
            <a:noAutofit/>
          </a:bodyPr>
          <a:lstStyle/>
          <a:p>
            <a:pPr marL="484632" lvl="0" indent="-457200" algn="just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 err="1" smtClean="0"/>
              <a:t>archegoniates</a:t>
            </a:r>
            <a:r>
              <a:rPr lang="en-US" sz="2400" dirty="0" smtClean="0"/>
              <a:t> seem too have originated from a monophyletic group of ancient stock of aquatic green </a:t>
            </a:r>
            <a:r>
              <a:rPr lang="en-US" sz="2400" dirty="0" smtClean="0"/>
              <a:t>algae.</a:t>
            </a:r>
          </a:p>
          <a:p>
            <a:pPr marL="484632" lvl="0" indent="-457200" algn="just">
              <a:buFont typeface="+mj-lt"/>
              <a:buAutoNum type="arabicPeriod"/>
            </a:pPr>
            <a:r>
              <a:rPr lang="en-US" sz="2400" dirty="0" smtClean="0"/>
              <a:t>Present </a:t>
            </a:r>
            <a:r>
              <a:rPr lang="en-US" sz="2400" dirty="0" smtClean="0"/>
              <a:t>of sexual organs the female called archegonium and the male called the </a:t>
            </a:r>
            <a:r>
              <a:rPr lang="en-US" sz="2400" dirty="0" err="1" smtClean="0"/>
              <a:t>antheridium</a:t>
            </a:r>
            <a:r>
              <a:rPr lang="en-US" sz="2400" dirty="0" smtClean="0"/>
              <a:t>.</a:t>
            </a:r>
          </a:p>
          <a:p>
            <a:pPr marL="484632" lvl="0" indent="-457200" algn="just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 smtClean="0"/>
              <a:t>presence of Chloroplasts containing chlorophyll a, b and </a:t>
            </a:r>
            <a:r>
              <a:rPr lang="en-US" sz="2400" dirty="0" smtClean="0"/>
              <a:t>carotene.</a:t>
            </a:r>
          </a:p>
          <a:p>
            <a:pPr marL="484632" lvl="0" indent="-457200" algn="just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 smtClean="0"/>
              <a:t>presence of </a:t>
            </a:r>
            <a:r>
              <a:rPr lang="en-US" sz="2400" dirty="0" err="1" smtClean="0"/>
              <a:t>multicellular</a:t>
            </a:r>
            <a:r>
              <a:rPr lang="en-US" sz="2400" dirty="0" smtClean="0"/>
              <a:t> </a:t>
            </a:r>
            <a:r>
              <a:rPr lang="en-US" sz="2400" dirty="0" err="1" smtClean="0"/>
              <a:t>gametophytic</a:t>
            </a:r>
            <a:r>
              <a:rPr lang="en-US" sz="2400" dirty="0" smtClean="0"/>
              <a:t> and </a:t>
            </a:r>
            <a:r>
              <a:rPr lang="en-US" sz="2400" dirty="0" err="1" smtClean="0"/>
              <a:t>sporophytic</a:t>
            </a:r>
            <a:r>
              <a:rPr lang="en-US" sz="2400" dirty="0" smtClean="0"/>
              <a:t> </a:t>
            </a:r>
            <a:r>
              <a:rPr lang="en-US" sz="2400" dirty="0" smtClean="0"/>
              <a:t>generation.</a:t>
            </a:r>
          </a:p>
          <a:p>
            <a:pPr marL="484632" lvl="0" indent="-457200" algn="just">
              <a:buFont typeface="+mj-lt"/>
              <a:buAutoNum type="arabicPeriod"/>
            </a:pPr>
            <a:r>
              <a:rPr lang="en-US" sz="2400" dirty="0" err="1" smtClean="0"/>
              <a:t>Heteromorphic</a:t>
            </a:r>
            <a:r>
              <a:rPr lang="en-US" sz="2400" dirty="0" smtClean="0"/>
              <a:t> </a:t>
            </a:r>
            <a:r>
              <a:rPr lang="en-US" sz="2400" dirty="0" smtClean="0"/>
              <a:t>alternation of </a:t>
            </a:r>
            <a:r>
              <a:rPr lang="en-US" sz="2400" dirty="0" smtClean="0"/>
              <a:t>generation.</a:t>
            </a:r>
          </a:p>
          <a:p>
            <a:pPr marL="484632" lvl="0" indent="-457200" algn="just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 smtClean="0"/>
              <a:t>morphological reduction of the sexual or the </a:t>
            </a:r>
            <a:r>
              <a:rPr lang="en-US" sz="2400" dirty="0" err="1" smtClean="0"/>
              <a:t>gametophytic</a:t>
            </a:r>
            <a:r>
              <a:rPr lang="en-US" sz="2400" dirty="0" smtClean="0"/>
              <a:t> phase was evident in the life cycle of </a:t>
            </a:r>
            <a:r>
              <a:rPr lang="en-US" sz="2400" dirty="0" smtClean="0"/>
              <a:t>archegoniate.</a:t>
            </a:r>
          </a:p>
          <a:p>
            <a:pPr marL="484632" lvl="0" indent="-457200" algn="just">
              <a:buFont typeface="+mj-lt"/>
              <a:buAutoNum type="arabicPeriod"/>
            </a:pPr>
            <a:r>
              <a:rPr lang="en-US" sz="2400" dirty="0" smtClean="0"/>
              <a:t>Provides </a:t>
            </a:r>
            <a:r>
              <a:rPr lang="en-US" sz="2400" dirty="0" smtClean="0"/>
              <a:t>protection to their </a:t>
            </a:r>
            <a:r>
              <a:rPr lang="en-US" sz="2400" dirty="0" smtClean="0"/>
              <a:t>embryo.</a:t>
            </a:r>
          </a:p>
          <a:p>
            <a:pPr marL="484632" lvl="0" indent="-457200" algn="just">
              <a:buFont typeface="+mj-lt"/>
              <a:buAutoNum type="arabicPeriod"/>
            </a:pPr>
            <a:r>
              <a:rPr lang="en-US" sz="2400" dirty="0" smtClean="0"/>
              <a:t>Male </a:t>
            </a:r>
            <a:r>
              <a:rPr lang="en-US" sz="2400" dirty="0" smtClean="0"/>
              <a:t>gametes are flagellated and motile in bryophytes, </a:t>
            </a:r>
            <a:r>
              <a:rPr lang="en-US" sz="2400" dirty="0" err="1" smtClean="0"/>
              <a:t>pteridophytes</a:t>
            </a:r>
            <a:r>
              <a:rPr lang="en-US" sz="2400" dirty="0" smtClean="0"/>
              <a:t>, (</a:t>
            </a:r>
            <a:r>
              <a:rPr lang="en-US" sz="2400" dirty="0" err="1" smtClean="0"/>
              <a:t>Cycadales</a:t>
            </a:r>
            <a:r>
              <a:rPr lang="en-US" sz="2400" dirty="0" smtClean="0"/>
              <a:t>, </a:t>
            </a:r>
            <a:r>
              <a:rPr lang="en-US" sz="2400" dirty="0" err="1" smtClean="0"/>
              <a:t>Ginkgoales</a:t>
            </a:r>
            <a:r>
              <a:rPr lang="en-US" sz="2400" dirty="0" smtClean="0"/>
              <a:t>) while the female gamete (egg) is non-motile</a:t>
            </a:r>
            <a:r>
              <a:rPr lang="en-US" sz="2400" dirty="0" smtClean="0"/>
              <a:t>.</a:t>
            </a:r>
            <a:endParaRPr lang="en-US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: Unifying </a:t>
            </a:r>
            <a:r>
              <a:rPr lang="en-US" sz="3200" b="1" dirty="0" smtClean="0"/>
              <a:t>characters of </a:t>
            </a:r>
            <a:r>
              <a:rPr lang="en-US" sz="3200" b="1" dirty="0" err="1" smtClean="0"/>
              <a:t>archegoniates</a:t>
            </a:r>
            <a:r>
              <a:rPr lang="en-US" sz="3200" b="1" dirty="0" smtClean="0"/>
              <a:t>: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33400"/>
            <a:ext cx="8534400" cy="6324600"/>
          </a:xfrm>
        </p:spPr>
        <p:txBody>
          <a:bodyPr>
            <a:noAutofit/>
          </a:bodyPr>
          <a:lstStyle/>
          <a:p>
            <a:pPr marL="484632" lvl="0" indent="-457200" algn="just">
              <a:buFont typeface="+mj-lt"/>
              <a:buAutoNum type="arabicPeriod" startAt="9"/>
            </a:pPr>
            <a:r>
              <a:rPr lang="en-US" sz="2400" dirty="0" smtClean="0"/>
              <a:t>Bryophytes </a:t>
            </a:r>
            <a:r>
              <a:rPr lang="en-US" sz="2400" dirty="0" smtClean="0"/>
              <a:t>and </a:t>
            </a:r>
            <a:r>
              <a:rPr lang="en-US" sz="2400" dirty="0" err="1" smtClean="0"/>
              <a:t>Pteridophytes</a:t>
            </a:r>
            <a:r>
              <a:rPr lang="en-US" sz="2400" dirty="0" smtClean="0"/>
              <a:t> depend upon the presence of “fluid water” for fertilization. In gymnosperms, pollen grains germinate to form a pollen tube (</a:t>
            </a:r>
            <a:r>
              <a:rPr lang="en-US" sz="2400" dirty="0" err="1" smtClean="0"/>
              <a:t>siphonogamy</a:t>
            </a:r>
            <a:r>
              <a:rPr lang="en-US" sz="2400" dirty="0" smtClean="0"/>
              <a:t>) which is not dependent on external fluid water to reach the </a:t>
            </a:r>
            <a:r>
              <a:rPr lang="en-US" sz="2400" dirty="0" err="1" smtClean="0"/>
              <a:t>archegonial</a:t>
            </a:r>
            <a:r>
              <a:rPr lang="en-US" sz="2400" dirty="0" smtClean="0"/>
              <a:t> </a:t>
            </a:r>
            <a:r>
              <a:rPr lang="en-US" sz="2400" dirty="0" smtClean="0"/>
              <a:t>neck.</a:t>
            </a:r>
          </a:p>
          <a:p>
            <a:pPr marL="484632" lvl="0" indent="-457200" algn="just">
              <a:buFont typeface="+mj-lt"/>
              <a:buAutoNum type="arabicPeriod" startAt="9"/>
            </a:pPr>
            <a:r>
              <a:rPr lang="en-US" sz="2400" dirty="0" smtClean="0"/>
              <a:t>The </a:t>
            </a:r>
            <a:r>
              <a:rPr lang="en-US" sz="2400" dirty="0" smtClean="0"/>
              <a:t>transmigration of plants to the land habit led to specialization coupled with varied spore dispersal mechanisms leading to their successful spread on land with genetic </a:t>
            </a:r>
            <a:r>
              <a:rPr lang="en-US" sz="2400" dirty="0" smtClean="0"/>
              <a:t>variation.</a:t>
            </a:r>
          </a:p>
          <a:p>
            <a:pPr marL="484632" lvl="0" indent="-457200" algn="just">
              <a:buFont typeface="+mj-lt"/>
              <a:buAutoNum type="arabicPeriod" startAt="9"/>
            </a:pPr>
            <a:r>
              <a:rPr lang="en-US" sz="2400" dirty="0" smtClean="0"/>
              <a:t>Plants </a:t>
            </a:r>
            <a:r>
              <a:rPr lang="en-US" sz="2400" dirty="0" smtClean="0"/>
              <a:t>adapted to life on land by internalizing the external atmosphere and exploring the soil in an intensive way. </a:t>
            </a:r>
            <a:endParaRPr lang="en-US" sz="2400" dirty="0" smtClean="0"/>
          </a:p>
          <a:p>
            <a:pPr marL="484632" lvl="0" indent="-457200" algn="just">
              <a:buFont typeface="+mj-lt"/>
              <a:buAutoNum type="arabicPeriod" startAt="9"/>
            </a:pPr>
            <a:r>
              <a:rPr lang="en-US" sz="2400" dirty="0" smtClean="0"/>
              <a:t>Spores </a:t>
            </a:r>
            <a:r>
              <a:rPr lang="en-US" sz="2400" dirty="0" smtClean="0"/>
              <a:t>also became resistant to desiccation through further specialization in seed </a:t>
            </a:r>
            <a:r>
              <a:rPr lang="en-US" sz="2400" dirty="0" smtClean="0"/>
              <a:t>plants.</a:t>
            </a:r>
          </a:p>
          <a:p>
            <a:pPr marL="484632" lvl="0" indent="-457200" algn="just">
              <a:buFont typeface="+mj-lt"/>
              <a:buAutoNum type="arabicPeriod" startAt="9"/>
            </a:pPr>
            <a:r>
              <a:rPr lang="en-US" sz="2400" dirty="0" smtClean="0"/>
              <a:t>Differentiated </a:t>
            </a:r>
            <a:r>
              <a:rPr lang="en-US" sz="2400" dirty="0" smtClean="0"/>
              <a:t>rhizoids and roots to provide strong anchorage and efficient supply of water and mineral </a:t>
            </a:r>
            <a:r>
              <a:rPr lang="en-US" sz="2400" dirty="0" smtClean="0"/>
              <a:t>nutrients.</a:t>
            </a:r>
            <a:endParaRPr lang="en-US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: Unifying </a:t>
            </a:r>
            <a:r>
              <a:rPr lang="en-US" sz="3200" b="1" dirty="0" smtClean="0"/>
              <a:t>characters of </a:t>
            </a:r>
            <a:r>
              <a:rPr lang="en-US" sz="3200" b="1" dirty="0" err="1" smtClean="0"/>
              <a:t>archegoniates</a:t>
            </a:r>
            <a:r>
              <a:rPr lang="en-US" sz="3200" b="1" dirty="0" smtClean="0"/>
              <a:t>: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33400"/>
            <a:ext cx="8534400" cy="6324600"/>
          </a:xfrm>
        </p:spPr>
        <p:txBody>
          <a:bodyPr>
            <a:noAutofit/>
          </a:bodyPr>
          <a:lstStyle/>
          <a:p>
            <a:pPr marL="484632" lvl="0" indent="-457200" algn="just">
              <a:buFont typeface="+mj-lt"/>
              <a:buAutoNum type="arabicPeriod" startAt="14"/>
            </a:pPr>
            <a:r>
              <a:rPr lang="en-US" sz="2400" dirty="0" smtClean="0"/>
              <a:t>Increased </a:t>
            </a:r>
            <a:r>
              <a:rPr lang="en-US" sz="2400" dirty="0" smtClean="0"/>
              <a:t>the green surface area to provide more chlorophyll for efficient </a:t>
            </a:r>
            <a:r>
              <a:rPr lang="en-US" sz="2400" dirty="0" smtClean="0"/>
              <a:t>photosynthesis.</a:t>
            </a:r>
          </a:p>
          <a:p>
            <a:pPr marL="484632" lvl="0" indent="-457200" algn="just">
              <a:buFont typeface="+mj-lt"/>
              <a:buAutoNum type="arabicPeriod" startAt="14"/>
            </a:pPr>
            <a:r>
              <a:rPr lang="en-US" sz="2400" dirty="0" smtClean="0"/>
              <a:t>Developed </a:t>
            </a:r>
            <a:r>
              <a:rPr lang="en-US" sz="2400" dirty="0" smtClean="0"/>
              <a:t>an efficient vascular system to provide water to every part of the plant </a:t>
            </a:r>
            <a:r>
              <a:rPr lang="en-US" sz="2400" dirty="0" smtClean="0"/>
              <a:t>body.</a:t>
            </a:r>
          </a:p>
          <a:p>
            <a:pPr marL="484632" lvl="0" indent="-457200" algn="just">
              <a:buFont typeface="+mj-lt"/>
              <a:buAutoNum type="arabicPeriod" startAt="14"/>
            </a:pPr>
            <a:r>
              <a:rPr lang="en-US" sz="2400" dirty="0" smtClean="0"/>
              <a:t>Evolved </a:t>
            </a:r>
            <a:r>
              <a:rPr lang="en-US" sz="2400" dirty="0" smtClean="0"/>
              <a:t>the mechanism of transpiration to regulate the internal </a:t>
            </a:r>
            <a:r>
              <a:rPr lang="en-US" sz="2400" dirty="0" smtClean="0"/>
              <a:t>temperature.</a:t>
            </a:r>
          </a:p>
          <a:p>
            <a:pPr marL="484632" lvl="0" indent="-457200" algn="just">
              <a:buFont typeface="+mj-lt"/>
              <a:buAutoNum type="arabicPeriod" startAt="14"/>
            </a:pPr>
            <a:r>
              <a:rPr lang="en-US" sz="2400" dirty="0" smtClean="0"/>
              <a:t>Developed </a:t>
            </a:r>
            <a:r>
              <a:rPr lang="en-US" sz="2400" dirty="0" smtClean="0"/>
              <a:t>waxy cuticle to restrict water loss and formed </a:t>
            </a:r>
            <a:r>
              <a:rPr lang="en-US" sz="2400" dirty="0" err="1" smtClean="0"/>
              <a:t>stomatas</a:t>
            </a:r>
            <a:r>
              <a:rPr lang="en-US" sz="2400" dirty="0" smtClean="0"/>
              <a:t> to regulate gaseous </a:t>
            </a:r>
            <a:r>
              <a:rPr lang="en-US" sz="2400" dirty="0" smtClean="0"/>
              <a:t>exchange.</a:t>
            </a:r>
          </a:p>
          <a:p>
            <a:pPr marL="484632" lvl="0" indent="-457200" algn="just">
              <a:buFont typeface="+mj-lt"/>
              <a:buAutoNum type="arabicPeriod" startAt="14"/>
            </a:pPr>
            <a:r>
              <a:rPr lang="en-US" sz="2400" dirty="0" smtClean="0"/>
              <a:t>Differentiated </a:t>
            </a:r>
            <a:r>
              <a:rPr lang="en-US" sz="2400" dirty="0" smtClean="0"/>
              <a:t>tissues with thickened cell walls (</a:t>
            </a:r>
            <a:r>
              <a:rPr lang="en-US" sz="2400" dirty="0" err="1" smtClean="0"/>
              <a:t>collenchyma</a:t>
            </a:r>
            <a:r>
              <a:rPr lang="en-US" sz="2400" dirty="0" smtClean="0"/>
              <a:t>) and lignified walls (</a:t>
            </a:r>
            <a:r>
              <a:rPr lang="en-US" sz="2400" dirty="0" err="1" smtClean="0"/>
              <a:t>sclerenchyma</a:t>
            </a:r>
            <a:r>
              <a:rPr lang="en-US" sz="2400" dirty="0" smtClean="0"/>
              <a:t>) to support the erect </a:t>
            </a:r>
            <a:r>
              <a:rPr lang="en-US" sz="2400" dirty="0" smtClean="0"/>
              <a:t>habit.</a:t>
            </a:r>
          </a:p>
          <a:p>
            <a:pPr marL="484632" lvl="0" indent="-457200" algn="just">
              <a:buFont typeface="+mj-lt"/>
              <a:buAutoNum type="arabicPeriod" startAt="14"/>
            </a:pPr>
            <a:r>
              <a:rPr lang="en-US" sz="2400" dirty="0" smtClean="0"/>
              <a:t>Efficient </a:t>
            </a:r>
            <a:r>
              <a:rPr lang="en-US" sz="2400" dirty="0" smtClean="0"/>
              <a:t>spore dispersal </a:t>
            </a:r>
            <a:r>
              <a:rPr lang="en-US" sz="2400" dirty="0" smtClean="0"/>
              <a:t>mechanism.</a:t>
            </a:r>
          </a:p>
          <a:p>
            <a:pPr marL="484632" lvl="0" indent="-457200" algn="just">
              <a:buFont typeface="+mj-lt"/>
              <a:buAutoNum type="arabicPeriod" startAt="14"/>
            </a:pPr>
            <a:r>
              <a:rPr lang="en-US" sz="2400" dirty="0" smtClean="0"/>
              <a:t>The </a:t>
            </a:r>
            <a:r>
              <a:rPr lang="en-US" sz="2400" dirty="0" err="1" smtClean="0"/>
              <a:t>archegoniates</a:t>
            </a:r>
            <a:r>
              <a:rPr lang="en-US" sz="2400" dirty="0" smtClean="0"/>
              <a:t> evolved several adaptive strategies to survive on land</a:t>
            </a:r>
          </a:p>
          <a:p>
            <a:pPr marL="484632" lvl="0" indent="-457200">
              <a:buFont typeface="+mj-lt"/>
              <a:buAutoNum type="arabicPeriod"/>
            </a:pPr>
            <a:endParaRPr lang="en-US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/>
              <a:t>Alternation of generation: 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219200"/>
            <a:ext cx="8077200" cy="5638800"/>
          </a:xfrm>
        </p:spPr>
        <p:txBody>
          <a:bodyPr>
            <a:noAutofit/>
          </a:bodyPr>
          <a:lstStyle/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The alternation of generations is very distinct in the </a:t>
            </a:r>
            <a:r>
              <a:rPr lang="en-US" sz="2400" dirty="0" err="1" smtClean="0"/>
              <a:t>archegoniatae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It appears in the </a:t>
            </a:r>
            <a:r>
              <a:rPr lang="en-US" sz="2400" dirty="0" err="1" smtClean="0"/>
              <a:t>haplodiplontic</a:t>
            </a:r>
            <a:r>
              <a:rPr lang="en-US" sz="2400" dirty="0" smtClean="0"/>
              <a:t> type of life </a:t>
            </a:r>
            <a:r>
              <a:rPr lang="en-US" sz="2400" dirty="0" smtClean="0"/>
              <a:t>cycle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/>
              <a:t>The alternation of generation is slight different in Bryophytes, </a:t>
            </a:r>
            <a:r>
              <a:rPr lang="en-US" sz="2400" dirty="0" err="1" smtClean="0"/>
              <a:t>Pteridophytes</a:t>
            </a:r>
            <a:r>
              <a:rPr lang="en-US" sz="2400" dirty="0" smtClean="0"/>
              <a:t> and </a:t>
            </a:r>
            <a:r>
              <a:rPr lang="en-US" sz="2400" dirty="0" smtClean="0"/>
              <a:t>Gymnosperms</a:t>
            </a:r>
          </a:p>
          <a:p>
            <a:pPr marL="484632" lvl="0" indent="-457200" algn="just">
              <a:buFont typeface="+mj-lt"/>
              <a:buAutoNum type="arabicPeriod"/>
            </a:pPr>
            <a:r>
              <a:rPr lang="en-US" sz="2400" dirty="0" smtClean="0"/>
              <a:t>The life cycle of bryophytes shows regular alternation of </a:t>
            </a:r>
            <a:r>
              <a:rPr lang="en-US" sz="2400" dirty="0" err="1" smtClean="0"/>
              <a:t>gametophytic</a:t>
            </a:r>
            <a:r>
              <a:rPr lang="en-US" sz="2400" dirty="0" smtClean="0"/>
              <a:t> and </a:t>
            </a:r>
            <a:r>
              <a:rPr lang="en-US" sz="2400" dirty="0" err="1" smtClean="0"/>
              <a:t>sporophytic</a:t>
            </a:r>
            <a:r>
              <a:rPr lang="en-US" sz="2400" dirty="0" smtClean="0"/>
              <a:t> generations</a:t>
            </a:r>
            <a:r>
              <a:rPr lang="en-US" sz="2400" dirty="0" smtClean="0"/>
              <a:t>.</a:t>
            </a:r>
          </a:p>
          <a:p>
            <a:pPr marL="484632" lvl="0" indent="-457200" algn="just">
              <a:buFont typeface="+mj-lt"/>
              <a:buAutoNum type="arabicPeriod"/>
            </a:pPr>
            <a:r>
              <a:rPr lang="en-US" sz="2400" dirty="0" smtClean="0"/>
              <a:t>The haploid phase (n) is the gametophyte or sexual generation</a:t>
            </a:r>
            <a:endParaRPr lang="en-US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84632" lvl="0" indent="-457200" algn="just">
              <a:buFont typeface="+mj-lt"/>
              <a:buAutoNum type="arabicPeriod"/>
            </a:pPr>
            <a:r>
              <a:rPr lang="en-US" sz="2400" dirty="0" smtClean="0"/>
              <a:t>It bears the sexual reproductive organs, which forms gametes, i.e. </a:t>
            </a:r>
            <a:r>
              <a:rPr lang="en-US" sz="2400" dirty="0" err="1" smtClean="0"/>
              <a:t>antherozoids</a:t>
            </a:r>
            <a:r>
              <a:rPr lang="en-US" sz="2400" dirty="0" smtClean="0"/>
              <a:t> and </a:t>
            </a:r>
            <a:r>
              <a:rPr lang="en-US" sz="2400" dirty="0" smtClean="0"/>
              <a:t>eggs</a:t>
            </a:r>
          </a:p>
          <a:p>
            <a:pPr marL="484632" lvl="0" indent="-457200" algn="just">
              <a:buFont typeface="+mj-lt"/>
              <a:buAutoNum type="arabicPeriod"/>
            </a:pPr>
            <a:r>
              <a:rPr lang="en-US" sz="2400" dirty="0" smtClean="0"/>
              <a:t>gametic union a zygote is formed which develops into a </a:t>
            </a:r>
            <a:r>
              <a:rPr lang="en-US" sz="2400" dirty="0" err="1" smtClean="0"/>
              <a:t>sporophyte</a:t>
            </a:r>
            <a:r>
              <a:rPr lang="en-US" sz="2400" dirty="0" smtClean="0"/>
              <a:t> (2n) </a:t>
            </a:r>
            <a:r>
              <a:rPr lang="en-US" sz="2400" dirty="0" err="1" smtClean="0"/>
              <a:t>deploid</a:t>
            </a:r>
            <a:r>
              <a:rPr lang="en-US" sz="2400" dirty="0" smtClean="0"/>
              <a:t> phase.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609600"/>
            <a:ext cx="289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Bryophytes: -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/>
          <a:lstStyle/>
          <a:p>
            <a:r>
              <a:rPr lang="en-US" sz="4400" b="1" dirty="0" smtClean="0"/>
              <a:t>Alternation of generation: 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990600"/>
            <a:ext cx="8077200" cy="5867400"/>
          </a:xfrm>
        </p:spPr>
        <p:txBody>
          <a:bodyPr>
            <a:noAutofit/>
          </a:bodyPr>
          <a:lstStyle/>
          <a:p>
            <a:pPr marL="484632" lvl="0" indent="-457200" algn="just">
              <a:buFont typeface="+mj-lt"/>
              <a:buAutoNum type="arabicPeriod" startAt="8"/>
            </a:pPr>
            <a:r>
              <a:rPr lang="en-US" sz="2400" dirty="0" err="1" smtClean="0"/>
              <a:t>S</a:t>
            </a:r>
            <a:r>
              <a:rPr lang="en-US" sz="2400" dirty="0" err="1" smtClean="0"/>
              <a:t>porophyte</a:t>
            </a:r>
            <a:r>
              <a:rPr lang="en-US" sz="2400" dirty="0" smtClean="0"/>
              <a:t> </a:t>
            </a:r>
            <a:r>
              <a:rPr lang="en-US" sz="2400" dirty="0" smtClean="0"/>
              <a:t>forms spores, which always germinate to form </a:t>
            </a:r>
            <a:r>
              <a:rPr lang="en-US" sz="2400" dirty="0" smtClean="0"/>
              <a:t>gametophytes</a:t>
            </a:r>
          </a:p>
          <a:p>
            <a:pPr marL="484632" lvl="0" indent="-457200" algn="just">
              <a:buFont typeface="+mj-lt"/>
              <a:buAutoNum type="arabicPeriod" startAt="8"/>
            </a:pPr>
            <a:r>
              <a:rPr lang="en-US" sz="2400" dirty="0" smtClean="0"/>
              <a:t>During the formation of spores, the spore mother cells divide </a:t>
            </a:r>
            <a:r>
              <a:rPr lang="en-US" sz="2400" dirty="0" err="1" smtClean="0"/>
              <a:t>meiotically</a:t>
            </a:r>
            <a:r>
              <a:rPr lang="en-US" sz="2400" dirty="0" smtClean="0"/>
              <a:t> and haploid spores are formed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84632" indent="-457200" algn="just">
              <a:buFont typeface="+mj-lt"/>
              <a:buAutoNum type="arabicPeriod" startAt="8"/>
            </a:pPr>
            <a:r>
              <a:rPr lang="en-US" sz="2400" dirty="0" smtClean="0"/>
              <a:t>The production of the spores is the beginning of the </a:t>
            </a:r>
            <a:r>
              <a:rPr lang="en-US" sz="2400" dirty="0" err="1" smtClean="0"/>
              <a:t>gametophytic</a:t>
            </a:r>
            <a:r>
              <a:rPr lang="en-US" sz="2400" dirty="0" smtClean="0"/>
              <a:t> or haploid </a:t>
            </a:r>
            <a:r>
              <a:rPr lang="en-US" sz="2400" dirty="0" smtClean="0"/>
              <a:t>phase</a:t>
            </a:r>
          </a:p>
          <a:p>
            <a:pPr marL="484632" indent="-457200" algn="just">
              <a:buFont typeface="+mj-lt"/>
              <a:buAutoNum type="arabicPeriod" startAt="8"/>
            </a:pPr>
            <a:r>
              <a:rPr lang="en-US" sz="2400" dirty="0" smtClean="0"/>
              <a:t>The spores germinate and form </a:t>
            </a:r>
            <a:r>
              <a:rPr lang="en-US" sz="2400" dirty="0" err="1" smtClean="0"/>
              <a:t>gametophytic</a:t>
            </a:r>
            <a:r>
              <a:rPr lang="en-US" sz="2400" dirty="0" smtClean="0"/>
              <a:t> or haploid </a:t>
            </a:r>
            <a:r>
              <a:rPr lang="en-US" sz="2400" dirty="0" smtClean="0"/>
              <a:t>phase</a:t>
            </a:r>
          </a:p>
          <a:p>
            <a:pPr marL="484632" indent="-457200" algn="just">
              <a:buFont typeface="+mj-lt"/>
              <a:buAutoNum type="arabicPeriod" startAt="8"/>
            </a:pPr>
            <a:r>
              <a:rPr lang="en-US" sz="2400" dirty="0" smtClean="0"/>
              <a:t>The spores germinate and produce gametophytes, which bear sex </a:t>
            </a:r>
            <a:r>
              <a:rPr lang="en-US" sz="2400" dirty="0" smtClean="0"/>
              <a:t>organs</a:t>
            </a:r>
          </a:p>
          <a:p>
            <a:pPr marL="484632" indent="-457200" algn="just">
              <a:buFont typeface="+mj-lt"/>
              <a:buAutoNum type="arabicPeriod" startAt="8"/>
            </a:pPr>
            <a:r>
              <a:rPr lang="en-US" sz="2400" dirty="0" smtClean="0"/>
              <a:t>Ultimately, the gametic union takes place and zygote is resulted. It is diploid (2n</a:t>
            </a:r>
            <a:r>
              <a:rPr lang="en-US" sz="2400" dirty="0" smtClean="0"/>
              <a:t>).</a:t>
            </a:r>
          </a:p>
          <a:p>
            <a:pPr marL="484632" indent="-457200" algn="just">
              <a:buFont typeface="+mj-lt"/>
              <a:buAutoNum type="arabicPeriod" startAt="8"/>
            </a:pPr>
            <a:r>
              <a:rPr lang="en-US" sz="2400" dirty="0" smtClean="0"/>
              <a:t>This is the beginning of the </a:t>
            </a:r>
            <a:r>
              <a:rPr lang="en-US" sz="2400" dirty="0" err="1" smtClean="0"/>
              <a:t>sporophytic</a:t>
            </a:r>
            <a:r>
              <a:rPr lang="en-US" sz="2400" dirty="0" smtClean="0"/>
              <a:t> or diploid phase. 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859302"/>
          </a:xfrm>
        </p:spPr>
        <p:txBody>
          <a:bodyPr/>
          <a:lstStyle/>
          <a:p>
            <a:r>
              <a:rPr lang="en-US" sz="4400" b="1" dirty="0" smtClean="0"/>
              <a:t>Alternation of generation: 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990600"/>
            <a:ext cx="8077200" cy="5867400"/>
          </a:xfrm>
        </p:spPr>
        <p:txBody>
          <a:bodyPr>
            <a:noAutofit/>
          </a:bodyPr>
          <a:lstStyle/>
          <a:p>
            <a:pPr marL="484632" lvl="0" indent="-457200" algn="just">
              <a:buFont typeface="+mj-lt"/>
              <a:buAutoNum type="arabicPeriod" startAt="15"/>
            </a:pPr>
            <a:r>
              <a:rPr lang="en-US" sz="2400" dirty="0" smtClean="0"/>
              <a:t>Here the two generations are morphologically different, the type of alternation of generations is called </a:t>
            </a:r>
            <a:r>
              <a:rPr lang="en-US" sz="2400" dirty="0" err="1" smtClean="0"/>
              <a:t>heteromophic</a:t>
            </a:r>
            <a:endParaRPr lang="en-US" sz="2400" dirty="0" smtClean="0"/>
          </a:p>
          <a:p>
            <a:pPr marL="484632" lvl="0" indent="-457200" algn="just">
              <a:buFont typeface="+mj-lt"/>
              <a:buAutoNum type="arabicPeriod" startAt="15"/>
            </a:pPr>
            <a:r>
              <a:rPr lang="en-US" sz="2400" dirty="0" smtClean="0"/>
              <a:t>The </a:t>
            </a:r>
            <a:r>
              <a:rPr lang="en-US" sz="2400" dirty="0" err="1" smtClean="0"/>
              <a:t>gametophytic</a:t>
            </a:r>
            <a:r>
              <a:rPr lang="en-US" sz="2400" dirty="0" smtClean="0"/>
              <a:t> generation is conspicuous and longer-lived phase of life-cycle in comparison to that of </a:t>
            </a:r>
            <a:r>
              <a:rPr lang="en-US" sz="2400" dirty="0" err="1" smtClean="0"/>
              <a:t>sporophyte</a:t>
            </a:r>
            <a:r>
              <a:rPr lang="en-US" sz="2400" dirty="0" smtClean="0"/>
              <a:t> </a:t>
            </a:r>
            <a:r>
              <a:rPr lang="en-US" sz="2400" dirty="0" smtClean="0"/>
              <a:t>generation</a:t>
            </a:r>
          </a:p>
          <a:p>
            <a:pPr marL="484632" lvl="0" indent="-457200" algn="just">
              <a:buFont typeface="+mj-lt"/>
              <a:buAutoNum type="arabicPeriod" startAt="15"/>
            </a:pPr>
            <a:r>
              <a:rPr lang="en-US" sz="2400" dirty="0" smtClean="0"/>
              <a:t>In bryophytes, the gametophyte is quite independent whereas the </a:t>
            </a:r>
            <a:r>
              <a:rPr lang="en-US" sz="2400" dirty="0" err="1" smtClean="0"/>
              <a:t>sporophyte</a:t>
            </a:r>
            <a:r>
              <a:rPr lang="en-US" sz="2400" dirty="0" smtClean="0"/>
              <a:t> is dependent somehow or other on the gametophyte for its </a:t>
            </a:r>
            <a:r>
              <a:rPr lang="en-US" sz="2400" dirty="0" smtClean="0"/>
              <a:t>nutrition</a:t>
            </a:r>
          </a:p>
          <a:p>
            <a:pPr marL="484632" lvl="0" indent="-457200" algn="just">
              <a:buFont typeface="+mj-lt"/>
              <a:buAutoNum type="arabicPeriod" startAt="15"/>
            </a:pPr>
            <a:r>
              <a:rPr lang="en-US" sz="2400" dirty="0" smtClean="0"/>
              <a:t>The gametophyte produces </a:t>
            </a:r>
            <a:r>
              <a:rPr lang="en-US" sz="2400" dirty="0" err="1" smtClean="0"/>
              <a:t>sporophyte</a:t>
            </a:r>
            <a:r>
              <a:rPr lang="en-US" sz="2400" dirty="0" smtClean="0"/>
              <a:t> and </a:t>
            </a:r>
            <a:r>
              <a:rPr lang="en-US" sz="2400" dirty="0" err="1" smtClean="0"/>
              <a:t>sporophyte</a:t>
            </a:r>
            <a:r>
              <a:rPr lang="en-US" sz="2400" dirty="0" smtClean="0"/>
              <a:t> to the gametophyte and thus there is regular alternation of generations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Admin\Desktop\alternation-of-generation-in-bryophytes 1.jpg"/>
          <p:cNvPicPr/>
          <p:nvPr/>
        </p:nvPicPr>
        <p:blipFill>
          <a:blip r:embed="rId2"/>
          <a:srcRect b="59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/>
              <a:t>Alternation of generation: 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219200"/>
            <a:ext cx="8077200" cy="5638800"/>
          </a:xfrm>
        </p:spPr>
        <p:txBody>
          <a:bodyPr>
            <a:noAutofit/>
          </a:bodyPr>
          <a:lstStyle/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In </a:t>
            </a:r>
            <a:r>
              <a:rPr lang="en-US" sz="2400" dirty="0" err="1" smtClean="0"/>
              <a:t>Pteridophytes</a:t>
            </a:r>
            <a:r>
              <a:rPr lang="en-US" sz="2400" dirty="0" smtClean="0"/>
              <a:t>, the haploid phase (n) is </a:t>
            </a:r>
            <a:r>
              <a:rPr lang="en-US" sz="2400" dirty="0" err="1" smtClean="0"/>
              <a:t>gametophytic</a:t>
            </a:r>
            <a:r>
              <a:rPr lang="en-US" sz="2400" dirty="0" smtClean="0"/>
              <a:t> generation or sexual phase </a:t>
            </a:r>
            <a:endParaRPr lang="en-US" sz="2400" dirty="0" smtClean="0"/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It bears reproductive organs -</a:t>
            </a:r>
            <a:r>
              <a:rPr lang="en-US" sz="2400" dirty="0" err="1" smtClean="0"/>
              <a:t>anthredia</a:t>
            </a:r>
            <a:r>
              <a:rPr lang="en-US" sz="2400" dirty="0" smtClean="0"/>
              <a:t> and archegonia</a:t>
            </a:r>
            <a:r>
              <a:rPr lang="en-US" sz="2400" dirty="0" smtClean="0"/>
              <a:t>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 err="1" smtClean="0"/>
              <a:t>Anthredia</a:t>
            </a:r>
            <a:r>
              <a:rPr lang="en-US" sz="2400" dirty="0" smtClean="0"/>
              <a:t> and archegonia produces flagellate </a:t>
            </a:r>
            <a:r>
              <a:rPr lang="en-US" sz="2400" dirty="0" err="1" smtClean="0"/>
              <a:t>antherozoids</a:t>
            </a:r>
            <a:r>
              <a:rPr lang="en-US" sz="2400" dirty="0" smtClean="0"/>
              <a:t> and egg </a:t>
            </a:r>
            <a:r>
              <a:rPr lang="en-US" sz="2400" dirty="0" smtClean="0"/>
              <a:t>respectively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Gametophyte may be </a:t>
            </a:r>
            <a:r>
              <a:rPr lang="en-US" sz="2400" dirty="0" err="1" smtClean="0"/>
              <a:t>monoecious</a:t>
            </a:r>
            <a:r>
              <a:rPr lang="en-US" sz="2400" dirty="0" smtClean="0"/>
              <a:t> as in </a:t>
            </a:r>
            <a:r>
              <a:rPr lang="en-US" sz="2400" dirty="0" err="1" smtClean="0"/>
              <a:t>homosporous</a:t>
            </a:r>
            <a:r>
              <a:rPr lang="en-US" sz="2400" dirty="0" smtClean="0"/>
              <a:t> sp. / </a:t>
            </a:r>
            <a:r>
              <a:rPr lang="en-US" sz="2400" dirty="0" err="1" smtClean="0"/>
              <a:t>dioecious</a:t>
            </a:r>
            <a:r>
              <a:rPr lang="en-US" sz="2400" dirty="0" smtClean="0"/>
              <a:t> in </a:t>
            </a:r>
            <a:r>
              <a:rPr lang="en-US" sz="2400" dirty="0" err="1" smtClean="0"/>
              <a:t>heterosporous</a:t>
            </a:r>
            <a:r>
              <a:rPr lang="en-US" sz="2400" dirty="0" smtClean="0"/>
              <a:t> sp. </a:t>
            </a:r>
            <a:endParaRPr lang="en-US" sz="2400" dirty="0" smtClean="0"/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 smtClean="0"/>
              <a:t>Gametophyte is independent in </a:t>
            </a:r>
            <a:r>
              <a:rPr lang="en-US" sz="2400" i="1" dirty="0" err="1" smtClean="0"/>
              <a:t>Pteris</a:t>
            </a:r>
            <a:r>
              <a:rPr lang="en-US" sz="2400" dirty="0" smtClean="0"/>
              <a:t> and dependent in </a:t>
            </a:r>
            <a:r>
              <a:rPr lang="en-US" sz="2400" i="1" dirty="0" err="1" smtClean="0"/>
              <a:t>Selaginella</a:t>
            </a:r>
            <a:r>
              <a:rPr lang="en-US" sz="2400" dirty="0" smtClean="0"/>
              <a:t>.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Diploid phase (2n) or </a:t>
            </a:r>
            <a:r>
              <a:rPr lang="en-US" sz="2400" dirty="0" err="1" smtClean="0"/>
              <a:t>sporophytic</a:t>
            </a:r>
            <a:r>
              <a:rPr lang="en-US" sz="2400" dirty="0" smtClean="0"/>
              <a:t> stage forms from zygote after fertilization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609600"/>
            <a:ext cx="3200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Pteridophytes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-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/>
              <a:t>Alternation of generation: 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219200"/>
            <a:ext cx="8077200" cy="5638800"/>
          </a:xfrm>
        </p:spPr>
        <p:txBody>
          <a:bodyPr>
            <a:noAutofit/>
          </a:bodyPr>
          <a:lstStyle/>
          <a:p>
            <a:pPr marL="484632" indent="-457200" algn="just">
              <a:spcAft>
                <a:spcPts val="600"/>
              </a:spcAft>
              <a:buFont typeface="+mj-lt"/>
              <a:buAutoNum type="arabicPeriod" startAt="7"/>
            </a:pPr>
            <a:r>
              <a:rPr lang="en-US" sz="2400" dirty="0" smtClean="0"/>
              <a:t>Meiosis </a:t>
            </a:r>
            <a:r>
              <a:rPr lang="en-US" sz="2400" dirty="0" smtClean="0"/>
              <a:t>in SMC (spore mother cell) forms non-motile haploid spore, which germinate to form gametophyte again. </a:t>
            </a:r>
            <a:endParaRPr lang="en-US" sz="2400" dirty="0" smtClean="0"/>
          </a:p>
          <a:p>
            <a:pPr marL="484632" indent="-457200" algn="just">
              <a:spcAft>
                <a:spcPts val="600"/>
              </a:spcAft>
              <a:buFont typeface="+mj-lt"/>
              <a:buAutoNum type="arabicPeriod" startAt="7"/>
            </a:pPr>
            <a:r>
              <a:rPr lang="en-US" sz="2400" dirty="0" smtClean="0"/>
              <a:t>This </a:t>
            </a:r>
            <a:r>
              <a:rPr lang="en-US" sz="2400" dirty="0" smtClean="0"/>
              <a:t>cycle continues with alternation between </a:t>
            </a:r>
            <a:r>
              <a:rPr lang="en-US" sz="2400" dirty="0" err="1" smtClean="0"/>
              <a:t>gametophye</a:t>
            </a:r>
            <a:r>
              <a:rPr lang="en-US" sz="2400" dirty="0" smtClean="0"/>
              <a:t> and </a:t>
            </a:r>
            <a:r>
              <a:rPr lang="en-US" sz="2400" dirty="0" err="1" smtClean="0"/>
              <a:t>sporophyte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pPr marL="484632" indent="-457200" algn="just">
              <a:spcAft>
                <a:spcPts val="600"/>
              </a:spcAft>
              <a:buFont typeface="+mj-lt"/>
              <a:buAutoNum type="arabicPeriod" startAt="7"/>
            </a:pPr>
            <a:r>
              <a:rPr lang="en-US" sz="2400" dirty="0" smtClean="0"/>
              <a:t>All </a:t>
            </a:r>
            <a:r>
              <a:rPr lang="en-US" sz="2400" dirty="0" smtClean="0"/>
              <a:t>spore formed may be of one type i.e. </a:t>
            </a:r>
            <a:r>
              <a:rPr lang="en-US" sz="2400" dirty="0" err="1" smtClean="0"/>
              <a:t>homosporous</a:t>
            </a:r>
            <a:r>
              <a:rPr lang="en-US" sz="2400" dirty="0" smtClean="0"/>
              <a:t> species (</a:t>
            </a:r>
            <a:r>
              <a:rPr lang="en-US" sz="2400" i="1" dirty="0" err="1" smtClean="0"/>
              <a:t>Lycopodium</a:t>
            </a:r>
            <a:r>
              <a:rPr lang="en-US" sz="2400" dirty="0" smtClean="0"/>
              <a:t>, </a:t>
            </a:r>
            <a:r>
              <a:rPr lang="en-US" sz="2400" i="1" dirty="0" err="1" smtClean="0"/>
              <a:t>Dryopteris</a:t>
            </a:r>
            <a:r>
              <a:rPr lang="en-US" sz="2400" dirty="0" smtClean="0"/>
              <a:t>). </a:t>
            </a:r>
            <a:endParaRPr lang="en-US" sz="2400" dirty="0" smtClean="0"/>
          </a:p>
          <a:p>
            <a:pPr marL="484632" indent="-457200" algn="just">
              <a:spcAft>
                <a:spcPts val="600"/>
              </a:spcAft>
              <a:buFont typeface="+mj-lt"/>
              <a:buAutoNum type="arabicPeriod" startAt="7"/>
            </a:pPr>
            <a:r>
              <a:rPr lang="en-US" sz="2400" dirty="0" smtClean="0"/>
              <a:t>Spores </a:t>
            </a:r>
            <a:r>
              <a:rPr lang="en-US" sz="2400" dirty="0" smtClean="0"/>
              <a:t>formed may be of two types </a:t>
            </a:r>
            <a:r>
              <a:rPr lang="en-US" sz="2400" dirty="0" err="1" smtClean="0"/>
              <a:t>i</a:t>
            </a:r>
            <a:r>
              <a:rPr lang="en-US" sz="2400" dirty="0" smtClean="0"/>
              <a:t>. e. </a:t>
            </a:r>
            <a:r>
              <a:rPr lang="en-US" sz="2400" dirty="0" err="1" smtClean="0"/>
              <a:t>heterosporous</a:t>
            </a:r>
            <a:r>
              <a:rPr lang="en-US" sz="2400" dirty="0" smtClean="0"/>
              <a:t> species (</a:t>
            </a:r>
            <a:r>
              <a:rPr lang="en-US" sz="2400" i="1" dirty="0" err="1" smtClean="0"/>
              <a:t>Selaginella</a:t>
            </a:r>
            <a:r>
              <a:rPr lang="en-US" sz="2400" dirty="0" smtClean="0"/>
              <a:t>, </a:t>
            </a:r>
            <a:r>
              <a:rPr lang="en-US" sz="2400" i="1" dirty="0" err="1" smtClean="0"/>
              <a:t>Marsilea</a:t>
            </a:r>
            <a:r>
              <a:rPr lang="en-US" sz="2400" dirty="0" smtClean="0"/>
              <a:t>). </a:t>
            </a:r>
            <a:endParaRPr lang="en-US" sz="2400" dirty="0" smtClean="0"/>
          </a:p>
          <a:p>
            <a:pPr marL="484632" indent="-457200" algn="just">
              <a:spcAft>
                <a:spcPts val="600"/>
              </a:spcAft>
              <a:buFont typeface="+mj-lt"/>
              <a:buAutoNum type="arabicPeriod" startAt="7"/>
            </a:pPr>
            <a:r>
              <a:rPr lang="en-US" sz="2400" dirty="0" smtClean="0"/>
              <a:t>Microspores/male </a:t>
            </a:r>
            <a:r>
              <a:rPr lang="en-US" sz="2400" dirty="0" smtClean="0"/>
              <a:t>spores developed in male sporangia germinate to form male gametophyte. </a:t>
            </a:r>
            <a:endParaRPr lang="en-US" sz="2400" dirty="0" smtClean="0"/>
          </a:p>
          <a:p>
            <a:pPr marL="484632" indent="-457200" algn="just">
              <a:spcAft>
                <a:spcPts val="600"/>
              </a:spcAft>
              <a:buFont typeface="+mj-lt"/>
              <a:buAutoNum type="arabicPeriod" startAt="7"/>
            </a:pPr>
            <a:r>
              <a:rPr lang="en-US" sz="2400" dirty="0" smtClean="0"/>
              <a:t>Megaspores/female </a:t>
            </a:r>
            <a:r>
              <a:rPr lang="en-US" sz="2400" dirty="0" smtClean="0"/>
              <a:t>spore developed in </a:t>
            </a:r>
            <a:r>
              <a:rPr lang="en-US" sz="2400" dirty="0" err="1" smtClean="0"/>
              <a:t>megasporangia</a:t>
            </a:r>
            <a:r>
              <a:rPr lang="en-US" sz="2400" dirty="0" smtClean="0"/>
              <a:t> germinate to form female gametophyte. </a:t>
            </a:r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 startAt="7"/>
            </a:pP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609600"/>
            <a:ext cx="3200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Pteridophytes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-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/>
              <a:t>Alternation of generation: 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219200"/>
            <a:ext cx="8077200" cy="5638800"/>
          </a:xfrm>
        </p:spPr>
        <p:txBody>
          <a:bodyPr>
            <a:noAutofit/>
          </a:bodyPr>
          <a:lstStyle/>
          <a:p>
            <a:pPr marL="484632" indent="-457200" algn="just">
              <a:spcAft>
                <a:spcPts val="600"/>
              </a:spcAft>
              <a:buFont typeface="+mj-lt"/>
              <a:buAutoNum type="arabicPeriod" startAt="13"/>
            </a:pPr>
            <a:r>
              <a:rPr lang="en-US" sz="2400" dirty="0" err="1" smtClean="0"/>
              <a:t>Sporophyte</a:t>
            </a:r>
            <a:r>
              <a:rPr lang="en-US" sz="2400" dirty="0" smtClean="0"/>
              <a:t> </a:t>
            </a:r>
            <a:r>
              <a:rPr lang="en-US" sz="2400" dirty="0" smtClean="0"/>
              <a:t>is dominant phase in life cycle. </a:t>
            </a:r>
            <a:endParaRPr lang="en-US" sz="2400" dirty="0" smtClean="0"/>
          </a:p>
          <a:p>
            <a:pPr marL="484632" indent="-457200" algn="just">
              <a:spcAft>
                <a:spcPts val="600"/>
              </a:spcAft>
              <a:buFont typeface="+mj-lt"/>
              <a:buAutoNum type="arabicPeriod" startAt="13"/>
            </a:pPr>
            <a:r>
              <a:rPr lang="en-US" sz="2400" dirty="0" smtClean="0"/>
              <a:t>It </a:t>
            </a:r>
            <a:r>
              <a:rPr lang="en-US" sz="2400" dirty="0" smtClean="0"/>
              <a:t>is independent of the gametophyte (</a:t>
            </a:r>
            <a:r>
              <a:rPr lang="en-US" sz="2400" dirty="0" err="1" smtClean="0"/>
              <a:t>prothallus</a:t>
            </a:r>
            <a:r>
              <a:rPr lang="en-US" sz="2400" dirty="0" smtClean="0"/>
              <a:t>) and grows to a much greater size. </a:t>
            </a:r>
            <a:endParaRPr lang="en-US" sz="2400" dirty="0" smtClean="0"/>
          </a:p>
          <a:p>
            <a:pPr marL="484632" indent="-457200" algn="just">
              <a:spcAft>
                <a:spcPts val="600"/>
              </a:spcAft>
              <a:buFont typeface="+mj-lt"/>
              <a:buAutoNum type="arabicPeriod" startAt="13"/>
            </a:pPr>
            <a:r>
              <a:rPr lang="en-US" sz="2400" dirty="0" err="1" smtClean="0"/>
              <a:t>Sporophytes</a:t>
            </a:r>
            <a:r>
              <a:rPr lang="en-US" sz="2400" dirty="0" smtClean="0"/>
              <a:t> </a:t>
            </a:r>
            <a:r>
              <a:rPr lang="en-US" sz="2400" dirty="0" smtClean="0"/>
              <a:t>are differentiated into stems, leaves and roots and shows well developed conducting tissues. </a:t>
            </a:r>
          </a:p>
          <a:p>
            <a:pPr marL="484632" indent="-457200" algn="just">
              <a:spcAft>
                <a:spcPts val="600"/>
              </a:spcAft>
              <a:buFont typeface="+mj-lt"/>
              <a:buAutoNum type="arabicPeriod" startAt="13"/>
            </a:pP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609600"/>
            <a:ext cx="3200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Pteridophytes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-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dmin\Desktop\Typical graphic life-cycle of of pteridophytes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33400"/>
            <a:ext cx="8686800" cy="5638800"/>
          </a:xfrm>
        </p:spPr>
        <p:txBody>
          <a:bodyPr>
            <a:noAutofit/>
          </a:bodyPr>
          <a:lstStyle/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 smtClean="0"/>
              <a:t>dominant phase in the life cycle is the diploid (</a:t>
            </a:r>
            <a:r>
              <a:rPr lang="en-US" sz="2400" dirty="0" err="1" smtClean="0"/>
              <a:t>sporophyte</a:t>
            </a:r>
            <a:r>
              <a:rPr lang="en-US" sz="2400" dirty="0" smtClean="0"/>
              <a:t>) stage. </a:t>
            </a:r>
            <a:endParaRPr lang="en-US" sz="2400" dirty="0" smtClean="0"/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 smtClean="0"/>
              <a:t>gametophytes are very small and cannot exist independent of the parent plant. </a:t>
            </a:r>
            <a:endParaRPr lang="en-US" sz="2400" dirty="0" smtClean="0"/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 smtClean="0"/>
              <a:t>reproductive structures of the </a:t>
            </a:r>
            <a:r>
              <a:rPr lang="en-US" sz="2400" dirty="0" err="1" smtClean="0"/>
              <a:t>sporophyte</a:t>
            </a:r>
            <a:r>
              <a:rPr lang="en-US" sz="2400" dirty="0" smtClean="0"/>
              <a:t> (cones), produce two different kinds of haploid spores: microspores (male) and megaspores (female). </a:t>
            </a:r>
            <a:endParaRPr lang="en-US" sz="2400" dirty="0" smtClean="0"/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This </a:t>
            </a:r>
            <a:r>
              <a:rPr lang="en-US" sz="2400" dirty="0" smtClean="0"/>
              <a:t>phenomenon of sexually differentiated spores is called </a:t>
            </a:r>
            <a:r>
              <a:rPr lang="en-US" sz="2400" dirty="0" err="1" smtClean="0"/>
              <a:t>heterospory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These </a:t>
            </a:r>
            <a:r>
              <a:rPr lang="en-US" sz="2400" dirty="0" smtClean="0"/>
              <a:t>spores give rise to similarly sexually differentiated gametophytes, which in turn produce gametes. </a:t>
            </a:r>
            <a:endParaRPr lang="en-US" sz="2400" dirty="0" smtClean="0"/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Fertilization</a:t>
            </a:r>
            <a:r>
              <a:rPr lang="en-US" sz="2400" dirty="0" smtClean="0"/>
              <a:t> occurs when a male and female gamete join to form a zygote. </a:t>
            </a:r>
            <a:endParaRPr lang="en-US" sz="2400" dirty="0" smtClean="0"/>
          </a:p>
          <a:p>
            <a:pPr marL="484632" lvl="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resulting </a:t>
            </a:r>
            <a:r>
              <a:rPr lang="en-US" sz="2400" dirty="0" smtClean="0"/>
              <a:t>embryo, encased in a seed coating, </a:t>
            </a:r>
            <a:r>
              <a:rPr lang="en-US" sz="2400" dirty="0" smtClean="0"/>
              <a:t>become </a:t>
            </a:r>
            <a:r>
              <a:rPr lang="en-US" sz="2400" dirty="0" err="1" smtClean="0"/>
              <a:t>sporophyte</a:t>
            </a:r>
            <a:r>
              <a:rPr lang="en-US" sz="2400" dirty="0" smtClean="0"/>
              <a:t>.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-76200"/>
            <a:ext cx="342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Gymnosperms: -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Admin\Desktop\alternation-of-generation-in-gymnosperms.jpg"/>
          <p:cNvPicPr/>
          <p:nvPr/>
        </p:nvPicPr>
        <p:blipFill>
          <a:blip r:embed="rId2"/>
          <a:srcRect b="119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20210312">
            <a:off x="2676560" y="2402457"/>
            <a:ext cx="42685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Thank You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322</TotalTime>
  <Words>1058</Words>
  <Application>Microsoft Office PowerPoint</Application>
  <PresentationFormat>On-screen Show (4:3)</PresentationFormat>
  <Paragraphs>85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Solstice</vt:lpstr>
      <vt:lpstr>ARCHEGONIATES</vt:lpstr>
      <vt:lpstr>: Unifying characters of archegoniates: </vt:lpstr>
      <vt:lpstr>: Unifying characters of archegoniates: </vt:lpstr>
      <vt:lpstr>: Unifying characters of archegoniates: </vt:lpstr>
      <vt:lpstr>Alternation of generation: </vt:lpstr>
      <vt:lpstr>Alternation of generation: </vt:lpstr>
      <vt:lpstr>Alternation of generation: </vt:lpstr>
      <vt:lpstr>Slide 8</vt:lpstr>
      <vt:lpstr>Alternation of generation: </vt:lpstr>
      <vt:lpstr>Alternation of generation: </vt:lpstr>
      <vt:lpstr>Alternation of generation: 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VIRUS</dc:title>
  <dc:creator>Admin</dc:creator>
  <cp:lastModifiedBy>Admin</cp:lastModifiedBy>
  <cp:revision>45</cp:revision>
  <dcterms:created xsi:type="dcterms:W3CDTF">2016-07-19T15:36:32Z</dcterms:created>
  <dcterms:modified xsi:type="dcterms:W3CDTF">2016-12-07T03:47:55Z</dcterms:modified>
</cp:coreProperties>
</file>