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1" r:id="rId7"/>
    <p:sldId id="276" r:id="rId8"/>
    <p:sldId id="277" r:id="rId9"/>
    <p:sldId id="278" r:id="rId10"/>
    <p:sldId id="279" r:id="rId11"/>
    <p:sldId id="280" r:id="rId12"/>
    <p:sldId id="282" r:id="rId13"/>
    <p:sldId id="284" r:id="rId14"/>
    <p:sldId id="281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7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30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23/08/2017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6482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600200"/>
            <a:ext cx="8077200" cy="5257800"/>
          </a:xfrm>
        </p:spPr>
        <p:txBody>
          <a:bodyPr>
            <a:normAutofit lnSpcReduction="10000"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Microscopic organisms - known as ‘germs’ and ‘microbes’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Simplest prokaryotic unicellular organisms.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 the characteristics of both plants and animals.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Antoni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von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leeuwenhoek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(1632-1723) was the first to discover bacteria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scientist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louis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pasteur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(1831-1895) established the science of bacteriology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the first to prepare vaccine, used it for hydrophobia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koch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showed that, bacteria caused cattle disease- anthrax, tuberculosis and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asiatic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cholera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Def. - 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‘It is a unicellular or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multicellular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microscopic prokaryotic micro-organism, usually lacking chlorophyll. </a:t>
            </a:r>
            <a:endParaRPr lang="en-US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indent="-457200">
              <a:buFont typeface="Wingdings" pitchFamily="2" charset="2"/>
              <a:buChar char="Ø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s://tse1.mm.bing.net/th?id=OIP.Mab4f606c950b6b06806fc6055fd26907H0&amp;pid=15.1&amp;P=0&amp;w=316&amp;h=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43200" cy="1524000"/>
          </a:xfrm>
          <a:prstGeom prst="rect">
            <a:avLst/>
          </a:prstGeom>
          <a:noFill/>
        </p:spPr>
      </p:pic>
      <p:pic>
        <p:nvPicPr>
          <p:cNvPr id="20" name="Picture 4" descr="https://tse1.mm.bing.net/th?id=OIP.Mab4f606c950b6b06806fc6055fd26907H0&amp;pid=15.1&amp;P=0&amp;w=316&amp;h=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400800" y="0"/>
            <a:ext cx="2743200" cy="1524000"/>
          </a:xfrm>
          <a:prstGeom prst="rect">
            <a:avLst/>
          </a:prstGeom>
          <a:noFill/>
        </p:spPr>
      </p:pic>
      <p:pic>
        <p:nvPicPr>
          <p:cNvPr id="1030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>
            <a:off x="0" y="1447800"/>
            <a:ext cx="990600" cy="1219200"/>
          </a:xfrm>
          <a:prstGeom prst="rect">
            <a:avLst/>
          </a:prstGeom>
          <a:noFill/>
        </p:spPr>
      </p:pic>
      <p:pic>
        <p:nvPicPr>
          <p:cNvPr id="22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>
            <a:off x="0" y="2667000"/>
            <a:ext cx="990600" cy="1219200"/>
          </a:xfrm>
          <a:prstGeom prst="rect">
            <a:avLst/>
          </a:prstGeom>
          <a:noFill/>
        </p:spPr>
      </p:pic>
      <p:pic>
        <p:nvPicPr>
          <p:cNvPr id="23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>
            <a:off x="0" y="3886200"/>
            <a:ext cx="990600" cy="1219200"/>
          </a:xfrm>
          <a:prstGeom prst="rect">
            <a:avLst/>
          </a:prstGeom>
          <a:noFill/>
        </p:spPr>
      </p:pic>
      <p:pic>
        <p:nvPicPr>
          <p:cNvPr id="24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>
            <a:off x="0" y="5105400"/>
            <a:ext cx="990600" cy="1219200"/>
          </a:xfrm>
          <a:prstGeom prst="rect">
            <a:avLst/>
          </a:prstGeom>
          <a:noFill/>
        </p:spPr>
      </p:pic>
      <p:pic>
        <p:nvPicPr>
          <p:cNvPr id="25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>
            <a:off x="0" y="6248400"/>
            <a:ext cx="990600" cy="1219200"/>
          </a:xfrm>
          <a:prstGeom prst="rect">
            <a:avLst/>
          </a:prstGeom>
          <a:noFill/>
        </p:spPr>
      </p:pic>
      <p:pic>
        <p:nvPicPr>
          <p:cNvPr id="27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 rot="16200000">
            <a:off x="5372100" y="495300"/>
            <a:ext cx="838200" cy="1219200"/>
          </a:xfrm>
          <a:prstGeom prst="rect">
            <a:avLst/>
          </a:prstGeom>
          <a:noFill/>
        </p:spPr>
      </p:pic>
      <p:pic>
        <p:nvPicPr>
          <p:cNvPr id="28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 rot="16200000">
            <a:off x="4152900" y="495300"/>
            <a:ext cx="838200" cy="1219200"/>
          </a:xfrm>
          <a:prstGeom prst="rect">
            <a:avLst/>
          </a:prstGeom>
          <a:noFill/>
        </p:spPr>
      </p:pic>
      <p:pic>
        <p:nvPicPr>
          <p:cNvPr id="29" name="Picture 6" descr="https://tse4.mm.bing.net/th?id=OIP.M6ee857ed27bc018c0ffedfe83405d034H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34666" t="13333" r="30667" b="44000"/>
          <a:stretch>
            <a:fillRect/>
          </a:stretch>
        </p:blipFill>
        <p:spPr bwMode="auto">
          <a:xfrm rot="16200000">
            <a:off x="2933700" y="495300"/>
            <a:ext cx="838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General characters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8077200" cy="63246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 all habitats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i.E.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Soil, water, air, living, dead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Aerobic &amp; some of them are anaerobic forms.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Living - parasitic or symbiotic,  dead - saprophytic.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Archaebacteria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grow - high temperature, very high atmospheric pressure &amp; very high salt concentration.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group of microscopic prokaryotic microorganisms.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Smallest and most primitive organisms.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 range shapes, ranging from spheres to rods and spirals.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wall - amino acid and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saccharide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sub units.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Well-organized nucleus is absent, nuclear material present.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Mitochondria,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golgi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bodies, endoplasmic reticulum absent.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Mesosomes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perform the function of mitochondria.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/>
          <a:lstStyle/>
          <a:p>
            <a:pPr algn="ctr"/>
            <a:r>
              <a:rPr lang="en-US" sz="4400" b="1" dirty="0" smtClean="0"/>
              <a:t>General characters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Ribosome are scattered in the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cytoplasmic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matrix and are of 70S type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Motile bacteria posses one or more flagella or cilia for locomotion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More than 3000 species of bacteria have been described. 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survive from hot springs (80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to refrigerated condition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found from distil water with trace contamination to the Dead Sea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common method of multiplication is binary fission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DNA and RNA are present in Bacterial cell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Gram stain (Gram +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or may not (gram –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and can grow in aerobic or anaerobic conditions.</a:t>
            </a:r>
          </a:p>
          <a:p>
            <a:pPr marL="484632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Fixation of nitrogen from atmosphere and decay. </a:t>
            </a:r>
          </a:p>
          <a:p>
            <a:pPr marL="484632" lvl="0" indent="-457200" algn="just">
              <a:buFont typeface="+mj-lt"/>
              <a:buAutoNum type="arabicPeriod" startAt="12"/>
            </a:pP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of Bacterial Cell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rc_mi" descr="http://www.yourarticlelibrary.com/wp-content/uploads/2014/01/image_thumb62.png"/>
          <p:cNvPicPr/>
          <p:nvPr/>
        </p:nvPicPr>
        <p:blipFill>
          <a:blip r:embed="rId2"/>
          <a:srcRect r="6561" b="5929"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of Bacterial Cell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762000"/>
            <a:ext cx="8153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Bacterial cells - very small and visible only under microscope.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bacterial cells are about 1/10</a:t>
            </a:r>
            <a:r>
              <a:rPr lang="en-US" sz="24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the size of eukaryotic cells approximately 0.5 to 1.0 µm in diameter.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rod shaped bacteria are of approximately 0.5 to 1.5 µm in diameter and 1.1 to 4.4 µm long.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spirilli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quite long about 600 µm in length.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bacteria may be even smaller, but these ultra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microbacteria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not well studied.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may be more than 50 billions of bacteria in a single drop of water.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According to Buchanan and Buchanan (1946), one ml. of bacterial culture contains one trillion bacteria of average size.</a:t>
            </a:r>
            <a:endParaRPr 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Bacteria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rc_mi" descr="http://www.yourarticlelibrary.com/wp-content/uploads/2014/01/image_thumb62.png"/>
          <p:cNvPicPr/>
          <p:nvPr/>
        </p:nvPicPr>
        <p:blipFill>
          <a:blip r:embed="rId2"/>
          <a:srcRect r="6561" b="5929"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Forms (Shape) of Bacteria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762000"/>
            <a:ext cx="8077200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Coccus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(spherical),</a:t>
            </a:r>
          </a:p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Bacillus (rod shaped), </a:t>
            </a:r>
          </a:p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Spirillum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(spiral). </a:t>
            </a:r>
          </a:p>
          <a:p>
            <a:pPr lvl="0">
              <a:buFont typeface="Wingdings" pitchFamily="2" charset="2"/>
              <a:buChar char="q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Coccus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(spherical),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 - rounded or spherical forms are called </a:t>
            </a:r>
            <a:r>
              <a:rPr lang="en-US" sz="2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cocci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smallest forms among the bacteria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 0.5µ to 1.25µ in diameter; non-motile, </a:t>
            </a:r>
            <a:r>
              <a:rPr lang="en-US" sz="2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nonflagellated</a:t>
            </a:r>
            <a:endParaRPr lang="en-US" sz="2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 cells or remain attached on cellular arrangement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ü"/>
              <a:tabLst>
                <a:tab pos="91440" algn="l"/>
              </a:tabLst>
            </a:pPr>
            <a:endParaRPr lang="en-US" sz="2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Micrococcus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Cell divide in one plane ,occurs single in number. </a:t>
            </a:r>
          </a:p>
          <a:p>
            <a:pPr lvl="2">
              <a:buFont typeface="Wingdings" pitchFamily="2" charset="2"/>
              <a:buChar char="Ø"/>
            </a:pPr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Diplococcus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divide in one plane, attached permanently in pairs. </a:t>
            </a:r>
          </a:p>
          <a:p>
            <a:pPr lvl="2">
              <a:buFont typeface="Wingdings" pitchFamily="2" charset="2"/>
              <a:buChar char="Ø"/>
            </a:pPr>
            <a:endParaRPr lang="en-US" sz="2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Ø"/>
            </a:pPr>
            <a:endParaRPr lang="en-US" sz="2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Streptococcus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–divide in one plane to form a linear chain of cells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http://upload.wikimedia.org/wikipedia/commons/thumb/b/b6/Arrangement_of_cocci_bacteria.svg/1280px-Arrangement_of_cocci_bacteria.svg.png"/>
          <p:cNvPicPr/>
          <p:nvPr/>
        </p:nvPicPr>
        <p:blipFill>
          <a:blip r:embed="rId2" cstate="print"/>
          <a:srcRect l="9834" t="19413" r="79495" b="67241"/>
          <a:stretch>
            <a:fillRect/>
          </a:stretch>
        </p:blipFill>
        <p:spPr bwMode="auto">
          <a:xfrm>
            <a:off x="1143001" y="3886200"/>
            <a:ext cx="76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upload.wikimedia.org/wikipedia/commons/thumb/b/b6/Arrangement_of_cocci_bacteria.svg/1280px-Arrangement_of_cocci_bacteria.svg.png"/>
          <p:cNvPicPr/>
          <p:nvPr/>
        </p:nvPicPr>
        <p:blipFill>
          <a:blip r:embed="rId3" cstate="print"/>
          <a:srcRect l="39990" t="20042" r="42934" b="63737"/>
          <a:stretch>
            <a:fillRect/>
          </a:stretch>
        </p:blipFill>
        <p:spPr bwMode="auto">
          <a:xfrm>
            <a:off x="533401" y="4572000"/>
            <a:ext cx="1295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upload.wikimedia.org/wikipedia/commons/thumb/b/b6/Arrangement_of_cocci_bacteria.svg/1280px-Arrangement_of_cocci_bacteria.svg.png"/>
          <p:cNvPicPr/>
          <p:nvPr/>
        </p:nvPicPr>
        <p:blipFill>
          <a:blip r:embed="rId4" cstate="print"/>
          <a:srcRect l="3308" t="48640" r="59444" b="12484"/>
          <a:stretch>
            <a:fillRect/>
          </a:stretch>
        </p:blipFill>
        <p:spPr bwMode="auto">
          <a:xfrm>
            <a:off x="-1" y="5410200"/>
            <a:ext cx="1981201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Forms (Shape) of Bacteria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0"/>
            <a:ext cx="914400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Coccus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(spherical),</a:t>
            </a:r>
          </a:p>
          <a:p>
            <a:pPr lvl="2">
              <a:buFont typeface="Wingdings" pitchFamily="2" charset="2"/>
              <a:buChar char="q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Tetracocci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cells divide in two planes, form groups of four cells.</a:t>
            </a:r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Staphylococci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cells divide in three planes in an irregular pattern producing bunches of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cocci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Sarcinae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Cells divide in three planes in regular pattern   </a:t>
            </a:r>
          </a:p>
          <a:p>
            <a:pPr lvl="3"/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producing  bunches of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cocci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Ø"/>
              <a:tabLst>
                <a:tab pos="91440" algn="l"/>
              </a:tabLst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http://upload.wikimedia.org/wikipedia/commons/thumb/b/b6/Arrangement_of_cocci_bacteria.svg/1280px-Arrangement_of_cocci_bacteria.svg.png"/>
          <p:cNvPicPr/>
          <p:nvPr/>
        </p:nvPicPr>
        <p:blipFill>
          <a:blip r:embed="rId2" cstate="print"/>
          <a:srcRect l="76634" t="62287" r="5139" b="11989"/>
          <a:stretch>
            <a:fillRect/>
          </a:stretch>
        </p:blipFill>
        <p:spPr bwMode="auto">
          <a:xfrm>
            <a:off x="457200" y="1219200"/>
            <a:ext cx="129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upload.wikimedia.org/wikipedia/commons/thumb/b/b6/Arrangement_of_cocci_bacteria.svg/1280px-Arrangement_of_cocci_bacteria.svg.png"/>
          <p:cNvPicPr/>
          <p:nvPr/>
        </p:nvPicPr>
        <p:blipFill>
          <a:blip r:embed="rId3" cstate="print"/>
          <a:srcRect l="64661" t="18291" r="2715" b="40486"/>
          <a:stretch>
            <a:fillRect/>
          </a:stretch>
        </p:blipFill>
        <p:spPr bwMode="auto">
          <a:xfrm>
            <a:off x="0" y="24384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upload.wikimedia.org/wikipedia/commons/thumb/b/b6/Arrangement_of_cocci_bacteria.svg/1280px-Arrangement_of_cocci_bacteria.svg.png"/>
          <p:cNvPicPr/>
          <p:nvPr/>
        </p:nvPicPr>
        <p:blipFill>
          <a:blip r:embed="rId4" cstate="print"/>
          <a:srcRect l="45348" t="59705" r="32172" b="12817"/>
          <a:stretch>
            <a:fillRect/>
          </a:stretch>
        </p:blipFill>
        <p:spPr bwMode="auto">
          <a:xfrm>
            <a:off x="228600" y="41148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Bacillus - </a:t>
            </a:r>
            <a:r>
              <a:rPr lang="en-US" sz="2400" dirty="0" smtClean="0"/>
              <a:t>straight rod like bacteria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q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Monobacillus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single elongated cells</a:t>
            </a:r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Diplobacillus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cells remain adhered and appear in paired form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Streptobacillus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cells remain attached in chains     </a:t>
            </a:r>
          </a:p>
          <a:p>
            <a:pPr lvl="3"/>
            <a:r>
              <a:rPr lang="en-US" sz="2400" dirty="0" smtClean="0"/>
              <a:t>      appearing like long chains (filamentous).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E:\BOTANY\B. Sc. I\Microbiology\Bacteria\Monobacillus.t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723900" y="1257300"/>
            <a:ext cx="53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E:\BOTANY\B. Sc. I\Microbiology\Bacteria\Diplobacillus.t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362200"/>
            <a:ext cx="99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E:\BOTANY\B. Sc. I\Microbiology\Bacteria\Streptobacillus.t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038600"/>
            <a:ext cx="685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Spirillum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2400" dirty="0" smtClean="0"/>
              <a:t>spiral or curved forms are called </a:t>
            </a:r>
            <a:r>
              <a:rPr lang="en-US" sz="2400" dirty="0" err="1" smtClean="0"/>
              <a:t>spirilla</a:t>
            </a:r>
            <a:r>
              <a:rPr lang="en-US" sz="2400" dirty="0" smtClean="0"/>
              <a:t>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itchFamily="2" charset="2"/>
              <a:buChar char="q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Vibrioid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cells are curved rods 0.5 </a:t>
            </a:r>
            <a:r>
              <a:rPr lang="en-US" sz="2400" dirty="0" err="1" smtClean="0"/>
              <a:t>μm</a:t>
            </a:r>
            <a:r>
              <a:rPr lang="en-US" sz="2400" i="1" dirty="0" smtClean="0"/>
              <a:t> </a:t>
            </a:r>
            <a:r>
              <a:rPr lang="en-US" sz="2400" dirty="0" smtClean="0"/>
              <a:t>across and 1.5 to 3.0 </a:t>
            </a:r>
            <a:r>
              <a:rPr lang="en-US" sz="2400" dirty="0" err="1" smtClean="0"/>
              <a:t>μm</a:t>
            </a:r>
            <a:r>
              <a:rPr lang="en-US" sz="2400" i="1" dirty="0" smtClean="0"/>
              <a:t> </a:t>
            </a:r>
            <a:r>
              <a:rPr lang="en-US" sz="2400" dirty="0" smtClean="0"/>
              <a:t>long, single or strung together in S-shapes or spirals, with one to three whip like flagella at one end.</a:t>
            </a:r>
          </a:p>
          <a:p>
            <a:pPr lvl="4">
              <a:buFont typeface="Wingdings" pitchFamily="2" charset="2"/>
              <a:buChar char="Ø"/>
            </a:pPr>
            <a:endParaRPr lang="en-US" sz="2400" dirty="0" smtClean="0"/>
          </a:p>
          <a:p>
            <a:pPr lvl="4">
              <a:buFont typeface="Wingdings" pitchFamily="2" charset="2"/>
              <a:buChar char="Ø"/>
            </a:pPr>
            <a:endParaRPr lang="en-US" sz="2400" dirty="0" smtClean="0"/>
          </a:p>
          <a:p>
            <a:pPr lvl="4">
              <a:buFont typeface="Wingdings" pitchFamily="2" charset="2"/>
              <a:buChar char="Ø"/>
            </a:pPr>
            <a:endParaRPr lang="en-US" sz="2400" dirty="0" smtClean="0"/>
          </a:p>
          <a:p>
            <a:pPr lvl="4">
              <a:buFont typeface="Wingdings" pitchFamily="2" charset="2"/>
              <a:buChar char="Ø"/>
            </a:pPr>
            <a:endParaRPr lang="en-US" sz="2400" dirty="0" smtClean="0"/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Helical 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Spirilla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Cells that have more than one twist form a distinct helical shape (with flagella).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 descr="E:\BOTANY\B. Sc. I\Microbiology\Bacteria\vibriod.t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788503" cy="274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E:\BOTANY\B. Sc. I\Microbiology\Bacteria\Spirulum.t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02262"/>
            <a:ext cx="1066800" cy="269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0"/>
            <a:ext cx="89154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forms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Pleomorphic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That can exhibit variety of shapes.</a:t>
            </a: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Trichomes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Cells divide in one plane forming a chain that has much larger area of contact between the adjacent cells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Font typeface="Wingdings" pitchFamily="2" charset="2"/>
              <a:buChar char="Ø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Palisade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The cells are arranged laterally (side by side) to form a matchstick-like structure and at angles to one another. </a:t>
            </a:r>
          </a:p>
          <a:p>
            <a:pPr lvl="1" algn="just">
              <a:buFont typeface="Wingdings" pitchFamily="2" charset="2"/>
              <a:buChar char="Ø"/>
            </a:pP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algn="just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Hyphae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sz="2400" dirty="0" smtClean="0"/>
              <a:t>Some microorganisms form the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, thin-walled, profusely branched filament called </a:t>
            </a:r>
            <a:r>
              <a:rPr lang="en-US" sz="2400" dirty="0" err="1" smtClean="0"/>
              <a:t>hyphae</a:t>
            </a:r>
            <a:r>
              <a:rPr lang="en-US" sz="2400" dirty="0" smtClean="0"/>
              <a:t>. The interwoven </a:t>
            </a:r>
            <a:r>
              <a:rPr lang="en-US" sz="2400" dirty="0" err="1" smtClean="0"/>
              <a:t>hyphae</a:t>
            </a:r>
            <a:r>
              <a:rPr lang="en-US" sz="2400" dirty="0" smtClean="0"/>
              <a:t> are collectively known as mycelium.</a:t>
            </a: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457200">
              <a:spcBef>
                <a:spcPts val="600"/>
              </a:spcBef>
              <a:buFont typeface="Wingdings" pitchFamily="2" charset="2"/>
              <a:buChar char="Ø"/>
              <a:tabLst>
                <a:tab pos="91440" algn="l"/>
              </a:tabLst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Ultrastructure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Bacterial Cell: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rc_mi" descr="http://www.yourarticlelibrary.com/wp-content/uploads/2014/01/image_thumb62.png"/>
          <p:cNvPicPr/>
          <p:nvPr/>
        </p:nvPicPr>
        <p:blipFill>
          <a:blip r:embed="rId2"/>
          <a:srcRect r="6561" b="5929"/>
          <a:stretch>
            <a:fillRect/>
          </a:stretch>
        </p:blipFill>
        <p:spPr bwMode="auto">
          <a:xfrm>
            <a:off x="1066800" y="914400"/>
            <a:ext cx="8077200" cy="579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701730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cell wall protects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osmostic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shock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and physical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damage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.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it confers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rigidity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and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shape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of bacterial cells.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cell walls all consist of 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peptidoglycan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, also known as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murein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or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mucopeptide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,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two groups of bacteria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: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gram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negative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and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gram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+positive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cell wall may have a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sticky coating - Capsule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for attachment to host or other bacteria. 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capsules are composed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polysaccharides,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polypeptides.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In many bacteria a mucilaginous, slimy layer or capsule covers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called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Glycocalyx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The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cytoplasmic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 membrane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encloses the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cytoplasm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Mangal" pitchFamily="18" charset="0"/>
              </a:rPr>
              <a:t>. It regulates the specific transport of substance between the cell and the environment.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conjugation.</a:t>
            </a:r>
          </a:p>
          <a:p>
            <a:pPr marL="457200" indent="-457200"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The 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cytoplasmic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 membrane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contains two main components: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lipid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protein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. The lipid component is 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phospholipid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bilayer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Mangal" pitchFamily="18" charset="0"/>
              </a:rPr>
              <a:t>.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49959"/>
            <a:ext cx="9144000" cy="65556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As prokaryotes,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lack a true nucleus or membrane-bound organelles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like mitochondria, chloroplasts, ER, Golgi complex as in eukaryotic cell.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Like all living organisms, bacteria contain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ribosomes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Single, circular chromosome in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nucleoid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region for the production of proteins,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ribosome is different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from eukaryotes.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They have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70S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type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ribosomes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Ribosome made up of RNA and protein. </a:t>
            </a:r>
          </a:p>
          <a:p>
            <a:pPr marL="457200" lvl="0" indent="-457200"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14"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Bacteria do not have a membrane-bound nucleus, and their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genetic material is scattered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as a single circular chromosome in the cytoplasm as -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nucleoid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nucleoid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contains the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chromosome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with associated proteins and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RNA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14"/>
            </a:pP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Flagella-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thread like structures for locomotion in most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motile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bacteria.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381000"/>
            <a:ext cx="9144000" cy="47089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Flagella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are rigid protein structures, about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nm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 diameter and up to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 in length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Fimbriae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Appendages on bacterial cell shorter than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used for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attachment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to contact surfaces.  </a:t>
            </a:r>
          </a:p>
          <a:p>
            <a:pPr marL="457200" lvl="0" indent="-457200"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16"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Fimbriae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fine filaments of protein, just 2-10 nm in diameter and up to several micrometers in length. distributed over cell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surface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fine hairs when seen under the electron microscope.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(singular: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are cellular appendages on bacterial cell shorter than flagella used for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transfer of genetic material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between bacterial cells in a process called conjugation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72271"/>
            <a:ext cx="9144000" cy="64171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b="1" dirty="0" smtClean="0">
                <a:solidFill>
                  <a:srgbClr val="92D050"/>
                </a:solidFill>
              </a:rPr>
              <a:t>Economic Importance of bacteria: </a:t>
            </a:r>
          </a:p>
          <a:p>
            <a:pPr algn="just"/>
            <a:r>
              <a:rPr lang="en-US" sz="2400" dirty="0" smtClean="0">
                <a:solidFill>
                  <a:schemeClr val="bg1"/>
                </a:solidFill>
              </a:rPr>
              <a:t>	Bacteria play a very vital role in human life, and environment. Economic importance of any organism refers to the advantages and disadvantages of that organism to nature, the humans and the environment. </a:t>
            </a:r>
          </a:p>
          <a:p>
            <a:pPr algn="just"/>
            <a:endParaRPr lang="en-US" sz="2400" dirty="0" smtClean="0">
              <a:solidFill>
                <a:schemeClr val="bg1"/>
              </a:solidFill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en-US" sz="2400" b="1" dirty="0" smtClean="0">
                <a:solidFill>
                  <a:srgbClr val="FFC000"/>
                </a:solidFill>
              </a:rPr>
              <a:t>Beneficial effects of Bacteria:  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just"/>
            <a:r>
              <a:rPr lang="en-US" sz="2400" b="1" dirty="0" smtClean="0"/>
              <a:t>	</a:t>
            </a:r>
            <a:r>
              <a:rPr lang="en-US" sz="2400" dirty="0" smtClean="0"/>
              <a:t>Bacteria play important roles in different fields such as agriculture, industry etc. Some of them are mentioned below. </a:t>
            </a:r>
          </a:p>
          <a:p>
            <a:pPr algn="just"/>
            <a:endParaRPr lang="en-US" sz="2400" dirty="0" smtClean="0">
              <a:solidFill>
                <a:schemeClr val="bg1"/>
              </a:solidFill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2400" b="1" dirty="0" smtClean="0"/>
              <a:t>Role in agriculture </a:t>
            </a:r>
          </a:p>
          <a:p>
            <a:pPr lvl="0" algn="just"/>
            <a:endParaRPr lang="en-US" sz="1600" dirty="0" smtClean="0"/>
          </a:p>
          <a:p>
            <a:pPr lvl="1" indent="-457200" algn="just">
              <a:buFont typeface="+mj-lt"/>
              <a:buAutoNum type="alphaLcPeriod"/>
            </a:pPr>
            <a:r>
              <a:rPr lang="en-US" sz="2400" b="1" dirty="0" smtClean="0"/>
              <a:t>Scavenging Role –</a:t>
            </a:r>
            <a:r>
              <a:rPr lang="en-US" sz="2400" dirty="0" smtClean="0"/>
              <a:t> </a:t>
            </a:r>
          </a:p>
          <a:p>
            <a:pPr marL="0" lvl="1" algn="just"/>
            <a:r>
              <a:rPr lang="en-US" sz="2400" dirty="0" smtClean="0"/>
              <a:t>	Saprophytic bacteria obtain food from organic remains </a:t>
            </a:r>
            <a:r>
              <a:rPr lang="en-US" sz="2400" dirty="0" smtClean="0"/>
              <a:t>- animal </a:t>
            </a:r>
            <a:r>
              <a:rPr lang="en-US" sz="2400" dirty="0" smtClean="0"/>
              <a:t>excreta, fallen leaves, meat etc. 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FF00"/>
                </a:solidFill>
              </a:rPr>
              <a:t>decompose</a:t>
            </a:r>
            <a:r>
              <a:rPr lang="en-US" sz="2400" dirty="0" smtClean="0"/>
              <a:t> </a:t>
            </a:r>
            <a:r>
              <a:rPr lang="en-US" sz="2400" dirty="0" smtClean="0"/>
              <a:t>these substances by action of digestive enzymes aerobically or </a:t>
            </a:r>
            <a:r>
              <a:rPr lang="en-US" sz="2400" dirty="0" err="1" smtClean="0"/>
              <a:t>anaerobically</a:t>
            </a:r>
            <a:r>
              <a:rPr lang="en-US" sz="2400" dirty="0" smtClean="0"/>
              <a:t> (known as fermentation). </a:t>
            </a:r>
            <a:r>
              <a:rPr lang="en-US" sz="2400" dirty="0" smtClean="0"/>
              <a:t>So in </a:t>
            </a:r>
            <a:r>
              <a:rPr lang="en-US" sz="2400" dirty="0" smtClean="0"/>
              <a:t>sanitation </a:t>
            </a:r>
            <a:r>
              <a:rPr lang="en-US" sz="2400" dirty="0" smtClean="0"/>
              <a:t> known </a:t>
            </a:r>
            <a:r>
              <a:rPr lang="en-US" sz="2400" dirty="0" smtClean="0"/>
              <a:t>as </a:t>
            </a:r>
            <a:r>
              <a:rPr lang="en-US" sz="2400" dirty="0" smtClean="0">
                <a:solidFill>
                  <a:srgbClr val="FFFF00"/>
                </a:solidFill>
              </a:rPr>
              <a:t>scavengers</a:t>
            </a:r>
            <a:r>
              <a:rPr lang="en-US" sz="2400" dirty="0" smtClean="0"/>
              <a:t>. E.g. </a:t>
            </a:r>
            <a:r>
              <a:rPr lang="en-US" sz="2400" i="1" dirty="0" smtClean="0"/>
              <a:t>Pseudomonas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42292"/>
            <a:ext cx="9144000" cy="64633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b. Nitrification </a:t>
            </a:r>
            <a:r>
              <a:rPr lang="en-US" sz="2400" b="1" dirty="0" smtClean="0"/>
              <a:t>- </a:t>
            </a:r>
            <a:r>
              <a:rPr lang="en-US" sz="2400" i="1" dirty="0" err="1" smtClean="0"/>
              <a:t>Rhizobium</a:t>
            </a:r>
            <a:r>
              <a:rPr lang="en-US" sz="2400" i="1" dirty="0" smtClean="0"/>
              <a:t> </a:t>
            </a:r>
            <a:r>
              <a:rPr lang="en-US" sz="2400" dirty="0" smtClean="0"/>
              <a:t>bacteria, living in </a:t>
            </a:r>
            <a:r>
              <a:rPr lang="en-US" sz="2400" dirty="0" smtClean="0">
                <a:solidFill>
                  <a:srgbClr val="FFFF00"/>
                </a:solidFill>
              </a:rPr>
              <a:t>root nodules </a:t>
            </a:r>
            <a:r>
              <a:rPr lang="en-US" sz="2400" dirty="0" smtClean="0"/>
              <a:t>of leguminous plant symbiotically, helps in fixing </a:t>
            </a:r>
            <a:r>
              <a:rPr lang="en-US" sz="2400" dirty="0" smtClean="0">
                <a:solidFill>
                  <a:srgbClr val="FFFF00"/>
                </a:solidFill>
              </a:rPr>
              <a:t>atmospheric nitrogen</a:t>
            </a:r>
            <a:r>
              <a:rPr lang="en-US" sz="2400" dirty="0" smtClean="0"/>
              <a:t>. Similarly, </a:t>
            </a:r>
            <a:r>
              <a:rPr lang="en-US" sz="2400" i="1" dirty="0" err="1" smtClean="0"/>
              <a:t>Nitrosomanas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i="1" dirty="0" err="1" smtClean="0"/>
              <a:t>Nitrococcus</a:t>
            </a:r>
            <a:r>
              <a:rPr lang="en-US" sz="2400" i="1" dirty="0" smtClean="0"/>
              <a:t> </a:t>
            </a:r>
            <a:r>
              <a:rPr lang="en-US" sz="2400" dirty="0" smtClean="0"/>
              <a:t>convert </a:t>
            </a:r>
            <a:r>
              <a:rPr lang="en-US" sz="2400" dirty="0" smtClean="0">
                <a:solidFill>
                  <a:srgbClr val="FFFF00"/>
                </a:solidFill>
              </a:rPr>
              <a:t>ammonium salt to nitrites.</a:t>
            </a:r>
            <a:r>
              <a:rPr lang="en-US" sz="2400" dirty="0" smtClean="0"/>
              <a:t> Nitrites are further changed to nitrates by </a:t>
            </a:r>
            <a:r>
              <a:rPr lang="en-US" sz="2400" i="1" dirty="0" err="1" smtClean="0"/>
              <a:t>Nitrobacter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i="1" dirty="0" err="1" smtClean="0"/>
              <a:t>Nitrocystis</a:t>
            </a:r>
            <a:r>
              <a:rPr lang="en-US" sz="2400" i="1" dirty="0" smtClean="0"/>
              <a:t>.</a:t>
            </a:r>
            <a:r>
              <a:rPr lang="en-US" sz="2400" dirty="0" smtClean="0"/>
              <a:t> It enables plants to uptake nitrogen. </a:t>
            </a:r>
          </a:p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c. Production </a:t>
            </a:r>
            <a:r>
              <a:rPr lang="en-US" sz="2400" b="1" dirty="0" smtClean="0"/>
              <a:t>of Organic Manure - </a:t>
            </a:r>
            <a:r>
              <a:rPr lang="en-US" sz="2400" dirty="0" smtClean="0"/>
              <a:t>As stated above, saprophytic bacteria help in breaking of complex organic substance to simpler forms. Thus, in this process, they help to </a:t>
            </a:r>
            <a:r>
              <a:rPr lang="en-US" sz="2400" dirty="0" smtClean="0">
                <a:solidFill>
                  <a:srgbClr val="FFFF00"/>
                </a:solidFill>
              </a:rPr>
              <a:t>convert farm refuse, dung and other wastes to manure. </a:t>
            </a:r>
          </a:p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d. Preparation </a:t>
            </a:r>
            <a:r>
              <a:rPr lang="en-US" sz="2400" b="1" dirty="0" smtClean="0"/>
              <a:t>of Ensilage - </a:t>
            </a:r>
            <a:r>
              <a:rPr lang="en-US" sz="2400" dirty="0" smtClean="0"/>
              <a:t>Ensilage is preserved </a:t>
            </a:r>
            <a:r>
              <a:rPr lang="en-US" sz="2400" dirty="0" smtClean="0">
                <a:solidFill>
                  <a:srgbClr val="FFFF00"/>
                </a:solidFill>
              </a:rPr>
              <a:t>cattle fodder </a:t>
            </a:r>
            <a:r>
              <a:rPr lang="en-US" sz="2400" dirty="0" smtClean="0"/>
              <a:t>prepared by packing fresh </a:t>
            </a:r>
            <a:r>
              <a:rPr lang="en-US" sz="2400" dirty="0" smtClean="0">
                <a:solidFill>
                  <a:srgbClr val="FFFF00"/>
                </a:solidFill>
              </a:rPr>
              <a:t>chopped fodder sprinkled with molasses</a:t>
            </a:r>
            <a:r>
              <a:rPr lang="en-US" sz="2400" dirty="0" smtClean="0"/>
              <a:t>. Fermentation activity of bacteria produces lactic acid that acts as preservative in ensilage.</a:t>
            </a:r>
          </a:p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e. Production </a:t>
            </a:r>
            <a:r>
              <a:rPr lang="en-US" sz="2400" b="1" dirty="0" smtClean="0"/>
              <a:t>of fuel - </a:t>
            </a:r>
            <a:r>
              <a:rPr lang="en-US" sz="2400" dirty="0" smtClean="0"/>
              <a:t>Bacteria, while converting animal dung and other organic wastes to manure, help in production of fuel that is necessary in </a:t>
            </a:r>
            <a:r>
              <a:rPr lang="en-US" sz="2400" dirty="0" err="1" smtClean="0">
                <a:solidFill>
                  <a:srgbClr val="FFFF00"/>
                </a:solidFill>
              </a:rPr>
              <a:t>gobar</a:t>
            </a:r>
            <a:r>
              <a:rPr lang="en-US" sz="2400" dirty="0" smtClean="0">
                <a:solidFill>
                  <a:srgbClr val="FFFF00"/>
                </a:solidFill>
              </a:rPr>
              <a:t> gas </a:t>
            </a:r>
            <a:r>
              <a:rPr lang="en-US" sz="2400" dirty="0" smtClean="0"/>
              <a:t>plant</a:t>
            </a:r>
            <a:r>
              <a:rPr lang="en-US" sz="2400" dirty="0" smtClean="0"/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676400"/>
            <a:ext cx="9144000" cy="33547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f. Disposal </a:t>
            </a:r>
            <a:r>
              <a:rPr lang="en-US" sz="2400" b="1" dirty="0" smtClean="0"/>
              <a:t>of sewage - </a:t>
            </a:r>
            <a:r>
              <a:rPr lang="en-US" sz="2400" dirty="0" smtClean="0"/>
              <a:t>Bacteria help in disposal of </a:t>
            </a:r>
            <a:r>
              <a:rPr lang="en-US" sz="2400" dirty="0" smtClean="0">
                <a:solidFill>
                  <a:srgbClr val="FFFF00"/>
                </a:solidFill>
              </a:rPr>
              <a:t>sewage</a:t>
            </a:r>
            <a:r>
              <a:rPr lang="en-US" sz="2400" dirty="0" smtClean="0"/>
              <a:t> by </a:t>
            </a:r>
            <a:r>
              <a:rPr lang="en-US" sz="2400" dirty="0" smtClean="0">
                <a:solidFill>
                  <a:srgbClr val="FFFF00"/>
                </a:solidFill>
              </a:rPr>
              <a:t>decomposing</a:t>
            </a:r>
            <a:r>
              <a:rPr lang="en-US" sz="2400" dirty="0" smtClean="0"/>
              <a:t> it and thus, help in </a:t>
            </a:r>
            <a:r>
              <a:rPr lang="en-US" sz="2400" dirty="0" smtClean="0">
                <a:solidFill>
                  <a:srgbClr val="FFFF00"/>
                </a:solidFill>
              </a:rPr>
              <a:t>environmental sanitation</a:t>
            </a:r>
            <a:r>
              <a:rPr lang="en-US" sz="2400" dirty="0" smtClean="0"/>
              <a:t>.</a:t>
            </a:r>
          </a:p>
          <a:p>
            <a:pPr marL="0" lvl="1" algn="just">
              <a:spcBef>
                <a:spcPts val="1200"/>
              </a:spcBef>
            </a:pPr>
            <a:r>
              <a:rPr lang="en-US" sz="2400" b="1" dirty="0" smtClean="0"/>
              <a:t>g. Biological </a:t>
            </a:r>
            <a:r>
              <a:rPr lang="en-US" sz="2400" b="1" dirty="0" smtClean="0"/>
              <a:t>pesticides - </a:t>
            </a:r>
            <a:r>
              <a:rPr lang="en-US" sz="2400" dirty="0" smtClean="0"/>
              <a:t>Bacteria can also be used in the place of pesticides in the biological </a:t>
            </a:r>
            <a:r>
              <a:rPr lang="en-US" sz="2400" dirty="0" smtClean="0">
                <a:solidFill>
                  <a:srgbClr val="FFFF00"/>
                </a:solidFill>
              </a:rPr>
              <a:t>pest control</a:t>
            </a:r>
            <a:r>
              <a:rPr lang="en-US" sz="2400" dirty="0" smtClean="0"/>
              <a:t>. This commonly involves spores of </a:t>
            </a:r>
            <a:r>
              <a:rPr lang="en-US" sz="2400" i="1" dirty="0" smtClean="0"/>
              <a:t>Bacillus </a:t>
            </a:r>
            <a:r>
              <a:rPr lang="en-US" sz="2400" i="1" dirty="0" err="1" smtClean="0"/>
              <a:t>thuringiensis</a:t>
            </a:r>
            <a:r>
              <a:rPr lang="en-US" sz="2400" dirty="0" smtClean="0"/>
              <a:t> (also called Bt). Subspecies of these bacteria are used as </a:t>
            </a:r>
            <a:r>
              <a:rPr lang="en-US" sz="2400" dirty="0" err="1" smtClean="0"/>
              <a:t>Lepidopteran</a:t>
            </a:r>
            <a:r>
              <a:rPr lang="en-US" sz="2400" dirty="0" smtClean="0"/>
              <a:t>- specific insecticides under trade names such as </a:t>
            </a:r>
            <a:r>
              <a:rPr lang="en-US" sz="2400" dirty="0" err="1" smtClean="0"/>
              <a:t>Dipel</a:t>
            </a:r>
            <a:r>
              <a:rPr lang="en-US" sz="2400" dirty="0" smtClean="0"/>
              <a:t> and </a:t>
            </a:r>
            <a:r>
              <a:rPr lang="en-US" sz="2400" dirty="0" err="1" smtClean="0"/>
              <a:t>Thuricide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pPr algn="just">
              <a:spcBef>
                <a:spcPts val="1200"/>
              </a:spcBef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0"/>
            <a:ext cx="9144000" cy="69865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spcBef>
                <a:spcPts val="1200"/>
              </a:spcBef>
            </a:pPr>
            <a:r>
              <a:rPr lang="en-US" sz="2400" b="1" dirty="0" smtClean="0">
                <a:solidFill>
                  <a:srgbClr val="FFC000"/>
                </a:solidFill>
              </a:rPr>
              <a:t>2. Role </a:t>
            </a:r>
            <a:r>
              <a:rPr lang="en-US" sz="2400" b="1" dirty="0" smtClean="0">
                <a:solidFill>
                  <a:srgbClr val="FFC000"/>
                </a:solidFill>
              </a:rPr>
              <a:t>in Industry</a:t>
            </a:r>
            <a:r>
              <a:rPr lang="en-US" sz="2400" dirty="0" smtClean="0">
                <a:solidFill>
                  <a:srgbClr val="FFC000"/>
                </a:solidFill>
              </a:rPr>
              <a:t> </a:t>
            </a:r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a. Dairy </a:t>
            </a:r>
            <a:r>
              <a:rPr lang="en-US" sz="2400" b="1" dirty="0" smtClean="0"/>
              <a:t>Industry - </a:t>
            </a:r>
            <a:r>
              <a:rPr lang="en-US" sz="2400" dirty="0" smtClean="0"/>
              <a:t>Bacteria such as </a:t>
            </a:r>
            <a:r>
              <a:rPr lang="en-US" sz="2400" i="1" dirty="0" smtClean="0">
                <a:solidFill>
                  <a:srgbClr val="FFFF00"/>
                </a:solidFill>
              </a:rPr>
              <a:t>Streptococcus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lactis</a:t>
            </a:r>
            <a:r>
              <a:rPr lang="en-US" sz="2400" i="1" dirty="0" smtClean="0"/>
              <a:t> </a:t>
            </a:r>
            <a:r>
              <a:rPr lang="en-US" sz="2400" dirty="0" smtClean="0"/>
              <a:t>convert milk sugar lactose into lactic acid that coagulates casein (milk protein). Then, </a:t>
            </a:r>
            <a:r>
              <a:rPr lang="en-US" sz="2400" dirty="0" smtClean="0">
                <a:solidFill>
                  <a:srgbClr val="FFFF00"/>
                </a:solidFill>
              </a:rPr>
              <a:t>milk is converted into curd, yogurt, cheese</a:t>
            </a:r>
            <a:r>
              <a:rPr lang="en-US" sz="2400" dirty="0" smtClean="0"/>
              <a:t>, etc needed for the industry.</a:t>
            </a:r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b. Fermented </a:t>
            </a:r>
            <a:r>
              <a:rPr lang="en-US" sz="2400" b="1" dirty="0" smtClean="0"/>
              <a:t>foods - </a:t>
            </a:r>
            <a:r>
              <a:rPr lang="en-US" sz="2400" dirty="0" smtClean="0"/>
              <a:t>Bacteria such as </a:t>
            </a:r>
            <a:r>
              <a:rPr lang="en-US" sz="2400" dirty="0" smtClean="0">
                <a:solidFill>
                  <a:srgbClr val="FFFF00"/>
                </a:solidFill>
              </a:rPr>
              <a:t>Lactobacillus</a:t>
            </a:r>
            <a:r>
              <a:rPr lang="en-US" sz="2400" dirty="0" smtClean="0"/>
              <a:t> and </a:t>
            </a:r>
            <a:r>
              <a:rPr lang="en-US" sz="2400" dirty="0" err="1" smtClean="0">
                <a:solidFill>
                  <a:srgbClr val="FFFF00"/>
                </a:solidFill>
              </a:rPr>
              <a:t>Lactococcus</a:t>
            </a:r>
            <a:r>
              <a:rPr lang="en-US" sz="2400" dirty="0" smtClean="0"/>
              <a:t>, in combination with yeasts and molds, have been used for thousands of years in the preparation of fermented foods such as </a:t>
            </a:r>
            <a:r>
              <a:rPr lang="en-US" sz="2400" dirty="0" smtClean="0">
                <a:solidFill>
                  <a:srgbClr val="FFFF00"/>
                </a:solidFill>
              </a:rPr>
              <a:t>soy sauce, vinegar, wine, cheese, pickles </a:t>
            </a:r>
            <a:r>
              <a:rPr lang="en-US" sz="2400" dirty="0" smtClean="0"/>
              <a:t>etc.</a:t>
            </a:r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c. Production </a:t>
            </a:r>
            <a:r>
              <a:rPr lang="en-US" sz="2400" b="1" dirty="0" smtClean="0"/>
              <a:t>of Organic Compounds - </a:t>
            </a:r>
            <a:r>
              <a:rPr lang="en-US" sz="2400" dirty="0" smtClean="0"/>
              <a:t>Fermentation (breakdown of carbohydrate in absence of oxygen) action of various bacteria produces organic compounds like </a:t>
            </a:r>
            <a:r>
              <a:rPr lang="en-US" sz="2400" dirty="0" smtClean="0">
                <a:solidFill>
                  <a:srgbClr val="FFFF00"/>
                </a:solidFill>
              </a:rPr>
              <a:t>lactic acid </a:t>
            </a:r>
            <a:r>
              <a:rPr lang="en-US" sz="2400" dirty="0" smtClean="0"/>
              <a:t>(by </a:t>
            </a:r>
            <a:r>
              <a:rPr lang="en-US" sz="2400" i="1" dirty="0" smtClean="0"/>
              <a:t>Lactobacillus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FFFF00"/>
                </a:solidFill>
              </a:rPr>
              <a:t>acetic acid </a:t>
            </a:r>
            <a:r>
              <a:rPr lang="en-US" sz="2400" dirty="0" smtClean="0"/>
              <a:t>(by </a:t>
            </a:r>
            <a:r>
              <a:rPr lang="en-US" sz="2400" i="1" dirty="0" err="1" smtClean="0"/>
              <a:t>Acetobacter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aceti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FFFF00"/>
                </a:solidFill>
              </a:rPr>
              <a:t>acetone</a:t>
            </a:r>
            <a:r>
              <a:rPr lang="en-US" sz="2400" dirty="0" smtClean="0"/>
              <a:t> (by </a:t>
            </a:r>
            <a:r>
              <a:rPr lang="en-US" sz="2400" i="1" dirty="0" smtClean="0"/>
              <a:t>Clostridium </a:t>
            </a:r>
            <a:r>
              <a:rPr lang="en-US" sz="2400" i="1" dirty="0" err="1" smtClean="0"/>
              <a:t>acetabutylicum</a:t>
            </a:r>
            <a:r>
              <a:rPr lang="en-US" sz="2400" dirty="0" smtClean="0"/>
              <a:t>) and </a:t>
            </a:r>
            <a:r>
              <a:rPr lang="en-US" sz="2400" dirty="0" smtClean="0">
                <a:solidFill>
                  <a:srgbClr val="FFFF00"/>
                </a:solidFill>
              </a:rPr>
              <a:t>ethanol, enzymes, perfumes </a:t>
            </a:r>
            <a:r>
              <a:rPr lang="en-US" sz="2400" dirty="0" smtClean="0"/>
              <a:t>etc.  </a:t>
            </a:r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d. </a:t>
            </a:r>
            <a:r>
              <a:rPr lang="en-US" sz="2400" b="1" dirty="0" err="1" smtClean="0"/>
              <a:t>Fibre</a:t>
            </a:r>
            <a:r>
              <a:rPr lang="en-US" sz="2400" b="1" dirty="0" smtClean="0"/>
              <a:t> </a:t>
            </a:r>
            <a:r>
              <a:rPr lang="en-US" sz="2400" b="1" dirty="0" smtClean="0"/>
              <a:t>Retting - </a:t>
            </a:r>
            <a:r>
              <a:rPr lang="en-US" sz="2400" dirty="0" smtClean="0"/>
              <a:t>The action of some bacteria like </a:t>
            </a:r>
            <a:r>
              <a:rPr lang="en-US" sz="2400" i="1" dirty="0" smtClean="0">
                <a:solidFill>
                  <a:srgbClr val="FFFF00"/>
                </a:solidFill>
              </a:rPr>
              <a:t>Clostridium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FF00"/>
                </a:solidFill>
              </a:rPr>
              <a:t>Pseudomonas</a:t>
            </a:r>
            <a:r>
              <a:rPr lang="en-US" sz="2400" i="1" dirty="0" smtClean="0"/>
              <a:t> </a:t>
            </a:r>
            <a:r>
              <a:rPr lang="en-US" sz="2400" dirty="0" smtClean="0"/>
              <a:t>etc. help in </a:t>
            </a:r>
            <a:r>
              <a:rPr lang="en-US" sz="2400" dirty="0" err="1" smtClean="0"/>
              <a:t>fibre</a:t>
            </a:r>
            <a:r>
              <a:rPr lang="en-US" sz="2400" dirty="0" smtClean="0"/>
              <a:t> retting i.e. </a:t>
            </a:r>
            <a:r>
              <a:rPr lang="en-US" sz="2400" dirty="0" smtClean="0">
                <a:solidFill>
                  <a:srgbClr val="FFFF00"/>
                </a:solidFill>
              </a:rPr>
              <a:t>separation</a:t>
            </a:r>
            <a:r>
              <a:rPr lang="en-US" sz="2400" dirty="0" smtClean="0"/>
              <a:t> of stem and leaf </a:t>
            </a:r>
            <a:r>
              <a:rPr lang="en-US" sz="2400" dirty="0" err="1" smtClean="0"/>
              <a:t>fibre</a:t>
            </a:r>
            <a:r>
              <a:rPr lang="en-US" sz="2400" dirty="0" smtClean="0"/>
              <a:t> of plants like </a:t>
            </a:r>
            <a:r>
              <a:rPr lang="en-US" sz="2400" dirty="0" smtClean="0">
                <a:solidFill>
                  <a:srgbClr val="FFFF00"/>
                </a:solidFill>
              </a:rPr>
              <a:t>jute, hemp, flax</a:t>
            </a:r>
            <a:r>
              <a:rPr lang="en-US" sz="2400" dirty="0" smtClean="0"/>
              <a:t>, etc. from other softer tissue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85800"/>
            <a:ext cx="9144000" cy="53553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e. Curing </a:t>
            </a:r>
            <a:r>
              <a:rPr lang="en-US" sz="2400" b="1" dirty="0" smtClean="0"/>
              <a:t>- </a:t>
            </a:r>
            <a:r>
              <a:rPr lang="en-US" sz="2400" dirty="0" smtClean="0"/>
              <a:t>The leaves of tea and tobacco, beans of coffee and coca are cured off their </a:t>
            </a:r>
            <a:r>
              <a:rPr lang="en-US" sz="2400" dirty="0" smtClean="0">
                <a:solidFill>
                  <a:srgbClr val="FFFF00"/>
                </a:solidFill>
              </a:rPr>
              <a:t>bitterness</a:t>
            </a:r>
            <a:r>
              <a:rPr lang="en-US" sz="2400" dirty="0" smtClean="0"/>
              <a:t> with the help of action of certain bacteria such as </a:t>
            </a:r>
            <a:r>
              <a:rPr lang="en-US" sz="2400" i="1" dirty="0" smtClean="0">
                <a:solidFill>
                  <a:srgbClr val="FFFF00"/>
                </a:solidFill>
              </a:rPr>
              <a:t>Bacillus </a:t>
            </a:r>
            <a:r>
              <a:rPr lang="en-US" sz="2400" i="1" dirty="0" err="1" smtClean="0">
                <a:solidFill>
                  <a:srgbClr val="FFFF00"/>
                </a:solidFill>
              </a:rPr>
              <a:t>megatherium</a:t>
            </a:r>
            <a:r>
              <a:rPr lang="en-US" sz="2400" i="1" dirty="0" smtClean="0"/>
              <a:t>.</a:t>
            </a:r>
            <a:endParaRPr lang="en-US" sz="2400" dirty="0" smtClean="0"/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f. Production </a:t>
            </a:r>
            <a:r>
              <a:rPr lang="en-US" sz="2400" b="1" dirty="0" smtClean="0"/>
              <a:t>of Antibiotics - </a:t>
            </a:r>
            <a:r>
              <a:rPr lang="en-US" sz="2400" dirty="0" smtClean="0"/>
              <a:t>Number of </a:t>
            </a:r>
            <a:r>
              <a:rPr lang="en-US" sz="2400" dirty="0" smtClean="0">
                <a:solidFill>
                  <a:srgbClr val="FFFF00"/>
                </a:solidFill>
              </a:rPr>
              <a:t>anti bacterial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rgbClr val="FFFF00"/>
                </a:solidFill>
              </a:rPr>
              <a:t>anti fungal antibiotics </a:t>
            </a:r>
            <a:r>
              <a:rPr lang="en-US" sz="2400" dirty="0" smtClean="0"/>
              <a:t>such as </a:t>
            </a:r>
            <a:r>
              <a:rPr lang="en-US" sz="2400" dirty="0" err="1" smtClean="0">
                <a:solidFill>
                  <a:srgbClr val="FFFF00"/>
                </a:solidFill>
              </a:rPr>
              <a:t>Hamycin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Polymyxin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Trichomycin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etc are obtained from mycelia bacteria (like </a:t>
            </a:r>
            <a:r>
              <a:rPr lang="en-US" sz="2400" i="1" dirty="0" err="1" smtClean="0"/>
              <a:t>Streptomyces</a:t>
            </a:r>
            <a:r>
              <a:rPr lang="en-US" sz="2400" dirty="0" smtClean="0"/>
              <a:t>). Similarly, </a:t>
            </a:r>
            <a:r>
              <a:rPr lang="en-US" sz="2400" dirty="0" smtClean="0">
                <a:solidFill>
                  <a:srgbClr val="FFFF00"/>
                </a:solidFill>
              </a:rPr>
              <a:t>Bacillus</a:t>
            </a:r>
            <a:r>
              <a:rPr lang="en-US" sz="2400" dirty="0" smtClean="0"/>
              <a:t> is used for production of antibiotics such as </a:t>
            </a:r>
            <a:r>
              <a:rPr lang="en-US" sz="2400" dirty="0" err="1" smtClean="0">
                <a:solidFill>
                  <a:srgbClr val="FFFF00"/>
                </a:solidFill>
              </a:rPr>
              <a:t>Bacitracin</a:t>
            </a:r>
            <a:r>
              <a:rPr lang="en-US" sz="2400" dirty="0" smtClean="0">
                <a:solidFill>
                  <a:srgbClr val="FFFF00"/>
                </a:solidFill>
              </a:rPr>
              <a:t>, Gramicidin </a:t>
            </a:r>
            <a:r>
              <a:rPr lang="en-US" sz="2400" dirty="0" smtClean="0"/>
              <a:t>etc</a:t>
            </a:r>
          </a:p>
          <a:p>
            <a:pPr lvl="1" algn="just">
              <a:spcBef>
                <a:spcPts val="1200"/>
              </a:spcBef>
            </a:pPr>
            <a:r>
              <a:rPr lang="en-US" sz="2400" b="1" dirty="0" smtClean="0"/>
              <a:t>g. Production </a:t>
            </a:r>
            <a:r>
              <a:rPr lang="en-US" sz="2400" b="1" dirty="0" smtClean="0"/>
              <a:t>of Vitamins - </a:t>
            </a:r>
            <a:r>
              <a:rPr lang="en-US" sz="2400" dirty="0" smtClean="0"/>
              <a:t>Different kinds of vitamins are produced from bacteria like </a:t>
            </a:r>
            <a:r>
              <a:rPr lang="en-US" sz="2400" dirty="0" smtClean="0">
                <a:solidFill>
                  <a:srgbClr val="FFFF00"/>
                </a:solidFill>
              </a:rPr>
              <a:t>Riboflavin</a:t>
            </a:r>
            <a:r>
              <a:rPr lang="en-US" sz="2400" dirty="0" smtClean="0"/>
              <a:t> from </a:t>
            </a:r>
            <a:r>
              <a:rPr lang="en-US" sz="2400" i="1" dirty="0" smtClean="0">
                <a:solidFill>
                  <a:srgbClr val="FFFF00"/>
                </a:solidFill>
              </a:rPr>
              <a:t>Clostridium </a:t>
            </a:r>
            <a:r>
              <a:rPr lang="en-US" sz="2400" i="1" dirty="0" err="1" smtClean="0">
                <a:solidFill>
                  <a:srgbClr val="FFFF00"/>
                </a:solidFill>
              </a:rPr>
              <a:t>butylicum</a:t>
            </a:r>
            <a:r>
              <a:rPr lang="en-US" sz="2400" dirty="0" smtClean="0">
                <a:solidFill>
                  <a:srgbClr val="FFFF00"/>
                </a:solidFill>
              </a:rPr>
              <a:t>, Vitamin B12</a:t>
            </a:r>
            <a:r>
              <a:rPr lang="en-US" sz="2400" dirty="0" smtClean="0"/>
              <a:t> from </a:t>
            </a:r>
            <a:r>
              <a:rPr lang="en-US" sz="2400" i="1" dirty="0" smtClean="0">
                <a:solidFill>
                  <a:srgbClr val="FFFF00"/>
                </a:solidFill>
              </a:rPr>
              <a:t>Bacillus </a:t>
            </a:r>
            <a:r>
              <a:rPr lang="en-US" sz="2400" i="1" dirty="0" err="1" smtClean="0">
                <a:solidFill>
                  <a:srgbClr val="FFFF00"/>
                </a:solidFill>
              </a:rPr>
              <a:t>megatherium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rgbClr val="FFFF00"/>
                </a:solidFill>
              </a:rPr>
              <a:t>Vitamin K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FFFF00"/>
                </a:solidFill>
              </a:rPr>
              <a:t>B-complex</a:t>
            </a:r>
            <a:r>
              <a:rPr lang="en-US" sz="2400" dirty="0" smtClean="0"/>
              <a:t> from </a:t>
            </a:r>
            <a:r>
              <a:rPr lang="en-US" sz="2400" i="1" dirty="0" smtClean="0">
                <a:solidFill>
                  <a:srgbClr val="FFFF00"/>
                </a:solidFill>
              </a:rPr>
              <a:t>Escherichia coli</a:t>
            </a:r>
            <a:r>
              <a:rPr lang="en-US" sz="2400" dirty="0" smtClean="0"/>
              <a:t>.</a:t>
            </a:r>
          </a:p>
          <a:p>
            <a:pPr lvl="1" algn="just">
              <a:spcBef>
                <a:spcPts val="1200"/>
              </a:spcBef>
            </a:pPr>
            <a:r>
              <a:rPr lang="en-US" sz="2400" dirty="0" smtClean="0"/>
              <a:t>h. </a:t>
            </a:r>
            <a:r>
              <a:rPr lang="en-US" sz="2400" dirty="0" smtClean="0">
                <a:solidFill>
                  <a:srgbClr val="FFFF00"/>
                </a:solidFill>
              </a:rPr>
              <a:t>Curdling</a:t>
            </a:r>
            <a:r>
              <a:rPr lang="en-US" sz="2400" dirty="0" smtClean="0"/>
              <a:t> </a:t>
            </a:r>
            <a:r>
              <a:rPr lang="en-US" sz="2400" dirty="0" smtClean="0"/>
              <a:t>of milk is done by </a:t>
            </a:r>
            <a:r>
              <a:rPr lang="en-US" sz="2400" dirty="0" smtClean="0">
                <a:solidFill>
                  <a:srgbClr val="FFFF00"/>
                </a:solidFill>
              </a:rPr>
              <a:t>lactic acid bacteria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838200"/>
            <a:ext cx="9144000" cy="46166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spcBef>
                <a:spcPts val="1200"/>
              </a:spcBef>
            </a:pPr>
            <a:r>
              <a:rPr lang="en-US" sz="2400" b="1" dirty="0" smtClean="0">
                <a:solidFill>
                  <a:srgbClr val="FFC000"/>
                </a:solidFill>
              </a:rPr>
              <a:t>3. Role </a:t>
            </a:r>
            <a:r>
              <a:rPr lang="en-US" sz="2400" b="1" dirty="0" smtClean="0">
                <a:solidFill>
                  <a:srgbClr val="FFC000"/>
                </a:solidFill>
              </a:rPr>
              <a:t>in Medicines</a:t>
            </a:r>
            <a:r>
              <a:rPr lang="en-US" sz="2400" dirty="0" smtClean="0">
                <a:solidFill>
                  <a:srgbClr val="FFC000"/>
                </a:solidFill>
              </a:rPr>
              <a:t> – </a:t>
            </a:r>
          </a:p>
          <a:p>
            <a:pPr lvl="1" algn="just">
              <a:spcBef>
                <a:spcPts val="1200"/>
              </a:spcBef>
            </a:pPr>
            <a:r>
              <a:rPr lang="en-US" sz="2400" dirty="0" smtClean="0"/>
              <a:t>a. Genetically </a:t>
            </a:r>
            <a:r>
              <a:rPr lang="en-US" sz="2400" dirty="0" smtClean="0"/>
              <a:t>modified bacteria are used in production of commercially important products. For example – production of human </a:t>
            </a:r>
            <a:r>
              <a:rPr lang="en-US" sz="2400" b="1" dirty="0" smtClean="0">
                <a:solidFill>
                  <a:srgbClr val="FFFF00"/>
                </a:solidFill>
              </a:rPr>
              <a:t>insulin</a:t>
            </a:r>
            <a:r>
              <a:rPr lang="en-US" sz="2400" b="1" dirty="0" smtClean="0"/>
              <a:t> </a:t>
            </a:r>
            <a:r>
              <a:rPr lang="en-US" sz="2400" dirty="0" smtClean="0"/>
              <a:t>used against </a:t>
            </a:r>
            <a:r>
              <a:rPr lang="en-US" sz="2400" dirty="0" smtClean="0">
                <a:solidFill>
                  <a:srgbClr val="FFFF00"/>
                </a:solidFill>
              </a:rPr>
              <a:t>diabetes</a:t>
            </a:r>
            <a:r>
              <a:rPr lang="en-US" sz="2400" dirty="0" smtClean="0"/>
              <a:t>, human growth hormone </a:t>
            </a:r>
            <a:r>
              <a:rPr lang="en-US" sz="2400" b="1" dirty="0" err="1" smtClean="0">
                <a:solidFill>
                  <a:srgbClr val="FFFF00"/>
                </a:solidFill>
              </a:rPr>
              <a:t>somtotrophin</a:t>
            </a:r>
            <a:r>
              <a:rPr lang="en-US" sz="2400" b="1" dirty="0" smtClean="0"/>
              <a:t> </a:t>
            </a:r>
            <a:r>
              <a:rPr lang="en-US" sz="2400" dirty="0" smtClean="0"/>
              <a:t>used to treat </a:t>
            </a:r>
            <a:r>
              <a:rPr lang="en-US" sz="2400" dirty="0" smtClean="0">
                <a:solidFill>
                  <a:srgbClr val="FFFF00"/>
                </a:solidFill>
              </a:rPr>
              <a:t>pituitary </a:t>
            </a:r>
            <a:r>
              <a:rPr lang="en-US" sz="2400" dirty="0" err="1" smtClean="0">
                <a:solidFill>
                  <a:srgbClr val="FFFF00"/>
                </a:solidFill>
              </a:rPr>
              <a:t>dwarphism</a:t>
            </a:r>
            <a:r>
              <a:rPr lang="en-US" sz="2400" dirty="0" smtClean="0"/>
              <a:t>.</a:t>
            </a:r>
          </a:p>
          <a:p>
            <a:pPr lvl="1" algn="just">
              <a:spcBef>
                <a:spcPts val="1200"/>
              </a:spcBef>
            </a:pPr>
            <a:r>
              <a:rPr lang="en-US" sz="2400" dirty="0" smtClean="0"/>
              <a:t>b. Bacteria </a:t>
            </a:r>
            <a:r>
              <a:rPr lang="en-US" sz="2400" dirty="0" smtClean="0"/>
              <a:t>are capable of </a:t>
            </a:r>
            <a:r>
              <a:rPr lang="en-US" sz="2400" dirty="0" smtClean="0">
                <a:solidFill>
                  <a:srgbClr val="FFFF00"/>
                </a:solidFill>
              </a:rPr>
              <a:t>digesting the hydrocarbons in petroleum </a:t>
            </a:r>
            <a:r>
              <a:rPr lang="en-US" sz="2400" dirty="0" smtClean="0"/>
              <a:t>are often used to clean up oil spills. Also used for the </a:t>
            </a:r>
            <a:r>
              <a:rPr lang="en-US" sz="2400" dirty="0" smtClean="0">
                <a:solidFill>
                  <a:srgbClr val="FFFF00"/>
                </a:solidFill>
              </a:rPr>
              <a:t>bioremediation of industrial toxic wastes. </a:t>
            </a:r>
            <a:r>
              <a:rPr lang="en-US" sz="2400" dirty="0" smtClean="0"/>
              <a:t>Bacteria are Nature’s Scavengers.</a:t>
            </a:r>
          </a:p>
          <a:p>
            <a:pPr lvl="1" algn="just">
              <a:spcBef>
                <a:spcPts val="1200"/>
              </a:spcBef>
            </a:pPr>
            <a:r>
              <a:rPr lang="en-US" sz="2400" dirty="0" smtClean="0"/>
              <a:t>c. Bacteria </a:t>
            </a:r>
            <a:r>
              <a:rPr lang="en-US" sz="2400" dirty="0" smtClean="0"/>
              <a:t>present in the </a:t>
            </a:r>
            <a:r>
              <a:rPr lang="en-US" sz="2400" dirty="0" smtClean="0">
                <a:solidFill>
                  <a:srgbClr val="FFFF00"/>
                </a:solidFill>
              </a:rPr>
              <a:t>mouth, respiratory tract, intestines</a:t>
            </a:r>
            <a:r>
              <a:rPr lang="en-US" sz="2400" dirty="0" smtClean="0"/>
              <a:t>, etc. </a:t>
            </a:r>
            <a:r>
              <a:rPr lang="en-US" sz="2400" dirty="0" smtClean="0">
                <a:solidFill>
                  <a:srgbClr val="FFFF00"/>
                </a:solidFill>
              </a:rPr>
              <a:t>kill</a:t>
            </a:r>
            <a:r>
              <a:rPr lang="en-US" sz="2400" dirty="0" smtClean="0"/>
              <a:t> the </a:t>
            </a:r>
            <a:r>
              <a:rPr lang="en-US" sz="2400" dirty="0" smtClean="0">
                <a:solidFill>
                  <a:srgbClr val="FFFF00"/>
                </a:solidFill>
              </a:rPr>
              <a:t>foreign invading, disease- causing germs </a:t>
            </a:r>
            <a:r>
              <a:rPr lang="en-US" sz="2400" dirty="0" smtClean="0"/>
              <a:t>by waging chemical warfare. They secrete </a:t>
            </a:r>
            <a:r>
              <a:rPr lang="en-US" sz="2400" dirty="0" smtClean="0">
                <a:solidFill>
                  <a:srgbClr val="FFFF00"/>
                </a:solidFill>
              </a:rPr>
              <a:t>antibiotics and guard us from diseases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0"/>
            <a:ext cx="9144000" cy="69249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spcBef>
                <a:spcPts val="1200"/>
              </a:spcBef>
            </a:pPr>
            <a:r>
              <a:rPr lang="en-US" sz="2400" b="1" dirty="0" smtClean="0">
                <a:solidFill>
                  <a:srgbClr val="FFC000"/>
                </a:solidFill>
              </a:rPr>
              <a:t>B. Harmful </a:t>
            </a:r>
            <a:r>
              <a:rPr lang="en-US" sz="2400" b="1" dirty="0" smtClean="0">
                <a:solidFill>
                  <a:srgbClr val="FFC000"/>
                </a:solidFill>
              </a:rPr>
              <a:t>effects of Bacteria:</a:t>
            </a:r>
            <a:r>
              <a:rPr lang="en-US" sz="2400" dirty="0" smtClean="0">
                <a:solidFill>
                  <a:srgbClr val="FFC000"/>
                </a:solidFill>
              </a:rPr>
              <a:t> </a:t>
            </a:r>
          </a:p>
          <a:p>
            <a:pPr algn="just">
              <a:spcBef>
                <a:spcPts val="1200"/>
              </a:spcBef>
            </a:pPr>
            <a:r>
              <a:rPr lang="en-US" sz="2400" dirty="0" smtClean="0"/>
              <a:t>	Though bacteria plays important role in agriculture, industries and natural sanitation etc, it has the following harmful effects. </a:t>
            </a:r>
          </a:p>
          <a:p>
            <a:pPr lvl="0" algn="just">
              <a:spcBef>
                <a:spcPts val="1200"/>
              </a:spcBef>
            </a:pPr>
            <a:r>
              <a:rPr lang="en-US" sz="2400" b="1" dirty="0" smtClean="0"/>
              <a:t>1. Food </a:t>
            </a:r>
            <a:r>
              <a:rPr lang="en-US" sz="2400" b="1" dirty="0" smtClean="0"/>
              <a:t>Spoiling: </a:t>
            </a:r>
            <a:r>
              <a:rPr lang="en-US" sz="2400" dirty="0" smtClean="0"/>
              <a:t>Saprophytic bacteria always not only help in decomposition of dead matters, but they also cause the </a:t>
            </a:r>
            <a:r>
              <a:rPr lang="en-US" sz="2400" dirty="0" smtClean="0">
                <a:solidFill>
                  <a:srgbClr val="FFFF00"/>
                </a:solidFill>
              </a:rPr>
              <a:t>rotting of vegetables, stored grains, fruits, meat, fish, bread</a:t>
            </a:r>
            <a:r>
              <a:rPr lang="en-US" sz="2400" dirty="0" smtClean="0"/>
              <a:t> etc. Similarly, </a:t>
            </a:r>
            <a:r>
              <a:rPr lang="en-US" sz="2400" dirty="0" smtClean="0">
                <a:solidFill>
                  <a:srgbClr val="FFFF00"/>
                </a:solidFill>
              </a:rPr>
              <a:t>milk</a:t>
            </a:r>
            <a:r>
              <a:rPr lang="en-US" sz="2400" dirty="0" smtClean="0"/>
              <a:t> and their products are easily </a:t>
            </a:r>
            <a:r>
              <a:rPr lang="en-US" sz="2400" dirty="0" smtClean="0">
                <a:solidFill>
                  <a:srgbClr val="FFFF00"/>
                </a:solidFill>
              </a:rPr>
              <a:t>contaminated</a:t>
            </a:r>
            <a:r>
              <a:rPr lang="en-US" sz="2400" dirty="0" smtClean="0"/>
              <a:t> by bacteria and </a:t>
            </a:r>
            <a:r>
              <a:rPr lang="en-US" sz="2400" dirty="0" smtClean="0">
                <a:solidFill>
                  <a:srgbClr val="FFFF00"/>
                </a:solidFill>
              </a:rPr>
              <a:t>spoiled</a:t>
            </a:r>
            <a:r>
              <a:rPr lang="en-US" sz="2400" dirty="0" smtClean="0"/>
              <a:t>.</a:t>
            </a:r>
          </a:p>
          <a:p>
            <a:pPr lvl="0" algn="just">
              <a:spcBef>
                <a:spcPts val="1200"/>
              </a:spcBef>
            </a:pPr>
            <a:r>
              <a:rPr lang="en-US" sz="2400" b="1" dirty="0" smtClean="0"/>
              <a:t>2. Food </a:t>
            </a:r>
            <a:r>
              <a:rPr lang="en-US" sz="2400" b="1" dirty="0" smtClean="0"/>
              <a:t>Poisoning: </a:t>
            </a:r>
            <a:r>
              <a:rPr lang="en-US" sz="2400" dirty="0" smtClean="0"/>
              <a:t>Bacteria like </a:t>
            </a:r>
            <a:r>
              <a:rPr lang="en-US" sz="2400" i="1" dirty="0" smtClean="0">
                <a:solidFill>
                  <a:srgbClr val="FFFF00"/>
                </a:solidFill>
              </a:rPr>
              <a:t>Staphylococcus </a:t>
            </a:r>
            <a:r>
              <a:rPr lang="en-US" sz="2400" i="1" dirty="0" err="1" smtClean="0">
                <a:solidFill>
                  <a:srgbClr val="FFFF00"/>
                </a:solidFill>
              </a:rPr>
              <a:t>aureus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cause </a:t>
            </a:r>
            <a:r>
              <a:rPr lang="en-US" sz="2400" dirty="0" smtClean="0">
                <a:solidFill>
                  <a:srgbClr val="FFFF00"/>
                </a:solidFill>
              </a:rPr>
              <a:t>food poisoning</a:t>
            </a:r>
            <a:r>
              <a:rPr lang="en-US" sz="2400" dirty="0" smtClean="0"/>
              <a:t> and cause people </a:t>
            </a:r>
            <a:r>
              <a:rPr lang="en-US" sz="2400" dirty="0" smtClean="0">
                <a:solidFill>
                  <a:srgbClr val="FFFF00"/>
                </a:solidFill>
              </a:rPr>
              <a:t>diarrhea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FFFF00"/>
                </a:solidFill>
              </a:rPr>
              <a:t>vomiting</a:t>
            </a:r>
            <a:r>
              <a:rPr lang="en-US" sz="2400" dirty="0" smtClean="0"/>
              <a:t>.</a:t>
            </a:r>
          </a:p>
          <a:p>
            <a:pPr lvl="0" algn="just">
              <a:spcBef>
                <a:spcPts val="1200"/>
              </a:spcBef>
            </a:pPr>
            <a:r>
              <a:rPr lang="en-US" sz="2400" b="1" dirty="0" smtClean="0"/>
              <a:t>3. Damaging </a:t>
            </a:r>
            <a:r>
              <a:rPr lang="en-US" sz="2400" b="1" dirty="0" smtClean="0"/>
              <a:t>of domestic articles: </a:t>
            </a:r>
            <a:r>
              <a:rPr lang="en-US" sz="2400" i="1" dirty="0" smtClean="0">
                <a:solidFill>
                  <a:srgbClr val="FFFF00"/>
                </a:solidFill>
              </a:rPr>
              <a:t>Spirochete </a:t>
            </a:r>
            <a:r>
              <a:rPr lang="en-US" sz="2400" i="1" dirty="0" err="1" smtClean="0">
                <a:solidFill>
                  <a:srgbClr val="FFFF00"/>
                </a:solidFill>
              </a:rPr>
              <a:t>cytophaga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deteriorates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cotton, leather and wooden articles</a:t>
            </a:r>
            <a:r>
              <a:rPr lang="en-US" sz="2400" dirty="0" smtClean="0"/>
              <a:t>.</a:t>
            </a:r>
          </a:p>
          <a:p>
            <a:pPr lvl="0" algn="just">
              <a:spcBef>
                <a:spcPts val="1200"/>
              </a:spcBef>
            </a:pPr>
            <a:r>
              <a:rPr lang="en-US" sz="2400" b="1" dirty="0" smtClean="0"/>
              <a:t>4. </a:t>
            </a:r>
            <a:r>
              <a:rPr lang="en-US" sz="2400" b="1" dirty="0" err="1" smtClean="0"/>
              <a:t>Denitrification</a:t>
            </a:r>
            <a:r>
              <a:rPr lang="en-US" sz="2400" b="1" dirty="0" smtClean="0"/>
              <a:t>: </a:t>
            </a:r>
            <a:r>
              <a:rPr lang="en-US" sz="2400" dirty="0" smtClean="0"/>
              <a:t>Bacteria such as </a:t>
            </a:r>
            <a:r>
              <a:rPr lang="en-US" sz="2400" i="1" dirty="0" err="1" smtClean="0">
                <a:solidFill>
                  <a:srgbClr val="FFFF00"/>
                </a:solidFill>
              </a:rPr>
              <a:t>Thiobacillus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i="1" dirty="0" err="1" smtClean="0">
                <a:solidFill>
                  <a:srgbClr val="FFFF00"/>
                </a:solidFill>
              </a:rPr>
              <a:t>Microbacillus</a:t>
            </a:r>
            <a:r>
              <a:rPr lang="en-US" sz="2400" i="1" dirty="0" smtClean="0"/>
              <a:t> </a:t>
            </a:r>
            <a:r>
              <a:rPr lang="en-US" sz="2400" dirty="0" smtClean="0"/>
              <a:t>convert </a:t>
            </a:r>
            <a:r>
              <a:rPr lang="en-US" sz="2400" dirty="0" smtClean="0">
                <a:solidFill>
                  <a:srgbClr val="FFFF00"/>
                </a:solidFill>
              </a:rPr>
              <a:t>nitrate</a:t>
            </a:r>
            <a:r>
              <a:rPr lang="en-US" sz="2400" dirty="0" smtClean="0"/>
              <a:t> of the soil to the </a:t>
            </a:r>
            <a:r>
              <a:rPr lang="en-US" sz="2400" dirty="0" smtClean="0">
                <a:solidFill>
                  <a:srgbClr val="FFFF00"/>
                </a:solidFill>
              </a:rPr>
              <a:t>gaseous nitrogen</a:t>
            </a:r>
            <a:r>
              <a:rPr lang="en-US" sz="2400" dirty="0" smtClean="0"/>
              <a:t>. This </a:t>
            </a:r>
            <a:r>
              <a:rPr lang="en-US" sz="2400" dirty="0" smtClean="0">
                <a:solidFill>
                  <a:srgbClr val="FFFF00"/>
                </a:solidFill>
              </a:rPr>
              <a:t>hampers plants </a:t>
            </a:r>
            <a:r>
              <a:rPr lang="en-US" sz="2400" dirty="0" smtClean="0"/>
              <a:t>very much.</a:t>
            </a:r>
          </a:p>
          <a:p>
            <a:pPr lvl="0" algn="just">
              <a:spcBef>
                <a:spcPts val="1200"/>
              </a:spcBef>
            </a:pPr>
            <a:r>
              <a:rPr lang="en-US" sz="2400" b="1" dirty="0" smtClean="0"/>
              <a:t>5. </a:t>
            </a:r>
            <a:r>
              <a:rPr lang="en-US" sz="2400" b="1" dirty="0" err="1" smtClean="0"/>
              <a:t>Desulphurication</a:t>
            </a:r>
            <a:r>
              <a:rPr lang="en-US" sz="2400" b="1" dirty="0" smtClean="0"/>
              <a:t>: </a:t>
            </a:r>
            <a:r>
              <a:rPr lang="en-US" sz="2400" dirty="0" smtClean="0"/>
              <a:t>Bacteria such as </a:t>
            </a:r>
            <a:r>
              <a:rPr lang="en-US" sz="2400" i="1" dirty="0" err="1" smtClean="0">
                <a:solidFill>
                  <a:srgbClr val="FFFF00"/>
                </a:solidFill>
              </a:rPr>
              <a:t>Desulfovibrio</a:t>
            </a:r>
            <a:r>
              <a:rPr lang="en-US" sz="2400" i="1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convert soil </a:t>
            </a:r>
            <a:r>
              <a:rPr lang="en-US" sz="2400" dirty="0" err="1" smtClean="0">
                <a:solidFill>
                  <a:srgbClr val="FFFF00"/>
                </a:solidFill>
              </a:rPr>
              <a:t>sulphates</a:t>
            </a:r>
            <a:r>
              <a:rPr lang="en-US" sz="2400" dirty="0" smtClean="0">
                <a:solidFill>
                  <a:srgbClr val="FFFF00"/>
                </a:solidFill>
              </a:rPr>
              <a:t> into hydrogen </a:t>
            </a:r>
            <a:r>
              <a:rPr lang="en-US" sz="2400" dirty="0" err="1" smtClean="0">
                <a:solidFill>
                  <a:srgbClr val="FFFF00"/>
                </a:solidFill>
              </a:rPr>
              <a:t>sulphide</a:t>
            </a:r>
            <a:r>
              <a:rPr lang="en-US" sz="2400" dirty="0" smtClean="0"/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828800"/>
            <a:ext cx="9144000" cy="24622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b="1" dirty="0" smtClean="0"/>
              <a:t>6. Cause </a:t>
            </a:r>
            <a:r>
              <a:rPr lang="en-US" sz="2400" b="1" dirty="0" smtClean="0"/>
              <a:t>of Diseases: </a:t>
            </a:r>
            <a:endParaRPr lang="en-US" sz="2400" b="1" dirty="0" smtClean="0"/>
          </a:p>
          <a:p>
            <a:pPr algn="just">
              <a:spcBef>
                <a:spcPts val="1200"/>
              </a:spcBef>
            </a:pPr>
            <a:r>
              <a:rPr lang="en-US" sz="2400" b="1" dirty="0" smtClean="0"/>
              <a:t>	</a:t>
            </a:r>
            <a:r>
              <a:rPr lang="en-US" sz="2400" dirty="0" smtClean="0"/>
              <a:t>It </a:t>
            </a:r>
            <a:r>
              <a:rPr lang="en-US" sz="2400" dirty="0" smtClean="0"/>
              <a:t>is known that over </a:t>
            </a:r>
            <a:r>
              <a:rPr lang="en-US" sz="2400" dirty="0" smtClean="0">
                <a:solidFill>
                  <a:srgbClr val="FFFF00"/>
                </a:solidFill>
              </a:rPr>
              <a:t>90% of human diseases </a:t>
            </a:r>
            <a:r>
              <a:rPr lang="en-US" sz="2400" dirty="0" smtClean="0"/>
              <a:t>and over </a:t>
            </a:r>
            <a:r>
              <a:rPr lang="en-US" sz="2400" dirty="0" smtClean="0">
                <a:solidFill>
                  <a:srgbClr val="FFFF00"/>
                </a:solidFill>
              </a:rPr>
              <a:t>10% of </a:t>
            </a:r>
            <a:r>
              <a:rPr lang="en-US" sz="2400" dirty="0" smtClean="0"/>
              <a:t>plant diseases are caused by </a:t>
            </a:r>
            <a:r>
              <a:rPr lang="en-US" sz="2400" dirty="0" smtClean="0">
                <a:solidFill>
                  <a:srgbClr val="FFFF00"/>
                </a:solidFill>
              </a:rPr>
              <a:t>bacteria</a:t>
            </a:r>
            <a:r>
              <a:rPr lang="en-US" sz="2400" dirty="0" smtClean="0"/>
              <a:t>. Some bacteria are pathogenic to animals and human being and cause various and often serious diseases such as </a:t>
            </a:r>
            <a:r>
              <a:rPr lang="en-US" sz="2400" dirty="0" smtClean="0">
                <a:solidFill>
                  <a:srgbClr val="FFFF00"/>
                </a:solidFill>
              </a:rPr>
              <a:t>Typhoid fever </a:t>
            </a:r>
            <a:r>
              <a:rPr lang="en-US" sz="2400" dirty="0" smtClean="0"/>
              <a:t>(</a:t>
            </a:r>
            <a:r>
              <a:rPr lang="en-US" sz="2400" i="1" dirty="0" smtClean="0"/>
              <a:t>Salmonella </a:t>
            </a:r>
            <a:r>
              <a:rPr lang="en-US" sz="2400" i="1" dirty="0" err="1" smtClean="0"/>
              <a:t>typhi</a:t>
            </a:r>
            <a:r>
              <a:rPr lang="en-US" sz="2400" dirty="0" smtClean="0"/>
              <a:t>), Cholera, </a:t>
            </a:r>
            <a:r>
              <a:rPr lang="en-US" sz="2400" dirty="0" smtClean="0">
                <a:solidFill>
                  <a:srgbClr val="FFFF00"/>
                </a:solidFill>
              </a:rPr>
              <a:t>Tuberculosis</a:t>
            </a:r>
            <a:r>
              <a:rPr lang="en-US" sz="2400" dirty="0" smtClean="0"/>
              <a:t> (</a:t>
            </a:r>
            <a:r>
              <a:rPr lang="en-US" sz="2400" i="1" dirty="0" smtClean="0"/>
              <a:t>Mycobacterium </a:t>
            </a:r>
            <a:r>
              <a:rPr lang="en-US" sz="2400" i="1" dirty="0" err="1" smtClean="0"/>
              <a:t>tubercularae</a:t>
            </a:r>
            <a:r>
              <a:rPr lang="en-US" sz="2400" dirty="0" smtClean="0"/>
              <a:t>) and </a:t>
            </a:r>
            <a:r>
              <a:rPr lang="en-US" sz="2400" dirty="0" smtClean="0">
                <a:solidFill>
                  <a:srgbClr val="FFFF00"/>
                </a:solidFill>
              </a:rPr>
              <a:t>Tetanus</a:t>
            </a:r>
            <a:r>
              <a:rPr lang="en-US" sz="2400" dirty="0" smtClean="0"/>
              <a:t> (</a:t>
            </a:r>
            <a:r>
              <a:rPr lang="en-US" sz="2400" i="1" dirty="0" smtClean="0"/>
              <a:t>Clostridium </a:t>
            </a:r>
            <a:r>
              <a:rPr lang="en-US" sz="2400" i="1" dirty="0" err="1" smtClean="0"/>
              <a:t>tetani</a:t>
            </a:r>
            <a:r>
              <a:rPr lang="en-US" sz="2400" dirty="0" smtClean="0"/>
              <a:t>) etc.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210312">
            <a:off x="2676560" y="2402457"/>
            <a:ext cx="42685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Thank You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330</TotalTime>
  <Words>1263</Words>
  <Application>Microsoft Office PowerPoint</Application>
  <PresentationFormat>On-screen Show (4:3)</PresentationFormat>
  <Paragraphs>160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Solstice</vt:lpstr>
      <vt:lpstr>BACTERIA</vt:lpstr>
      <vt:lpstr>General characters</vt:lpstr>
      <vt:lpstr>General characters</vt:lpstr>
      <vt:lpstr>Slide 4</vt:lpstr>
      <vt:lpstr>Slide 5</vt:lpstr>
      <vt:lpstr>Structure of Bacteria</vt:lpstr>
      <vt:lpstr>Forms (Shape) of Bacteria</vt:lpstr>
      <vt:lpstr>Forms (Shape) of Bacteria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Admin</cp:lastModifiedBy>
  <cp:revision>53</cp:revision>
  <dcterms:created xsi:type="dcterms:W3CDTF">2016-07-19T15:36:32Z</dcterms:created>
  <dcterms:modified xsi:type="dcterms:W3CDTF">2017-08-23T07:26:39Z</dcterms:modified>
</cp:coreProperties>
</file>