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3" r:id="rId5"/>
    <p:sldId id="260" r:id="rId6"/>
    <p:sldId id="261" r:id="rId7"/>
    <p:sldId id="262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002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2160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453A52C-8ACE-4B11-A1F6-2713F6598109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10" Type="http://schemas.openxmlformats.org/officeDocument/2006/relationships/image" Target="../media/image10.jpeg"/><Relationship Id="rId4" Type="http://schemas.openxmlformats.org/officeDocument/2006/relationships/image" Target="../media/image3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0"/>
            <a:ext cx="81534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bryophytes</a:t>
            </a:r>
            <a:endParaRPr lang="en-US" sz="6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81534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Asso</a:t>
            </a:r>
            <a:r>
              <a:rPr lang="en-US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. Prof. R. S. </a:t>
            </a:r>
            <a:r>
              <a:rPr lang="en-US" sz="4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Suryavanshi</a:t>
            </a:r>
            <a:endParaRPr lang="en-US" sz="4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2514600"/>
            <a:ext cx="8153400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 smtClean="0">
                <a:latin typeface="Segoe Print" pitchFamily="2" charset="0"/>
              </a:rPr>
              <a:t>2.1 – General characters and classification (As per 	G. M. Smith).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 smtClean="0">
                <a:latin typeface="Segoe Print" pitchFamily="2" charset="0"/>
              </a:rPr>
              <a:t>2.2 – Study of </a:t>
            </a:r>
            <a:r>
              <a:rPr lang="en-US" sz="2400" b="1" i="1" dirty="0" smtClean="0">
                <a:latin typeface="Segoe Print" pitchFamily="2" charset="0"/>
              </a:rPr>
              <a:t>Riccia</a:t>
            </a:r>
            <a:r>
              <a:rPr lang="en-US" sz="2400" b="1" dirty="0" smtClean="0">
                <a:latin typeface="Segoe Print" pitchFamily="2" charset="0"/>
              </a:rPr>
              <a:t> with respect to occurrence, 	classification, thallus structure and 	reproduction (without developmental stages).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 smtClean="0">
                <a:latin typeface="Segoe Print" pitchFamily="2" charset="0"/>
              </a:rPr>
              <a:t>2.3 – </a:t>
            </a:r>
            <a:r>
              <a:rPr lang="en-US" sz="2400" b="1" dirty="0" err="1" smtClean="0">
                <a:latin typeface="Segoe Print" pitchFamily="2" charset="0"/>
              </a:rPr>
              <a:t>Econonomic</a:t>
            </a:r>
            <a:r>
              <a:rPr lang="en-US" sz="2400" b="1" dirty="0" smtClean="0">
                <a:latin typeface="Segoe Print" pitchFamily="2" charset="0"/>
              </a:rPr>
              <a:t> importance.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11/12/2017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Byophytes</a:t>
            </a:r>
            <a:endParaRPr lang="en-US" sz="4400" b="1" dirty="0" smtClean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64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Segoe Print" pitchFamily="2" charset="0"/>
              </a:rPr>
              <a:t>Introduction: 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Segoe Print" pitchFamily="2" charset="0"/>
              </a:rPr>
              <a:t> The word bryophyte is derived from the Greek 	Bryon – Moss, </a:t>
            </a:r>
            <a:r>
              <a:rPr lang="en-US" sz="2400" b="1" dirty="0" err="1" smtClean="0">
                <a:latin typeface="Segoe Print" pitchFamily="2" charset="0"/>
              </a:rPr>
              <a:t>phyton</a:t>
            </a:r>
            <a:r>
              <a:rPr lang="en-US" sz="2400" b="1" dirty="0" smtClean="0">
                <a:latin typeface="Segoe Print" pitchFamily="2" charset="0"/>
              </a:rPr>
              <a:t> – plant. 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400" b="1" dirty="0" smtClean="0">
                <a:latin typeface="Segoe Print" pitchFamily="2" charset="0"/>
              </a:rPr>
              <a:t> Bryophytes usually found in humid and shady places. 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400" b="1" dirty="0" smtClean="0">
                <a:latin typeface="Segoe Print" pitchFamily="2" charset="0"/>
              </a:rPr>
              <a:t> Well-defined habitats are the transitory regions, as swamps or banks of rivers and lakes.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400" b="1" dirty="0" smtClean="0">
                <a:latin typeface="Segoe Print" pitchFamily="2" charset="0"/>
              </a:rPr>
              <a:t> They are quite small and </a:t>
            </a:r>
            <a:r>
              <a:rPr lang="en-US" sz="2400" b="1" dirty="0" err="1" smtClean="0">
                <a:latin typeface="Segoe Print" pitchFamily="2" charset="0"/>
              </a:rPr>
              <a:t>incospicuous</a:t>
            </a:r>
            <a:r>
              <a:rPr lang="en-US" sz="2400" b="1" dirty="0" smtClean="0">
                <a:latin typeface="Segoe Print" pitchFamily="2" charset="0"/>
              </a:rPr>
              <a:t> organisms. 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400" b="1" dirty="0" smtClean="0">
                <a:latin typeface="Segoe Print" pitchFamily="2" charset="0"/>
              </a:rPr>
              <a:t> Water is much essential for the completion of their life history, so described as the </a:t>
            </a:r>
            <a:r>
              <a:rPr lang="en-US" sz="2400" b="1" dirty="0" err="1" smtClean="0">
                <a:latin typeface="Segoe Print" pitchFamily="2" charset="0"/>
              </a:rPr>
              <a:t>amphoebians</a:t>
            </a:r>
            <a:r>
              <a:rPr lang="en-US" sz="2400" b="1" dirty="0" smtClean="0">
                <a:latin typeface="Segoe Print" pitchFamily="2" charset="0"/>
              </a:rPr>
              <a:t> among plants. 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400" b="1" dirty="0" smtClean="0">
                <a:latin typeface="Segoe Print" pitchFamily="2" charset="0"/>
              </a:rPr>
              <a:t> They are the intermediates, the amphibians of the plant kingdom. Instead of roots, rhizoids are presents. 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11/12/2017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Byophytes</a:t>
            </a:r>
            <a:endParaRPr lang="en-US" sz="4400" b="1" dirty="0" smtClean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83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MV Boli" pitchFamily="2" charset="0"/>
                <a:cs typeface="MV Boli" pitchFamily="2" charset="0"/>
              </a:rPr>
              <a:t>General Characters of Bryophytes: </a:t>
            </a:r>
          </a:p>
          <a:p>
            <a:r>
              <a:rPr lang="en-US" sz="2800" b="1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A - Habit: </a:t>
            </a:r>
            <a:endParaRPr lang="en-US" sz="2800" dirty="0" smtClean="0">
              <a:solidFill>
                <a:srgbClr val="0070C0"/>
              </a:solidFill>
              <a:latin typeface="MV Boli" pitchFamily="2" charset="0"/>
              <a:cs typeface="MV Boli" pitchFamily="2" charset="0"/>
            </a:endParaRPr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Mostly-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terrestrial</a:t>
            </a:r>
            <a:r>
              <a:rPr lang="en-US" sz="2400" b="1" dirty="0" smtClean="0">
                <a:latin typeface="Segoe Print" pitchFamily="2" charset="0"/>
              </a:rPr>
              <a:t>, few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aquatic</a:t>
            </a:r>
            <a:r>
              <a:rPr lang="en-US" sz="2400" b="1" dirty="0" smtClean="0">
                <a:latin typeface="Segoe Print" pitchFamily="2" charset="0"/>
              </a:rPr>
              <a:t> also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epiphytic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simple</a:t>
            </a:r>
            <a:r>
              <a:rPr lang="en-US" sz="2400" b="1" dirty="0" smtClean="0">
                <a:latin typeface="Segoe Print" pitchFamily="2" charset="0"/>
              </a:rPr>
              <a:t>,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primitive</a:t>
            </a:r>
            <a:r>
              <a:rPr lang="en-US" sz="2400" b="1" dirty="0" smtClean="0">
                <a:latin typeface="Segoe Print" pitchFamily="2" charset="0"/>
              </a:rPr>
              <a:t> and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non-vascular</a:t>
            </a:r>
            <a:r>
              <a:rPr lang="en-US" sz="2400" b="1" dirty="0" smtClean="0">
                <a:latin typeface="Segoe Print" pitchFamily="2" charset="0"/>
              </a:rPr>
              <a:t> plants. </a:t>
            </a:r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generally grow in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moist</a:t>
            </a:r>
            <a:r>
              <a:rPr lang="en-US" sz="2400" b="1" dirty="0" smtClean="0">
                <a:latin typeface="Segoe Print" pitchFamily="2" charset="0"/>
              </a:rPr>
              <a:t>,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shady</a:t>
            </a:r>
            <a:r>
              <a:rPr lang="en-US" sz="2400" b="1" dirty="0" smtClean="0">
                <a:latin typeface="Segoe Print" pitchFamily="2" charset="0"/>
              </a:rPr>
              <a:t> places.</a:t>
            </a:r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Aquatic- found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floating</a:t>
            </a:r>
            <a:r>
              <a:rPr lang="en-US" sz="2400" b="1" dirty="0" smtClean="0">
                <a:latin typeface="Segoe Print" pitchFamily="2" charset="0"/>
              </a:rPr>
              <a:t> or are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submerged</a:t>
            </a:r>
            <a:r>
              <a:rPr lang="en-US" sz="2400" b="1" dirty="0" smtClean="0">
                <a:latin typeface="Segoe Print" pitchFamily="2" charset="0"/>
              </a:rPr>
              <a:t> in ponds, pools, lakes &amp; still waters. </a:t>
            </a:r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terrestrial -found on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soils</a:t>
            </a:r>
            <a:r>
              <a:rPr lang="en-US" sz="2400" b="1" dirty="0" smtClean="0">
                <a:latin typeface="Segoe Print" pitchFamily="2" charset="0"/>
              </a:rPr>
              <a:t>,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banks</a:t>
            </a:r>
            <a:r>
              <a:rPr lang="en-US" sz="2400" b="1" dirty="0" smtClean="0">
                <a:latin typeface="Segoe Print" pitchFamily="2" charset="0"/>
              </a:rPr>
              <a:t> or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rivers</a:t>
            </a:r>
            <a:r>
              <a:rPr lang="en-US" sz="2400" b="1" dirty="0" smtClean="0">
                <a:latin typeface="Segoe Print" pitchFamily="2" charset="0"/>
              </a:rPr>
              <a:t> and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lakes</a:t>
            </a:r>
            <a:r>
              <a:rPr lang="en-US" sz="2400" b="1" dirty="0" smtClean="0">
                <a:latin typeface="Segoe Print" pitchFamily="2" charset="0"/>
              </a:rPr>
              <a:t>, on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wet walls </a:t>
            </a:r>
            <a:r>
              <a:rPr lang="en-US" sz="2400" b="1" dirty="0" smtClean="0">
                <a:latin typeface="Segoe Print" pitchFamily="2" charset="0"/>
              </a:rPr>
              <a:t>and in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crevices</a:t>
            </a:r>
            <a:r>
              <a:rPr lang="en-US" sz="2400" b="1" dirty="0" smtClean="0">
                <a:latin typeface="Segoe Print" pitchFamily="2" charset="0"/>
              </a:rPr>
              <a:t> attached to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wet rocks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epiphytic</a:t>
            </a:r>
            <a:r>
              <a:rPr lang="en-US" sz="2400" b="1" dirty="0" smtClean="0">
                <a:latin typeface="Segoe Print" pitchFamily="2" charset="0"/>
              </a:rPr>
              <a:t> species grow on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branches</a:t>
            </a:r>
            <a:r>
              <a:rPr lang="en-US" sz="2400" b="1" dirty="0" smtClean="0">
                <a:latin typeface="Segoe Print" pitchFamily="2" charset="0"/>
              </a:rPr>
              <a:t> and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trunks</a:t>
            </a:r>
            <a:r>
              <a:rPr lang="en-US" sz="2400" b="1" dirty="0" smtClean="0">
                <a:latin typeface="Segoe Print" pitchFamily="2" charset="0"/>
              </a:rPr>
              <a:t> of trees, e.g. </a:t>
            </a:r>
            <a:r>
              <a:rPr lang="en-US" sz="2400" b="1" i="1" dirty="0" err="1" smtClean="0">
                <a:solidFill>
                  <a:srgbClr val="FF0000"/>
                </a:solidFill>
                <a:latin typeface="Segoe Print" pitchFamily="2" charset="0"/>
              </a:rPr>
              <a:t>Funaria</a:t>
            </a:r>
            <a:r>
              <a:rPr lang="en-US" sz="2400" b="1" dirty="0" smtClean="0">
                <a:latin typeface="Segoe Print" pitchFamily="2" charset="0"/>
              </a:rPr>
              <a:t>.</a:t>
            </a:r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live in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soil</a:t>
            </a:r>
            <a:r>
              <a:rPr lang="en-US" sz="2400" b="1" dirty="0" smtClean="0">
                <a:latin typeface="Segoe Print" pitchFamily="2" charset="0"/>
              </a:rPr>
              <a:t> but are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dependent on water </a:t>
            </a:r>
            <a:r>
              <a:rPr lang="en-US" sz="2400" b="1" dirty="0" smtClean="0">
                <a:latin typeface="Segoe Print" pitchFamily="2" charset="0"/>
              </a:rPr>
              <a:t>for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sexual reproduction </a:t>
            </a:r>
            <a:r>
              <a:rPr lang="en-US" sz="2400" b="1" dirty="0" smtClean="0">
                <a:latin typeface="Segoe Print" pitchFamily="2" charset="0"/>
              </a:rPr>
              <a:t>so also called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amphibians</a:t>
            </a:r>
            <a:r>
              <a:rPr lang="en-US" sz="2400" b="1" dirty="0" smtClean="0">
                <a:latin typeface="Segoe Print" pitchFamily="2" charset="0"/>
              </a:rPr>
              <a:t> of the plant kingdom. 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11/12/2017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Byophytes</a:t>
            </a:r>
            <a:endParaRPr lang="en-US" sz="4400" b="1" dirty="0" smtClean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pic>
        <p:nvPicPr>
          <p:cNvPr id="4098" name="Picture 2" descr="https://tse1.mm.bing.net/th?id=OIP.lpv44zLWC8eJaXKGZDekAgEsDI&amp;pid=15.1&amp;P=0&amp;w=243&amp;h=16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01200" y="228600"/>
            <a:ext cx="2971798" cy="1981200"/>
          </a:xfrm>
          <a:prstGeom prst="rect">
            <a:avLst/>
          </a:prstGeom>
          <a:noFill/>
        </p:spPr>
      </p:pic>
      <p:pic>
        <p:nvPicPr>
          <p:cNvPr id="4100" name="Picture 4" descr="https://tse4.mm.bing.net/th?id=OIP.M9248310256aec547e3fd4cda7f631f0ao0&amp;pid=15.1&amp;P=0&amp;w=236&amp;h=17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53600" y="2819400"/>
            <a:ext cx="2247900" cy="1685926"/>
          </a:xfrm>
          <a:prstGeom prst="rect">
            <a:avLst/>
          </a:prstGeom>
          <a:noFill/>
        </p:spPr>
      </p:pic>
      <p:pic>
        <p:nvPicPr>
          <p:cNvPr id="4102" name="Picture 6" descr="http://www.aquaticplantcentral.com/forumapc/plantfinder/images/Ricciaceae/Ricciafluitans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5791200" y="-609600"/>
            <a:ext cx="5143500" cy="3429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www.biology-questions-and-answers.com/images/Bryophytes.jpg.pagespeed.ce.FJQqVY_ud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1905000"/>
            <a:ext cx="3657600" cy="2616153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11/12/2017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  <p:pic>
        <p:nvPicPr>
          <p:cNvPr id="4098" name="Picture 2" descr="https://tse1.mm.bing.net/th?id=OIP.lpv44zLWC8eJaXKGZDekAgEsDI&amp;pid=15.1&amp;P=0&amp;w=243&amp;h=163"/>
          <p:cNvPicPr>
            <a:picLocks noChangeAspect="1" noChangeArrowheads="1"/>
          </p:cNvPicPr>
          <p:nvPr/>
        </p:nvPicPr>
        <p:blipFill>
          <a:blip r:embed="rId3"/>
          <a:srcRect l="1"/>
          <a:stretch>
            <a:fillRect/>
          </a:stretch>
        </p:blipFill>
        <p:spPr bwMode="auto">
          <a:xfrm>
            <a:off x="3352800" y="0"/>
            <a:ext cx="3352800" cy="2235202"/>
          </a:xfrm>
          <a:prstGeom prst="rect">
            <a:avLst/>
          </a:prstGeom>
          <a:noFill/>
        </p:spPr>
      </p:pic>
      <p:pic>
        <p:nvPicPr>
          <p:cNvPr id="4100" name="Picture 4" descr="https://tse4.mm.bing.net/th?id=OIP.M9248310256aec547e3fd4cda7f631f0ao0&amp;pid=15.1&amp;P=0&amp;w=236&amp;h=178"/>
          <p:cNvPicPr>
            <a:picLocks noChangeAspect="1" noChangeArrowheads="1"/>
          </p:cNvPicPr>
          <p:nvPr/>
        </p:nvPicPr>
        <p:blipFill>
          <a:blip r:embed="rId4"/>
          <a:srcRect l="17241"/>
          <a:stretch>
            <a:fillRect/>
          </a:stretch>
        </p:blipFill>
        <p:spPr bwMode="auto">
          <a:xfrm>
            <a:off x="6705600" y="0"/>
            <a:ext cx="2438400" cy="2209800"/>
          </a:xfrm>
          <a:prstGeom prst="rect">
            <a:avLst/>
          </a:prstGeom>
          <a:noFill/>
        </p:spPr>
      </p:pic>
      <p:pic>
        <p:nvPicPr>
          <p:cNvPr id="4102" name="Picture 6" descr="http://www.aquaticplantcentral.com/forumapc/plantfinder/images/Ricciaceae/Ricciafluitans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3352800" cy="2235201"/>
          </a:xfrm>
          <a:prstGeom prst="rect">
            <a:avLst/>
          </a:prstGeom>
          <a:noFill/>
        </p:spPr>
      </p:pic>
      <p:pic>
        <p:nvPicPr>
          <p:cNvPr id="19458" name="Picture 2" descr="https://tse2.mm.bing.net/th?id=OIP.M841e5db75f75427a64b8c8c6bad8d371o0&amp;pid=15.1&amp;P=0&amp;w=300&amp;h=30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209800"/>
            <a:ext cx="2190750" cy="2857500"/>
          </a:xfrm>
          <a:prstGeom prst="rect">
            <a:avLst/>
          </a:prstGeom>
          <a:noFill/>
        </p:spPr>
      </p:pic>
      <p:pic>
        <p:nvPicPr>
          <p:cNvPr id="19464" name="Picture 8" descr="http://www.save-our-green.com/plant/bryophytes/gallery-images/bryo%20(4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33600" y="2209800"/>
            <a:ext cx="3505200" cy="2628900"/>
          </a:xfrm>
          <a:prstGeom prst="rect">
            <a:avLst/>
          </a:prstGeom>
          <a:noFill/>
        </p:spPr>
      </p:pic>
      <p:pic>
        <p:nvPicPr>
          <p:cNvPr id="19466" name="Picture 10" descr="https://tse2.mm.bing.net/th?id=OIP.M979b6066ae16ac24cc965fe9095a257ao0&amp;pid=15.1&amp;P=0&amp;w=241&amp;h=16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4876800"/>
            <a:ext cx="2965646" cy="1981200"/>
          </a:xfrm>
          <a:prstGeom prst="rect">
            <a:avLst/>
          </a:prstGeom>
          <a:noFill/>
        </p:spPr>
      </p:pic>
      <p:pic>
        <p:nvPicPr>
          <p:cNvPr id="19470" name="Picture 14" descr="https://tse4.mm.bing.net/th?id=OIP.M92f8f67343ddb86b907354ac5bf2226eH0&amp;pid=15.1&amp;P=0&amp;w=241&amp;h=18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638800" y="4225464"/>
            <a:ext cx="3505200" cy="2632536"/>
          </a:xfrm>
          <a:prstGeom prst="rect">
            <a:avLst/>
          </a:prstGeom>
          <a:noFill/>
        </p:spPr>
      </p:pic>
      <p:pic>
        <p:nvPicPr>
          <p:cNvPr id="19462" name="Picture 6" descr="https://tse4.mm.bing.net/th?id=OIP.Mf91f437bfa573bdb61e5c8c89006702fH0&amp;pid=15.1&amp;P=0&amp;w=241&amp;h=16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33600" y="4495800"/>
            <a:ext cx="3535962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MV Boli" pitchFamily="2" charset="0"/>
                <a:cs typeface="MV Boli" pitchFamily="2" charset="0"/>
              </a:rPr>
              <a:t>General Characters of Bryophytes: </a:t>
            </a:r>
          </a:p>
          <a:p>
            <a:r>
              <a:rPr lang="en-US" sz="2800" b="1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B - Thallus: I. Plant body (external)</a:t>
            </a:r>
            <a:endParaRPr lang="en-US" sz="2800" dirty="0" smtClean="0">
              <a:solidFill>
                <a:srgbClr val="0070C0"/>
              </a:solidFill>
              <a:latin typeface="MV Boli" pitchFamily="2" charset="0"/>
              <a:cs typeface="MV Boli" pitchFamily="2" charset="0"/>
            </a:endParaRPr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 startAt="8"/>
            </a:pPr>
            <a:r>
              <a:rPr lang="en-US" sz="2400" b="1" dirty="0" smtClean="0">
                <a:latin typeface="Segoe Print" pitchFamily="2" charset="0"/>
              </a:rPr>
              <a:t>thallus is </a:t>
            </a:r>
            <a:r>
              <a:rPr lang="en-US" sz="2400" b="1" dirty="0" err="1" smtClean="0">
                <a:solidFill>
                  <a:srgbClr val="FF0000"/>
                </a:solidFill>
                <a:latin typeface="Segoe Print" pitchFamily="2" charset="0"/>
              </a:rPr>
              <a:t>dorsiventral</a:t>
            </a:r>
            <a:r>
              <a:rPr lang="en-US" sz="2400" b="1" dirty="0" smtClean="0">
                <a:latin typeface="Segoe Print" pitchFamily="2" charset="0"/>
              </a:rPr>
              <a:t> and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not differentiated </a:t>
            </a:r>
            <a:r>
              <a:rPr lang="en-US" sz="2400" b="1" dirty="0" smtClean="0">
                <a:latin typeface="Segoe Print" pitchFamily="2" charset="0"/>
              </a:rPr>
              <a:t>into structures like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stem, root </a:t>
            </a:r>
            <a:r>
              <a:rPr lang="en-US" sz="2400" b="1" dirty="0" smtClean="0">
                <a:latin typeface="Segoe Print" pitchFamily="2" charset="0"/>
              </a:rPr>
              <a:t>and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leaves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 startAt="8"/>
            </a:pPr>
            <a:r>
              <a:rPr lang="en-US" sz="2400" b="1" dirty="0" smtClean="0">
                <a:latin typeface="Segoe Print" pitchFamily="2" charset="0"/>
              </a:rPr>
              <a:t>life cycle shows two distinct generations i.e. the </a:t>
            </a:r>
            <a:r>
              <a:rPr lang="en-US" sz="2400" b="1" dirty="0" err="1" smtClean="0">
                <a:solidFill>
                  <a:srgbClr val="FF0000"/>
                </a:solidFill>
                <a:latin typeface="Segoe Print" pitchFamily="2" charset="0"/>
              </a:rPr>
              <a:t>gemetophyte</a:t>
            </a:r>
            <a:r>
              <a:rPr lang="en-US" sz="2400" b="1" dirty="0" smtClean="0">
                <a:latin typeface="Segoe Print" pitchFamily="2" charset="0"/>
              </a:rPr>
              <a:t> (haploid) &amp;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sporophyte</a:t>
            </a:r>
            <a:r>
              <a:rPr lang="en-US" sz="2400" b="1" dirty="0" smtClean="0">
                <a:latin typeface="Segoe Print" pitchFamily="2" charset="0"/>
              </a:rPr>
              <a:t> (</a:t>
            </a:r>
            <a:r>
              <a:rPr lang="en-US" sz="2400" b="1" dirty="0" err="1" smtClean="0">
                <a:latin typeface="Segoe Print" pitchFamily="2" charset="0"/>
              </a:rPr>
              <a:t>deploid</a:t>
            </a:r>
            <a:r>
              <a:rPr lang="en-US" sz="2400" b="1" dirty="0" smtClean="0">
                <a:latin typeface="Segoe Print" pitchFamily="2" charset="0"/>
              </a:rPr>
              <a:t>). </a:t>
            </a:r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 startAt="8"/>
            </a:pPr>
            <a:r>
              <a:rPr lang="en-US" sz="2400" b="1" dirty="0" smtClean="0">
                <a:latin typeface="Segoe Print" pitchFamily="2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main plant body </a:t>
            </a:r>
            <a:r>
              <a:rPr lang="en-US" sz="2400" b="1" dirty="0" smtClean="0">
                <a:latin typeface="Segoe Print" pitchFamily="2" charset="0"/>
              </a:rPr>
              <a:t>- </a:t>
            </a:r>
            <a:r>
              <a:rPr lang="en-US" sz="2400" b="1" dirty="0" err="1" smtClean="0">
                <a:solidFill>
                  <a:srgbClr val="FF0000"/>
                </a:solidFill>
                <a:latin typeface="Segoe Print" pitchFamily="2" charset="0"/>
              </a:rPr>
              <a:t>gemetophytic</a:t>
            </a:r>
            <a:r>
              <a:rPr lang="en-US" sz="2400" b="1" dirty="0" smtClean="0">
                <a:latin typeface="Segoe Print" pitchFamily="2" charset="0"/>
              </a:rPr>
              <a:t> phase &amp;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independent</a:t>
            </a:r>
            <a:r>
              <a:rPr lang="en-US" sz="2400" b="1" dirty="0" smtClean="0">
                <a:latin typeface="Segoe Print" pitchFamily="2" charset="0"/>
              </a:rPr>
              <a:t>,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green</a:t>
            </a:r>
            <a:r>
              <a:rPr lang="en-US" sz="2400" b="1" dirty="0" smtClean="0">
                <a:latin typeface="Segoe Print" pitchFamily="2" charset="0"/>
              </a:rPr>
              <a:t> and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branched</a:t>
            </a:r>
            <a:r>
              <a:rPr lang="en-US" sz="2400" b="1" dirty="0" smtClean="0">
                <a:latin typeface="Segoe Print" pitchFamily="2" charset="0"/>
              </a:rPr>
              <a:t>, remains for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longer duration </a:t>
            </a:r>
            <a:r>
              <a:rPr lang="en-US" sz="2400" b="1" dirty="0" smtClean="0">
                <a:latin typeface="Segoe Print" pitchFamily="2" charset="0"/>
              </a:rPr>
              <a:t>in life cycle.</a:t>
            </a:r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 startAt="8"/>
            </a:pPr>
            <a:r>
              <a:rPr lang="en-US" sz="2400" b="1" dirty="0" smtClean="0">
                <a:latin typeface="Segoe Print" pitchFamily="2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sporophytic</a:t>
            </a:r>
            <a:r>
              <a:rPr lang="en-US" sz="2400" b="1" dirty="0" smtClean="0">
                <a:latin typeface="Segoe Print" pitchFamily="2" charset="0"/>
              </a:rPr>
              <a:t> phase is completely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dependent</a:t>
            </a:r>
            <a:r>
              <a:rPr lang="en-US" sz="2400" b="1" dirty="0" smtClean="0">
                <a:latin typeface="Segoe Print" pitchFamily="2" charset="0"/>
              </a:rPr>
              <a:t> on the gametophyte and it remains for relatively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shorter</a:t>
            </a:r>
            <a:r>
              <a:rPr lang="en-US" sz="2400" b="1" dirty="0" smtClean="0">
                <a:latin typeface="Segoe Print" pitchFamily="2" charset="0"/>
              </a:rPr>
              <a:t> duration in the life cycle. 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11/12/2017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Byophytes</a:t>
            </a:r>
            <a:endParaRPr lang="en-US" sz="4400" b="1" dirty="0" smtClean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61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 algn="just">
              <a:spcBef>
                <a:spcPts val="1200"/>
              </a:spcBef>
              <a:buFont typeface="+mj-lt"/>
              <a:buAutoNum type="arabicPeriod" startAt="12"/>
            </a:pPr>
            <a:r>
              <a:rPr lang="en-US" sz="2400" b="1" dirty="0" smtClean="0">
                <a:latin typeface="Segoe Print" pitchFamily="2" charset="0"/>
              </a:rPr>
              <a:t> show two distinct forms. The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primitive forms </a:t>
            </a:r>
            <a:r>
              <a:rPr lang="en-US" sz="2400" b="1" dirty="0" smtClean="0">
                <a:latin typeface="Segoe Print" pitchFamily="2" charset="0"/>
              </a:rPr>
              <a:t>are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prostrate</a:t>
            </a:r>
            <a:r>
              <a:rPr lang="en-US" sz="2400" b="1" dirty="0" smtClean="0">
                <a:latin typeface="Segoe Print" pitchFamily="2" charset="0"/>
              </a:rPr>
              <a:t> and </a:t>
            </a:r>
            <a:r>
              <a:rPr lang="en-US" sz="2400" b="1" dirty="0" err="1" smtClean="0">
                <a:solidFill>
                  <a:srgbClr val="FF0000"/>
                </a:solidFill>
                <a:latin typeface="Segoe Print" pitchFamily="2" charset="0"/>
              </a:rPr>
              <a:t>thalloid</a:t>
            </a:r>
            <a:r>
              <a:rPr lang="en-US" sz="2400" b="1" dirty="0" smtClean="0">
                <a:latin typeface="Segoe Print" pitchFamily="2" charset="0"/>
              </a:rPr>
              <a:t>, while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evolved forms </a:t>
            </a:r>
            <a:r>
              <a:rPr lang="en-US" sz="2400" b="1" dirty="0" smtClean="0">
                <a:latin typeface="Segoe Print" pitchFamily="2" charset="0"/>
              </a:rPr>
              <a:t>shows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erect</a:t>
            </a:r>
            <a:r>
              <a:rPr lang="en-US" sz="2400" b="1" dirty="0" smtClean="0">
                <a:latin typeface="Segoe Print" pitchFamily="2" charset="0"/>
              </a:rPr>
              <a:t> plant body with main axis (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stem</a:t>
            </a:r>
            <a:r>
              <a:rPr lang="en-US" sz="2400" b="1" dirty="0" smtClean="0">
                <a:latin typeface="Segoe Print" pitchFamily="2" charset="0"/>
              </a:rPr>
              <a:t>) and lateral appendages (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leaves</a:t>
            </a:r>
            <a:r>
              <a:rPr lang="en-US" sz="2400" b="1" dirty="0" smtClean="0">
                <a:latin typeface="Segoe Print" pitchFamily="2" charset="0"/>
              </a:rPr>
              <a:t>). </a:t>
            </a:r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 startAt="12"/>
            </a:pPr>
            <a:r>
              <a:rPr lang="en-US" sz="2400" b="1" dirty="0" smtClean="0">
                <a:latin typeface="Segoe Print" pitchFamily="2" charset="0"/>
              </a:rPr>
              <a:t>The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primitive</a:t>
            </a:r>
            <a:r>
              <a:rPr lang="en-US" sz="2400" b="1" dirty="0" smtClean="0">
                <a:latin typeface="Segoe Print" pitchFamily="2" charset="0"/>
              </a:rPr>
              <a:t> </a:t>
            </a:r>
            <a:r>
              <a:rPr lang="en-US" sz="2400" b="1" dirty="0" err="1" smtClean="0">
                <a:latin typeface="Segoe Print" pitchFamily="2" charset="0"/>
              </a:rPr>
              <a:t>thalloid</a:t>
            </a:r>
            <a:r>
              <a:rPr lang="en-US" sz="2400" b="1" dirty="0" smtClean="0">
                <a:latin typeface="Segoe Print" pitchFamily="2" charset="0"/>
              </a:rPr>
              <a:t> forms are attached to the substratum by means of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unicellular</a:t>
            </a:r>
            <a:r>
              <a:rPr lang="en-US" sz="2400" b="1" dirty="0" smtClean="0">
                <a:latin typeface="Segoe Print" pitchFamily="2" charset="0"/>
              </a:rPr>
              <a:t>, </a:t>
            </a:r>
            <a:r>
              <a:rPr lang="en-US" sz="2400" b="1" dirty="0" err="1" smtClean="0">
                <a:solidFill>
                  <a:srgbClr val="FF0000"/>
                </a:solidFill>
                <a:latin typeface="Segoe Print" pitchFamily="2" charset="0"/>
              </a:rPr>
              <a:t>unbranched</a:t>
            </a:r>
            <a:r>
              <a:rPr lang="en-US" sz="2400" b="1" dirty="0" smtClean="0">
                <a:latin typeface="Segoe Print" pitchFamily="2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rhizoids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 startAt="12"/>
            </a:pP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Erect</a:t>
            </a:r>
            <a:r>
              <a:rPr lang="en-US" sz="2400" b="1" dirty="0" smtClean="0">
                <a:latin typeface="Segoe Print" pitchFamily="2" charset="0"/>
              </a:rPr>
              <a:t> forms are fixed to the substratum by </a:t>
            </a:r>
            <a:r>
              <a:rPr lang="en-US" sz="2400" b="1" dirty="0" err="1" smtClean="0">
                <a:solidFill>
                  <a:srgbClr val="FF0000"/>
                </a:solidFill>
                <a:latin typeface="Segoe Print" pitchFamily="2" charset="0"/>
              </a:rPr>
              <a:t>multicellular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-branched rhizoids</a:t>
            </a:r>
            <a:r>
              <a:rPr lang="en-US" sz="2400" b="1" dirty="0" smtClean="0">
                <a:latin typeface="Segoe Print" pitchFamily="2" charset="0"/>
              </a:rPr>
              <a:t>. In both the forms, true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roots</a:t>
            </a:r>
            <a:r>
              <a:rPr lang="en-US" sz="2400" b="1" dirty="0" smtClean="0">
                <a:latin typeface="Segoe Print" pitchFamily="2" charset="0"/>
              </a:rPr>
              <a:t> are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absent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 startAt="12"/>
            </a:pPr>
            <a:r>
              <a:rPr lang="en-US" sz="2400" b="1" dirty="0" smtClean="0">
                <a:latin typeface="Segoe Print" pitchFamily="2" charset="0"/>
              </a:rPr>
              <a:t>In </a:t>
            </a:r>
            <a:r>
              <a:rPr lang="en-US" sz="2400" b="1" i="1" dirty="0" err="1" smtClean="0">
                <a:latin typeface="Segoe Print" pitchFamily="2" charset="0"/>
              </a:rPr>
              <a:t>Riccia</a:t>
            </a:r>
            <a:r>
              <a:rPr lang="en-US" sz="2400" b="1" dirty="0" smtClean="0">
                <a:latin typeface="Segoe Print" pitchFamily="2" charset="0"/>
              </a:rPr>
              <a:t>, from the ventral surface develops a number of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unicellular rhizoids </a:t>
            </a:r>
            <a:r>
              <a:rPr lang="en-US" sz="2400" b="1" dirty="0" smtClean="0">
                <a:latin typeface="Segoe Print" pitchFamily="2" charset="0"/>
              </a:rPr>
              <a:t>whose functions are fixation and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absorption</a:t>
            </a:r>
            <a:r>
              <a:rPr lang="en-US" sz="2400" b="1" dirty="0" smtClean="0">
                <a:latin typeface="Segoe Print" pitchFamily="2" charset="0"/>
              </a:rPr>
              <a:t>.</a:t>
            </a:r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 startAt="12"/>
            </a:pPr>
            <a:r>
              <a:rPr lang="en-US" sz="2400" b="1" dirty="0" smtClean="0">
                <a:latin typeface="Segoe Print" pitchFamily="2" charset="0"/>
              </a:rPr>
              <a:t>In </a:t>
            </a:r>
            <a:r>
              <a:rPr lang="en-US" sz="2400" b="1" i="1" dirty="0" err="1" smtClean="0">
                <a:solidFill>
                  <a:srgbClr val="FF0000"/>
                </a:solidFill>
                <a:latin typeface="Segoe Print" pitchFamily="2" charset="0"/>
              </a:rPr>
              <a:t>Marchantia</a:t>
            </a:r>
            <a:r>
              <a:rPr lang="en-US" sz="2400" b="1" i="1" dirty="0" smtClean="0">
                <a:latin typeface="Segoe Print" pitchFamily="2" charset="0"/>
              </a:rPr>
              <a:t>,</a:t>
            </a:r>
            <a:r>
              <a:rPr lang="en-US" sz="2400" b="1" dirty="0" smtClean="0">
                <a:latin typeface="Segoe Print" pitchFamily="2" charset="0"/>
              </a:rPr>
              <a:t> the thallus is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dichotomously</a:t>
            </a:r>
            <a:r>
              <a:rPr lang="en-US" sz="2400" b="1" dirty="0" smtClean="0">
                <a:latin typeface="Segoe Print" pitchFamily="2" charset="0"/>
              </a:rPr>
              <a:t> branched, and the </a:t>
            </a:r>
            <a:r>
              <a:rPr lang="en-US" sz="2400" b="1" dirty="0" err="1" smtClean="0">
                <a:latin typeface="Segoe Print" pitchFamily="2" charset="0"/>
              </a:rPr>
              <a:t>rhizoides</a:t>
            </a:r>
            <a:r>
              <a:rPr lang="en-US" sz="2400" b="1" dirty="0" smtClean="0">
                <a:latin typeface="Segoe Print" pitchFamily="2" charset="0"/>
              </a:rPr>
              <a:t> are of two types,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simple</a:t>
            </a:r>
            <a:r>
              <a:rPr lang="en-US" sz="2400" b="1" dirty="0" smtClean="0">
                <a:latin typeface="Segoe Print" pitchFamily="2" charset="0"/>
              </a:rPr>
              <a:t> and </a:t>
            </a:r>
            <a:r>
              <a:rPr lang="en-US" sz="2400" b="1" dirty="0" err="1" smtClean="0">
                <a:solidFill>
                  <a:srgbClr val="FF0000"/>
                </a:solidFill>
                <a:latin typeface="Segoe Print" pitchFamily="2" charset="0"/>
              </a:rPr>
              <a:t>tuberculated</a:t>
            </a:r>
            <a:r>
              <a:rPr lang="en-US" sz="2400" b="1" dirty="0" smtClean="0">
                <a:latin typeface="Segoe Print" pitchFamily="2" charset="0"/>
              </a:rPr>
              <a:t>. 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11/12/2017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Byophytes</a:t>
            </a:r>
            <a:endParaRPr lang="en-US" sz="4400" b="1" dirty="0" smtClean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MV Boli" pitchFamily="2" charset="0"/>
                <a:cs typeface="MV Boli" pitchFamily="2" charset="0"/>
              </a:rPr>
              <a:t>General Characters of Bryophytes: </a:t>
            </a:r>
          </a:p>
          <a:p>
            <a:pPr lvl="0"/>
            <a:r>
              <a:rPr lang="en-US" sz="2800" b="1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C – Reproduction: I. Vegetative</a:t>
            </a:r>
          </a:p>
          <a:p>
            <a:pPr marL="457200" indent="-457200">
              <a:buFont typeface="+mj-lt"/>
              <a:buAutoNum type="arabicPeriod" startAt="19"/>
            </a:pPr>
            <a:r>
              <a:rPr lang="en-US" sz="2400" b="1" dirty="0" smtClean="0">
                <a:latin typeface="Segoe Print" pitchFamily="2" charset="0"/>
              </a:rPr>
              <a:t> </a:t>
            </a:r>
            <a:r>
              <a:rPr lang="en-US" sz="2400" b="1" dirty="0" smtClean="0">
                <a:solidFill>
                  <a:srgbClr val="00B0F0"/>
                </a:solidFill>
                <a:latin typeface="Segoe Print" pitchFamily="2" charset="0"/>
              </a:rPr>
              <a:t>Fragmentation: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Decay</a:t>
            </a:r>
            <a:r>
              <a:rPr lang="en-US" sz="2400" b="1" dirty="0" smtClean="0">
                <a:latin typeface="Segoe Print" pitchFamily="2" charset="0"/>
              </a:rPr>
              <a:t> and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death</a:t>
            </a:r>
            <a:r>
              <a:rPr lang="en-US" sz="2400" b="1" dirty="0" smtClean="0">
                <a:latin typeface="Segoe Print" pitchFamily="2" charset="0"/>
              </a:rPr>
              <a:t> of older part of the thallus. </a:t>
            </a:r>
          </a:p>
          <a:p>
            <a:pPr marL="457200" indent="-457200">
              <a:buFont typeface="+mj-lt"/>
              <a:buAutoNum type="arabicPeriod" startAt="19"/>
            </a:pPr>
            <a:r>
              <a:rPr lang="en-US" sz="2400" b="1" dirty="0" smtClean="0">
                <a:solidFill>
                  <a:srgbClr val="00B0F0"/>
                </a:solidFill>
                <a:latin typeface="Segoe Print" pitchFamily="2" charset="0"/>
              </a:rPr>
              <a:t> Tuber formation: </a:t>
            </a:r>
            <a:r>
              <a:rPr lang="en-US" sz="2400" b="1" dirty="0" smtClean="0">
                <a:latin typeface="Segoe Print" pitchFamily="2" charset="0"/>
              </a:rPr>
              <a:t>The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tips</a:t>
            </a:r>
            <a:r>
              <a:rPr lang="en-US" sz="2400" b="1" dirty="0" smtClean="0">
                <a:latin typeface="Segoe Print" pitchFamily="2" charset="0"/>
              </a:rPr>
              <a:t> of branches store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food material </a:t>
            </a:r>
            <a:r>
              <a:rPr lang="en-US" sz="2400" b="1" dirty="0" smtClean="0">
                <a:latin typeface="Segoe Print" pitchFamily="2" charset="0"/>
              </a:rPr>
              <a:t>- swollen - formation of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tubers</a:t>
            </a:r>
            <a:r>
              <a:rPr lang="en-US" sz="2400" b="1" dirty="0" smtClean="0">
                <a:latin typeface="Segoe Print" pitchFamily="2" charset="0"/>
              </a:rPr>
              <a:t>. In </a:t>
            </a:r>
            <a:r>
              <a:rPr lang="en-US" sz="2400" b="1" dirty="0" err="1" smtClean="0">
                <a:solidFill>
                  <a:srgbClr val="FF0000"/>
                </a:solidFill>
                <a:latin typeface="Segoe Print" pitchFamily="2" charset="0"/>
              </a:rPr>
              <a:t>favourable</a:t>
            </a:r>
            <a:r>
              <a:rPr lang="en-US" sz="2400" b="1" dirty="0" smtClean="0">
                <a:latin typeface="Segoe Print" pitchFamily="2" charset="0"/>
              </a:rPr>
              <a:t> condition - new plants.</a:t>
            </a:r>
          </a:p>
          <a:p>
            <a:pPr marL="457200" lvl="0" indent="-457200">
              <a:buFont typeface="+mj-lt"/>
              <a:buAutoNum type="arabicPeriod" startAt="19"/>
            </a:pPr>
            <a:r>
              <a:rPr lang="en-US" sz="2400" b="1" dirty="0" smtClean="0">
                <a:solidFill>
                  <a:srgbClr val="00B0F0"/>
                </a:solidFill>
                <a:latin typeface="Segoe Print" pitchFamily="2" charset="0"/>
              </a:rPr>
              <a:t>Adventitious branches: </a:t>
            </a:r>
            <a:r>
              <a:rPr lang="en-US" sz="2400" b="1" dirty="0" smtClean="0">
                <a:latin typeface="Segoe Print" pitchFamily="2" charset="0"/>
              </a:rPr>
              <a:t>The adventitious branches develop from the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lower surface </a:t>
            </a:r>
            <a:r>
              <a:rPr lang="en-US" sz="2400" b="1" dirty="0" smtClean="0">
                <a:latin typeface="Segoe Print" pitchFamily="2" charset="0"/>
              </a:rPr>
              <a:t>of the thallus. The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separated</a:t>
            </a:r>
            <a:r>
              <a:rPr lang="en-US" sz="2400" b="1" dirty="0" smtClean="0">
                <a:latin typeface="Segoe Print" pitchFamily="2" charset="0"/>
              </a:rPr>
              <a:t> branches develop into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new plants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lvl="0" indent="-457200">
              <a:buFont typeface="+mj-lt"/>
              <a:buAutoNum type="arabicPeriod" startAt="19"/>
            </a:pPr>
            <a:r>
              <a:rPr lang="en-US" sz="2400" b="1" dirty="0" err="1" smtClean="0">
                <a:solidFill>
                  <a:srgbClr val="00B0F0"/>
                </a:solidFill>
                <a:latin typeface="Segoe Print" pitchFamily="2" charset="0"/>
              </a:rPr>
              <a:t>Persistant</a:t>
            </a:r>
            <a:r>
              <a:rPr lang="en-US" sz="2400" b="1" dirty="0" smtClean="0">
                <a:solidFill>
                  <a:srgbClr val="00B0F0"/>
                </a:solidFill>
                <a:latin typeface="Segoe Print" pitchFamily="2" charset="0"/>
              </a:rPr>
              <a:t> apices: </a:t>
            </a:r>
            <a:r>
              <a:rPr lang="en-US" sz="2400" b="1" dirty="0" smtClean="0">
                <a:latin typeface="Segoe Print" pitchFamily="2" charset="0"/>
              </a:rPr>
              <a:t>The growing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apical</a:t>
            </a:r>
            <a:r>
              <a:rPr lang="en-US" sz="2400" b="1" dirty="0" smtClean="0">
                <a:latin typeface="Segoe Print" pitchFamily="2" charset="0"/>
              </a:rPr>
              <a:t> portion with little portion of thallus tissue became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thick-walled</a:t>
            </a:r>
            <a:r>
              <a:rPr lang="en-US" sz="2400" b="1" dirty="0" smtClean="0">
                <a:latin typeface="Segoe Print" pitchFamily="2" charset="0"/>
              </a:rPr>
              <a:t>, which develops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new plant</a:t>
            </a:r>
            <a:r>
              <a:rPr lang="en-US" sz="2400" b="1" dirty="0" smtClean="0">
                <a:latin typeface="Segoe Print" pitchFamily="2" charset="0"/>
              </a:rPr>
              <a:t>.</a:t>
            </a:r>
          </a:p>
          <a:p>
            <a:pPr marL="457200" lvl="0" indent="-457200">
              <a:buFont typeface="+mj-lt"/>
              <a:buAutoNum type="arabicPeriod" startAt="19"/>
            </a:pPr>
            <a:r>
              <a:rPr lang="en-US" sz="2400" b="1" dirty="0" err="1" smtClean="0">
                <a:solidFill>
                  <a:srgbClr val="00B0F0"/>
                </a:solidFill>
                <a:latin typeface="Segoe Print" pitchFamily="2" charset="0"/>
              </a:rPr>
              <a:t>Gemma</a:t>
            </a:r>
            <a:r>
              <a:rPr lang="en-US" sz="2400" b="1" dirty="0" smtClean="0">
                <a:solidFill>
                  <a:srgbClr val="00B0F0"/>
                </a:solidFill>
                <a:latin typeface="Segoe Print" pitchFamily="2" charset="0"/>
              </a:rPr>
              <a:t> formation: </a:t>
            </a:r>
            <a:r>
              <a:rPr lang="en-US" sz="2400" b="1" dirty="0" smtClean="0">
                <a:latin typeface="Segoe Print" pitchFamily="2" charset="0"/>
              </a:rPr>
              <a:t>The formation of </a:t>
            </a:r>
            <a:r>
              <a:rPr lang="en-US" sz="2400" b="1" dirty="0" err="1" smtClean="0">
                <a:solidFill>
                  <a:srgbClr val="FF0000"/>
                </a:solidFill>
                <a:latin typeface="Segoe Print" pitchFamily="2" charset="0"/>
              </a:rPr>
              <a:t>multicellular</a:t>
            </a:r>
            <a:r>
              <a:rPr lang="en-US" sz="2400" b="1" dirty="0" smtClean="0">
                <a:latin typeface="Segoe Print" pitchFamily="2" charset="0"/>
              </a:rPr>
              <a:t>, green bodies of different shapes called </a:t>
            </a:r>
            <a:r>
              <a:rPr lang="en-US" sz="2400" b="1" dirty="0" err="1" smtClean="0">
                <a:solidFill>
                  <a:srgbClr val="FF0000"/>
                </a:solidFill>
                <a:latin typeface="Segoe Print" pitchFamily="2" charset="0"/>
              </a:rPr>
              <a:t>gemmae</a:t>
            </a:r>
            <a:r>
              <a:rPr lang="en-US" sz="2400" b="1" dirty="0" smtClean="0">
                <a:latin typeface="Segoe Print" pitchFamily="2" charset="0"/>
              </a:rPr>
              <a:t>, which develops new plant.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11/12/2017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Byophytes</a:t>
            </a:r>
            <a:endParaRPr lang="en-US" sz="4400" b="1" dirty="0" smtClean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MV Boli" pitchFamily="2" charset="0"/>
                <a:cs typeface="MV Boli" pitchFamily="2" charset="0"/>
              </a:rPr>
              <a:t>General Characters of Bryophytes: </a:t>
            </a:r>
          </a:p>
          <a:p>
            <a:pPr lvl="0"/>
            <a:r>
              <a:rPr lang="en-US" sz="2800" b="1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C – Reproduction: II. Sexual</a:t>
            </a:r>
          </a:p>
          <a:p>
            <a:pPr marL="457200" lvl="0" indent="-4572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 startAt="24"/>
            </a:pPr>
            <a:r>
              <a:rPr lang="en-US" sz="2400" b="1" dirty="0" smtClean="0">
                <a:latin typeface="Segoe Print" pitchFamily="2" charset="0"/>
              </a:rPr>
              <a:t>The sexual reproduction is </a:t>
            </a:r>
            <a:r>
              <a:rPr lang="en-US" sz="2400" b="1" dirty="0" err="1" smtClean="0">
                <a:solidFill>
                  <a:srgbClr val="FF0000"/>
                </a:solidFill>
                <a:latin typeface="Segoe Print" pitchFamily="2" charset="0"/>
              </a:rPr>
              <a:t>oogamous</a:t>
            </a:r>
            <a:r>
              <a:rPr lang="en-US" sz="2400" b="1" dirty="0" smtClean="0">
                <a:latin typeface="Segoe Print" pitchFamily="2" charset="0"/>
              </a:rPr>
              <a:t>. The male sex organ is </a:t>
            </a:r>
            <a:r>
              <a:rPr lang="en-US" sz="2400" b="1" dirty="0" err="1" smtClean="0">
                <a:solidFill>
                  <a:srgbClr val="FF0000"/>
                </a:solidFill>
                <a:latin typeface="Segoe Print" pitchFamily="2" charset="0"/>
              </a:rPr>
              <a:t>anthredium</a:t>
            </a:r>
            <a:r>
              <a:rPr lang="en-US" sz="2400" b="1" dirty="0" smtClean="0">
                <a:latin typeface="Segoe Print" pitchFamily="2" charset="0"/>
              </a:rPr>
              <a:t> produces </a:t>
            </a:r>
            <a:r>
              <a:rPr lang="en-US" sz="2400" b="1" dirty="0" err="1" smtClean="0">
                <a:solidFill>
                  <a:srgbClr val="FF0000"/>
                </a:solidFill>
                <a:latin typeface="Segoe Print" pitchFamily="2" charset="0"/>
              </a:rPr>
              <a:t>antherozoid</a:t>
            </a:r>
            <a:r>
              <a:rPr lang="en-US" sz="2400" b="1" dirty="0" smtClean="0">
                <a:latin typeface="Segoe Print" pitchFamily="2" charset="0"/>
              </a:rPr>
              <a:t>  and the female,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archegonium</a:t>
            </a:r>
            <a:r>
              <a:rPr lang="en-US" sz="2400" b="1" dirty="0" smtClean="0">
                <a:latin typeface="Segoe Print" pitchFamily="2" charset="0"/>
              </a:rPr>
              <a:t> produces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ovum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lvl="0" indent="-4572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 startAt="24"/>
            </a:pPr>
            <a:r>
              <a:rPr lang="en-US" sz="2400" b="1" dirty="0" smtClean="0">
                <a:latin typeface="Segoe Print" pitchFamily="2" charset="0"/>
              </a:rPr>
              <a:t>An </a:t>
            </a:r>
            <a:r>
              <a:rPr lang="en-US" sz="2400" b="1" dirty="0" err="1" smtClean="0">
                <a:latin typeface="Segoe Print" pitchFamily="2" charset="0"/>
              </a:rPr>
              <a:t>antheridium</a:t>
            </a:r>
            <a:r>
              <a:rPr lang="en-US" sz="2400" b="1" dirty="0" smtClean="0">
                <a:latin typeface="Segoe Print" pitchFamily="2" charset="0"/>
              </a:rPr>
              <a:t> is formed of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stalk</a:t>
            </a:r>
            <a:r>
              <a:rPr lang="en-US" sz="2400" b="1" dirty="0" smtClean="0">
                <a:latin typeface="Segoe Print" pitchFamily="2" charset="0"/>
              </a:rPr>
              <a:t> and the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body</a:t>
            </a:r>
            <a:r>
              <a:rPr lang="en-US" sz="2400" b="1" dirty="0" smtClean="0">
                <a:latin typeface="Segoe Print" pitchFamily="2" charset="0"/>
              </a:rPr>
              <a:t>. The stalk is </a:t>
            </a:r>
            <a:r>
              <a:rPr lang="en-US" sz="2400" b="1" dirty="0" err="1" smtClean="0">
                <a:latin typeface="Segoe Print" pitchFamily="2" charset="0"/>
              </a:rPr>
              <a:t>multicellular</a:t>
            </a:r>
            <a:r>
              <a:rPr lang="en-US" sz="2400" b="1" dirty="0" smtClean="0">
                <a:latin typeface="Segoe Print" pitchFamily="2" charset="0"/>
              </a:rPr>
              <a:t>, while body consists of outer jacket called </a:t>
            </a:r>
            <a:r>
              <a:rPr lang="en-US" sz="2400" b="1" dirty="0" err="1" smtClean="0">
                <a:solidFill>
                  <a:srgbClr val="FF0000"/>
                </a:solidFill>
                <a:latin typeface="Segoe Print" pitchFamily="2" charset="0"/>
              </a:rPr>
              <a:t>antheridial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 wall </a:t>
            </a:r>
            <a:r>
              <a:rPr lang="en-US" sz="2400" b="1" dirty="0" smtClean="0">
                <a:latin typeface="Segoe Print" pitchFamily="2" charset="0"/>
              </a:rPr>
              <a:t>encloses </a:t>
            </a:r>
            <a:r>
              <a:rPr lang="en-US" sz="2400" b="1" dirty="0" err="1" smtClean="0">
                <a:latin typeface="Segoe Print" pitchFamily="2" charset="0"/>
              </a:rPr>
              <a:t>antherozoids</a:t>
            </a:r>
            <a:r>
              <a:rPr lang="en-US" sz="2400" b="1" dirty="0" smtClean="0">
                <a:latin typeface="Segoe Print" pitchFamily="2" charset="0"/>
              </a:rPr>
              <a:t>. Each </a:t>
            </a:r>
            <a:r>
              <a:rPr lang="en-US" sz="2400" b="1" dirty="0" err="1" smtClean="0">
                <a:latin typeface="Segoe Print" pitchFamily="2" charset="0"/>
              </a:rPr>
              <a:t>antherozoid</a:t>
            </a:r>
            <a:r>
              <a:rPr lang="en-US" sz="2400" b="1" dirty="0" smtClean="0">
                <a:latin typeface="Segoe Print" pitchFamily="2" charset="0"/>
              </a:rPr>
              <a:t> is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small</a:t>
            </a:r>
            <a:r>
              <a:rPr lang="en-US" sz="2400" b="1" dirty="0" smtClean="0">
                <a:latin typeface="Segoe Print" pitchFamily="2" charset="0"/>
              </a:rPr>
              <a:t> and </a:t>
            </a:r>
            <a:r>
              <a:rPr lang="en-US" sz="2400" b="1" dirty="0" err="1" smtClean="0">
                <a:solidFill>
                  <a:srgbClr val="FF0000"/>
                </a:solidFill>
                <a:latin typeface="Segoe Print" pitchFamily="2" charset="0"/>
              </a:rPr>
              <a:t>biflagellated</a:t>
            </a:r>
            <a:r>
              <a:rPr lang="en-US" sz="2400" b="1" dirty="0" smtClean="0">
                <a:latin typeface="Segoe Print" pitchFamily="2" charset="0"/>
              </a:rPr>
              <a:t>.</a:t>
            </a:r>
          </a:p>
          <a:p>
            <a:pPr marL="457200" lvl="0" indent="-4572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 startAt="24"/>
            </a:pPr>
            <a:r>
              <a:rPr lang="en-US" sz="2400" b="1" dirty="0" smtClean="0">
                <a:latin typeface="Segoe Print" pitchFamily="2" charset="0"/>
              </a:rPr>
              <a:t>Each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archegonium</a:t>
            </a:r>
            <a:r>
              <a:rPr lang="en-US" sz="2400" b="1" dirty="0" smtClean="0">
                <a:latin typeface="Segoe Print" pitchFamily="2" charset="0"/>
              </a:rPr>
              <a:t> is a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flask-shaped</a:t>
            </a:r>
            <a:r>
              <a:rPr lang="en-US" sz="2400" b="1" dirty="0" smtClean="0">
                <a:latin typeface="Segoe Print" pitchFamily="2" charset="0"/>
              </a:rPr>
              <a:t>, having basal swollen region, the </a:t>
            </a:r>
            <a:r>
              <a:rPr lang="en-US" sz="2400" b="1" dirty="0" err="1" smtClean="0">
                <a:solidFill>
                  <a:srgbClr val="FF0000"/>
                </a:solidFill>
                <a:latin typeface="Segoe Print" pitchFamily="2" charset="0"/>
              </a:rPr>
              <a:t>venter</a:t>
            </a:r>
            <a:r>
              <a:rPr lang="en-US" sz="2400" b="1" dirty="0" smtClean="0">
                <a:latin typeface="Segoe Print" pitchFamily="2" charset="0"/>
              </a:rPr>
              <a:t> and the upper slender, elongated region the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neck</a:t>
            </a:r>
            <a:r>
              <a:rPr lang="en-US" sz="2400" b="1" dirty="0" smtClean="0">
                <a:latin typeface="Segoe Print" pitchFamily="2" charset="0"/>
              </a:rPr>
              <a:t>.  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11/12/2017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 - VMS</a:t>
            </a:r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Byophytes</a:t>
            </a:r>
            <a:endParaRPr lang="en-US" sz="4400" b="1" dirty="0" smtClean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67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General Characters of Bryophytes: </a:t>
            </a:r>
          </a:p>
          <a:p>
            <a:pPr lvl="0"/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 – Fertilization: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27"/>
            </a:pPr>
            <a:r>
              <a:rPr lang="en-US" sz="2400" b="1" dirty="0" smtClean="0">
                <a:latin typeface="Segoe Print" pitchFamily="2" charset="0"/>
              </a:rPr>
              <a:t>Fertilization takes place only in presence of water. </a:t>
            </a:r>
            <a:r>
              <a:rPr lang="en-US" sz="2400" b="1" dirty="0" err="1" smtClean="0">
                <a:latin typeface="Segoe Print" pitchFamily="2" charset="0"/>
              </a:rPr>
              <a:t>Antherozoid</a:t>
            </a:r>
            <a:r>
              <a:rPr lang="en-US" sz="2400" b="1" dirty="0" smtClean="0">
                <a:latin typeface="Segoe Print" pitchFamily="2" charset="0"/>
              </a:rPr>
              <a:t> unites with ovum to form zygote. The zygote develops into the diploid generation, the sporophyte. </a:t>
            </a:r>
          </a:p>
          <a:p>
            <a:pPr marL="457200" indent="-457200">
              <a:spcBef>
                <a:spcPts val="1200"/>
              </a:spcBef>
            </a:pP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E – Sporophyte: 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28"/>
            </a:pPr>
            <a:r>
              <a:rPr lang="en-US" sz="2400" b="1" dirty="0" smtClean="0">
                <a:latin typeface="Segoe Print" pitchFamily="2" charset="0"/>
              </a:rPr>
              <a:t>The zygote immediately starts development of sporophyte without any dormancy period.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28"/>
            </a:pPr>
            <a:r>
              <a:rPr lang="en-US" sz="2400" b="1" dirty="0" smtClean="0">
                <a:latin typeface="Segoe Print" pitchFamily="2" charset="0"/>
              </a:rPr>
              <a:t>The sporophyte is dependent on the gametophyte for the nutrition.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28"/>
            </a:pPr>
            <a:r>
              <a:rPr lang="en-US" sz="2400" b="1" dirty="0" smtClean="0">
                <a:latin typeface="Segoe Print" pitchFamily="2" charset="0"/>
              </a:rPr>
              <a:t>The sporophyte may be simple or differentiated into foot, seta and capsule. 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28"/>
            </a:pPr>
            <a:r>
              <a:rPr lang="en-US" sz="2400" b="1" dirty="0" smtClean="0">
                <a:latin typeface="Segoe Print" pitchFamily="2" charset="0"/>
              </a:rPr>
              <a:t> cells of </a:t>
            </a:r>
            <a:r>
              <a:rPr lang="en-US" sz="2400" b="1" dirty="0" err="1" smtClean="0">
                <a:latin typeface="Segoe Print" pitchFamily="2" charset="0"/>
              </a:rPr>
              <a:t>venter</a:t>
            </a:r>
            <a:r>
              <a:rPr lang="en-US" sz="2400" b="1" dirty="0" smtClean="0">
                <a:latin typeface="Segoe Print" pitchFamily="2" charset="0"/>
              </a:rPr>
              <a:t> show divisions to form a covering around young sporophyte - </a:t>
            </a:r>
            <a:r>
              <a:rPr lang="en-US" sz="2400" b="1" dirty="0" err="1" smtClean="0">
                <a:latin typeface="Segoe Print" pitchFamily="2" charset="0"/>
              </a:rPr>
              <a:t>calyptra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11/12/2017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Byophytes</a:t>
            </a:r>
            <a:endParaRPr lang="en-US" sz="4400" b="1" dirty="0" smtClean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03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General Characters of Bryophytes: </a:t>
            </a:r>
          </a:p>
          <a:p>
            <a:pPr marL="457200" indent="-457200">
              <a:spcBef>
                <a:spcPts val="1200"/>
              </a:spcBef>
            </a:pP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E – Sporophyte: 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32"/>
            </a:pPr>
            <a:r>
              <a:rPr lang="en-US" sz="2400" b="1" dirty="0" smtClean="0">
                <a:latin typeface="Segoe Print" pitchFamily="2" charset="0"/>
              </a:rPr>
              <a:t>The foot is </a:t>
            </a:r>
            <a:r>
              <a:rPr lang="en-US" sz="2400" b="1" dirty="0" err="1" smtClean="0">
                <a:latin typeface="Segoe Print" pitchFamily="2" charset="0"/>
              </a:rPr>
              <a:t>embeded</a:t>
            </a:r>
            <a:r>
              <a:rPr lang="en-US" sz="2400" b="1" dirty="0" smtClean="0">
                <a:latin typeface="Segoe Print" pitchFamily="2" charset="0"/>
              </a:rPr>
              <a:t> in </a:t>
            </a:r>
            <a:r>
              <a:rPr lang="en-US" sz="2400" b="1" dirty="0" err="1" smtClean="0">
                <a:latin typeface="Segoe Print" pitchFamily="2" charset="0"/>
              </a:rPr>
              <a:t>gametophytic</a:t>
            </a:r>
            <a:r>
              <a:rPr lang="en-US" sz="2400" b="1" dirty="0" smtClean="0">
                <a:latin typeface="Segoe Print" pitchFamily="2" charset="0"/>
              </a:rPr>
              <a:t> tissue and absorbs food </a:t>
            </a:r>
            <a:r>
              <a:rPr lang="en-US" sz="2400" b="1" dirty="0" err="1" smtClean="0">
                <a:latin typeface="Segoe Print" pitchFamily="2" charset="0"/>
              </a:rPr>
              <a:t>meterial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32"/>
            </a:pPr>
            <a:r>
              <a:rPr lang="en-US" sz="2400" b="1" dirty="0" smtClean="0">
                <a:latin typeface="Segoe Print" pitchFamily="2" charset="0"/>
              </a:rPr>
              <a:t>Capsule consists of capsule wall enclosing spores. 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32"/>
            </a:pPr>
            <a:r>
              <a:rPr lang="en-US" sz="2400" b="1" dirty="0" smtClean="0">
                <a:latin typeface="Segoe Print" pitchFamily="2" charset="0"/>
              </a:rPr>
              <a:t>The spores are non-motile and dispersed by wind. 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32"/>
            </a:pPr>
            <a:r>
              <a:rPr lang="en-US" sz="2400" b="1" dirty="0" smtClean="0">
                <a:latin typeface="Segoe Print" pitchFamily="2" charset="0"/>
              </a:rPr>
              <a:t>The spores germinates and produces the new plant or the gametophyte.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32"/>
            </a:pPr>
            <a:r>
              <a:rPr lang="en-US" sz="2400" b="1" dirty="0" smtClean="0">
                <a:latin typeface="Segoe Print" pitchFamily="2" charset="0"/>
              </a:rPr>
              <a:t>Bryophytes exhibit regular and distinct alternation of two generations, namely gametophyte and sporophyte. 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32"/>
            </a:pPr>
            <a:r>
              <a:rPr lang="en-US" sz="2400" b="1" dirty="0" smtClean="0">
                <a:latin typeface="Segoe Print" pitchFamily="2" charset="0"/>
              </a:rPr>
              <a:t>The gametophyte is the main plant. 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11/12/2017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Byophytes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3581400" y="8273808"/>
            <a:ext cx="2133600" cy="476250"/>
          </a:xfrm>
        </p:spPr>
        <p:txBody>
          <a:bodyPr/>
          <a:lstStyle/>
          <a:p>
            <a:fld id="{AF4AEC36-83BF-42C7-9B0B-D89D8D717AD4}" type="datetime1">
              <a:rPr lang="en-US" smtClean="0"/>
              <a:pPr/>
              <a:t>11/12/2017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3648" y="8273808"/>
            <a:ext cx="457200" cy="476250"/>
          </a:xfrm>
        </p:spPr>
        <p:txBody>
          <a:bodyPr/>
          <a:lstStyle/>
          <a:p>
            <a:fld id="{5B039E74-2C90-4C2E-9BF7-FD3799764BC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715000" y="8273808"/>
            <a:ext cx="2895600" cy="476250"/>
          </a:xfrm>
        </p:spPr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2074" name="Rectangle 26"/>
          <p:cNvSpPr>
            <a:spLocks noChangeArrowheads="1"/>
          </p:cNvSpPr>
          <p:nvPr/>
        </p:nvSpPr>
        <p:spPr bwMode="auto">
          <a:xfrm>
            <a:off x="990600" y="1"/>
            <a:ext cx="8153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Classification of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Bryophyts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 (As per G. M. Smith):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Division: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Bryophyta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3" name="AutoShape 25"/>
          <p:cNvSpPr>
            <a:spLocks noChangeShapeType="1"/>
          </p:cNvSpPr>
          <p:nvPr/>
        </p:nvSpPr>
        <p:spPr bwMode="auto">
          <a:xfrm>
            <a:off x="4515607" y="914400"/>
            <a:ext cx="0" cy="53344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3910790" y="990600"/>
            <a:ext cx="1434786" cy="381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Class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8" name="AutoShape 20"/>
          <p:cNvSpPr>
            <a:spLocks noChangeShapeType="1"/>
          </p:cNvSpPr>
          <p:nvPr/>
        </p:nvSpPr>
        <p:spPr bwMode="auto">
          <a:xfrm>
            <a:off x="729533" y="1456738"/>
            <a:ext cx="7500067" cy="6726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7" name="AutoShape 19"/>
          <p:cNvSpPr>
            <a:spLocks noChangeShapeType="1"/>
          </p:cNvSpPr>
          <p:nvPr/>
        </p:nvSpPr>
        <p:spPr bwMode="auto">
          <a:xfrm>
            <a:off x="729533" y="1468170"/>
            <a:ext cx="0" cy="16130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6" name="AutoShape 18"/>
          <p:cNvSpPr>
            <a:spLocks noChangeShapeType="1"/>
          </p:cNvSpPr>
          <p:nvPr/>
        </p:nvSpPr>
        <p:spPr bwMode="auto">
          <a:xfrm>
            <a:off x="4572000" y="1600200"/>
            <a:ext cx="0" cy="16130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5" name="AutoShape 17"/>
          <p:cNvSpPr>
            <a:spLocks noChangeShapeType="1"/>
          </p:cNvSpPr>
          <p:nvPr/>
        </p:nvSpPr>
        <p:spPr bwMode="auto">
          <a:xfrm>
            <a:off x="8521386" y="2211485"/>
            <a:ext cx="0" cy="16130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2" name="Rectangle 34"/>
          <p:cNvSpPr>
            <a:spLocks noChangeArrowheads="1"/>
          </p:cNvSpPr>
          <p:nvPr/>
        </p:nvSpPr>
        <p:spPr bwMode="auto">
          <a:xfrm>
            <a:off x="0" y="1676400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Hepaticae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/		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Anthocerotae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/		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Musci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/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Hepaticopsida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		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Anthocerotopsida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	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Bryopsida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Mangal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Mangal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1.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Sphaerocarpales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		1.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Anthocerotales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		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2.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Marchantiales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						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3.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Jungermanniales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					    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4.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Calobryales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	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		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Sphagnidae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Andreaeidae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	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Bryidae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		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Sphagnales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Andreaeales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	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								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					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Polytrichales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Mangal" pitchFamily="18" charset="0"/>
              </a:rPr>
              <a:t>    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Funariales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rot="5400000">
            <a:off x="8154194" y="1600200"/>
            <a:ext cx="152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381000" y="28194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5400000">
            <a:off x="4267200" y="28956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7087394" y="3352800"/>
            <a:ext cx="18280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505200" y="4343400"/>
            <a:ext cx="4495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5400000">
            <a:off x="3276600" y="45720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5400000">
            <a:off x="5334000" y="45720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5400000">
            <a:off x="7849394" y="44958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6248400" y="5562600"/>
            <a:ext cx="2133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5400000">
            <a:off x="6096000" y="5715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5400000">
            <a:off x="8267700" y="56769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5400000">
            <a:off x="7391400" y="53340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4038600" y="2592485"/>
            <a:ext cx="1434786" cy="37962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Order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0" y="2592485"/>
            <a:ext cx="1434786" cy="39676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Order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7391400" y="2743200"/>
            <a:ext cx="1434786" cy="41831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Sub-class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 smtClean="0">
                <a:latin typeface="Segoe Print" pitchFamily="2" charset="0"/>
              </a:rPr>
              <a:t>G. M. Smith in 1955 has included all Bryophytes into a division </a:t>
            </a:r>
            <a:r>
              <a:rPr lang="en-US" sz="2800" b="1" dirty="0" err="1" smtClean="0">
                <a:latin typeface="Segoe Print" pitchFamily="2" charset="0"/>
              </a:rPr>
              <a:t>Bryophyta</a:t>
            </a:r>
            <a:r>
              <a:rPr lang="en-US" sz="2800" b="1" dirty="0" smtClean="0">
                <a:latin typeface="Segoe Print" pitchFamily="2" charset="0"/>
              </a:rPr>
              <a:t>. Division </a:t>
            </a:r>
            <a:r>
              <a:rPr lang="en-US" sz="2800" b="1" dirty="0" err="1" smtClean="0">
                <a:latin typeface="Segoe Print" pitchFamily="2" charset="0"/>
              </a:rPr>
              <a:t>Bryophyta</a:t>
            </a:r>
            <a:r>
              <a:rPr lang="en-US" sz="2800" b="1" dirty="0" smtClean="0">
                <a:latin typeface="Segoe Print" pitchFamily="2" charset="0"/>
              </a:rPr>
              <a:t> is further divided into three classes viz. </a:t>
            </a:r>
            <a:r>
              <a:rPr lang="en-US" sz="2800" b="1" dirty="0" err="1" smtClean="0">
                <a:latin typeface="Segoe Print" pitchFamily="2" charset="0"/>
              </a:rPr>
              <a:t>Hepaticae</a:t>
            </a:r>
            <a:r>
              <a:rPr lang="en-US" sz="2800" b="1" dirty="0" smtClean="0">
                <a:latin typeface="Segoe Print" pitchFamily="2" charset="0"/>
              </a:rPr>
              <a:t>, </a:t>
            </a:r>
            <a:r>
              <a:rPr lang="en-US" sz="2800" b="1" dirty="0" err="1" smtClean="0">
                <a:latin typeface="Segoe Print" pitchFamily="2" charset="0"/>
              </a:rPr>
              <a:t>Anthocerotae</a:t>
            </a:r>
            <a:r>
              <a:rPr lang="en-US" sz="2800" b="1" dirty="0" smtClean="0">
                <a:latin typeface="Segoe Print" pitchFamily="2" charset="0"/>
              </a:rPr>
              <a:t> and </a:t>
            </a:r>
            <a:r>
              <a:rPr lang="en-US" sz="2800" b="1" dirty="0" err="1" smtClean="0">
                <a:latin typeface="Segoe Print" pitchFamily="2" charset="0"/>
              </a:rPr>
              <a:t>Musci</a:t>
            </a:r>
            <a:r>
              <a:rPr lang="en-US" sz="2800" b="1" dirty="0" smtClean="0">
                <a:latin typeface="Segoe Print" pitchFamily="2" charset="0"/>
              </a:rPr>
              <a:t>. </a:t>
            </a:r>
            <a:r>
              <a:rPr lang="en-US" sz="2800" b="1" dirty="0" err="1" smtClean="0">
                <a:latin typeface="Segoe Print" pitchFamily="2" charset="0"/>
              </a:rPr>
              <a:t>Rothmaler</a:t>
            </a:r>
            <a:r>
              <a:rPr lang="en-US" sz="2800" b="1" dirty="0" smtClean="0">
                <a:latin typeface="Segoe Print" pitchFamily="2" charset="0"/>
              </a:rPr>
              <a:t> (1951) and </a:t>
            </a:r>
            <a:r>
              <a:rPr lang="en-US" sz="2800" b="1" dirty="0" err="1" smtClean="0">
                <a:latin typeface="Segoe Print" pitchFamily="2" charset="0"/>
              </a:rPr>
              <a:t>Proskauer</a:t>
            </a:r>
            <a:r>
              <a:rPr lang="en-US" sz="2800" b="1" dirty="0" smtClean="0">
                <a:latin typeface="Segoe Print" pitchFamily="2" charset="0"/>
              </a:rPr>
              <a:t> (1957) suggested new names for these classes. There names are according to International code of Botanical Nomenclature.</a:t>
            </a:r>
          </a:p>
          <a:p>
            <a:r>
              <a:rPr lang="en-US" sz="2800" b="1" dirty="0" smtClean="0">
                <a:latin typeface="Segoe Print" pitchFamily="2" charset="0"/>
              </a:rPr>
              <a:t>i.e. 	</a:t>
            </a:r>
          </a:p>
          <a:p>
            <a:r>
              <a:rPr lang="en-US" sz="2800" b="1" dirty="0" smtClean="0">
                <a:latin typeface="Segoe Print" pitchFamily="2" charset="0"/>
              </a:rPr>
              <a:t>Class :	</a:t>
            </a:r>
            <a:r>
              <a:rPr lang="en-US" sz="2800" b="1" dirty="0" err="1" smtClean="0">
                <a:latin typeface="Segoe Print" pitchFamily="2" charset="0"/>
              </a:rPr>
              <a:t>Hepaticae</a:t>
            </a:r>
            <a:r>
              <a:rPr lang="en-US" sz="2800" b="1" dirty="0" smtClean="0">
                <a:latin typeface="Segoe Print" pitchFamily="2" charset="0"/>
              </a:rPr>
              <a:t> – </a:t>
            </a:r>
            <a:r>
              <a:rPr lang="en-US" sz="2800" b="1" dirty="0" err="1" smtClean="0">
                <a:latin typeface="Segoe Print" pitchFamily="2" charset="0"/>
              </a:rPr>
              <a:t>Hepaticopsida</a:t>
            </a:r>
            <a:endParaRPr lang="en-US" sz="2800" b="1" dirty="0" smtClean="0">
              <a:latin typeface="Segoe Print" pitchFamily="2" charset="0"/>
            </a:endParaRPr>
          </a:p>
          <a:p>
            <a:r>
              <a:rPr lang="en-US" sz="2800" b="1" dirty="0" smtClean="0">
                <a:latin typeface="Segoe Print" pitchFamily="2" charset="0"/>
              </a:rPr>
              <a:t>Class: 	</a:t>
            </a:r>
            <a:r>
              <a:rPr lang="en-US" sz="2800" b="1" dirty="0" err="1" smtClean="0">
                <a:latin typeface="Segoe Print" pitchFamily="2" charset="0"/>
              </a:rPr>
              <a:t>Anthocerotae</a:t>
            </a:r>
            <a:r>
              <a:rPr lang="en-US" sz="2800" b="1" dirty="0" smtClean="0">
                <a:latin typeface="Segoe Print" pitchFamily="2" charset="0"/>
              </a:rPr>
              <a:t> – </a:t>
            </a:r>
            <a:r>
              <a:rPr lang="en-US" sz="2800" b="1" dirty="0" err="1" smtClean="0">
                <a:latin typeface="Segoe Print" pitchFamily="2" charset="0"/>
              </a:rPr>
              <a:t>Anthocerotopsida</a:t>
            </a:r>
            <a:endParaRPr lang="en-US" sz="2800" b="1" dirty="0" smtClean="0">
              <a:latin typeface="Segoe Print" pitchFamily="2" charset="0"/>
            </a:endParaRPr>
          </a:p>
          <a:p>
            <a:r>
              <a:rPr lang="en-US" sz="2800" b="1" dirty="0" smtClean="0">
                <a:latin typeface="Segoe Print" pitchFamily="2" charset="0"/>
              </a:rPr>
              <a:t>Class :	</a:t>
            </a:r>
            <a:r>
              <a:rPr lang="en-US" sz="2800" b="1" dirty="0" err="1" smtClean="0">
                <a:latin typeface="Segoe Print" pitchFamily="2" charset="0"/>
              </a:rPr>
              <a:t>Musci</a:t>
            </a:r>
            <a:r>
              <a:rPr lang="en-US" sz="2800" b="1" dirty="0" smtClean="0">
                <a:latin typeface="Segoe Print" pitchFamily="2" charset="0"/>
              </a:rPr>
              <a:t> - </a:t>
            </a:r>
            <a:r>
              <a:rPr lang="en-US" sz="2800" b="1" dirty="0" err="1" smtClean="0">
                <a:latin typeface="Segoe Print" pitchFamily="2" charset="0"/>
              </a:rPr>
              <a:t>Bryopsida</a:t>
            </a:r>
            <a:endParaRPr lang="en-US" sz="2800" b="1" dirty="0" smtClean="0">
              <a:latin typeface="Segoe Print" pitchFamily="2" charset="0"/>
            </a:endParaRPr>
          </a:p>
          <a:p>
            <a:r>
              <a:rPr lang="en-US" sz="2800" b="1" dirty="0" smtClean="0">
                <a:latin typeface="Segoe Print" pitchFamily="2" charset="0"/>
              </a:rPr>
              <a:t> 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11/12/2017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Byophytes</a:t>
            </a:r>
            <a:endParaRPr lang="en-US" sz="4400" b="1" dirty="0" smtClean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10926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Class I- </a:t>
            </a:r>
            <a:r>
              <a:rPr lang="en-US" sz="2400" b="1" dirty="0" err="1" smtClean="0">
                <a:solidFill>
                  <a:srgbClr val="FF0000"/>
                </a:solidFill>
                <a:latin typeface="Segoe Print" pitchFamily="2" charset="0"/>
              </a:rPr>
              <a:t>Hepaticae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/ </a:t>
            </a:r>
            <a:r>
              <a:rPr lang="en-US" sz="2400" b="1" dirty="0" err="1" smtClean="0">
                <a:solidFill>
                  <a:srgbClr val="FF0000"/>
                </a:solidFill>
                <a:latin typeface="Segoe Print" pitchFamily="2" charset="0"/>
              </a:rPr>
              <a:t>Hepaticopsida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 (Liverworts)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latin typeface="Segoe Print" pitchFamily="2" charset="0"/>
              </a:rPr>
              <a:t> (4 orders, 9 families, 225 genera and 8,500+- species)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gametophytes are </a:t>
            </a:r>
            <a:r>
              <a:rPr lang="en-US" sz="2400" b="1" dirty="0" err="1" smtClean="0">
                <a:latin typeface="Segoe Print" pitchFamily="2" charset="0"/>
              </a:rPr>
              <a:t>dorosiventrally</a:t>
            </a:r>
            <a:r>
              <a:rPr lang="en-US" sz="2400" b="1" dirty="0" smtClean="0">
                <a:latin typeface="Segoe Print" pitchFamily="2" charset="0"/>
              </a:rPr>
              <a:t> differentiated. They may be </a:t>
            </a:r>
            <a:r>
              <a:rPr lang="en-US" sz="2400" b="1" dirty="0" err="1" smtClean="0">
                <a:latin typeface="Segoe Print" pitchFamily="2" charset="0"/>
              </a:rPr>
              <a:t>thalloid</a:t>
            </a:r>
            <a:r>
              <a:rPr lang="en-US" sz="2400" b="1" dirty="0" smtClean="0">
                <a:latin typeface="Segoe Print" pitchFamily="2" charset="0"/>
              </a:rPr>
              <a:t> (</a:t>
            </a:r>
            <a:r>
              <a:rPr lang="en-US" sz="2400" b="1" dirty="0" err="1" smtClean="0">
                <a:latin typeface="Segoe Print" pitchFamily="2" charset="0"/>
              </a:rPr>
              <a:t>thallose</a:t>
            </a:r>
            <a:r>
              <a:rPr lang="en-US" sz="2400" b="1" dirty="0" smtClean="0">
                <a:latin typeface="Segoe Print" pitchFamily="2" charset="0"/>
              </a:rPr>
              <a:t>) or differentiated into leaves and stem (foliose). 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Leaves, if present, are without mid-rib and are arranged into two or </a:t>
            </a:r>
            <a:r>
              <a:rPr lang="en-US" sz="2400" b="1" dirty="0" err="1" smtClean="0">
                <a:latin typeface="Segoe Print" pitchFamily="2" charset="0"/>
              </a:rPr>
              <a:t>tghree</a:t>
            </a:r>
            <a:r>
              <a:rPr lang="en-US" sz="2400" b="1" dirty="0" smtClean="0">
                <a:latin typeface="Segoe Print" pitchFamily="2" charset="0"/>
              </a:rPr>
              <a:t> rows on the axis. 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dehiscent mechanism of capsules is indefinite and irregular.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sporophyte may be simple, or differentiated into foot and capsule, or into a foot seta and capsule. 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</a:t>
            </a:r>
            <a:r>
              <a:rPr lang="en-US" sz="2400" b="1" dirty="0" err="1" smtClean="0">
                <a:latin typeface="Segoe Print" pitchFamily="2" charset="0"/>
              </a:rPr>
              <a:t>sporogenous</a:t>
            </a:r>
            <a:r>
              <a:rPr lang="en-US" sz="2400" b="1" dirty="0" smtClean="0">
                <a:latin typeface="Segoe Print" pitchFamily="2" charset="0"/>
              </a:rPr>
              <a:t> cells develop from the </a:t>
            </a:r>
            <a:r>
              <a:rPr lang="en-US" sz="2400" b="1" dirty="0" err="1" smtClean="0">
                <a:latin typeface="Segoe Print" pitchFamily="2" charset="0"/>
              </a:rPr>
              <a:t>endothecium</a:t>
            </a:r>
            <a:r>
              <a:rPr lang="en-US" sz="2400" b="1" dirty="0" smtClean="0">
                <a:latin typeface="Segoe Print" pitchFamily="2" charset="0"/>
              </a:rPr>
              <a:t> of </a:t>
            </a:r>
            <a:r>
              <a:rPr lang="en-US" sz="2400" b="1" dirty="0" err="1" smtClean="0">
                <a:latin typeface="Segoe Print" pitchFamily="2" charset="0"/>
              </a:rPr>
              <a:t>sporogonium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sporophyte is completely dependent on gametophytes for its nutritive supply.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wall of </a:t>
            </a:r>
            <a:r>
              <a:rPr lang="en-US" sz="2400" b="1" dirty="0" err="1" smtClean="0">
                <a:latin typeface="Segoe Print" pitchFamily="2" charset="0"/>
              </a:rPr>
              <a:t>sporogonium</a:t>
            </a:r>
            <a:r>
              <a:rPr lang="en-US" sz="2400" b="1" dirty="0" smtClean="0">
                <a:latin typeface="Segoe Print" pitchFamily="2" charset="0"/>
              </a:rPr>
              <a:t> is one to several layered thick. The stomata are not present on the wall of </a:t>
            </a:r>
            <a:r>
              <a:rPr lang="en-US" sz="2400" b="1" dirty="0" err="1" smtClean="0">
                <a:latin typeface="Segoe Print" pitchFamily="2" charset="0"/>
              </a:rPr>
              <a:t>sporogonium</a:t>
            </a:r>
            <a:r>
              <a:rPr lang="en-US" sz="2400" b="1" dirty="0" smtClean="0">
                <a:latin typeface="Segoe Print" pitchFamily="2" charset="0"/>
              </a:rPr>
              <a:t>.</a:t>
            </a:r>
          </a:p>
          <a:p>
            <a:pPr marL="457200" lvl="0" indent="-457200"/>
            <a:r>
              <a:rPr lang="en-US" sz="2400" b="1" dirty="0" smtClean="0">
                <a:latin typeface="Segoe Print" pitchFamily="2" charset="0"/>
              </a:rPr>
              <a:t>Order	- </a:t>
            </a:r>
            <a:r>
              <a:rPr lang="en-US" sz="2400" b="1" dirty="0" err="1" smtClean="0">
                <a:latin typeface="Segoe Print" pitchFamily="2" charset="0"/>
              </a:rPr>
              <a:t>Sphaerocarpales</a:t>
            </a:r>
            <a:r>
              <a:rPr lang="en-US" sz="2400" b="1" dirty="0" smtClean="0">
                <a:latin typeface="Segoe Print" pitchFamily="2" charset="0"/>
              </a:rPr>
              <a:t> (3 genera and 2 families)</a:t>
            </a:r>
          </a:p>
          <a:p>
            <a:r>
              <a:rPr lang="en-US" sz="2400" b="1" dirty="0" smtClean="0">
                <a:latin typeface="Segoe Print" pitchFamily="2" charset="0"/>
              </a:rPr>
              <a:t>Order – </a:t>
            </a:r>
            <a:r>
              <a:rPr lang="en-US" sz="2400" b="1" dirty="0" err="1" smtClean="0">
                <a:latin typeface="Segoe Print" pitchFamily="2" charset="0"/>
              </a:rPr>
              <a:t>Marchantiales</a:t>
            </a:r>
            <a:r>
              <a:rPr lang="en-US" sz="2400" b="1" dirty="0" smtClean="0">
                <a:latin typeface="Segoe Print" pitchFamily="2" charset="0"/>
              </a:rPr>
              <a:t> (32 genera and 400 species)</a:t>
            </a:r>
          </a:p>
          <a:p>
            <a:r>
              <a:rPr lang="en-US" sz="2400" b="1" dirty="0" smtClean="0">
                <a:latin typeface="Segoe Print" pitchFamily="2" charset="0"/>
              </a:rPr>
              <a:t>Order – </a:t>
            </a:r>
            <a:r>
              <a:rPr lang="en-US" sz="2400" b="1" dirty="0" err="1" smtClean="0">
                <a:latin typeface="Segoe Print" pitchFamily="2" charset="0"/>
              </a:rPr>
              <a:t>Jungermanniales</a:t>
            </a:r>
            <a:r>
              <a:rPr lang="en-US" sz="2400" b="1" dirty="0" smtClean="0">
                <a:latin typeface="Segoe Print" pitchFamily="2" charset="0"/>
              </a:rPr>
              <a:t> (220 genera and 8,500 species)</a:t>
            </a:r>
          </a:p>
          <a:p>
            <a:r>
              <a:rPr lang="en-US" sz="2400" b="1" dirty="0" smtClean="0">
                <a:latin typeface="Segoe Print" pitchFamily="2" charset="0"/>
              </a:rPr>
              <a:t>Order – </a:t>
            </a:r>
            <a:r>
              <a:rPr lang="en-US" sz="2400" b="1" dirty="0" err="1" smtClean="0">
                <a:latin typeface="Segoe Print" pitchFamily="2" charset="0"/>
              </a:rPr>
              <a:t>Calobryales</a:t>
            </a:r>
            <a:r>
              <a:rPr lang="en-US" sz="2400" b="1" dirty="0" smtClean="0">
                <a:latin typeface="Segoe Print" pitchFamily="2" charset="0"/>
              </a:rPr>
              <a:t> (2 genera and 9 species)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11/12/2017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Byophytes</a:t>
            </a:r>
            <a:endParaRPr lang="en-US" sz="4400" b="1" dirty="0" smtClean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560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Class I- </a:t>
            </a:r>
            <a:r>
              <a:rPr lang="en-US" sz="2400" b="1" dirty="0" err="1" smtClean="0">
                <a:solidFill>
                  <a:srgbClr val="FF0000"/>
                </a:solidFill>
                <a:latin typeface="Segoe Print" pitchFamily="2" charset="0"/>
              </a:rPr>
              <a:t>Hepaticae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/ </a:t>
            </a:r>
            <a:r>
              <a:rPr lang="en-US" sz="2400" b="1" dirty="0" err="1" smtClean="0">
                <a:solidFill>
                  <a:srgbClr val="FF0000"/>
                </a:solidFill>
                <a:latin typeface="Segoe Print" pitchFamily="2" charset="0"/>
              </a:rPr>
              <a:t>Hepaticopsida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 (Liverworts)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latin typeface="Segoe Print" pitchFamily="2" charset="0"/>
              </a:rPr>
              <a:t> 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6"/>
            </a:pPr>
            <a:r>
              <a:rPr lang="en-US" sz="2400" b="1" dirty="0" smtClean="0">
                <a:latin typeface="Segoe Print" pitchFamily="2" charset="0"/>
              </a:rPr>
              <a:t>The sporophyte is completely dependent on gametophytes for its nutritive supply.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6"/>
            </a:pPr>
            <a:r>
              <a:rPr lang="en-US" sz="2400" b="1" dirty="0" smtClean="0">
                <a:latin typeface="Segoe Print" pitchFamily="2" charset="0"/>
              </a:rPr>
              <a:t>The wall of </a:t>
            </a:r>
            <a:r>
              <a:rPr lang="en-US" sz="2400" b="1" dirty="0" err="1" smtClean="0">
                <a:latin typeface="Segoe Print" pitchFamily="2" charset="0"/>
              </a:rPr>
              <a:t>sporogonium</a:t>
            </a:r>
            <a:r>
              <a:rPr lang="en-US" sz="2400" b="1" dirty="0" smtClean="0">
                <a:latin typeface="Segoe Print" pitchFamily="2" charset="0"/>
              </a:rPr>
              <a:t> is one to several layered thick. The stomata are not present on the wall of </a:t>
            </a:r>
            <a:r>
              <a:rPr lang="en-US" sz="2400" b="1" dirty="0" err="1" smtClean="0">
                <a:latin typeface="Segoe Print" pitchFamily="2" charset="0"/>
              </a:rPr>
              <a:t>sporogonium</a:t>
            </a:r>
            <a:r>
              <a:rPr lang="en-US" sz="2400" b="1" dirty="0" smtClean="0">
                <a:latin typeface="Segoe Print" pitchFamily="2" charset="0"/>
              </a:rPr>
              <a:t>.</a:t>
            </a:r>
          </a:p>
          <a:p>
            <a:pPr marL="457200" lvl="0" indent="-457200">
              <a:spcBef>
                <a:spcPts val="1200"/>
              </a:spcBef>
            </a:pP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Order	- </a:t>
            </a:r>
            <a:r>
              <a:rPr lang="en-US" sz="2400" b="1" dirty="0" err="1" smtClean="0">
                <a:solidFill>
                  <a:srgbClr val="0070C0"/>
                </a:solidFill>
                <a:latin typeface="Segoe Print" pitchFamily="2" charset="0"/>
              </a:rPr>
              <a:t>Sphaerocarpales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 </a:t>
            </a:r>
            <a:r>
              <a:rPr lang="en-US" sz="2400" b="1" dirty="0" smtClean="0">
                <a:latin typeface="Segoe Print" pitchFamily="2" charset="0"/>
              </a:rPr>
              <a:t>(3 genera and 2 families)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Order – </a:t>
            </a:r>
            <a:r>
              <a:rPr lang="en-US" sz="2400" b="1" dirty="0" err="1" smtClean="0">
                <a:solidFill>
                  <a:srgbClr val="0070C0"/>
                </a:solidFill>
                <a:latin typeface="Segoe Print" pitchFamily="2" charset="0"/>
              </a:rPr>
              <a:t>Marchantiales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 </a:t>
            </a:r>
            <a:r>
              <a:rPr lang="en-US" sz="2400" b="1" dirty="0" smtClean="0">
                <a:latin typeface="Segoe Print" pitchFamily="2" charset="0"/>
              </a:rPr>
              <a:t>(32 genera and 400 </a:t>
            </a:r>
            <a:r>
              <a:rPr lang="en-US" sz="2400" b="1" dirty="0" err="1" smtClean="0">
                <a:latin typeface="Segoe Print" pitchFamily="2" charset="0"/>
              </a:rPr>
              <a:t>spe</a:t>
            </a:r>
            <a:r>
              <a:rPr lang="en-US" sz="2400" b="1" dirty="0" smtClean="0">
                <a:latin typeface="Segoe Print" pitchFamily="2" charset="0"/>
              </a:rPr>
              <a:t>.)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Order – </a:t>
            </a:r>
            <a:r>
              <a:rPr lang="en-US" sz="2400" b="1" dirty="0" err="1" smtClean="0">
                <a:solidFill>
                  <a:srgbClr val="0070C0"/>
                </a:solidFill>
                <a:latin typeface="Segoe Print" pitchFamily="2" charset="0"/>
              </a:rPr>
              <a:t>Jungermanniales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 </a:t>
            </a:r>
            <a:r>
              <a:rPr lang="en-US" sz="2400" b="1" dirty="0" smtClean="0">
                <a:latin typeface="Segoe Print" pitchFamily="2" charset="0"/>
              </a:rPr>
              <a:t>(220 genera and 8,500 							species)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Order – </a:t>
            </a:r>
            <a:r>
              <a:rPr lang="en-US" sz="2400" b="1" dirty="0" err="1" smtClean="0">
                <a:solidFill>
                  <a:srgbClr val="0070C0"/>
                </a:solidFill>
                <a:latin typeface="Segoe Print" pitchFamily="2" charset="0"/>
              </a:rPr>
              <a:t>Calobryales</a:t>
            </a: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 </a:t>
            </a:r>
            <a:r>
              <a:rPr lang="en-US" sz="2400" b="1" dirty="0" smtClean="0">
                <a:latin typeface="Segoe Print" pitchFamily="2" charset="0"/>
              </a:rPr>
              <a:t>(2 genera and 9 species)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11/12/2017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Byophytes</a:t>
            </a:r>
            <a:endParaRPr lang="en-US" sz="4400" b="1" dirty="0" smtClean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Class II-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Anthocerotae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/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Anthocerotopsida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(Hornworts): 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(1 orders, 2 families, 6 genera and 301+- species)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gametophyte is </a:t>
            </a:r>
            <a:r>
              <a:rPr lang="en-US" sz="2400" b="1" dirty="0" err="1" smtClean="0">
                <a:latin typeface="Segoe Print" pitchFamily="2" charset="0"/>
              </a:rPr>
              <a:t>thalloid</a:t>
            </a:r>
            <a:r>
              <a:rPr lang="en-US" sz="2400" b="1" dirty="0" smtClean="0">
                <a:latin typeface="Segoe Print" pitchFamily="2" charset="0"/>
              </a:rPr>
              <a:t> and </a:t>
            </a:r>
            <a:r>
              <a:rPr lang="en-US" sz="2400" b="1" dirty="0" err="1" smtClean="0">
                <a:latin typeface="Segoe Print" pitchFamily="2" charset="0"/>
              </a:rPr>
              <a:t>dorsiventral</a:t>
            </a:r>
            <a:r>
              <a:rPr lang="en-US" sz="2400" b="1" dirty="0" smtClean="0">
                <a:latin typeface="Segoe Print" pitchFamily="2" charset="0"/>
              </a:rPr>
              <a:t>, bearing simple and smooth-walled </a:t>
            </a:r>
            <a:r>
              <a:rPr lang="en-US" sz="2400" b="1" dirty="0" err="1" smtClean="0">
                <a:latin typeface="Segoe Print" pitchFamily="2" charset="0"/>
              </a:rPr>
              <a:t>rhizoides</a:t>
            </a:r>
            <a:r>
              <a:rPr lang="en-US" sz="2400" b="1" dirty="0" smtClean="0">
                <a:latin typeface="Segoe Print" pitchFamily="2" charset="0"/>
              </a:rPr>
              <a:t>; </a:t>
            </a:r>
            <a:r>
              <a:rPr lang="en-US" sz="2400" b="1" dirty="0" err="1" smtClean="0">
                <a:latin typeface="Segoe Print" pitchFamily="2" charset="0"/>
              </a:rPr>
              <a:t>tuberculate</a:t>
            </a:r>
            <a:r>
              <a:rPr lang="en-US" sz="2400" b="1" dirty="0" smtClean="0">
                <a:latin typeface="Segoe Print" pitchFamily="2" charset="0"/>
              </a:rPr>
              <a:t> rhizoids and ventral scales are altogether absent.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Thallus is homogenous internally.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Each cell of the thallus is </a:t>
            </a:r>
            <a:r>
              <a:rPr lang="en-US" sz="2400" b="1" dirty="0" err="1" smtClean="0">
                <a:latin typeface="Segoe Print" pitchFamily="2" charset="0"/>
              </a:rPr>
              <a:t>provuded</a:t>
            </a:r>
            <a:r>
              <a:rPr lang="en-US" sz="2400" b="1" dirty="0" smtClean="0">
                <a:latin typeface="Segoe Print" pitchFamily="2" charset="0"/>
              </a:rPr>
              <a:t> with a </a:t>
            </a:r>
            <a:r>
              <a:rPr lang="en-US" sz="2400" b="1" dirty="0" err="1" smtClean="0">
                <a:latin typeface="Segoe Print" pitchFamily="2" charset="0"/>
              </a:rPr>
              <a:t>hloroplast</a:t>
            </a:r>
            <a:r>
              <a:rPr lang="en-US" sz="2400" b="1" dirty="0" smtClean="0">
                <a:latin typeface="Segoe Print" pitchFamily="2" charset="0"/>
              </a:rPr>
              <a:t>, a nucleus and a </a:t>
            </a:r>
            <a:r>
              <a:rPr lang="en-US" sz="2400" b="1" dirty="0" err="1" smtClean="0">
                <a:latin typeface="Segoe Print" pitchFamily="2" charset="0"/>
              </a:rPr>
              <a:t>pyrenoid</a:t>
            </a:r>
            <a:r>
              <a:rPr lang="en-US" sz="2400" b="1" dirty="0" smtClean="0">
                <a:latin typeface="Segoe Print" pitchFamily="2" charset="0"/>
              </a:rPr>
              <a:t> body. </a:t>
            </a:r>
            <a:r>
              <a:rPr lang="en-US" sz="2400" b="1" dirty="0" err="1" smtClean="0">
                <a:latin typeface="Segoe Print" pitchFamily="2" charset="0"/>
              </a:rPr>
              <a:t>Pyrenoid</a:t>
            </a:r>
            <a:r>
              <a:rPr lang="en-US" sz="2400" b="1" dirty="0" smtClean="0">
                <a:latin typeface="Segoe Print" pitchFamily="2" charset="0"/>
              </a:rPr>
              <a:t> body includes several granules.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wall of capsule is 4-6 layers of cells thick, and is provided with stomata.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basal portion of capsule is </a:t>
            </a:r>
            <a:r>
              <a:rPr lang="en-US" sz="2400" b="1" dirty="0" err="1" smtClean="0">
                <a:latin typeface="Segoe Print" pitchFamily="2" charset="0"/>
              </a:rPr>
              <a:t>meristematic</a:t>
            </a:r>
            <a:r>
              <a:rPr lang="en-US" sz="2400" b="1" dirty="0" smtClean="0">
                <a:latin typeface="Segoe Print" pitchFamily="2" charset="0"/>
              </a:rPr>
              <a:t>. It divides continuously to add to </a:t>
            </a:r>
            <a:r>
              <a:rPr lang="en-US" sz="2400" b="1" dirty="0" err="1" smtClean="0">
                <a:latin typeface="Segoe Print" pitchFamily="2" charset="0"/>
              </a:rPr>
              <a:t>theupper</a:t>
            </a:r>
            <a:r>
              <a:rPr lang="en-US" sz="2400" b="1" dirty="0" smtClean="0">
                <a:latin typeface="Segoe Print" pitchFamily="2" charset="0"/>
              </a:rPr>
              <a:t> portion.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11/12/2017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Byophytes</a:t>
            </a:r>
            <a:endParaRPr lang="en-US" sz="4400" b="1" dirty="0" smtClean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Class II-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Anthocerotae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/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Anthocerotopsida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(Hornworts): 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6"/>
            </a:pPr>
            <a:r>
              <a:rPr lang="en-US" sz="2400" b="1" dirty="0" smtClean="0">
                <a:latin typeface="Segoe Print" pitchFamily="2" charset="0"/>
              </a:rPr>
              <a:t>The sex organs are found to be embedded in the </a:t>
            </a:r>
            <a:r>
              <a:rPr lang="en-US" sz="2400" b="1" dirty="0" err="1" smtClean="0">
                <a:latin typeface="Segoe Print" pitchFamily="2" charset="0"/>
              </a:rPr>
              <a:t>gametophytic</a:t>
            </a:r>
            <a:r>
              <a:rPr lang="en-US" sz="2400" b="1" dirty="0" smtClean="0">
                <a:latin typeface="Segoe Print" pitchFamily="2" charset="0"/>
              </a:rPr>
              <a:t> tissue.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6"/>
            </a:pPr>
            <a:r>
              <a:rPr lang="en-US" sz="2400" b="1" dirty="0" err="1" smtClean="0">
                <a:latin typeface="Segoe Print" pitchFamily="2" charset="0"/>
              </a:rPr>
              <a:t>Sporogenous</a:t>
            </a:r>
            <a:r>
              <a:rPr lang="en-US" sz="2400" b="1" dirty="0" smtClean="0">
                <a:latin typeface="Segoe Print" pitchFamily="2" charset="0"/>
              </a:rPr>
              <a:t> mass evolve form </a:t>
            </a:r>
            <a:r>
              <a:rPr lang="en-US" sz="2400" b="1" dirty="0" err="1" smtClean="0">
                <a:latin typeface="Segoe Print" pitchFamily="2" charset="0"/>
              </a:rPr>
              <a:t>amphithecium</a:t>
            </a:r>
            <a:r>
              <a:rPr lang="en-US" sz="2400" b="1" dirty="0" smtClean="0">
                <a:latin typeface="Segoe Print" pitchFamily="2" charset="0"/>
              </a:rPr>
              <a:t> and arches over the </a:t>
            </a:r>
            <a:r>
              <a:rPr lang="en-US" sz="2400" b="1" dirty="0" err="1" smtClean="0">
                <a:latin typeface="Segoe Print" pitchFamily="2" charset="0"/>
              </a:rPr>
              <a:t>columella</a:t>
            </a:r>
            <a:r>
              <a:rPr lang="en-US" sz="2400" b="1" dirty="0" smtClean="0">
                <a:latin typeface="Segoe Print" pitchFamily="2" charset="0"/>
              </a:rPr>
              <a:t>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6"/>
            </a:pPr>
            <a:r>
              <a:rPr lang="en-US" sz="2400" b="1" dirty="0" smtClean="0">
                <a:latin typeface="Segoe Print" pitchFamily="2" charset="0"/>
              </a:rPr>
              <a:t>The antheridia arise from the hypodermal cell of the thallus on the dorsal side of it; they develop within the </a:t>
            </a:r>
            <a:r>
              <a:rPr lang="en-US" sz="2400" b="1" dirty="0" err="1" smtClean="0">
                <a:latin typeface="Segoe Print" pitchFamily="2" charset="0"/>
              </a:rPr>
              <a:t>antheridial</a:t>
            </a:r>
            <a:r>
              <a:rPr lang="en-US" sz="2400" b="1" dirty="0" smtClean="0">
                <a:latin typeface="Segoe Print" pitchFamily="2" charset="0"/>
              </a:rPr>
              <a:t> chambers.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6"/>
            </a:pPr>
            <a:r>
              <a:rPr lang="en-US" sz="2400" b="1" dirty="0" smtClean="0">
                <a:latin typeface="Segoe Print" pitchFamily="2" charset="0"/>
              </a:rPr>
              <a:t>The archegonia are found in sunken conditions on the dorsal side of the thallus, they develop from superficial cells.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latin typeface="Segoe Print" pitchFamily="2" charset="0"/>
              </a:rPr>
              <a:t>Family – </a:t>
            </a:r>
            <a:r>
              <a:rPr lang="en-US" sz="2400" b="1" dirty="0" err="1" smtClean="0">
                <a:latin typeface="Segoe Print" pitchFamily="2" charset="0"/>
              </a:rPr>
              <a:t>Anthocerotaceae</a:t>
            </a:r>
            <a:r>
              <a:rPr lang="en-US" sz="2400" b="1" dirty="0" smtClean="0">
                <a:latin typeface="Segoe Print" pitchFamily="2" charset="0"/>
              </a:rPr>
              <a:t> (4/5 genera)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latin typeface="Segoe Print" pitchFamily="2" charset="0"/>
              </a:rPr>
              <a:t>Family – </a:t>
            </a:r>
            <a:r>
              <a:rPr lang="en-US" sz="2400" b="1" dirty="0" err="1" smtClean="0">
                <a:latin typeface="Segoe Print" pitchFamily="2" charset="0"/>
              </a:rPr>
              <a:t>Notothylaceae</a:t>
            </a:r>
            <a:r>
              <a:rPr lang="en-US" sz="2400" b="1" dirty="0" smtClean="0">
                <a:latin typeface="Segoe Print" pitchFamily="2" charset="0"/>
              </a:rPr>
              <a:t> (Single genus – 						</a:t>
            </a:r>
            <a:r>
              <a:rPr lang="en-US" sz="2400" b="1" i="1" dirty="0" err="1" smtClean="0">
                <a:latin typeface="Segoe Print" pitchFamily="2" charset="0"/>
              </a:rPr>
              <a:t>Notothylas</a:t>
            </a:r>
            <a:r>
              <a:rPr lang="en-US" sz="2400" b="1" dirty="0" smtClean="0">
                <a:latin typeface="Segoe Print" pitchFamily="2" charset="0"/>
              </a:rPr>
              <a:t>)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11/12/2017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Byophytes</a:t>
            </a:r>
            <a:endParaRPr lang="en-US" sz="4400" b="1" dirty="0" smtClean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822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800"/>
              </a:spcBef>
            </a:pPr>
            <a:r>
              <a:rPr lang="en-US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Class III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–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Musci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/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Bryopsida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(Mosses): </a:t>
            </a:r>
          </a:p>
          <a:p>
            <a:pPr>
              <a:spcBef>
                <a:spcPts val="800"/>
              </a:spcBef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(3 orders, 28 families, 660 genera and 14504+- species)</a:t>
            </a:r>
          </a:p>
          <a:p>
            <a:pPr marL="457200" lvl="0" indent="-457200">
              <a:spcBef>
                <a:spcPts val="8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plants have well differentiated structures including axis, leaves and </a:t>
            </a:r>
            <a:r>
              <a:rPr lang="en-US" sz="2400" b="1" dirty="0" err="1" smtClean="0">
                <a:latin typeface="Segoe Print" pitchFamily="2" charset="0"/>
              </a:rPr>
              <a:t>multicellular</a:t>
            </a:r>
            <a:r>
              <a:rPr lang="en-US" sz="2400" b="1" dirty="0" smtClean="0">
                <a:latin typeface="Segoe Print" pitchFamily="2" charset="0"/>
              </a:rPr>
              <a:t> rhizoids.</a:t>
            </a:r>
          </a:p>
          <a:p>
            <a:pPr marL="457200" lvl="0" indent="-457200">
              <a:spcBef>
                <a:spcPts val="8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leaves are arranged in 3-8 rows on the axis. Each leaf has a mid-rib. </a:t>
            </a:r>
          </a:p>
          <a:p>
            <a:pPr marL="457200" lvl="0" indent="-457200">
              <a:spcBef>
                <a:spcPts val="8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wall of the capsule consists of many layers of </a:t>
            </a:r>
            <a:r>
              <a:rPr lang="en-US" sz="2400" b="1" dirty="0" err="1" smtClean="0">
                <a:latin typeface="Segoe Print" pitchFamily="2" charset="0"/>
              </a:rPr>
              <a:t>chlorophyllous</a:t>
            </a:r>
            <a:r>
              <a:rPr lang="en-US" sz="2400" b="1" dirty="0" smtClean="0">
                <a:latin typeface="Segoe Print" pitchFamily="2" charset="0"/>
              </a:rPr>
              <a:t> cells and stomata.</a:t>
            </a:r>
          </a:p>
          <a:p>
            <a:pPr marL="457200" lvl="0" indent="-457200">
              <a:spcBef>
                <a:spcPts val="8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sex organs develop on apical portion of stem. </a:t>
            </a:r>
          </a:p>
          <a:p>
            <a:pPr marL="457200" lvl="0" indent="-457200">
              <a:spcBef>
                <a:spcPts val="8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sporophyte is differentiated into foot, seta and capsule. </a:t>
            </a:r>
          </a:p>
          <a:p>
            <a:pPr marL="457200" lvl="0" indent="-457200">
              <a:spcBef>
                <a:spcPts val="8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</a:t>
            </a:r>
            <a:r>
              <a:rPr lang="en-US" sz="2400" b="1" dirty="0" err="1" smtClean="0">
                <a:latin typeface="Segoe Print" pitchFamily="2" charset="0"/>
              </a:rPr>
              <a:t>sporogenous</a:t>
            </a:r>
            <a:r>
              <a:rPr lang="en-US" sz="2400" b="1" dirty="0" smtClean="0">
                <a:latin typeface="Segoe Print" pitchFamily="2" charset="0"/>
              </a:rPr>
              <a:t> mass or </a:t>
            </a:r>
            <a:r>
              <a:rPr lang="en-US" sz="2400" b="1" dirty="0" err="1" smtClean="0">
                <a:latin typeface="Segoe Print" pitchFamily="2" charset="0"/>
              </a:rPr>
              <a:t>archesporium</a:t>
            </a:r>
            <a:r>
              <a:rPr lang="en-US" sz="2400" b="1" dirty="0" smtClean="0">
                <a:latin typeface="Segoe Print" pitchFamily="2" charset="0"/>
              </a:rPr>
              <a:t> develops from the outer layer of </a:t>
            </a:r>
            <a:r>
              <a:rPr lang="en-US" sz="2400" b="1" dirty="0" err="1" smtClean="0">
                <a:latin typeface="Segoe Print" pitchFamily="2" charset="0"/>
              </a:rPr>
              <a:t>endothecium</a:t>
            </a:r>
            <a:r>
              <a:rPr lang="en-US" sz="2400" b="1" dirty="0" smtClean="0">
                <a:latin typeface="Segoe Print" pitchFamily="2" charset="0"/>
              </a:rPr>
              <a:t>. </a:t>
            </a:r>
            <a:r>
              <a:rPr lang="en-US" sz="2400" b="1" dirty="0" err="1" smtClean="0">
                <a:latin typeface="Segoe Print" pitchFamily="2" charset="0"/>
              </a:rPr>
              <a:t>Endothecium</a:t>
            </a:r>
            <a:r>
              <a:rPr lang="en-US" sz="2400" b="1" dirty="0" smtClean="0">
                <a:latin typeface="Segoe Print" pitchFamily="2" charset="0"/>
              </a:rPr>
              <a:t> also forms </a:t>
            </a:r>
            <a:r>
              <a:rPr lang="en-US" sz="2400" b="1" dirty="0" err="1" smtClean="0">
                <a:latin typeface="Segoe Print" pitchFamily="2" charset="0"/>
              </a:rPr>
              <a:t>columella</a:t>
            </a:r>
            <a:r>
              <a:rPr lang="en-US" sz="2400" b="1" dirty="0" smtClean="0">
                <a:latin typeface="Segoe Print" pitchFamily="2" charset="0"/>
              </a:rPr>
              <a:t>.</a:t>
            </a:r>
          </a:p>
          <a:p>
            <a:pPr marL="457200" lvl="0" indent="-457200">
              <a:spcBef>
                <a:spcPts val="8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</a:t>
            </a:r>
            <a:r>
              <a:rPr lang="en-US" sz="2400" b="1" dirty="0" err="1" smtClean="0">
                <a:latin typeface="Segoe Print" pitchFamily="2" charset="0"/>
              </a:rPr>
              <a:t>eleters</a:t>
            </a:r>
            <a:r>
              <a:rPr lang="en-US" sz="2400" b="1" dirty="0" smtClean="0">
                <a:latin typeface="Segoe Print" pitchFamily="2" charset="0"/>
              </a:rPr>
              <a:t> are not present in the </a:t>
            </a:r>
            <a:r>
              <a:rPr lang="en-US" sz="2400" b="1" dirty="0" err="1" smtClean="0">
                <a:latin typeface="Segoe Print" pitchFamily="2" charset="0"/>
              </a:rPr>
              <a:t>sporogonium</a:t>
            </a:r>
            <a:r>
              <a:rPr lang="en-US" sz="2400" b="1" dirty="0" smtClean="0">
                <a:latin typeface="Segoe Print" pitchFamily="2" charset="0"/>
              </a:rPr>
              <a:t>.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11/12/2017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Byophytes</a:t>
            </a:r>
            <a:endParaRPr lang="en-US" sz="4400" b="1" dirty="0" smtClean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11/12/2017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Byophytes</a:t>
            </a:r>
            <a:endParaRPr lang="en-US" sz="4400" b="1" dirty="0" smtClean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066800" y="0"/>
            <a:ext cx="8077200" cy="664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Sub-class I –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Sphagnidae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/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Spagnobrya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(1 order, 1 family, 1 genus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Sphagnum,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326 species)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Sub-class II –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Andreaeidae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/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Andreaeobrya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 (1 order, 1 family)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Sub-class III –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Bryidae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/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Eubrya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 (650 genera, 14,000 species)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Order I –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Polytrichales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 (1 family, important genera – </a:t>
            </a:r>
            <a:r>
              <a:rPr kumimoji="0" lang="en-US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Polytrichum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 &amp; </a:t>
            </a:r>
            <a:r>
              <a:rPr kumimoji="0" lang="en-US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Pogonatum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Order II –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Funariales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Mangal" pitchFamily="18" charset="0"/>
              </a:rPr>
              <a:t> (26 genera and 356 species)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454</TotalTime>
  <Words>1471</Words>
  <Application>Microsoft Office PowerPoint</Application>
  <PresentationFormat>On-screen Show (4:3)</PresentationFormat>
  <Paragraphs>209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Solstice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VIRUS</dc:title>
  <dc:creator>Admin</dc:creator>
  <cp:lastModifiedBy>Admin</cp:lastModifiedBy>
  <cp:revision>67</cp:revision>
  <dcterms:created xsi:type="dcterms:W3CDTF">2016-07-19T15:36:32Z</dcterms:created>
  <dcterms:modified xsi:type="dcterms:W3CDTF">2017-12-11T08:51:06Z</dcterms:modified>
</cp:coreProperties>
</file>