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2" r:id="rId3"/>
    <p:sldId id="289" r:id="rId4"/>
    <p:sldId id="273" r:id="rId5"/>
    <p:sldId id="274" r:id="rId6"/>
    <p:sldId id="275" r:id="rId7"/>
    <p:sldId id="276" r:id="rId8"/>
    <p:sldId id="277" r:id="rId9"/>
    <p:sldId id="278" r:id="rId10"/>
    <p:sldId id="290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5D834-7976-4072-8278-65EB933EF414}" type="datetimeFigureOut">
              <a:rPr lang="en-US" smtClean="0"/>
              <a:pPr/>
              <a:t>02/01/2017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4F744-355C-4077-8A02-1838E22FEE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F32C3C-141F-4F3E-BCE6-81A55321B58C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597424-4045-4CCD-BF05-04EEF83577AF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455C5-E368-458E-AA40-D360363644A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DBF4A8-3573-4296-BA0F-04BCD23AEAF8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33C3D6-AE89-4622-81C6-DC7BE8A90777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87ECF6-46EA-4F2F-8203-F2D812375F99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41935-CAA7-4092-95B3-13041C305A2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2268A-F254-46A0-9FD4-4DCBEBB73906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82F4F-899A-4E81-BB2F-F94AA3C2D602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A47877-3251-4623-AE97-24E09CF8927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509354-B94C-47B1-AEDB-95A96C1FC9EE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5CF7E24-DFCB-454A-B6AB-68C01BCB41D1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B039E74-2C90-4C2E-9BF7-FD3799764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8153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  over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895600"/>
            <a:ext cx="8153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Asso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. Prof. R. S. </a:t>
            </a: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Suryavanshi</a:t>
            </a:r>
            <a:endParaRPr lang="en-US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4343400"/>
            <a:ext cx="8153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	Definition, 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Mechanism of crossing over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Theories of crossing over – Darlington's      	Breakage (Stern &amp; </a:t>
            </a:r>
            <a:r>
              <a:rPr lang="en-US" sz="2400" b="1" dirty="0" err="1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Hotta</a:t>
            </a:r>
            <a:r>
              <a:rPr lang="en-US" sz="2400" b="1" dirty="0" smtClean="0">
                <a:solidFill>
                  <a:srgbClr val="002060"/>
                </a:solidFill>
                <a:latin typeface="Segoe Print" pitchFamily="2" charset="0"/>
                <a:ea typeface="Times New Roman" pitchFamily="18" charset="0"/>
                <a:cs typeface="MV Boli" pitchFamily="2" charset="0"/>
              </a:rPr>
              <a:t>, 1969)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 Significance of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Print" pitchFamily="2" charset="0"/>
                <a:ea typeface="Times New Roman" pitchFamily="18" charset="0"/>
                <a:cs typeface="MV Boli" pitchFamily="2" charset="0"/>
              </a:rPr>
              <a:t>Crossing over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Segoe Print" pitchFamily="2" charset="0"/>
              <a:cs typeface="MV Boli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V Boli" pitchFamily="2" charset="0"/>
                <a:ea typeface="Times New Roman" pitchFamily="18" charset="0"/>
                <a:cs typeface="MV Boli" pitchFamily="2" charset="0"/>
              </a:rPr>
              <a:t>Definition: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V Boli" pitchFamily="2" charset="0"/>
              <a:ea typeface="Times New Roman" pitchFamily="18" charset="0"/>
              <a:cs typeface="MV Boli" pitchFamily="2" charset="0"/>
            </a:endParaRPr>
          </a:p>
          <a:p>
            <a:r>
              <a:rPr lang="en-US" sz="2400" b="1" dirty="0" smtClean="0">
                <a:latin typeface="Segoe Print" pitchFamily="2" charset="0"/>
              </a:rPr>
              <a:t>	Crossing </a:t>
            </a:r>
            <a:r>
              <a:rPr lang="en-US" sz="2400" b="1" dirty="0" smtClean="0">
                <a:latin typeface="Segoe Print" pitchFamily="2" charset="0"/>
              </a:rPr>
              <a:t>may be defined as </a:t>
            </a:r>
            <a:endParaRPr lang="en-US" sz="2400" b="1" dirty="0" smtClean="0">
              <a:latin typeface="Segoe Print" pitchFamily="2" charset="0"/>
            </a:endParaRPr>
          </a:p>
          <a:p>
            <a:r>
              <a:rPr lang="en-US" sz="2400" b="1" dirty="0" smtClean="0">
                <a:latin typeface="Segoe Print" pitchFamily="2" charset="0"/>
              </a:rPr>
              <a:t>	</a:t>
            </a:r>
            <a:endParaRPr lang="en-US" sz="2400" b="1" dirty="0" smtClean="0">
              <a:latin typeface="Segoe Print" pitchFamily="2" charset="0"/>
            </a:endParaRPr>
          </a:p>
          <a:p>
            <a:r>
              <a:rPr lang="en-US" sz="2400" b="1" dirty="0" smtClean="0">
                <a:latin typeface="Segoe Print" pitchFamily="2" charset="0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‘</a:t>
            </a: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reciprocal exchange of segments between homologous chromosomes’ </a:t>
            </a:r>
            <a:endParaRPr lang="en-US" sz="24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r>
              <a:rPr lang="en-US" sz="2400" b="1" dirty="0" smtClean="0">
                <a:latin typeface="Segoe Print" pitchFamily="2" charset="0"/>
              </a:rPr>
              <a:t>	</a:t>
            </a:r>
            <a:endParaRPr lang="en-US" sz="2400" b="1" dirty="0" smtClean="0">
              <a:latin typeface="Segoe Print" pitchFamily="2" charset="0"/>
            </a:endParaRPr>
          </a:p>
          <a:p>
            <a:r>
              <a:rPr lang="en-US" sz="2400" b="1" dirty="0" smtClean="0">
                <a:latin typeface="Segoe Print" pitchFamily="2" charset="0"/>
              </a:rPr>
              <a:t>(</a:t>
            </a:r>
            <a:r>
              <a:rPr lang="en-US" sz="2400" b="1" dirty="0" smtClean="0">
                <a:latin typeface="Segoe Print" pitchFamily="2" charset="0"/>
              </a:rPr>
              <a:t>generally occurring during meiosis, bringing the recombination of the linked genes particularly of those which are not very closely situated).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6CCE9-3DA2-4D82-A5E5-C641828A7688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V Boli" pitchFamily="2" charset="0"/>
                <a:ea typeface="Times New Roman" pitchFamily="18" charset="0"/>
                <a:cs typeface="MV Boli" pitchFamily="2" charset="0"/>
              </a:rPr>
              <a:t>Mechanism of Crossing over: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V Boli" pitchFamily="2" charset="0"/>
              <a:ea typeface="Times New Roman" pitchFamily="18" charset="0"/>
              <a:cs typeface="MV Boli" pitchFamily="2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V Boli" pitchFamily="2" charset="0"/>
              <a:ea typeface="Times New Roman" pitchFamily="18" charset="0"/>
              <a:cs typeface="MV Boli" pitchFamily="2" charset="0"/>
            </a:endParaRPr>
          </a:p>
          <a:p>
            <a:pPr lvl="1" fontAlgn="base"/>
            <a:r>
              <a:rPr lang="en-US" sz="2400" b="1" dirty="0" smtClean="0">
                <a:latin typeface="Segoe Print" pitchFamily="2" charset="0"/>
              </a:rPr>
              <a:t>	The whole process of </a:t>
            </a:r>
            <a:r>
              <a:rPr lang="en-US" sz="2400" b="1" dirty="0" err="1" smtClean="0">
                <a:latin typeface="Segoe Print" pitchFamily="2" charset="0"/>
              </a:rPr>
              <a:t>crossingover</a:t>
            </a:r>
            <a:r>
              <a:rPr lang="en-US" sz="2400" b="1" dirty="0" smtClean="0">
                <a:latin typeface="Segoe Print" pitchFamily="2" charset="0"/>
              </a:rPr>
              <a:t> includes four stages viz. </a:t>
            </a:r>
          </a:p>
          <a:p>
            <a:pPr marL="914400" lvl="1" indent="-457200" fontAlgn="base">
              <a:lnSpc>
                <a:spcPct val="200000"/>
              </a:lnSpc>
              <a:buFont typeface="+mj-lt"/>
              <a:buAutoNum type="alphaLcPeriod"/>
            </a:pPr>
            <a:r>
              <a:rPr lang="en-US" sz="2400" b="1" dirty="0" err="1" smtClean="0">
                <a:solidFill>
                  <a:srgbClr val="7030A0"/>
                </a:solidFill>
                <a:latin typeface="Segoe Print" pitchFamily="2" charset="0"/>
              </a:rPr>
              <a:t>Synapsis</a:t>
            </a:r>
            <a:endParaRPr lang="en-US" sz="24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914400" lvl="1" indent="-457200" fontAlgn="base">
              <a:lnSpc>
                <a:spcPct val="200000"/>
              </a:lnSpc>
              <a:buFont typeface="+mj-lt"/>
              <a:buAutoNum type="alphaLcPeriod"/>
            </a:pP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Duplication </a:t>
            </a: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of chromosomes</a:t>
            </a:r>
          </a:p>
          <a:p>
            <a:pPr marL="914400" lvl="1" indent="-457200" fontAlgn="base">
              <a:lnSpc>
                <a:spcPct val="200000"/>
              </a:lnSpc>
              <a:buFont typeface="+mj-lt"/>
              <a:buAutoNum type="alphaLcPeriod"/>
            </a:pP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Crossing over and </a:t>
            </a:r>
          </a:p>
          <a:p>
            <a:pPr marL="914400" lvl="1" indent="-457200" fontAlgn="base">
              <a:lnSpc>
                <a:spcPct val="200000"/>
              </a:lnSpc>
              <a:buFont typeface="+mj-lt"/>
              <a:buAutoNum type="alphaLcPeriod"/>
            </a:pPr>
            <a:r>
              <a:rPr lang="en-US" sz="2400" b="1" dirty="0" err="1" smtClean="0">
                <a:solidFill>
                  <a:srgbClr val="7030A0"/>
                </a:solidFill>
                <a:latin typeface="Segoe Print" pitchFamily="2" charset="0"/>
              </a:rPr>
              <a:t>Terminalization</a:t>
            </a: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.</a:t>
            </a:r>
            <a:endParaRPr lang="en-US" sz="2400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6CCE9-3DA2-4D82-A5E5-C641828A7688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304800"/>
            <a:ext cx="80772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buFont typeface="+mj-lt"/>
              <a:buAutoNum type="alphaLcPeriod"/>
            </a:pP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Synapsis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: </a:t>
            </a:r>
            <a:endParaRPr lang="en-US" sz="2400" b="1" dirty="0" smtClean="0">
              <a:solidFill>
                <a:srgbClr val="C00000"/>
              </a:solidFill>
              <a:latin typeface="Segoe Print" pitchFamily="2" charset="0"/>
            </a:endParaRPr>
          </a:p>
          <a:p>
            <a:pPr marL="914400" lvl="1" indent="-457200" algn="just" fontAlgn="base"/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During </a:t>
            </a:r>
            <a:r>
              <a:rPr lang="en-US" sz="2400" b="1" dirty="0" smtClean="0">
                <a:latin typeface="Segoe Print" pitchFamily="2" charset="0"/>
              </a:rPr>
              <a:t>zygote stage of prophase I of meiosis occurring in the developing sex-cells, the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homozygous chromosomes </a:t>
            </a:r>
            <a:r>
              <a:rPr lang="en-US" sz="2400" b="1" dirty="0" smtClean="0">
                <a:latin typeface="Segoe Print" pitchFamily="2" charset="0"/>
              </a:rPr>
              <a:t>come close to each other and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pairing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synopsis</a:t>
            </a:r>
            <a:r>
              <a:rPr lang="en-US" sz="2400" b="1" dirty="0" smtClean="0">
                <a:latin typeface="Segoe Print" pitchFamily="2" charset="0"/>
              </a:rPr>
              <a:t> between the homozygous chromosomes takes place at </a:t>
            </a:r>
            <a:r>
              <a:rPr lang="en-US" sz="2400" b="1" dirty="0" err="1" smtClean="0">
                <a:latin typeface="Segoe Print" pitchFamily="2" charset="0"/>
              </a:rPr>
              <a:t>synaptotene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err="1" smtClean="0">
                <a:latin typeface="Segoe Print" pitchFamily="2" charset="0"/>
              </a:rPr>
              <a:t>zygotene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err="1" smtClean="0">
                <a:latin typeface="Segoe Print" pitchFamily="2" charset="0"/>
              </a:rPr>
              <a:t>substage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 smtClean="0">
              <a:latin typeface="Segoe Print" pitchFamily="2" charset="0"/>
            </a:endParaRPr>
          </a:p>
          <a:p>
            <a:pPr marL="457200" lvl="0" indent="-457200" algn="just" fontAlgn="base">
              <a:buFont typeface="+mj-lt"/>
              <a:buAutoNum type="alphaLcPeriod"/>
            </a:pPr>
            <a:endParaRPr lang="en-US" sz="2400" b="1" dirty="0" smtClean="0">
              <a:latin typeface="Segoe Print" pitchFamily="2" charset="0"/>
            </a:endParaRPr>
          </a:p>
          <a:p>
            <a:pPr marL="457200" lvl="0" indent="-457200" algn="just" fontAlgn="base">
              <a:buFont typeface="+mj-lt"/>
              <a:buAutoNum type="alphaLcPeriod"/>
            </a:pP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Duplicationg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of chromosomes: </a:t>
            </a:r>
            <a:endParaRPr lang="en-US" sz="2400" b="1" dirty="0" smtClean="0">
              <a:solidFill>
                <a:srgbClr val="C00000"/>
              </a:solidFill>
              <a:latin typeface="Segoe Print" pitchFamily="2" charset="0"/>
            </a:endParaRPr>
          </a:p>
          <a:p>
            <a:pPr marL="457200" lvl="0" indent="-457200" algn="just" fontAlgn="base"/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During </a:t>
            </a: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err="1" smtClean="0">
                <a:latin typeface="Segoe Print" pitchFamily="2" charset="0"/>
              </a:rPr>
              <a:t>pachytene</a:t>
            </a:r>
            <a:r>
              <a:rPr lang="en-US" sz="2400" b="1" dirty="0" smtClean="0">
                <a:latin typeface="Segoe Print" pitchFamily="2" charset="0"/>
              </a:rPr>
              <a:t> stage of prophase I of meiosis,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duplication</a:t>
            </a:r>
            <a:r>
              <a:rPr lang="en-US" sz="2400" b="1" dirty="0" smtClean="0">
                <a:latin typeface="Segoe Print" pitchFamily="2" charset="0"/>
              </a:rPr>
              <a:t> of chromosomes took place. During this </a:t>
            </a:r>
            <a:r>
              <a:rPr lang="en-US" sz="2400" b="1" dirty="0" smtClean="0">
                <a:latin typeface="Segoe Print" pitchFamily="2" charset="0"/>
              </a:rPr>
              <a:t>stage</a:t>
            </a:r>
            <a:r>
              <a:rPr lang="en-US" sz="2400" b="1" dirty="0" smtClean="0">
                <a:latin typeface="Segoe Print" pitchFamily="2" charset="0"/>
              </a:rPr>
              <a:t>, each homologous chromosome of a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bivalent split longitudinally </a:t>
            </a:r>
            <a:r>
              <a:rPr lang="en-US" sz="2400" b="1" dirty="0" smtClean="0">
                <a:latin typeface="Segoe Print" pitchFamily="2" charset="0"/>
              </a:rPr>
              <a:t>into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two sister </a:t>
            </a:r>
            <a:r>
              <a:rPr lang="en-US" sz="2400" b="1" dirty="0" err="1" smtClean="0">
                <a:latin typeface="Segoe Print" pitchFamily="2" charset="0"/>
              </a:rPr>
              <a:t>chomatids</a:t>
            </a:r>
            <a:r>
              <a:rPr lang="en-US" sz="2400" b="1" dirty="0" smtClean="0">
                <a:latin typeface="Segoe Print" pitchFamily="2" charset="0"/>
              </a:rPr>
              <a:t>. Thus the bivalent now consists of four </a:t>
            </a:r>
            <a:r>
              <a:rPr lang="en-US" sz="2400" b="1" dirty="0" err="1" smtClean="0"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and is known as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tetrad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lvl="0" algn="just" fontAlgn="base">
              <a:spcBef>
                <a:spcPts val="1200"/>
              </a:spcBef>
              <a:spcAft>
                <a:spcPts val="1200"/>
              </a:spcAft>
            </a:pPr>
            <a:endParaRPr lang="en-US" sz="2400" b="1" dirty="0" smtClean="0">
              <a:solidFill>
                <a:srgbClr val="002060"/>
              </a:solidFill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56CE-4070-4E0B-AB1F-4220622182BB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0"/>
            <a:ext cx="8305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buFont typeface="+mj-lt"/>
              <a:buAutoNum type="alphaLcPeriod" startAt="3"/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Crossing over: </a:t>
            </a:r>
            <a:endParaRPr lang="en-US" sz="2400" b="1" dirty="0" smtClean="0">
              <a:solidFill>
                <a:srgbClr val="C00000"/>
              </a:solidFill>
              <a:latin typeface="Segoe Print" pitchFamily="2" charset="0"/>
            </a:endParaRPr>
          </a:p>
          <a:p>
            <a:pPr marL="457200" lvl="0" indent="-457200" algn="just" fontAlgn="base"/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latin typeface="Segoe Print" pitchFamily="2" charset="0"/>
              </a:rPr>
              <a:t>crossing over occurs in the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homologous</a:t>
            </a:r>
            <a:r>
              <a:rPr lang="en-US" sz="2400" b="1" dirty="0" smtClean="0">
                <a:latin typeface="Segoe Print" pitchFamily="2" charset="0"/>
              </a:rPr>
              <a:t> only during the four stranded of tetrad stage. During the process of </a:t>
            </a:r>
            <a:r>
              <a:rPr lang="en-US" sz="2400" b="1" dirty="0" err="1" smtClean="0">
                <a:latin typeface="Segoe Print" pitchFamily="2" charset="0"/>
              </a:rPr>
              <a:t>crossinover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two non-sister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first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break</a:t>
            </a:r>
            <a:r>
              <a:rPr lang="en-US" sz="2400" b="1" dirty="0" smtClean="0">
                <a:latin typeface="Segoe Print" pitchFamily="2" charset="0"/>
              </a:rPr>
              <a:t> at the corresponding points due to the activity of a nuclear enzyme called </a:t>
            </a:r>
            <a:r>
              <a:rPr lang="en-US" sz="2400" b="1" i="1" dirty="0" err="1" smtClean="0">
                <a:solidFill>
                  <a:srgbClr val="0070C0"/>
                </a:solidFill>
                <a:latin typeface="Segoe Print" pitchFamily="2" charset="0"/>
              </a:rPr>
              <a:t>endonuclease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 smtClean="0">
              <a:latin typeface="Segoe Print" pitchFamily="2" charset="0"/>
            </a:endParaRPr>
          </a:p>
          <a:p>
            <a:pPr marL="457200" lvl="0" indent="-457200" algn="just" fontAlgn="base"/>
            <a:r>
              <a:rPr lang="en-US" sz="2400" b="1" dirty="0" smtClean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	After </a:t>
            </a:r>
            <a:r>
              <a:rPr lang="en-US" sz="2400" b="1" dirty="0" smtClean="0">
                <a:latin typeface="Segoe Print" pitchFamily="2" charset="0"/>
              </a:rPr>
              <a:t>this, a segment of one side of each connect with as segment of the opposite side of the break, so that the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two non-sister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chromatids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cross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each other</a:t>
            </a:r>
            <a:r>
              <a:rPr lang="en-US" sz="2400" b="1" dirty="0" smtClean="0">
                <a:latin typeface="Segoe Print" pitchFamily="2" charset="0"/>
              </a:rPr>
              <a:t> at a point of break and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exchange</a:t>
            </a:r>
            <a:r>
              <a:rPr lang="en-US" sz="2400" b="1" dirty="0" smtClean="0">
                <a:latin typeface="Segoe Print" pitchFamily="2" charset="0"/>
              </a:rPr>
              <a:t>. The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fusion</a:t>
            </a:r>
            <a:r>
              <a:rPr lang="en-US" sz="2400" b="1" dirty="0" smtClean="0">
                <a:latin typeface="Segoe Print" pitchFamily="2" charset="0"/>
              </a:rPr>
              <a:t> of the chromosomal segments with that of opposite one take place due to the action of an enzyme called, </a:t>
            </a:r>
            <a:r>
              <a:rPr lang="en-US" sz="2400" b="1" i="1" dirty="0" err="1" smtClean="0">
                <a:solidFill>
                  <a:srgbClr val="0070C0"/>
                </a:solidFill>
                <a:latin typeface="Segoe Print" pitchFamily="2" charset="0"/>
              </a:rPr>
              <a:t>Ligase</a:t>
            </a:r>
            <a:r>
              <a:rPr lang="en-US" sz="2400" b="1" dirty="0" smtClean="0">
                <a:latin typeface="Segoe Print" pitchFamily="2" charset="0"/>
              </a:rPr>
              <a:t>. The crossing of the two </a:t>
            </a:r>
            <a:r>
              <a:rPr lang="en-US" sz="2400" b="1" dirty="0" err="1" smtClean="0"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is called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chiasma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formation </a:t>
            </a:r>
            <a:r>
              <a:rPr lang="en-US" sz="2400" b="1" dirty="0" smtClean="0">
                <a:latin typeface="Segoe Print" pitchFamily="2" charset="0"/>
              </a:rPr>
              <a:t>and the resultant cross as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Chiasma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Chiasmata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20FD-06A8-4A6A-9F64-AE483DC2CEA6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CB107-CD63-4515-9E45-81AE12F111CD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pic>
        <p:nvPicPr>
          <p:cNvPr id="9" name="Picture 8" descr="crossingover01"/>
          <p:cNvPicPr/>
          <p:nvPr/>
        </p:nvPicPr>
        <p:blipFill>
          <a:blip r:embed="rId2"/>
          <a:srcRect t="6871" b="10539"/>
          <a:stretch>
            <a:fillRect/>
          </a:stretch>
        </p:blipFill>
        <p:spPr bwMode="auto">
          <a:xfrm>
            <a:off x="1295400" y="228600"/>
            <a:ext cx="7543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EA138-EEA1-4D81-834C-81CF2B542A21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90600" y="0"/>
            <a:ext cx="7772400" cy="517064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lphaLcPeriod" startAt="4"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Print" pitchFamily="2" charset="0"/>
                <a:cs typeface="Times New Roman" pitchFamily="18" charset="0"/>
              </a:rPr>
              <a:t>Terminalization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Print" pitchFamily="2" charset="0"/>
                <a:cs typeface="Times New Roman" pitchFamily="18" charset="0"/>
              </a:rPr>
              <a:t>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After the completion of crossing over the non-sister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chromatids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start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repelling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each other because the force of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synspsis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 attraction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keeping them together lapse.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chromatids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separate from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centromere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towards the lip and in so doing,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chiasmata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also start moving in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zipper-like fashion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towards the ends. The movement of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chiasmata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is known as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terminalizaion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. Simultaneously,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chromatids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condense and get shortened and in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cs typeface="Times New Roman" pitchFamily="18" charset="0"/>
              </a:rPr>
              <a:t>diakinesis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Times New Roman" pitchFamily="18" charset="0"/>
              </a:rPr>
              <a:t> the homologous chromosomes become separated except at their end. 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0"/>
            <a:ext cx="8153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b="1" dirty="0" smtClean="0">
                <a:solidFill>
                  <a:srgbClr val="7030A0"/>
                </a:solidFill>
                <a:latin typeface="Segoe Print" pitchFamily="2" charset="0"/>
              </a:rPr>
              <a:t>Theories of crossing over </a:t>
            </a:r>
            <a:r>
              <a:rPr lang="en-US" sz="2800" b="1" dirty="0" smtClean="0">
                <a:solidFill>
                  <a:srgbClr val="7030A0"/>
                </a:solidFill>
                <a:latin typeface="Segoe Print" pitchFamily="2" charset="0"/>
              </a:rPr>
              <a:t>–</a:t>
            </a:r>
          </a:p>
          <a:p>
            <a:pPr fontAlgn="base"/>
            <a:r>
              <a:rPr lang="en-US" sz="28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Darlington’s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Breakage and reunion theory:</a:t>
            </a:r>
          </a:p>
          <a:p>
            <a:pPr algn="just" fontAlgn="base"/>
            <a:r>
              <a:rPr lang="en-US" sz="2400" b="1" dirty="0" smtClean="0">
                <a:latin typeface="Segoe Print" pitchFamily="2" charset="0"/>
              </a:rPr>
              <a:t>This theory is based on the assumptions that</a:t>
            </a:r>
            <a:r>
              <a:rPr lang="en-US" sz="2400" b="1" dirty="0" smtClean="0">
                <a:latin typeface="Segoe Print" pitchFamily="2" charset="0"/>
              </a:rPr>
              <a:t>:</a:t>
            </a:r>
          </a:p>
          <a:p>
            <a:pPr algn="just" fontAlgn="base"/>
            <a:endParaRPr lang="en-US" sz="2400" b="1" dirty="0" smtClean="0">
              <a:latin typeface="Segoe Print" pitchFamily="2" charset="0"/>
            </a:endParaRPr>
          </a:p>
          <a:p>
            <a:pPr indent="-274320" algn="just" fontAlgn="base"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1. Prior to crossing over each chromosome of each bivalent get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duplicated</a:t>
            </a:r>
            <a:r>
              <a:rPr lang="en-US" sz="2400" b="1" dirty="0" smtClean="0">
                <a:latin typeface="Segoe Print" pitchFamily="2" charset="0"/>
              </a:rPr>
              <a:t> to form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tetrad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indent="-274320" algn="just" fontAlgn="base"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2.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Crossing over </a:t>
            </a:r>
            <a:r>
              <a:rPr lang="en-US" sz="2400" b="1" dirty="0" smtClean="0">
                <a:latin typeface="Segoe Print" pitchFamily="2" charset="0"/>
              </a:rPr>
              <a:t>occurs only between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non-sister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chromatids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.</a:t>
            </a:r>
          </a:p>
          <a:p>
            <a:pPr indent="-274320" algn="just" fontAlgn="base"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3. Crossing over involves the mechanical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breaks</a:t>
            </a:r>
            <a:r>
              <a:rPr lang="en-US" sz="2400" b="1" dirty="0" smtClean="0">
                <a:latin typeface="Segoe Print" pitchFamily="2" charset="0"/>
              </a:rPr>
              <a:t> in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non-sister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chromatids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due to twisting around each other and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reunion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recombination</a:t>
            </a:r>
            <a:r>
              <a:rPr lang="en-US" sz="2400" b="1" dirty="0" smtClean="0">
                <a:latin typeface="Segoe Print" pitchFamily="2" charset="0"/>
              </a:rPr>
              <a:t> of </a:t>
            </a:r>
            <a:r>
              <a:rPr lang="en-US" sz="2400" b="1" dirty="0" err="1" smtClean="0"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take place.</a:t>
            </a:r>
          </a:p>
          <a:p>
            <a:pPr indent="-274320" algn="just" fontAlgn="base"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	According </a:t>
            </a:r>
            <a:r>
              <a:rPr lang="en-US" sz="2400" b="1" dirty="0" smtClean="0">
                <a:latin typeface="Segoe Print" pitchFamily="2" charset="0"/>
              </a:rPr>
              <a:t>to this theory first of all, </a:t>
            </a:r>
            <a:r>
              <a:rPr lang="en-US" sz="2400" b="1" dirty="0" err="1" smtClean="0">
                <a:latin typeface="Segoe Print" pitchFamily="2" charset="0"/>
              </a:rPr>
              <a:t>chromatids</a:t>
            </a:r>
            <a:r>
              <a:rPr lang="en-US" sz="2400" b="1" dirty="0" smtClean="0">
                <a:latin typeface="Segoe Print" pitchFamily="2" charset="0"/>
              </a:rPr>
              <a:t> break and then form </a:t>
            </a:r>
            <a:r>
              <a:rPr lang="en-US" sz="2400" b="1" dirty="0" err="1" smtClean="0">
                <a:latin typeface="Segoe Print" pitchFamily="2" charset="0"/>
              </a:rPr>
              <a:t>chiasmata</a:t>
            </a:r>
            <a:r>
              <a:rPr lang="en-US" sz="2400" b="1" dirty="0" smtClean="0">
                <a:latin typeface="Segoe Print" pitchFamily="2" charset="0"/>
              </a:rPr>
              <a:t>. Crossing over does not produce </a:t>
            </a:r>
            <a:r>
              <a:rPr lang="en-US" sz="2400" b="1" dirty="0" err="1" smtClean="0">
                <a:latin typeface="Segoe Print" pitchFamily="2" charset="0"/>
              </a:rPr>
              <a:t>chiasmata</a:t>
            </a:r>
            <a:r>
              <a:rPr lang="en-US" sz="2400" b="1" dirty="0" smtClean="0">
                <a:latin typeface="Segoe Print" pitchFamily="2" charset="0"/>
              </a:rPr>
              <a:t> but it is caused by </a:t>
            </a:r>
            <a:r>
              <a:rPr lang="en-US" sz="2400" b="1" dirty="0" err="1" smtClean="0">
                <a:latin typeface="Segoe Print" pitchFamily="2" charset="0"/>
              </a:rPr>
              <a:t>chiasmata</a:t>
            </a:r>
            <a:r>
              <a:rPr lang="en-US" sz="2400" b="1" dirty="0" smtClean="0">
                <a:latin typeface="Segoe Print" pitchFamily="2" charset="0"/>
              </a:rPr>
              <a:t>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B66D-55D6-488E-8EBF-E2F5106987E5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43E7-F331-4AB2-961D-1ABA594835A4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pic>
        <p:nvPicPr>
          <p:cNvPr id="11" name="Picture 10" descr="crossovr[7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52400"/>
            <a:ext cx="6019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2921169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43E7-F331-4AB2-961D-1ABA594835A4}" type="datetime1">
              <a:rPr lang="en-US" smtClean="0"/>
              <a:pPr/>
              <a:t>02/01/2017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pic>
        <p:nvPicPr>
          <p:cNvPr id="7" name="Picture 6" descr="breakage &amp; reunio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533400"/>
            <a:ext cx="7162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4642009"/>
            <a:ext cx="80772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V Boli" pitchFamily="2" charset="0"/>
                <a:cs typeface="MV Boli" pitchFamily="2" charset="0"/>
              </a:rPr>
              <a:t>Thanks</a:t>
            </a:r>
            <a:endParaRPr lang="en-US" sz="13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2953435" y="3105835"/>
            <a:ext cx="6858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lgerian" pitchFamily="82" charset="0"/>
              </a:rPr>
              <a:t>Crossing  Over</a:t>
            </a:r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lgerian" pitchFamily="8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D7F6-E4C1-4323-8E69-FB2C22BEA0CE}" type="datetime1">
              <a:rPr lang="en-US" smtClean="0"/>
              <a:pPr/>
              <a:t>02/01/2017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pic>
        <p:nvPicPr>
          <p:cNvPr id="2050" name="Picture 2" descr="https://tse3.mm.bing.net/th?id=OIP.Mcd75dc90acf0d03bf6382a817924cc04o0&amp;pid=15.1&amp;P=0&amp;w=300&amp;h=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0"/>
            <a:ext cx="3962400" cy="4295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287</TotalTime>
  <Words>256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</dc:creator>
  <cp:lastModifiedBy>Admin</cp:lastModifiedBy>
  <cp:revision>34</cp:revision>
  <dcterms:created xsi:type="dcterms:W3CDTF">2014-08-31T14:58:53Z</dcterms:created>
  <dcterms:modified xsi:type="dcterms:W3CDTF">2017-01-02T03:59:07Z</dcterms:modified>
</cp:coreProperties>
</file>