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9A3BF-775A-45C2-A77D-D691A9E666BF}" type="datetimeFigureOut">
              <a:rPr lang="en-US" smtClean="0"/>
              <a:t>09/01/2017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A4A0E-E0F3-4D87-8964-1E091DE108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Practical - 7 &amp; 8</a:t>
            </a:r>
          </a:p>
          <a:p>
            <a:pPr algn="ctr"/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Genetic problems on Linkage and Crossing 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</a:t>
            </a:r>
          </a:p>
          <a:p>
            <a:pPr algn="just"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1</a:t>
            </a:r>
            <a:r>
              <a:rPr lang="en-US" sz="2400" b="1" dirty="0">
                <a:latin typeface="Segoe Print" pitchFamily="2" charset="0"/>
              </a:rPr>
              <a:t>. In Corn, there is dominant gene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‘C’ </a:t>
            </a:r>
            <a:r>
              <a:rPr lang="en-US" sz="2400" b="1" dirty="0">
                <a:latin typeface="Segoe Print" pitchFamily="2" charset="0"/>
              </a:rPr>
              <a:t>for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coloured</a:t>
            </a:r>
            <a:r>
              <a:rPr lang="en-US" sz="2400" b="1" dirty="0">
                <a:latin typeface="Segoe Print" pitchFamily="2" charset="0"/>
              </a:rPr>
              <a:t> grain and another dominant gene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‘S’ </a:t>
            </a:r>
            <a:r>
              <a:rPr lang="en-US" sz="2400" b="1" dirty="0">
                <a:latin typeface="Segoe Print" pitchFamily="2" charset="0"/>
              </a:rPr>
              <a:t>for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full</a:t>
            </a:r>
            <a:r>
              <a:rPr lang="en-US" sz="2400" b="1" dirty="0">
                <a:latin typeface="Segoe Print" pitchFamily="2" charset="0"/>
              </a:rPr>
              <a:t> grains. The recessive allele of genes produce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colourless</a:t>
            </a:r>
            <a:r>
              <a:rPr lang="en-US" sz="2400" b="1" dirty="0">
                <a:latin typeface="Segoe Print" pitchFamily="2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(c) </a:t>
            </a:r>
            <a:r>
              <a:rPr lang="en-US" sz="2400" b="1" dirty="0">
                <a:latin typeface="Segoe Print" pitchFamily="2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shrunken</a:t>
            </a:r>
            <a:r>
              <a:rPr lang="en-US" sz="2400" b="1" dirty="0">
                <a:latin typeface="Segoe Print" pitchFamily="2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(s). </a:t>
            </a:r>
            <a:r>
              <a:rPr lang="en-US" sz="2400" b="1" dirty="0">
                <a:latin typeface="Segoe Print" pitchFamily="2" charset="0"/>
              </a:rPr>
              <a:t>The plants homozygous for colored, full grained are crossed with colourless, shrunken grained one. A test cross of F</a:t>
            </a:r>
            <a:r>
              <a:rPr lang="en-US" sz="2400" b="1" baseline="-25000" dirty="0">
                <a:latin typeface="Segoe Print" pitchFamily="2" charset="0"/>
              </a:rPr>
              <a:t>1</a:t>
            </a:r>
            <a:r>
              <a:rPr lang="en-US" sz="2400" b="1" dirty="0">
                <a:latin typeface="Segoe Print" pitchFamily="2" charset="0"/>
              </a:rPr>
              <a:t> gave following results:</a:t>
            </a:r>
          </a:p>
          <a:p>
            <a:pPr algn="just"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Coloured Full = 190, 	</a:t>
            </a:r>
            <a:r>
              <a:rPr lang="en-US" sz="2400" b="1" dirty="0" smtClean="0">
                <a:latin typeface="Segoe Print" pitchFamily="2" charset="0"/>
              </a:rPr>
              <a:t>Colourless Shrunken= </a:t>
            </a:r>
            <a:r>
              <a:rPr lang="en-US" sz="2400" b="1" dirty="0">
                <a:latin typeface="Segoe Print" pitchFamily="2" charset="0"/>
              </a:rPr>
              <a:t>198</a:t>
            </a:r>
          </a:p>
          <a:p>
            <a:pPr algn="just"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Coloured shrunken = 07 </a:t>
            </a:r>
            <a:r>
              <a:rPr lang="en-US" sz="2400" b="1" dirty="0" smtClean="0">
                <a:latin typeface="Segoe Print" pitchFamily="2" charset="0"/>
              </a:rPr>
              <a:t>Colourless </a:t>
            </a:r>
            <a:r>
              <a:rPr lang="en-US" sz="2400" b="1" dirty="0">
                <a:latin typeface="Segoe Print" pitchFamily="2" charset="0"/>
              </a:rPr>
              <a:t>Full = 05</a:t>
            </a:r>
          </a:p>
          <a:p>
            <a:pPr algn="just"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a) Calculate the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crossing over frequency </a:t>
            </a:r>
            <a:r>
              <a:rPr lang="en-US" sz="2400" b="1" dirty="0">
                <a:latin typeface="Segoe Print" pitchFamily="2" charset="0"/>
              </a:rPr>
              <a:t>between genes C &amp; S.</a:t>
            </a:r>
          </a:p>
          <a:p>
            <a:pPr algn="just"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b) What is the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distance</a:t>
            </a:r>
            <a:r>
              <a:rPr lang="en-US" sz="2400" b="1" dirty="0">
                <a:latin typeface="Segoe Print" pitchFamily="2" charset="0"/>
              </a:rPr>
              <a:t> between the gene C and 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154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2. The following pair of genes are linked on chromosome No. two of tomato gene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C</a:t>
            </a:r>
            <a:r>
              <a:rPr lang="en-US" sz="2400" b="1" dirty="0">
                <a:latin typeface="Segoe Print" pitchFamily="2" charset="0"/>
              </a:rPr>
              <a:t> produces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Curled</a:t>
            </a:r>
            <a:r>
              <a:rPr lang="en-US" sz="2400" b="1" dirty="0">
                <a:latin typeface="Segoe Print" pitchFamily="2" charset="0"/>
              </a:rPr>
              <a:t> leaves,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c</a:t>
            </a:r>
            <a:r>
              <a:rPr lang="en-US" sz="2400" b="1" dirty="0">
                <a:latin typeface="Segoe Print" pitchFamily="2" charset="0"/>
              </a:rPr>
              <a:t> produces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normal</a:t>
            </a:r>
            <a:r>
              <a:rPr lang="en-US" sz="2400" b="1" dirty="0">
                <a:latin typeface="Segoe Print" pitchFamily="2" charset="0"/>
              </a:rPr>
              <a:t> leaves. Gene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B</a:t>
            </a:r>
            <a:r>
              <a:rPr lang="en-US" sz="2400" b="1" dirty="0">
                <a:latin typeface="Segoe Print" pitchFamily="2" charset="0"/>
              </a:rPr>
              <a:t> produces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beakless</a:t>
            </a:r>
            <a:r>
              <a:rPr lang="en-US" sz="2400" b="1" dirty="0">
                <a:latin typeface="Segoe Print" pitchFamily="2" charset="0"/>
              </a:rPr>
              <a:t> fruits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b</a:t>
            </a:r>
            <a:r>
              <a:rPr lang="en-US" sz="2400" b="1" dirty="0">
                <a:latin typeface="Segoe Print" pitchFamily="2" charset="0"/>
              </a:rPr>
              <a:t> produces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beaked</a:t>
            </a:r>
            <a:r>
              <a:rPr lang="en-US" sz="2400" b="1" dirty="0">
                <a:latin typeface="Segoe Print" pitchFamily="2" charset="0"/>
              </a:rPr>
              <a:t> fruits. Test cross of F1 to double heterozygous curled leaved, beakless plants yields – 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Curled leaves, beakless fruits = </a:t>
            </a:r>
            <a:r>
              <a:rPr lang="en-US" sz="2400" b="1" dirty="0" smtClean="0">
                <a:latin typeface="Segoe Print" pitchFamily="2" charset="0"/>
              </a:rPr>
              <a:t>77</a:t>
            </a:r>
            <a:r>
              <a:rPr lang="en-US" sz="2400" b="1" dirty="0">
                <a:latin typeface="Segoe Print" pitchFamily="2" charset="0"/>
              </a:rPr>
              <a:t>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Curled </a:t>
            </a:r>
            <a:r>
              <a:rPr lang="en-US" sz="2400" b="1" dirty="0">
                <a:latin typeface="Segoe Print" pitchFamily="2" charset="0"/>
              </a:rPr>
              <a:t>leaves, beaked fruits = 23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Normal leaves, beakless fruits = 23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Normal </a:t>
            </a:r>
            <a:r>
              <a:rPr lang="en-US" sz="2400" b="1" dirty="0">
                <a:latin typeface="Segoe Print" pitchFamily="2" charset="0"/>
              </a:rPr>
              <a:t>leaves, beaked fruits = 77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a) What is the crossing over frequency? 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b) What is distance between two genes C &amp; B?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Solution: </a:t>
            </a:r>
            <a:r>
              <a:rPr lang="en-US" sz="2400" b="1" dirty="0" smtClean="0">
                <a:latin typeface="Segoe Print" pitchFamily="2" charset="0"/>
              </a:rPr>
              <a:t>given</a:t>
            </a:r>
            <a:r>
              <a:rPr lang="en-US" sz="2400" b="1" dirty="0">
                <a:latin typeface="Segoe Print" pitchFamily="2" charset="0"/>
              </a:rPr>
              <a:t>, 	</a:t>
            </a:r>
            <a:r>
              <a:rPr lang="en-US" sz="2400" b="1" dirty="0" smtClean="0">
                <a:latin typeface="Segoe Print" pitchFamily="2" charset="0"/>
              </a:rPr>
              <a:t>Gene </a:t>
            </a:r>
            <a:r>
              <a:rPr lang="en-US" sz="2400" b="1" dirty="0">
                <a:latin typeface="Segoe Print" pitchFamily="2" charset="0"/>
              </a:rPr>
              <a:t>for curled leaves = C		</a:t>
            </a:r>
            <a:r>
              <a:rPr lang="en-US" sz="2400" b="1" dirty="0" smtClean="0">
                <a:latin typeface="Segoe Print" pitchFamily="2" charset="0"/>
              </a:rPr>
              <a:t>			Gene </a:t>
            </a:r>
            <a:r>
              <a:rPr lang="en-US" sz="2400" b="1" dirty="0">
                <a:latin typeface="Segoe Print" pitchFamily="2" charset="0"/>
              </a:rPr>
              <a:t>for beakless fruits= </a:t>
            </a:r>
            <a:r>
              <a:rPr lang="en-US" sz="2400" b="1" dirty="0" smtClean="0">
                <a:latin typeface="Segoe Print" pitchFamily="2" charset="0"/>
              </a:rPr>
              <a:t>B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		Gene </a:t>
            </a:r>
            <a:r>
              <a:rPr lang="en-US" sz="2400" b="1" dirty="0">
                <a:latin typeface="Segoe Print" pitchFamily="2" charset="0"/>
              </a:rPr>
              <a:t>for normal leaves= c		</a:t>
            </a:r>
            <a:r>
              <a:rPr lang="en-US" sz="2400" b="1" dirty="0" smtClean="0">
                <a:latin typeface="Segoe Print" pitchFamily="2" charset="0"/>
              </a:rPr>
              <a:t>			Gene </a:t>
            </a:r>
            <a:r>
              <a:rPr lang="en-US" sz="2400" b="1" dirty="0">
                <a:latin typeface="Segoe Print" pitchFamily="2" charset="0"/>
              </a:rPr>
              <a:t>for beaked fruits =s</a:t>
            </a:r>
            <a:endParaRPr lang="en-US" sz="3200" b="1" dirty="0">
              <a:latin typeface="Segoe Print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154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3. In tomato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round</a:t>
            </a:r>
            <a:r>
              <a:rPr lang="en-US" sz="2400" b="1" dirty="0">
                <a:latin typeface="Segoe Print" pitchFamily="2" charset="0"/>
              </a:rPr>
              <a:t> fruit shape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(O) </a:t>
            </a:r>
            <a:r>
              <a:rPr lang="en-US" sz="2400" b="1" dirty="0">
                <a:latin typeface="Segoe Print" pitchFamily="2" charset="0"/>
              </a:rPr>
              <a:t>is dominant over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elongated</a:t>
            </a:r>
            <a:r>
              <a:rPr lang="en-US" sz="2400" b="1" dirty="0">
                <a:latin typeface="Segoe Print" pitchFamily="2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(0) </a:t>
            </a:r>
            <a:r>
              <a:rPr lang="en-US" sz="2400" b="1" dirty="0">
                <a:latin typeface="Segoe Print" pitchFamily="2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smooth</a:t>
            </a:r>
            <a:r>
              <a:rPr lang="en-US" sz="2400" b="1" dirty="0">
                <a:latin typeface="Segoe Print" pitchFamily="2" charset="0"/>
              </a:rPr>
              <a:t> fruit skin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(S) </a:t>
            </a:r>
            <a:r>
              <a:rPr lang="en-US" sz="2400" b="1" dirty="0">
                <a:latin typeface="Segoe Print" pitchFamily="2" charset="0"/>
              </a:rPr>
              <a:t>is dominant over </a:t>
            </a:r>
            <a:r>
              <a:rPr lang="en-US" sz="2400" b="1" dirty="0">
                <a:solidFill>
                  <a:srgbClr val="FF0000"/>
                </a:solidFill>
                <a:latin typeface="Segoe Print" pitchFamily="2" charset="0"/>
              </a:rPr>
              <a:t>peach</a:t>
            </a:r>
            <a:r>
              <a:rPr lang="en-US" sz="2400" b="1" dirty="0">
                <a:latin typeface="Segoe Print" pitchFamily="2" charset="0"/>
              </a:rPr>
              <a:t> fruit skin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(s). </a:t>
            </a:r>
            <a:r>
              <a:rPr lang="en-US" sz="2400" b="1" dirty="0">
                <a:latin typeface="Segoe Print" pitchFamily="2" charset="0"/>
              </a:rPr>
              <a:t>Test cross of F1 individuals heterozygous of these pairs of alleles gave following results: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Round </a:t>
            </a:r>
            <a:r>
              <a:rPr lang="en-US" sz="2400" b="1" dirty="0">
                <a:latin typeface="Segoe Print" pitchFamily="2" charset="0"/>
              </a:rPr>
              <a:t>smooth = 12 	, 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Round </a:t>
            </a:r>
            <a:r>
              <a:rPr lang="en-US" sz="2400" b="1" dirty="0">
                <a:latin typeface="Segoe Print" pitchFamily="2" charset="0"/>
              </a:rPr>
              <a:t>peach = 133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Elongated </a:t>
            </a:r>
            <a:r>
              <a:rPr lang="en-US" sz="2400" b="1" dirty="0">
                <a:latin typeface="Segoe Print" pitchFamily="2" charset="0"/>
              </a:rPr>
              <a:t>smooth = 123, 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Elongated </a:t>
            </a:r>
            <a:r>
              <a:rPr lang="en-US" sz="2400" b="1" dirty="0">
                <a:latin typeface="Segoe Print" pitchFamily="2" charset="0"/>
              </a:rPr>
              <a:t>peach = 12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Calculate </a:t>
            </a:r>
            <a:r>
              <a:rPr lang="en-US" sz="2400" b="1" dirty="0">
                <a:latin typeface="Segoe Print" pitchFamily="2" charset="0"/>
              </a:rPr>
              <a:t>the crossing over frequency. 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Solution: </a:t>
            </a:r>
            <a:r>
              <a:rPr lang="en-US" sz="2400" b="1" dirty="0" smtClean="0">
                <a:latin typeface="Segoe Print" pitchFamily="2" charset="0"/>
              </a:rPr>
              <a:t>given</a:t>
            </a:r>
            <a:r>
              <a:rPr lang="en-US" sz="2400" b="1" dirty="0">
                <a:latin typeface="Segoe Print" pitchFamily="2" charset="0"/>
              </a:rPr>
              <a:t>, 	</a:t>
            </a:r>
            <a:r>
              <a:rPr lang="en-US" sz="2400" b="1" dirty="0" smtClean="0">
                <a:latin typeface="Segoe Print" pitchFamily="2" charset="0"/>
              </a:rPr>
              <a:t>Gene </a:t>
            </a:r>
            <a:r>
              <a:rPr lang="en-US" sz="2400" b="1" dirty="0">
                <a:latin typeface="Segoe Print" pitchFamily="2" charset="0"/>
              </a:rPr>
              <a:t>for Round shape= C	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		Gene </a:t>
            </a:r>
            <a:r>
              <a:rPr lang="en-US" sz="2400" b="1" dirty="0">
                <a:latin typeface="Segoe Print" pitchFamily="2" charset="0"/>
              </a:rPr>
              <a:t>for Smooth skin = S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	</a:t>
            </a:r>
            <a:r>
              <a:rPr lang="en-US" sz="2400" b="1" dirty="0" smtClean="0">
                <a:latin typeface="Segoe Print" pitchFamily="2" charset="0"/>
              </a:rPr>
              <a:t>	Gene </a:t>
            </a:r>
            <a:r>
              <a:rPr lang="en-US" sz="2400" b="1" dirty="0">
                <a:latin typeface="Segoe Print" pitchFamily="2" charset="0"/>
              </a:rPr>
              <a:t>for Elongated shape = c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		Gene </a:t>
            </a:r>
            <a:r>
              <a:rPr lang="en-US" sz="2400" b="1" dirty="0">
                <a:latin typeface="Segoe Print" pitchFamily="2" charset="0"/>
              </a:rPr>
              <a:t>for Peach skin =s</a:t>
            </a:r>
            <a:endParaRPr lang="en-US" sz="3200" b="1" dirty="0">
              <a:latin typeface="Segoe Print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154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4. In Drosophila the mutant ‘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vestigial</a:t>
            </a:r>
            <a:r>
              <a:rPr lang="en-US" sz="2400" b="1" dirty="0">
                <a:latin typeface="Segoe Print" pitchFamily="2" charset="0"/>
              </a:rPr>
              <a:t>’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(v) </a:t>
            </a:r>
            <a:r>
              <a:rPr lang="en-US" sz="2400" b="1" dirty="0">
                <a:latin typeface="Segoe Print" pitchFamily="2" charset="0"/>
              </a:rPr>
              <a:t>has much reduced wings as compare to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long</a:t>
            </a:r>
            <a:r>
              <a:rPr lang="en-US" sz="2400" b="1" dirty="0">
                <a:latin typeface="Segoe Print" pitchFamily="2" charset="0"/>
              </a:rPr>
              <a:t> wing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(V) </a:t>
            </a:r>
            <a:r>
              <a:rPr lang="en-US" sz="2400" b="1" dirty="0">
                <a:latin typeface="Segoe Print" pitchFamily="2" charset="0"/>
              </a:rPr>
              <a:t>of the wild types and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black</a:t>
            </a:r>
            <a:r>
              <a:rPr lang="en-US" sz="2400" b="1" dirty="0">
                <a:latin typeface="Segoe Print" pitchFamily="2" charset="0"/>
              </a:rPr>
              <a:t> body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(b) </a:t>
            </a:r>
            <a:r>
              <a:rPr lang="en-US" sz="2400" b="1" dirty="0">
                <a:latin typeface="Segoe Print" pitchFamily="2" charset="0"/>
              </a:rPr>
              <a:t>is recessive to normal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grey</a:t>
            </a:r>
            <a:r>
              <a:rPr lang="en-US" sz="2400" b="1" dirty="0">
                <a:latin typeface="Segoe Print" pitchFamily="2" charset="0"/>
              </a:rPr>
              <a:t> body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(B). </a:t>
            </a:r>
            <a:r>
              <a:rPr lang="en-US" sz="2400" b="1" dirty="0">
                <a:latin typeface="Segoe Print" pitchFamily="2" charset="0"/>
              </a:rPr>
              <a:t>A fully heterozygous grey bodied, long winged female is matted with black bodied, vestigial winged male fly. The offspring are as follows.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	Grey Long = 126, 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		Grey </a:t>
            </a:r>
            <a:r>
              <a:rPr lang="en-US" sz="2400" b="1" dirty="0">
                <a:latin typeface="Segoe Print" pitchFamily="2" charset="0"/>
              </a:rPr>
              <a:t>vestigial = 24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	Black Long = 26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		Black </a:t>
            </a:r>
            <a:r>
              <a:rPr lang="en-US" sz="2400" b="1" dirty="0">
                <a:latin typeface="Segoe Print" pitchFamily="2" charset="0"/>
              </a:rPr>
              <a:t>vestigial = 126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Are the genes ‘B’ &amp; ‘V’ linked? If yes, what is percentage of linkage?</a:t>
            </a:r>
            <a:endParaRPr lang="en-US" sz="3200" b="1" dirty="0">
              <a:latin typeface="Segoe Print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154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5. In rabbits,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black</a:t>
            </a:r>
            <a:r>
              <a:rPr lang="en-US" sz="2400" b="1" dirty="0">
                <a:latin typeface="Segoe Print" pitchFamily="2" charset="0"/>
              </a:rPr>
              <a:t> &amp;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short hairs </a:t>
            </a:r>
            <a:r>
              <a:rPr lang="en-US" sz="2400" b="1" dirty="0">
                <a:latin typeface="Segoe Print" pitchFamily="2" charset="0"/>
              </a:rPr>
              <a:t>are due to dominant gene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B</a:t>
            </a:r>
            <a:r>
              <a:rPr lang="en-US" sz="2400" b="1" dirty="0">
                <a:latin typeface="Segoe Print" pitchFamily="2" charset="0"/>
              </a:rPr>
              <a:t> &amp;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 L</a:t>
            </a:r>
            <a:r>
              <a:rPr lang="en-US" sz="2400" b="1" dirty="0">
                <a:latin typeface="Segoe Print" pitchFamily="2" charset="0"/>
              </a:rPr>
              <a:t>. The recessive alleles ‘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b</a:t>
            </a:r>
            <a:r>
              <a:rPr lang="en-US" sz="2400" b="1" dirty="0">
                <a:latin typeface="Segoe Print" pitchFamily="2" charset="0"/>
              </a:rPr>
              <a:t>’ &amp; ‘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l</a:t>
            </a:r>
            <a:r>
              <a:rPr lang="en-US" sz="2400" b="1" dirty="0">
                <a:latin typeface="Segoe Print" pitchFamily="2" charset="0"/>
              </a:rPr>
              <a:t>’ produce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brown</a:t>
            </a:r>
            <a:r>
              <a:rPr lang="en-US" sz="2400" b="1" dirty="0">
                <a:latin typeface="Segoe Print" pitchFamily="2" charset="0"/>
              </a:rPr>
              <a:t> and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long</a:t>
            </a:r>
            <a:r>
              <a:rPr lang="en-US" sz="2400" b="1" dirty="0">
                <a:latin typeface="Segoe Print" pitchFamily="2" charset="0"/>
              </a:rPr>
              <a:t> hairs. When we make homozygous black, short haired rabbits with brown, long haired rabbits &amp; test cross the offspring. We obtain following results.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	Black</a:t>
            </a:r>
            <a:r>
              <a:rPr lang="en-US" sz="2400" b="1" dirty="0">
                <a:latin typeface="Segoe Print" pitchFamily="2" charset="0"/>
              </a:rPr>
              <a:t>, short = 29,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Black </a:t>
            </a:r>
            <a:r>
              <a:rPr lang="en-US" sz="2400" b="1" dirty="0">
                <a:latin typeface="Segoe Print" pitchFamily="2" charset="0"/>
              </a:rPr>
              <a:t>long 35	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Brown </a:t>
            </a:r>
            <a:r>
              <a:rPr lang="en-US" sz="2400" b="1" dirty="0">
                <a:latin typeface="Segoe Print" pitchFamily="2" charset="0"/>
              </a:rPr>
              <a:t>long = 33, 	</a:t>
            </a:r>
            <a:endParaRPr lang="en-US" sz="2400" b="1" dirty="0" smtClean="0">
              <a:latin typeface="Segoe Print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Brown </a:t>
            </a:r>
            <a:r>
              <a:rPr lang="en-US" sz="2400" b="1" dirty="0">
                <a:latin typeface="Segoe Print" pitchFamily="2" charset="0"/>
              </a:rPr>
              <a:t>short =27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latin typeface="Segoe Print" pitchFamily="2" charset="0"/>
              </a:rPr>
              <a:t>Are </a:t>
            </a:r>
            <a:r>
              <a:rPr lang="en-US" sz="2400" b="1" dirty="0">
                <a:latin typeface="Segoe Print" pitchFamily="2" charset="0"/>
              </a:rPr>
              <a:t>the genes B &amp; L linked? If yes, what is percentage of crossing over?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Solution: </a:t>
            </a:r>
            <a:r>
              <a:rPr lang="en-US" sz="2400" b="1" dirty="0" smtClean="0">
                <a:latin typeface="Segoe Print" pitchFamily="2" charset="0"/>
              </a:rPr>
              <a:t>given</a:t>
            </a:r>
            <a:r>
              <a:rPr lang="en-US" sz="2400" b="1" dirty="0">
                <a:latin typeface="Segoe Print" pitchFamily="2" charset="0"/>
              </a:rPr>
              <a:t>, 	</a:t>
            </a:r>
            <a:r>
              <a:rPr lang="en-US" sz="2400" b="1" dirty="0" smtClean="0">
                <a:latin typeface="Segoe Print" pitchFamily="2" charset="0"/>
              </a:rPr>
              <a:t>Gene </a:t>
            </a:r>
            <a:r>
              <a:rPr lang="en-US" sz="2400" b="1" dirty="0">
                <a:latin typeface="Segoe Print" pitchFamily="2" charset="0"/>
              </a:rPr>
              <a:t>for Black hairs = B		</a:t>
            </a:r>
            <a:r>
              <a:rPr lang="en-US" sz="2400" b="1" dirty="0" smtClean="0">
                <a:latin typeface="Segoe Print" pitchFamily="2" charset="0"/>
              </a:rPr>
              <a:t>			Gene </a:t>
            </a:r>
            <a:r>
              <a:rPr lang="en-US" sz="2400" b="1" dirty="0">
                <a:latin typeface="Segoe Print" pitchFamily="2" charset="0"/>
              </a:rPr>
              <a:t>for Short hairs= L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	</a:t>
            </a:r>
            <a:r>
              <a:rPr lang="en-US" sz="2400" b="1" dirty="0" smtClean="0">
                <a:latin typeface="Segoe Print" pitchFamily="2" charset="0"/>
              </a:rPr>
              <a:t>	Gene </a:t>
            </a:r>
            <a:r>
              <a:rPr lang="en-US" sz="2400" b="1" dirty="0">
                <a:latin typeface="Segoe Print" pitchFamily="2" charset="0"/>
              </a:rPr>
              <a:t>for Brown hairs = b		</a:t>
            </a:r>
            <a:r>
              <a:rPr lang="en-US" sz="2400" b="1" dirty="0" smtClean="0">
                <a:latin typeface="Segoe Print" pitchFamily="2" charset="0"/>
              </a:rPr>
              <a:t>			Gene </a:t>
            </a:r>
            <a:r>
              <a:rPr lang="en-US" sz="2400" b="1" dirty="0">
                <a:latin typeface="Segoe Print" pitchFamily="2" charset="0"/>
              </a:rPr>
              <a:t>for Long hairs =l</a:t>
            </a:r>
            <a:endParaRPr lang="en-US" sz="3200" b="1" dirty="0">
              <a:latin typeface="Segoe Print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154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Segoe Print" pitchFamily="2" charset="0"/>
              </a:rPr>
              <a:t>6. In a Rabbit, two recessive genes produce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solid</a:t>
            </a:r>
            <a:r>
              <a:rPr lang="en-US" sz="2400" b="1" dirty="0">
                <a:latin typeface="Segoe Print" pitchFamily="2" charset="0"/>
              </a:rPr>
              <a:t> body colour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(s) </a:t>
            </a:r>
            <a:r>
              <a:rPr lang="en-US" sz="2400" b="1" dirty="0">
                <a:latin typeface="Segoe Print" pitchFamily="2" charset="0"/>
              </a:rPr>
              <a:t>and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long</a:t>
            </a:r>
            <a:r>
              <a:rPr lang="en-US" sz="2400" b="1" dirty="0">
                <a:latin typeface="Segoe Print" pitchFamily="2" charset="0"/>
              </a:rPr>
              <a:t> hair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(l) </a:t>
            </a:r>
            <a:r>
              <a:rPr lang="en-US" sz="2400" b="1" dirty="0">
                <a:latin typeface="Segoe Print" pitchFamily="2" charset="0"/>
              </a:rPr>
              <a:t>respectively in contrast to a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spotted</a:t>
            </a:r>
            <a:r>
              <a:rPr lang="en-US" sz="2400" b="1" dirty="0">
                <a:latin typeface="Segoe Print" pitchFamily="2" charset="0"/>
              </a:rPr>
              <a:t> body colour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(S) </a:t>
            </a:r>
            <a:r>
              <a:rPr lang="en-US" sz="2400" b="1" dirty="0">
                <a:latin typeface="Segoe Print" pitchFamily="2" charset="0"/>
              </a:rPr>
              <a:t>and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short</a:t>
            </a:r>
            <a:r>
              <a:rPr lang="en-US" sz="2400" b="1" dirty="0">
                <a:latin typeface="Segoe Print" pitchFamily="2" charset="0"/>
              </a:rPr>
              <a:t> hair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(L) </a:t>
            </a:r>
            <a:r>
              <a:rPr lang="en-US" sz="2400" b="1" dirty="0">
                <a:latin typeface="Segoe Print" pitchFamily="2" charset="0"/>
              </a:rPr>
              <a:t>which results from the dominant alleles. The result obtained from a cross between heterozygous spotted and short haired rabbit and solid long haired rabbit are as follows. 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Spotted </a:t>
            </a:r>
            <a:r>
              <a:rPr lang="en-US" sz="2400" b="1" dirty="0">
                <a:latin typeface="Segoe Print" pitchFamily="2" charset="0"/>
              </a:rPr>
              <a:t>short – </a:t>
            </a:r>
            <a:r>
              <a:rPr lang="en-US" sz="2400" b="1" dirty="0" smtClean="0">
                <a:latin typeface="Segoe Print" pitchFamily="2" charset="0"/>
              </a:rPr>
              <a:t>48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Spotted </a:t>
            </a:r>
            <a:r>
              <a:rPr lang="en-US" sz="2400" b="1" dirty="0">
                <a:latin typeface="Segoe Print" pitchFamily="2" charset="0"/>
              </a:rPr>
              <a:t>long – 05</a:t>
            </a:r>
          </a:p>
          <a:p>
            <a:pPr lvl="1">
              <a:spcBef>
                <a:spcPts val="600"/>
              </a:spcBef>
            </a:pPr>
            <a:r>
              <a:rPr lang="en-US" sz="2400" b="1" dirty="0" smtClean="0">
                <a:latin typeface="Segoe Print" pitchFamily="2" charset="0"/>
              </a:rPr>
              <a:t>	Solid </a:t>
            </a:r>
            <a:r>
              <a:rPr lang="en-US" sz="2400" b="1" dirty="0">
                <a:latin typeface="Segoe Print" pitchFamily="2" charset="0"/>
              </a:rPr>
              <a:t>long – </a:t>
            </a:r>
            <a:r>
              <a:rPr lang="en-US" sz="2400" b="1" dirty="0" smtClean="0">
                <a:latin typeface="Segoe Print" pitchFamily="2" charset="0"/>
              </a:rPr>
              <a:t>40</a:t>
            </a:r>
          </a:p>
          <a:p>
            <a:pPr lvl="1">
              <a:spcBef>
                <a:spcPts val="6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Solid </a:t>
            </a:r>
            <a:r>
              <a:rPr lang="en-US" sz="2400" b="1" dirty="0">
                <a:latin typeface="Segoe Print" pitchFamily="2" charset="0"/>
              </a:rPr>
              <a:t>short – 07.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Segoe Print" pitchFamily="2" charset="0"/>
              </a:rPr>
              <a:t>a) Calculate the crossover frequency. 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Segoe Print" pitchFamily="2" charset="0"/>
              </a:rPr>
              <a:t>b) Calculate the distance between the genes S and L.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Segoe Print" pitchFamily="2" charset="0"/>
              </a:rPr>
              <a:t>Solution: </a:t>
            </a:r>
            <a:r>
              <a:rPr lang="en-US" sz="2400" b="1" dirty="0" smtClean="0">
                <a:latin typeface="Segoe Print" pitchFamily="2" charset="0"/>
              </a:rPr>
              <a:t>given</a:t>
            </a:r>
            <a:r>
              <a:rPr lang="en-US" sz="2400" b="1" dirty="0">
                <a:latin typeface="Segoe Print" pitchFamily="2" charset="0"/>
              </a:rPr>
              <a:t>, 	</a:t>
            </a:r>
            <a:r>
              <a:rPr lang="en-US" sz="2400" b="1" dirty="0" smtClean="0">
                <a:latin typeface="Segoe Print" pitchFamily="2" charset="0"/>
              </a:rPr>
              <a:t>Gene </a:t>
            </a:r>
            <a:r>
              <a:rPr lang="en-US" sz="2400" b="1" dirty="0">
                <a:latin typeface="Segoe Print" pitchFamily="2" charset="0"/>
              </a:rPr>
              <a:t>for spotted body colour = S		</a:t>
            </a:r>
            <a:r>
              <a:rPr lang="en-US" sz="2400" b="1" dirty="0" smtClean="0">
                <a:latin typeface="Segoe Print" pitchFamily="2" charset="0"/>
              </a:rPr>
              <a:t>		Gene </a:t>
            </a:r>
            <a:r>
              <a:rPr lang="en-US" sz="2400" b="1" dirty="0">
                <a:latin typeface="Segoe Print" pitchFamily="2" charset="0"/>
              </a:rPr>
              <a:t>for Short hairs= L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Segoe Print" pitchFamily="2" charset="0"/>
              </a:rPr>
              <a:t>		</a:t>
            </a:r>
            <a:r>
              <a:rPr lang="en-US" sz="2400" b="1" dirty="0" smtClean="0">
                <a:latin typeface="Segoe Print" pitchFamily="2" charset="0"/>
              </a:rPr>
              <a:t>	Gene </a:t>
            </a:r>
            <a:r>
              <a:rPr lang="en-US" sz="2400" b="1" dirty="0">
                <a:latin typeface="Segoe Print" pitchFamily="2" charset="0"/>
              </a:rPr>
              <a:t>for solid body colour = s		</a:t>
            </a:r>
            <a:r>
              <a:rPr lang="en-US" sz="2400" b="1" dirty="0" smtClean="0">
                <a:latin typeface="Segoe Print" pitchFamily="2" charset="0"/>
              </a:rPr>
              <a:t>		Gene </a:t>
            </a:r>
            <a:r>
              <a:rPr lang="en-US" sz="2400" b="1" dirty="0">
                <a:latin typeface="Segoe Print" pitchFamily="2" charset="0"/>
              </a:rPr>
              <a:t>for Long hairs =l</a:t>
            </a:r>
            <a:endParaRPr lang="en-US" sz="3200" b="1" dirty="0">
              <a:latin typeface="Segoe Print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154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7. In Drosophila,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curly</a:t>
            </a:r>
            <a:r>
              <a:rPr lang="en-US" sz="2400" b="1" dirty="0">
                <a:latin typeface="Segoe Print" pitchFamily="2" charset="0"/>
              </a:rPr>
              <a:t> wings-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‘c’ </a:t>
            </a:r>
            <a:r>
              <a:rPr lang="en-US" sz="2400" b="1" dirty="0">
                <a:latin typeface="Segoe Print" pitchFamily="2" charset="0"/>
              </a:rPr>
              <a:t>and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spineless</a:t>
            </a:r>
            <a:r>
              <a:rPr lang="en-US" sz="2400" b="1" dirty="0">
                <a:latin typeface="Segoe Print" pitchFamily="2" charset="0"/>
              </a:rPr>
              <a:t> bristles –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‘s’ </a:t>
            </a:r>
            <a:r>
              <a:rPr lang="en-US" sz="2400" b="1" dirty="0">
                <a:latin typeface="Segoe Print" pitchFamily="2" charset="0"/>
              </a:rPr>
              <a:t>are </a:t>
            </a:r>
            <a:r>
              <a:rPr lang="en-US" sz="2400" b="1" dirty="0" err="1">
                <a:latin typeface="Segoe Print" pitchFamily="2" charset="0"/>
              </a:rPr>
              <a:t>autosomal</a:t>
            </a:r>
            <a:r>
              <a:rPr lang="en-US" sz="2400" b="1" dirty="0">
                <a:latin typeface="Segoe Print" pitchFamily="2" charset="0"/>
              </a:rPr>
              <a:t> homozygous recessive characters. The genes giving rise to these characters are both located in chromosome no. 3. Starting with a wild type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male-straight</a:t>
            </a:r>
            <a:r>
              <a:rPr lang="en-US" sz="2400" b="1" dirty="0">
                <a:latin typeface="Segoe Print" pitchFamily="2" charset="0"/>
              </a:rPr>
              <a:t> wings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(C) </a:t>
            </a:r>
            <a:r>
              <a:rPr lang="en-US" sz="2400" b="1" dirty="0">
                <a:latin typeface="Segoe Print" pitchFamily="2" charset="0"/>
              </a:rPr>
              <a:t>and </a:t>
            </a:r>
            <a:r>
              <a:rPr lang="en-US" sz="2400" b="1" dirty="0">
                <a:solidFill>
                  <a:srgbClr val="C00000"/>
                </a:solidFill>
                <a:latin typeface="Segoe Print" pitchFamily="2" charset="0"/>
              </a:rPr>
              <a:t>spiny</a:t>
            </a:r>
            <a:r>
              <a:rPr lang="en-US" sz="2400" b="1" dirty="0">
                <a:latin typeface="Segoe Print" pitchFamily="2" charset="0"/>
              </a:rPr>
              <a:t> Bristles </a:t>
            </a:r>
            <a:r>
              <a:rPr lang="en-US" sz="2400" b="1" dirty="0">
                <a:solidFill>
                  <a:srgbClr val="0070C0"/>
                </a:solidFill>
                <a:latin typeface="Segoe Print" pitchFamily="2" charset="0"/>
              </a:rPr>
              <a:t>(S) </a:t>
            </a:r>
            <a:r>
              <a:rPr lang="en-US" sz="2400" b="1" dirty="0">
                <a:latin typeface="Segoe Print" pitchFamily="2" charset="0"/>
              </a:rPr>
              <a:t>and the female with curly wings (c) and spineless bristles (s), the test cross of F1 produces following individuals. 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Straight </a:t>
            </a:r>
            <a:r>
              <a:rPr lang="en-US" sz="2400" b="1" dirty="0">
                <a:latin typeface="Segoe Print" pitchFamily="2" charset="0"/>
              </a:rPr>
              <a:t>wings and spiny bristles (CS) – </a:t>
            </a:r>
            <a:r>
              <a:rPr lang="en-US" sz="2400" b="1" dirty="0" smtClean="0">
                <a:latin typeface="Segoe Print" pitchFamily="2" charset="0"/>
              </a:rPr>
              <a:t>292,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Curly </a:t>
            </a:r>
            <a:r>
              <a:rPr lang="en-US" sz="2400" b="1" dirty="0">
                <a:latin typeface="Segoe Print" pitchFamily="2" charset="0"/>
              </a:rPr>
              <a:t>wings and spineless bristles - (</a:t>
            </a:r>
            <a:r>
              <a:rPr lang="en-US" sz="2400" b="1" dirty="0" err="1">
                <a:latin typeface="Segoe Print" pitchFamily="2" charset="0"/>
              </a:rPr>
              <a:t>cs</a:t>
            </a:r>
            <a:r>
              <a:rPr lang="en-US" sz="2400" b="1" dirty="0">
                <a:latin typeface="Segoe Print" pitchFamily="2" charset="0"/>
              </a:rPr>
              <a:t>) – </a:t>
            </a:r>
            <a:r>
              <a:rPr lang="en-US" sz="2400" b="1" dirty="0" smtClean="0">
                <a:latin typeface="Segoe Print" pitchFamily="2" charset="0"/>
              </a:rPr>
              <a:t>290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Straight </a:t>
            </a:r>
            <a:r>
              <a:rPr lang="en-US" sz="2400" b="1" dirty="0">
                <a:latin typeface="Segoe Print" pitchFamily="2" charset="0"/>
              </a:rPr>
              <a:t>wings and spineless bristles (Cs) – </a:t>
            </a:r>
            <a:r>
              <a:rPr lang="en-US" sz="2400" b="1" dirty="0" smtClean="0">
                <a:latin typeface="Segoe Print" pitchFamily="2" charset="0"/>
              </a:rPr>
              <a:t>09,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Curly </a:t>
            </a:r>
            <a:r>
              <a:rPr lang="en-US" sz="2400" b="1" dirty="0">
                <a:latin typeface="Segoe Print" pitchFamily="2" charset="0"/>
              </a:rPr>
              <a:t>wings and spiny bristles (</a:t>
            </a:r>
            <a:r>
              <a:rPr lang="en-US" sz="2400" b="1" dirty="0" err="1">
                <a:latin typeface="Segoe Print" pitchFamily="2" charset="0"/>
              </a:rPr>
              <a:t>cS</a:t>
            </a:r>
            <a:r>
              <a:rPr lang="en-US" sz="2400" b="1" dirty="0">
                <a:latin typeface="Segoe Print" pitchFamily="2" charset="0"/>
              </a:rPr>
              <a:t>) – 07</a:t>
            </a:r>
          </a:p>
          <a:p>
            <a:pPr marL="457200" indent="-457200">
              <a:spcBef>
                <a:spcPts val="1200"/>
              </a:spcBef>
              <a:buAutoNum type="alphaLcParenR"/>
            </a:pPr>
            <a:r>
              <a:rPr lang="en-US" sz="2400" b="1" dirty="0" smtClean="0">
                <a:latin typeface="Segoe Print" pitchFamily="2" charset="0"/>
              </a:rPr>
              <a:t>What </a:t>
            </a:r>
            <a:r>
              <a:rPr lang="en-US" sz="2400" b="1" dirty="0">
                <a:latin typeface="Segoe Print" pitchFamily="2" charset="0"/>
              </a:rPr>
              <a:t>is the crossover frequency?	</a:t>
            </a:r>
            <a:endParaRPr lang="en-US" sz="2400" b="1" dirty="0" smtClean="0">
              <a:latin typeface="Segoe Print" pitchFamily="2" charset="0"/>
            </a:endParaRPr>
          </a:p>
          <a:p>
            <a:pPr marL="457200" indent="-457200">
              <a:spcBef>
                <a:spcPts val="1200"/>
              </a:spcBef>
              <a:buAutoNum type="alphaLcParenR"/>
            </a:pPr>
            <a:r>
              <a:rPr lang="en-US" sz="2400" b="1" dirty="0" smtClean="0">
                <a:latin typeface="Segoe Print" pitchFamily="2" charset="0"/>
              </a:rPr>
              <a:t>What </a:t>
            </a:r>
            <a:r>
              <a:rPr lang="en-US" sz="2400" b="1" dirty="0">
                <a:latin typeface="Segoe Print" pitchFamily="2" charset="0"/>
              </a:rPr>
              <a:t>is the distance between the two genes? </a:t>
            </a:r>
            <a:endParaRPr lang="en-US" sz="3200" b="1" dirty="0">
              <a:latin typeface="Segoe Print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154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7. In Drosophila, curly wings- ‘c’ and spineless bristles – ‘s’ are </a:t>
            </a:r>
            <a:r>
              <a:rPr lang="en-US" sz="2400" b="1" dirty="0" err="1">
                <a:latin typeface="Segoe Print" pitchFamily="2" charset="0"/>
              </a:rPr>
              <a:t>autosomal</a:t>
            </a:r>
            <a:r>
              <a:rPr lang="en-US" sz="2400" b="1" dirty="0">
                <a:latin typeface="Segoe Print" pitchFamily="2" charset="0"/>
              </a:rPr>
              <a:t> homozygous recessive characters. The genes giving rise to these characters are both located in chromosome no. 3. Starting with a wild type male-straight wings (C) and spiny Bristles (S) and the female with curly wings (c) and spineless bristles (s), the test cross of F1 produces following individuals. 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Straight </a:t>
            </a:r>
            <a:r>
              <a:rPr lang="en-US" sz="2400" b="1" dirty="0">
                <a:latin typeface="Segoe Print" pitchFamily="2" charset="0"/>
              </a:rPr>
              <a:t>wings and spiny bristles (CS) – </a:t>
            </a:r>
            <a:r>
              <a:rPr lang="en-US" sz="2400" b="1" dirty="0" smtClean="0">
                <a:latin typeface="Segoe Print" pitchFamily="2" charset="0"/>
              </a:rPr>
              <a:t>292,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Curly </a:t>
            </a:r>
            <a:r>
              <a:rPr lang="en-US" sz="2400" b="1" dirty="0">
                <a:latin typeface="Segoe Print" pitchFamily="2" charset="0"/>
              </a:rPr>
              <a:t>wings and spineless bristles - (</a:t>
            </a:r>
            <a:r>
              <a:rPr lang="en-US" sz="2400" b="1" dirty="0" err="1">
                <a:latin typeface="Segoe Print" pitchFamily="2" charset="0"/>
              </a:rPr>
              <a:t>cs</a:t>
            </a:r>
            <a:r>
              <a:rPr lang="en-US" sz="2400" b="1" dirty="0">
                <a:latin typeface="Segoe Print" pitchFamily="2" charset="0"/>
              </a:rPr>
              <a:t>) – </a:t>
            </a:r>
            <a:r>
              <a:rPr lang="en-US" sz="2400" b="1" dirty="0" smtClean="0">
                <a:latin typeface="Segoe Print" pitchFamily="2" charset="0"/>
              </a:rPr>
              <a:t>290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Straight </a:t>
            </a:r>
            <a:r>
              <a:rPr lang="en-US" sz="2400" b="1" dirty="0">
                <a:latin typeface="Segoe Print" pitchFamily="2" charset="0"/>
              </a:rPr>
              <a:t>wings and spineless bristles (Cs) – </a:t>
            </a:r>
            <a:r>
              <a:rPr lang="en-US" sz="2400" b="1" dirty="0" smtClean="0">
                <a:latin typeface="Segoe Print" pitchFamily="2" charset="0"/>
              </a:rPr>
              <a:t>09,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latin typeface="Segoe Print" pitchFamily="2" charset="0"/>
              </a:rPr>
              <a:t>	</a:t>
            </a:r>
            <a:r>
              <a:rPr lang="en-US" sz="2400" b="1" dirty="0" smtClean="0">
                <a:latin typeface="Segoe Print" pitchFamily="2" charset="0"/>
              </a:rPr>
              <a:t>Curly </a:t>
            </a:r>
            <a:r>
              <a:rPr lang="en-US" sz="2400" b="1" dirty="0">
                <a:latin typeface="Segoe Print" pitchFamily="2" charset="0"/>
              </a:rPr>
              <a:t>wings and spiny bristles (</a:t>
            </a:r>
            <a:r>
              <a:rPr lang="en-US" sz="2400" b="1" dirty="0" err="1">
                <a:latin typeface="Segoe Print" pitchFamily="2" charset="0"/>
              </a:rPr>
              <a:t>cS</a:t>
            </a:r>
            <a:r>
              <a:rPr lang="en-US" sz="2400" b="1" dirty="0">
                <a:latin typeface="Segoe Print" pitchFamily="2" charset="0"/>
              </a:rPr>
              <a:t>) – 07</a:t>
            </a:r>
          </a:p>
          <a:p>
            <a:pPr marL="457200" indent="-457200">
              <a:spcBef>
                <a:spcPts val="1200"/>
              </a:spcBef>
              <a:buAutoNum type="alphaLcParenR"/>
            </a:pPr>
            <a:r>
              <a:rPr lang="en-US" sz="2400" b="1" dirty="0" smtClean="0">
                <a:latin typeface="Segoe Print" pitchFamily="2" charset="0"/>
              </a:rPr>
              <a:t>What </a:t>
            </a:r>
            <a:r>
              <a:rPr lang="en-US" sz="2400" b="1" dirty="0">
                <a:latin typeface="Segoe Print" pitchFamily="2" charset="0"/>
              </a:rPr>
              <a:t>is the crossover frequency?	</a:t>
            </a:r>
            <a:endParaRPr lang="en-US" sz="2400" b="1" dirty="0" smtClean="0">
              <a:latin typeface="Segoe Print" pitchFamily="2" charset="0"/>
            </a:endParaRPr>
          </a:p>
          <a:p>
            <a:pPr marL="457200" indent="-457200">
              <a:spcBef>
                <a:spcPts val="1200"/>
              </a:spcBef>
              <a:buAutoNum type="alphaLcParenR"/>
            </a:pPr>
            <a:r>
              <a:rPr lang="en-US" sz="2400" b="1" dirty="0" smtClean="0">
                <a:latin typeface="Segoe Print" pitchFamily="2" charset="0"/>
              </a:rPr>
              <a:t>What </a:t>
            </a:r>
            <a:r>
              <a:rPr lang="en-US" sz="2400" b="1" dirty="0">
                <a:latin typeface="Segoe Print" pitchFamily="2" charset="0"/>
              </a:rPr>
              <a:t>is the distance between the two genes? </a:t>
            </a:r>
            <a:endParaRPr lang="en-US" sz="3200" b="1" dirty="0">
              <a:latin typeface="Segoe Print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533</Words>
  <Application>Microsoft Office PowerPoint</Application>
  <PresentationFormat>On-screen Show (4:3)</PresentationFormat>
  <Paragraphs>63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5</cp:revision>
  <dcterms:created xsi:type="dcterms:W3CDTF">2017-01-09T03:48:11Z</dcterms:created>
  <dcterms:modified xsi:type="dcterms:W3CDTF">2017-01-09T04:19:21Z</dcterms:modified>
</cp:coreProperties>
</file>