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5D834-7976-4072-8278-65EB933EF414}" type="datetimeFigureOut">
              <a:rPr lang="en-US" smtClean="0"/>
              <a:pPr/>
              <a:t>02/01/2017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4F744-355C-4077-8A02-1838E22FE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F32C3C-141F-4F3E-BCE6-81A55321B58C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597424-4045-4CCD-BF05-04EEF83577AF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455C5-E368-458E-AA40-D360363644A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DBF4A8-3573-4296-BA0F-04BCD23AEAF8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33C3D6-AE89-4622-81C6-DC7BE8A90777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87ECF6-46EA-4F2F-8203-F2D812375F9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41935-CAA7-4092-95B3-13041C305A2B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2268A-F254-46A0-9FD4-4DCBEBB73906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82F4F-899A-4E81-BB2F-F94AA3C2D602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A47877-3251-4623-AE97-24E09CF8927B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509354-B94C-47B1-AEDB-95A96C1FC9EE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5CF7E24-DFCB-454A-B6AB-68C01BCB41D1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81534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</a:t>
            </a:r>
          </a:p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&amp; </a:t>
            </a:r>
          </a:p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Recombination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2895600"/>
            <a:ext cx="8153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Asso</a:t>
            </a:r>
            <a:r>
              <a:rPr lang="en-US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. Prof. R. S. </a:t>
            </a:r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Suryavanshi</a:t>
            </a:r>
            <a:endParaRPr lang="en-US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4343400"/>
            <a:ext cx="8153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	Definition, 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ea typeface="Times New Roman" pitchFamily="18" charset="0"/>
                <a:cs typeface="MV Boli" pitchFamily="2" charset="0"/>
              </a:rPr>
              <a:t> Types of Linkages - Complete &amp; incomplete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MV Boli" pitchFamily="2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	Linkage Groups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MV Boli" pitchFamily="2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 Significance of linkages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MV Boli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V Boli" pitchFamily="2" charset="0"/>
                <a:ea typeface="Times New Roman" pitchFamily="18" charset="0"/>
                <a:cs typeface="MV Boli" pitchFamily="2" charset="0"/>
              </a:rPr>
              <a:t>Definition: 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V Boli" pitchFamily="2" charset="0"/>
              <a:ea typeface="Times New Roman" pitchFamily="18" charset="0"/>
              <a:cs typeface="MV Boli" pitchFamily="2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The tendency of two or more genes to stay together during inheritance is known as Linkage.</a:t>
            </a: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Or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All the genes on a chromosome are said to be linked to one another and belong to the same linkage group. The phenomenon of inheritance of linked genes in same linkage group is called linkage.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Or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	The phenomenon of the inheritance of the genes together and to retain their parental combination even in the offspring is known as linkage.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6CCE9-3DA2-4D82-A5E5-C641828A7688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609600"/>
            <a:ext cx="80772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Two or more genes are linked together because they are located on the same chromosome</a:t>
            </a:r>
          </a:p>
          <a:p>
            <a:pPr lvl="0"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Linked genes do not show independent segregation</a:t>
            </a:r>
          </a:p>
          <a:p>
            <a:pPr lvl="0"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The concept of linkage originated when Morgan demonstrated in 1910 </a:t>
            </a:r>
          </a:p>
          <a:p>
            <a:pPr lvl="0" algn="just" fontAlgn="base">
              <a:spcBef>
                <a:spcPts val="1200"/>
              </a:spcBef>
              <a:spcAft>
                <a:spcPts val="1200"/>
              </a:spcAft>
            </a:pPr>
            <a:endParaRPr lang="en-US" sz="2400" b="1" dirty="0" smtClean="0">
              <a:solidFill>
                <a:srgbClr val="002060"/>
              </a:solidFill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56CE-4070-4E0B-AB1F-4220622182BB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0"/>
            <a:ext cx="80772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32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Conclusion from his studies: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Genes located on the same chromosome tend to stay together during inheritance; this tendency is called Linkage.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Genes are arranged in a linear fashion in the chromosomes.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The intensity of linkage between two genes is inversely related to the distance between them in the chromosome. He also proposed that,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Coupling and repulsion phases are two aspects of the same phenomenon, i.e. linkage. Later studies have confirmed the above conclusions of Morgan. </a:t>
            </a: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cs typeface="Arial" pitchFamily="34" charset="0"/>
              </a:rPr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20FD-06A8-4A6A-9F64-AE483DC2CEA6}" type="datetime1">
              <a:rPr lang="en-US" smtClean="0"/>
              <a:pPr/>
              <a:t>02/01/2017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0"/>
            <a:ext cx="80772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32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Conclusion from his studies: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Genes located on the same chromosome tend to stay together during inheritance; this tendency is called Linkage.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Genes are arranged in a linear fashion in the chromosomes.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The intensity of linkage between two genes is inversely related to the distance between them in the chromosome. He also proposed that,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Coupling and repulsion phases are two aspects of the same phenomenon, i.e. linkage. Later studies have confirmed the above conclusions of Morgan. </a:t>
            </a: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cs typeface="Arial" pitchFamily="34" charset="0"/>
              </a:rPr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CB107-CD63-4515-9E45-81AE12F111CD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0"/>
            <a:ext cx="8077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Linkage Types: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latin typeface="Segoe Print" pitchFamily="2" charset="0"/>
              </a:rPr>
              <a:t>Complete linkage: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latin typeface="Segoe Print" pitchFamily="2" charset="0"/>
              </a:rPr>
              <a:t>Incomplete linkage: </a:t>
            </a:r>
            <a:endParaRPr lang="en-US" sz="3200" b="1" dirty="0" smtClean="0">
              <a:solidFill>
                <a:srgbClr val="C00000"/>
              </a:solidFill>
              <a:latin typeface="MV Boli" pitchFamily="2" charset="0"/>
              <a:cs typeface="MV Boli" pitchFamily="2" charset="0"/>
            </a:endParaRPr>
          </a:p>
        </p:txBody>
      </p:sp>
      <p:pic>
        <p:nvPicPr>
          <p:cNvPr id="30722" name="Picture 2" descr="Image result for crossing o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323" y="2286000"/>
            <a:ext cx="8101677" cy="43434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EA138-EEA1-4D81-834C-81CF2B542A21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0"/>
            <a:ext cx="37338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Complete linkage: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genes are so closely located in chromosomes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inherit in same linkage groups for two or more generations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called complete linked genes &amp; such inheritance of completely linked genes is called complete linkage.  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0"/>
            <a:ext cx="42672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B66D-55D6-488E-8EBF-E2F5106987E5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0"/>
            <a:ext cx="4343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Incomplete linkage: 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genes do not always stay together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because homologous non-sister </a:t>
            </a:r>
            <a:r>
              <a:rPr lang="en-US" sz="2400" b="1" dirty="0" err="1" smtClean="0">
                <a:latin typeface="Segoe Print" pitchFamily="2" charset="0"/>
              </a:rPr>
              <a:t>chromatids</a:t>
            </a:r>
            <a:r>
              <a:rPr lang="en-US" sz="2400" b="1" dirty="0" smtClean="0">
                <a:latin typeface="Segoe Print" pitchFamily="2" charset="0"/>
              </a:rPr>
              <a:t> may exchange segments - meiotic prophase - crossing over</a:t>
            </a:r>
          </a:p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linked genes which are widely located in chromosomes &amp; have chances of separation by crossing over are called incompletely linked genes 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 l="49106"/>
          <a:stretch>
            <a:fillRect/>
          </a:stretch>
        </p:blipFill>
        <p:spPr bwMode="auto">
          <a:xfrm>
            <a:off x="5334001" y="0"/>
            <a:ext cx="3810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990600" y="6096000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latin typeface="Segoe Print" pitchFamily="2" charset="0"/>
              </a:rPr>
              <a:t> the phenomenon of their inheritance is called incomplete linkage.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43E7-F331-4AB2-961D-1ABA594835A4}" type="datetime1">
              <a:rPr lang="en-US" smtClean="0"/>
              <a:pPr/>
              <a:t>02/01/2017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0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Incomplete linkage in Maize: </a:t>
            </a: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990600" y="685800"/>
            <a:ext cx="8153400" cy="582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In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Zea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mays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(maize) a case of incomplete linkage between the alleles for colour and shape of the seed has been observed by Hutchison. When a maize plant with seeds having colour and full endosperms (CS/CS) is crossed with another plants having recessive alleles for colourless, shrunken seeds 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), the F1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heterozygotes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are found with the phenotype of coloured full and genotype of CS/cs. When F1 hybrid is test crossed with double recessive parent 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) four classes of descendants are obtained instead of two as shown in following figure.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4E3D3-2F7F-4727-AE93-F4A3DDFAC4B8}" type="datetime1">
              <a:rPr lang="en-US" smtClean="0"/>
              <a:pPr/>
              <a:t>02/01/2017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34821" name="AutoShape 5"/>
          <p:cNvSpPr>
            <a:spLocks noChangeShapeType="1"/>
          </p:cNvSpPr>
          <p:nvPr/>
        </p:nvSpPr>
        <p:spPr bwMode="auto">
          <a:xfrm>
            <a:off x="3956049" y="512762"/>
            <a:ext cx="45719" cy="706438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17" name="AutoShape 1"/>
          <p:cNvSpPr>
            <a:spLocks noChangeShapeType="1"/>
          </p:cNvSpPr>
          <p:nvPr/>
        </p:nvSpPr>
        <p:spPr bwMode="auto">
          <a:xfrm flipH="1">
            <a:off x="1905000" y="2286000"/>
            <a:ext cx="2114550" cy="1066800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18" name="AutoShape 2"/>
          <p:cNvSpPr>
            <a:spLocks noChangeShapeType="1"/>
          </p:cNvSpPr>
          <p:nvPr/>
        </p:nvSpPr>
        <p:spPr bwMode="auto">
          <a:xfrm>
            <a:off x="4021137" y="2286000"/>
            <a:ext cx="3141664" cy="1066800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19" name="AutoShape 3"/>
          <p:cNvSpPr>
            <a:spLocks noChangeShapeType="1"/>
          </p:cNvSpPr>
          <p:nvPr/>
        </p:nvSpPr>
        <p:spPr bwMode="auto">
          <a:xfrm flipH="1">
            <a:off x="3581401" y="2286000"/>
            <a:ext cx="439736" cy="1143000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0" name="AutoShape 4"/>
          <p:cNvSpPr>
            <a:spLocks noChangeShapeType="1"/>
          </p:cNvSpPr>
          <p:nvPr/>
        </p:nvSpPr>
        <p:spPr bwMode="auto">
          <a:xfrm>
            <a:off x="4021137" y="2286000"/>
            <a:ext cx="1236664" cy="1066800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990600" y="0"/>
            <a:ext cx="8153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Coloured full	X</a:t>
            </a:r>
            <a:r>
              <a:rPr lang="en-US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Colourless shrunken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Parents</a:t>
            </a:r>
          </a:p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CS/CS				       </a:t>
            </a:r>
            <a:r>
              <a:rPr lang="en-US" sz="24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en-US" sz="24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	     : F1</a:t>
            </a:r>
          </a:p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Coloured full (CS/</a:t>
            </a:r>
            <a:r>
              <a:rPr lang="en-US" sz="24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1066800" y="1828800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Coloured full		X</a:t>
            </a: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Colourless shrunken :Test cross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990600" y="2971800"/>
            <a:ext cx="8153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Coloured,	Coloured 	Colourless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Colourless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full 		shrunken 	Full 		shrunken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48%		2%		2%		48%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40DF-EC3C-452A-9223-7994F3ABFF5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5400" y="685800"/>
            <a:ext cx="7848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MV Boli" pitchFamily="2" charset="0"/>
                <a:cs typeface="MV Boli" pitchFamily="2" charset="0"/>
              </a:rPr>
              <a:t>The test cross results are clearly showing that parental combination of alleles. </a:t>
            </a:r>
          </a:p>
          <a:p>
            <a:r>
              <a:rPr lang="en-US" sz="2400" dirty="0" smtClean="0">
                <a:latin typeface="MV Boli" pitchFamily="2" charset="0"/>
                <a:cs typeface="MV Boli" pitchFamily="2" charset="0"/>
              </a:rPr>
              <a:t>(e. g. CS/CS and 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) are those expected from </a:t>
            </a:r>
          </a:p>
          <a:p>
            <a:endParaRPr lang="en-US" sz="2400" dirty="0" smtClean="0">
              <a:latin typeface="MV Boli" pitchFamily="2" charset="0"/>
              <a:cs typeface="MV Boli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MV Boli" pitchFamily="2" charset="0"/>
                <a:cs typeface="MV Boli" pitchFamily="2" charset="0"/>
              </a:rPr>
              <a:t> complete linkage and appear in 96% cases;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MV Boli" pitchFamily="2" charset="0"/>
                <a:cs typeface="MV Boli" pitchFamily="2" charset="0"/>
              </a:rPr>
              <a:t> new combinations (Cs/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 and 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) - 4% cases.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MV Boli" pitchFamily="2" charset="0"/>
                <a:cs typeface="MV Boli" pitchFamily="2" charset="0"/>
              </a:rPr>
              <a:t> Thus in 4% cases crossing over have occurred 	between linked genes.</a:t>
            </a:r>
            <a:endParaRPr lang="en-US" sz="2400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D61-A050-4E3D-ACB9-F9E7279CEBC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5400" y="685800"/>
            <a:ext cx="7848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MV Boli" pitchFamily="2" charset="0"/>
                <a:cs typeface="MV Boli" pitchFamily="2" charset="0"/>
              </a:rPr>
              <a:t>The test cross results are clearly showing that parental combination of alleles. </a:t>
            </a:r>
          </a:p>
          <a:p>
            <a:r>
              <a:rPr lang="en-US" sz="2400" dirty="0" smtClean="0">
                <a:latin typeface="MV Boli" pitchFamily="2" charset="0"/>
                <a:cs typeface="MV Boli" pitchFamily="2" charset="0"/>
              </a:rPr>
              <a:t>(e. g. CS/CS and 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) are those expected from </a:t>
            </a:r>
          </a:p>
          <a:p>
            <a:endParaRPr lang="en-US" sz="2400" dirty="0" smtClean="0">
              <a:latin typeface="MV Boli" pitchFamily="2" charset="0"/>
              <a:cs typeface="MV Boli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MV Boli" pitchFamily="2" charset="0"/>
                <a:cs typeface="MV Boli" pitchFamily="2" charset="0"/>
              </a:rPr>
              <a:t> complete linkage and appear in 96% cases;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MV Boli" pitchFamily="2" charset="0"/>
                <a:cs typeface="MV Boli" pitchFamily="2" charset="0"/>
              </a:rPr>
              <a:t> new combinations (Cs/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 and 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cs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) - 4% cases.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MV Boli" pitchFamily="2" charset="0"/>
                <a:cs typeface="MV Boli" pitchFamily="2" charset="0"/>
              </a:rPr>
              <a:t> Thus in 4% cases crossing over have occurred 	between linked genes.</a:t>
            </a:r>
            <a:endParaRPr lang="en-US" sz="2400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219D-643A-4850-B48E-A95B96A78261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685800"/>
            <a:ext cx="7924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Incomplete linkage in Drosophila: </a:t>
            </a:r>
          </a:p>
          <a:p>
            <a:endParaRPr lang="en-US" sz="2400" b="1" dirty="0" smtClean="0"/>
          </a:p>
          <a:p>
            <a:pPr algn="just"/>
            <a:r>
              <a:rPr lang="en-US" sz="2400" dirty="0" smtClean="0">
                <a:latin typeface="MV Boli" pitchFamily="2" charset="0"/>
                <a:cs typeface="MV Boli" pitchFamily="2" charset="0"/>
              </a:rPr>
              <a:t>The wild type Drosophila has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gray body and long wigs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 (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b+v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+/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b+v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+), where alleles for gray b+ and v+ dominate over the mutant alleles for black b and vestigial v. when, a gray long fly (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b+v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+/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b+v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+) is crossed with a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black bodied and vestigial winged 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fly (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bv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/</a:t>
            </a:r>
            <a:r>
              <a:rPr lang="en-US" sz="2400" dirty="0" err="1" smtClean="0">
                <a:latin typeface="MV Boli" pitchFamily="2" charset="0"/>
                <a:cs typeface="MV Boli" pitchFamily="2" charset="0"/>
              </a:rPr>
              <a:t>bv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), the F1 heterozygote is found with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gray long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 phenotype and </a:t>
            </a:r>
            <a:r>
              <a:rPr lang="en-US" sz="2400" dirty="0" err="1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b+v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+/</a:t>
            </a:r>
            <a:r>
              <a:rPr lang="en-US" sz="2400" dirty="0" err="1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bv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 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genotype. The F1 heterozygote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(</a:t>
            </a:r>
            <a:r>
              <a:rPr lang="en-US" sz="2400" dirty="0" err="1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b+v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+/</a:t>
            </a:r>
            <a:r>
              <a:rPr lang="en-US" sz="2400" dirty="0" err="1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bv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) 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when test crossed with double recessive parent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(</a:t>
            </a:r>
            <a:r>
              <a:rPr lang="en-US" sz="2400" dirty="0" err="1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bv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/</a:t>
            </a:r>
            <a:r>
              <a:rPr lang="en-US" sz="2400" dirty="0" err="1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bv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) 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instead of occurring of two classes of phenotypes in the ratio of 1:1, occur four classes of phenotypes as shown below</a:t>
            </a:r>
            <a:endParaRPr lang="en-US" sz="2400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C0FE-D498-4101-981A-3F19556E46D4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2353" t="2615" r="3529" b="11626"/>
          <a:stretch>
            <a:fillRect/>
          </a:stretch>
        </p:blipFill>
        <p:spPr bwMode="auto">
          <a:xfrm>
            <a:off x="2057400" y="1"/>
            <a:ext cx="609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B1C2-603F-4090-80A3-277B56F85E3A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457200"/>
            <a:ext cx="8001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MV Boli" pitchFamily="2" charset="0"/>
                <a:cs typeface="MV Boli" pitchFamily="2" charset="0"/>
              </a:rPr>
              <a:t>The test cross results are clearly showing that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parental combinations 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(gray long and black vestigial) are those expected from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complete linkage 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and appeared in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83% cases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. The other two (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gray vestigial and black, long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) are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new combinations 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and appeared in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17% cases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. Thus, in </a:t>
            </a:r>
            <a:r>
              <a:rPr lang="en-US" sz="2400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17%</a:t>
            </a:r>
            <a:r>
              <a:rPr lang="en-US" sz="2400" dirty="0" smtClean="0">
                <a:latin typeface="MV Boli" pitchFamily="2" charset="0"/>
                <a:cs typeface="MV Boli" pitchFamily="2" charset="0"/>
              </a:rPr>
              <a:t> cases crossing over has occurred. </a:t>
            </a:r>
            <a:endParaRPr lang="en-US" sz="2400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0C11-92FD-409B-80B8-56A18823E00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502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C8F1-2F21-4D11-A38C-0E9C89DDADD6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8223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V Boli" pitchFamily="2" charset="0"/>
                <a:ea typeface="Times New Roman" pitchFamily="18" charset="0"/>
                <a:cs typeface="MV Boli" pitchFamily="2" charset="0"/>
              </a:rPr>
              <a:t>Linkage groups: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All the genes on a single chromosome. </a:t>
            </a:r>
            <a:endParaRPr lang="en-US" sz="2400" b="1" dirty="0" smtClean="0">
              <a:solidFill>
                <a:srgbClr val="000000"/>
              </a:solidFill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They are inherited as a group;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during cell division they act and move as a unit rather than independently.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Variations in linkage groups can occur if a chromosome breaks, and the sections join with the partner chromosome, if it has broken in the same places.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This exchange of genes between chromosomes, called crossing-over,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usually it occurs during meiosis.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Sex linkage is the tendency of a characteristic to be linked to one sex;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sex-linked traits in humans include red-green colour blindness and hemophilia.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95E9-D438-4175-AD31-796A59EC977C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6479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Significance of Linkages: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In the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improvement of plants, linkage plays a great role in determining the nature and scope of hybridization and selection programs.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cs typeface="Arial" pitchFamily="34" charset="0"/>
              </a:rPr>
              <a:t> it reduces the possibility of variability in gametes unless crossing over occurs.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cs typeface="Arial" pitchFamily="34" charset="0"/>
              </a:rPr>
              <a:t> linkage helps to hold the parental characteristics together.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baseline="0" dirty="0" smtClean="0">
                <a:solidFill>
                  <a:srgbClr val="000000"/>
                </a:solidFill>
                <a:latin typeface="Segoe Print" pitchFamily="2" charset="0"/>
                <a:cs typeface="Arial" pitchFamily="34" charset="0"/>
              </a:rPr>
              <a:t>Linkage</a:t>
            </a: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cs typeface="Arial" pitchFamily="34" charset="0"/>
              </a:rPr>
              <a:t> serves as a factor of racial and specific cohesion rather than as a barrier between species and between races.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400" b="1" dirty="0" smtClean="0">
                <a:solidFill>
                  <a:srgbClr val="000000"/>
                </a:solidFill>
                <a:latin typeface="Segoe Print" pitchFamily="2" charset="0"/>
                <a:cs typeface="Arial" pitchFamily="34" charset="0"/>
              </a:rPr>
              <a:t>Practical study of sex-linked characters for early determination of sex in the domesticated fowl has its own significance in the poultry farm.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175AC-1A5A-4A30-8BA3-B3979BC85C3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rossing o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6730998" cy="50482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66800" y="4642009"/>
            <a:ext cx="80772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V Boli" pitchFamily="2" charset="0"/>
                <a:cs typeface="MV Boli" pitchFamily="2" charset="0"/>
              </a:rPr>
              <a:t>Thanks</a:t>
            </a:r>
            <a:endParaRPr lang="en-US" sz="13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0800" algn="tl" rotWithShape="0">
                  <a:srgbClr val="000000"/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Linkages &amp; Recombination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D7F6-E4C1-4323-8E69-FB2C22BEA0CE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240</TotalTime>
  <Words>1121</Words>
  <Application>Microsoft Office PowerPoint</Application>
  <PresentationFormat>On-screen Show (4:3)</PresentationFormat>
  <Paragraphs>159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</dc:creator>
  <cp:lastModifiedBy>Admin</cp:lastModifiedBy>
  <cp:revision>26</cp:revision>
  <dcterms:created xsi:type="dcterms:W3CDTF">2014-08-31T14:58:53Z</dcterms:created>
  <dcterms:modified xsi:type="dcterms:W3CDTF">2017-01-02T04:20:01Z</dcterms:modified>
</cp:coreProperties>
</file>