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53A52C-8ACE-4B11-A1F6-2713F6598109}" type="datetimeFigureOut">
              <a:rPr lang="en-US" smtClean="0"/>
              <a:pPr/>
              <a:t>24/07/2017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0"/>
            <a:ext cx="4648200" cy="85930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MICROBIOLOGY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600200"/>
            <a:ext cx="8077200" cy="5257800"/>
          </a:xfrm>
        </p:spPr>
        <p:txBody>
          <a:bodyPr>
            <a:normAutofit/>
          </a:bodyPr>
          <a:lstStyle/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Introduction: 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Micro = small, bio = life and logo = study</a:t>
            </a:r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study of microorganisms and their activities. </a:t>
            </a:r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distribution in nature, their relationship to each other and to other living organisms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Micorbiologists</a:t>
            </a:r>
            <a:r>
              <a:rPr lang="en-US" sz="2800" dirty="0" smtClean="0">
                <a:solidFill>
                  <a:srgbClr val="002060"/>
                </a:solidFill>
              </a:rPr>
              <a:t> - specialize to work with the microorganisms</a:t>
            </a:r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useful microorganisms and the harmful ones</a:t>
            </a:r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indent="-457200">
              <a:buFont typeface="Wingdings" pitchFamily="2" charset="2"/>
              <a:buChar char="Ø"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910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006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Groups of Microorganisms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274320" lvl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Bacteriology – is the study of bacteria; </a:t>
            </a:r>
          </a:p>
          <a:p>
            <a:pPr marL="274320" lvl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Mycology – is the study of fungi; </a:t>
            </a:r>
          </a:p>
          <a:p>
            <a:pPr marL="274320" lvl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Phycology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is the study of algae;</a:t>
            </a:r>
          </a:p>
          <a:p>
            <a:pPr marL="274320" lvl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Protozoology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is the study of protozoa and </a:t>
            </a:r>
          </a:p>
          <a:p>
            <a:pPr marL="274320" lvl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Virology – is the study of viruses.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History </a:t>
            </a:r>
            <a:r>
              <a:rPr lang="en-US" sz="3200" b="1" dirty="0" smtClean="0"/>
              <a:t>of Microbiology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27432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IN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Kircher</a:t>
            </a:r>
            <a:r>
              <a:rPr lang="en-IN" sz="2400" dirty="0" smtClean="0">
                <a:solidFill>
                  <a:srgbClr val="0070C0"/>
                </a:solidFill>
                <a:latin typeface="Arial Rounded MT Bold" pitchFamily="34" charset="0"/>
              </a:rPr>
              <a:t> who first recognized the importance of </a:t>
            </a:r>
            <a:r>
              <a:rPr lang="en-IN" sz="2400" dirty="0" smtClean="0">
                <a:solidFill>
                  <a:srgbClr val="0070C0"/>
                </a:solidFill>
                <a:latin typeface="Arial Rounded MT Bold" pitchFamily="34" charset="0"/>
              </a:rPr>
              <a:t>microorganisms </a:t>
            </a:r>
            <a:r>
              <a:rPr lang="en-IN" sz="2400" dirty="0" smtClean="0">
                <a:solidFill>
                  <a:srgbClr val="0070C0"/>
                </a:solidFill>
                <a:latin typeface="Arial Rounded MT Bold" pitchFamily="34" charset="0"/>
              </a:rPr>
              <a:t>in disease development.</a:t>
            </a:r>
            <a:endParaRPr lang="en-US" sz="24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7030A0"/>
                </a:solidFill>
                <a:latin typeface="Arial Rounded MT Bold" pitchFamily="34" charset="0"/>
              </a:rPr>
              <a:t>Antony van Leeuwenhoek (1632-1723) first person to 	report descriptions of microorganisms in detail</a:t>
            </a:r>
            <a:endParaRPr lang="en-US" sz="2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0070C0"/>
                </a:solidFill>
                <a:latin typeface="Arial Rounded MT Bold" pitchFamily="34" charset="0"/>
              </a:rPr>
              <a:t>Louis Pasteur (1822-1895) through this series of </a:t>
            </a:r>
            <a:r>
              <a:rPr lang="en-IN" sz="2400" dirty="0" smtClean="0">
                <a:solidFill>
                  <a:srgbClr val="0070C0"/>
                </a:solidFill>
                <a:latin typeface="Arial Rounded MT Bold" pitchFamily="34" charset="0"/>
              </a:rPr>
              <a:t>experiments </a:t>
            </a:r>
            <a:r>
              <a:rPr lang="en-IN" sz="2400" dirty="0" smtClean="0">
                <a:solidFill>
                  <a:srgbClr val="0070C0"/>
                </a:solidFill>
                <a:latin typeface="Arial Rounded MT Bold" pitchFamily="34" charset="0"/>
              </a:rPr>
              <a:t>proved his germ theory</a:t>
            </a:r>
            <a:endParaRPr lang="en-US" sz="24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7030A0"/>
                </a:solidFill>
                <a:latin typeface="Arial Rounded MT Bold" pitchFamily="34" charset="0"/>
              </a:rPr>
              <a:t>He also founded that fermentation of fruits and grain, </a:t>
            </a:r>
            <a:r>
              <a:rPr lang="en-IN" sz="2400" dirty="0" smtClean="0">
                <a:solidFill>
                  <a:srgbClr val="7030A0"/>
                </a:solidFill>
                <a:latin typeface="Arial Rounded MT Bold" pitchFamily="34" charset="0"/>
              </a:rPr>
              <a:t>resulting </a:t>
            </a:r>
            <a:r>
              <a:rPr lang="en-IN" sz="2400" dirty="0" smtClean="0">
                <a:solidFill>
                  <a:srgbClr val="7030A0"/>
                </a:solidFill>
                <a:latin typeface="Arial Rounded MT Bold" pitchFamily="34" charset="0"/>
              </a:rPr>
              <a:t>in alcohol, was brought about by </a:t>
            </a:r>
            <a:r>
              <a:rPr lang="en-IN" sz="2400" dirty="0" smtClean="0">
                <a:solidFill>
                  <a:srgbClr val="7030A0"/>
                </a:solidFill>
                <a:latin typeface="Arial Rounded MT Bold" pitchFamily="34" charset="0"/>
              </a:rPr>
              <a:t>microbes</a:t>
            </a:r>
            <a:endParaRPr lang="en-IN" sz="2400" dirty="0" smtClean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History </a:t>
            </a:r>
            <a:r>
              <a:rPr lang="en-US" sz="3200" b="1" dirty="0" smtClean="0"/>
              <a:t>of Microbiology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IN" sz="2400" dirty="0" smtClean="0">
                <a:solidFill>
                  <a:srgbClr val="7030A0"/>
                </a:solidFill>
              </a:rPr>
              <a:t> Robert Koch (1843-1910) was busy with the anthrax 	problem in Germany.</a:t>
            </a:r>
          </a:p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0070C0"/>
                </a:solidFill>
              </a:rPr>
              <a:t> He discovered bacilli responsible - anthrax disease of cattle </a:t>
            </a:r>
          </a:p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7030A0"/>
                </a:solidFill>
              </a:rPr>
              <a:t> First time a bacterium proved cause of an animal disease</a:t>
            </a:r>
          </a:p>
          <a:p>
            <a:pPr marL="274320" lvl="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0070C0"/>
                </a:solidFill>
              </a:rPr>
              <a:t> Series of observations - establishment of Koch’ postulates. 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27432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7030A0"/>
                </a:solidFill>
              </a:rPr>
              <a:t>Microorganisms </a:t>
            </a:r>
            <a:r>
              <a:rPr lang="en-IN" sz="2400" dirty="0" smtClean="0">
                <a:solidFill>
                  <a:srgbClr val="7030A0"/>
                </a:solidFill>
              </a:rPr>
              <a:t>- ideal tools - study of life processes. </a:t>
            </a:r>
          </a:p>
          <a:p>
            <a:pPr marL="27432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0070C0"/>
                </a:solidFill>
              </a:rPr>
              <a:t> Inspired physicist, geneticists, chemists, and biologists to 	join  - molecular biology</a:t>
            </a:r>
          </a:p>
          <a:p>
            <a:pPr marL="27432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7030A0"/>
                </a:solidFill>
              </a:rPr>
              <a:t> Genetic engineering - production of drugs and vaccines</a:t>
            </a:r>
          </a:p>
          <a:p>
            <a:pPr marL="274320" algn="just">
              <a:spcBef>
                <a:spcPts val="1200"/>
              </a:spcBef>
              <a:buFont typeface="Wingdings" pitchFamily="2" charset="2"/>
              <a:buChar char="v"/>
            </a:pPr>
            <a:r>
              <a:rPr lang="en-IN" sz="2400" dirty="0" smtClean="0">
                <a:solidFill>
                  <a:srgbClr val="0070C0"/>
                </a:solidFill>
              </a:rPr>
              <a:t> Improvement of agricultural crops, and various other areas</a:t>
            </a:r>
            <a:r>
              <a:rPr lang="en-IN" sz="2400" dirty="0" smtClean="0">
                <a:solidFill>
                  <a:srgbClr val="7030A0"/>
                </a:solidFill>
              </a:rPr>
              <a:t>. 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200" b="1" dirty="0" smtClean="0"/>
              <a:t>Classification of Microorganisms </a:t>
            </a:r>
            <a:br>
              <a:rPr lang="en-IN" sz="3200" b="1" dirty="0" smtClean="0"/>
            </a:br>
            <a:r>
              <a:rPr lang="en-IN" sz="3200" dirty="0" smtClean="0"/>
              <a:t>L. E. Hawker and A. H. Linton (1978)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3657600" y="838200"/>
            <a:ext cx="1905000" cy="457200"/>
          </a:xfrm>
          <a:prstGeom prst="rect">
            <a:avLst/>
          </a:prstGeom>
          <a:solidFill>
            <a:srgbClr val="FFFF00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accent6">
                    <a:lumMod val="75000"/>
                  </a:schemeClr>
                </a:solidFill>
              </a:rPr>
              <a:t>Microorganisms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0" y="1905000"/>
            <a:ext cx="28956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Organization </a:t>
            </a:r>
            <a:r>
              <a:rPr lang="en-IN" b="1" dirty="0" err="1" smtClean="0">
                <a:solidFill>
                  <a:srgbClr val="360028"/>
                </a:solidFill>
              </a:rPr>
              <a:t>subcellular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4419600" y="1905000"/>
            <a:ext cx="4572000" cy="3810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Unicellular,  </a:t>
            </a:r>
            <a:r>
              <a:rPr lang="en-IN" b="1" dirty="0" err="1" smtClean="0">
                <a:solidFill>
                  <a:srgbClr val="360028"/>
                </a:solidFill>
              </a:rPr>
              <a:t>multicellular</a:t>
            </a:r>
            <a:r>
              <a:rPr lang="en-IN" b="1" dirty="0" smtClean="0">
                <a:solidFill>
                  <a:srgbClr val="360028"/>
                </a:solidFill>
              </a:rPr>
              <a:t> or </a:t>
            </a:r>
            <a:r>
              <a:rPr lang="en-IN" b="1" dirty="0" err="1" smtClean="0">
                <a:solidFill>
                  <a:srgbClr val="360028"/>
                </a:solidFill>
              </a:rPr>
              <a:t>plasmodial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3124200" y="2895600"/>
            <a:ext cx="2895600" cy="3810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Unbounded nuclei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6248400" y="2895600"/>
            <a:ext cx="2895600" cy="3810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Bounded nuclei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990600" y="4114800"/>
            <a:ext cx="2895600" cy="3810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Chlorophyll present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3" name="Rectangle 12"/>
          <p:cNvSpPr>
            <a:spLocks/>
          </p:cNvSpPr>
          <p:nvPr/>
        </p:nvSpPr>
        <p:spPr>
          <a:xfrm>
            <a:off x="4191000" y="4114800"/>
            <a:ext cx="2895600" cy="3810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Chlorophyll absent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4" name="Rectangle 13"/>
          <p:cNvSpPr>
            <a:spLocks/>
          </p:cNvSpPr>
          <p:nvPr/>
        </p:nvSpPr>
        <p:spPr>
          <a:xfrm>
            <a:off x="1066800" y="5562600"/>
            <a:ext cx="1524000" cy="609600"/>
          </a:xfrm>
          <a:prstGeom prst="rect">
            <a:avLst/>
          </a:prstGeom>
          <a:solidFill>
            <a:srgbClr val="FFFF00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Chlorophyll present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7" name="Rectangle 16"/>
          <p:cNvSpPr>
            <a:spLocks/>
          </p:cNvSpPr>
          <p:nvPr/>
        </p:nvSpPr>
        <p:spPr>
          <a:xfrm>
            <a:off x="2971800" y="5562600"/>
            <a:ext cx="1524000" cy="6096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360028"/>
                </a:solidFill>
              </a:rPr>
              <a:t>Chlorophyll absent</a:t>
            </a:r>
            <a:endParaRPr lang="en-US" b="1" dirty="0">
              <a:solidFill>
                <a:srgbClr val="360028"/>
              </a:solidFill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4724400" y="5562600"/>
            <a:ext cx="2133600" cy="6096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err="1" smtClean="0">
                <a:solidFill>
                  <a:srgbClr val="7030A0"/>
                </a:solidFill>
              </a:rPr>
              <a:t>Thallus</a:t>
            </a:r>
            <a:r>
              <a:rPr lang="en-IN" b="1" dirty="0" smtClean="0">
                <a:solidFill>
                  <a:srgbClr val="7030A0"/>
                </a:solidFill>
              </a:rPr>
              <a:t> unicellular throughout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6934200" y="5562600"/>
            <a:ext cx="2133600" cy="609600"/>
          </a:xfrm>
          <a:prstGeom prst="rect">
            <a:avLst/>
          </a:prstGeom>
          <a:solidFill>
            <a:srgbClr val="FFFF00"/>
          </a:solidFill>
          <a:ln w="25400" cap="rnd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err="1" smtClean="0">
                <a:solidFill>
                  <a:srgbClr val="7030A0"/>
                </a:solidFill>
              </a:rPr>
              <a:t>Thallus</a:t>
            </a:r>
            <a:r>
              <a:rPr lang="en-IN" b="1" dirty="0" smtClean="0">
                <a:solidFill>
                  <a:srgbClr val="7030A0"/>
                </a:solidFill>
              </a:rPr>
              <a:t> unicellular later plasmodium</a:t>
            </a:r>
            <a:endParaRPr lang="en-US" b="1" dirty="0">
              <a:solidFill>
                <a:srgbClr val="7030A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447800" y="1600200"/>
            <a:ext cx="5943600" cy="1588"/>
          </a:xfrm>
          <a:prstGeom prst="line">
            <a:avLst/>
          </a:prstGeom>
          <a:ln w="25400" cap="rnd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69758" y="2590800"/>
            <a:ext cx="3657600" cy="1588"/>
          </a:xfrm>
          <a:prstGeom prst="line">
            <a:avLst/>
          </a:prstGeom>
          <a:ln w="25400" cap="rnd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286000" y="3808412"/>
            <a:ext cx="3657600" cy="1588"/>
          </a:xfrm>
          <a:prstGeom prst="line">
            <a:avLst/>
          </a:prstGeom>
          <a:ln w="25400" cap="rnd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828800" y="5257800"/>
            <a:ext cx="6553200" cy="1588"/>
          </a:xfrm>
          <a:prstGeom prst="line">
            <a:avLst/>
          </a:prstGeom>
          <a:ln w="25400" cap="rnd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4445373" y="14982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321173" y="17268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7264774" y="17268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1144121" y="2589681"/>
            <a:ext cx="609601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6271932" y="24126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4443132" y="2717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8100732" y="2717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4445373" y="3479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2159373" y="39366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5816974" y="39366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6200000" flipH="1">
            <a:off x="6477001" y="4267199"/>
            <a:ext cx="1828800" cy="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1702173" y="5384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3530973" y="5384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5512173" y="5384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>
            <a:off x="8255374" y="5384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649118" y="3352800"/>
            <a:ext cx="1218282" cy="36933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dirty="0" err="1" smtClean="0"/>
              <a:t>Prokaryota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7467600" y="3429000"/>
            <a:ext cx="1143000" cy="36933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dirty="0" err="1" smtClean="0"/>
              <a:t>Eukaryota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1828800" y="4724400"/>
            <a:ext cx="1156086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7030A0"/>
                </a:solidFill>
              </a:rPr>
              <a:t>Bacteria 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14400" y="2895600"/>
            <a:ext cx="974947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7030A0"/>
                </a:solidFill>
              </a:rPr>
              <a:t>Viruses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953000" y="4724400"/>
            <a:ext cx="1755352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7030A0"/>
                </a:solidFill>
              </a:rPr>
              <a:t>Cyanobecteria</a:t>
            </a:r>
            <a:endParaRPr lang="en-US" b="1" dirty="0">
              <a:solidFill>
                <a:srgbClr val="7030A0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rot="5400000">
            <a:off x="2159373" y="4622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5400000">
            <a:off x="5816974" y="46224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1409581" y="6488668"/>
            <a:ext cx="800219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7030A0"/>
                </a:solidFill>
              </a:rPr>
              <a:t>Algae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333817" y="6488668"/>
            <a:ext cx="780983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7030A0"/>
                </a:solidFill>
              </a:rPr>
              <a:t>Fungi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181600" y="6488668"/>
            <a:ext cx="1177758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7030A0"/>
                </a:solidFill>
              </a:rPr>
              <a:t>Protozoa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467600" y="6488668"/>
            <a:ext cx="1497526" cy="36933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50000"/>
                <a:alpha val="97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7030A0"/>
                </a:solidFill>
              </a:rPr>
              <a:t>Slime </a:t>
            </a:r>
            <a:r>
              <a:rPr lang="en-IN" b="1" dirty="0" err="1" smtClean="0">
                <a:solidFill>
                  <a:srgbClr val="7030A0"/>
                </a:solidFill>
              </a:rPr>
              <a:t>Molds</a:t>
            </a:r>
            <a:endParaRPr lang="en-US" b="1" dirty="0">
              <a:solidFill>
                <a:srgbClr val="7030A0"/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1702173" y="62988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3530974" y="62988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5512173" y="62988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5400000">
            <a:off x="8255373" y="6298827"/>
            <a:ext cx="255494" cy="2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Scope of Microorganisms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8229600" cy="5867400"/>
          </a:xfrm>
        </p:spPr>
        <p:txBody>
          <a:bodyPr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IN" b="1" dirty="0" smtClean="0">
                <a:solidFill>
                  <a:srgbClr val="002060"/>
                </a:solidFill>
              </a:rPr>
              <a:t>Bacteriology</a:t>
            </a:r>
            <a:r>
              <a:rPr lang="en-IN" dirty="0" smtClean="0">
                <a:solidFill>
                  <a:srgbClr val="002060"/>
                </a:solidFill>
              </a:rPr>
              <a:t>: study of bacteria – the smallest, 	simplest, </a:t>
            </a:r>
            <a:r>
              <a:rPr lang="en-IN" dirty="0" smtClean="0">
                <a:solidFill>
                  <a:srgbClr val="002060"/>
                </a:solidFill>
              </a:rPr>
              <a:t>prokaryotic, </a:t>
            </a:r>
            <a:r>
              <a:rPr lang="en-IN" dirty="0" smtClean="0">
                <a:solidFill>
                  <a:srgbClr val="002060"/>
                </a:solidFill>
              </a:rPr>
              <a:t>single –celled microorganisms.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C00000"/>
                </a:solidFill>
              </a:rPr>
              <a:t>Mycology</a:t>
            </a:r>
            <a:r>
              <a:rPr lang="en-IN" dirty="0" smtClean="0">
                <a:solidFill>
                  <a:srgbClr val="C00000"/>
                </a:solidFill>
              </a:rPr>
              <a:t>: study of fungi - </a:t>
            </a:r>
            <a:r>
              <a:rPr lang="en-IN" dirty="0" err="1" smtClean="0">
                <a:solidFill>
                  <a:srgbClr val="C00000"/>
                </a:solidFill>
              </a:rPr>
              <a:t>molds</a:t>
            </a:r>
            <a:r>
              <a:rPr lang="en-IN" dirty="0" smtClean="0">
                <a:solidFill>
                  <a:srgbClr val="C00000"/>
                </a:solidFill>
              </a:rPr>
              <a:t>, yeasts, mushrooms &amp; 	puffballs. </a:t>
            </a:r>
            <a:endParaRPr lang="en-US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err="1" smtClean="0">
                <a:solidFill>
                  <a:srgbClr val="002060"/>
                </a:solidFill>
              </a:rPr>
              <a:t>Protozoology</a:t>
            </a:r>
            <a:r>
              <a:rPr lang="en-IN" dirty="0" smtClean="0">
                <a:solidFill>
                  <a:srgbClr val="002060"/>
                </a:solidFill>
              </a:rPr>
              <a:t>: It is the study of </a:t>
            </a:r>
            <a:r>
              <a:rPr lang="en-IN" dirty="0" err="1" smtClean="0">
                <a:solidFill>
                  <a:srgbClr val="002060"/>
                </a:solidFill>
              </a:rPr>
              <a:t>protozoans</a:t>
            </a:r>
            <a:r>
              <a:rPr lang="en-IN" dirty="0" smtClean="0">
                <a:solidFill>
                  <a:srgbClr val="002060"/>
                </a:solidFill>
              </a:rPr>
              <a:t>-animals-like 	and mostly single-celled, </a:t>
            </a:r>
            <a:r>
              <a:rPr lang="en-IN" dirty="0" smtClean="0">
                <a:solidFill>
                  <a:srgbClr val="002060"/>
                </a:solidFill>
              </a:rPr>
              <a:t>eukaryotic </a:t>
            </a:r>
            <a:r>
              <a:rPr lang="en-IN" dirty="0" smtClean="0">
                <a:solidFill>
                  <a:srgbClr val="002060"/>
                </a:solidFill>
              </a:rPr>
              <a:t>organisms.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C00000"/>
                </a:solidFill>
              </a:rPr>
              <a:t>Virology</a:t>
            </a:r>
            <a:r>
              <a:rPr lang="en-IN" dirty="0" smtClean="0">
                <a:solidFill>
                  <a:srgbClr val="C00000"/>
                </a:solidFill>
              </a:rPr>
              <a:t>: study of viruses (minute non-cellular particles 	that parasitize living things) and viral diseases. </a:t>
            </a:r>
            <a:endParaRPr lang="en-US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err="1" smtClean="0">
                <a:solidFill>
                  <a:srgbClr val="002060"/>
                </a:solidFill>
              </a:rPr>
              <a:t>Algology</a:t>
            </a:r>
            <a:r>
              <a:rPr lang="en-IN" b="1" dirty="0" smtClean="0">
                <a:solidFill>
                  <a:srgbClr val="002060"/>
                </a:solidFill>
              </a:rPr>
              <a:t> or </a:t>
            </a:r>
            <a:r>
              <a:rPr lang="en-IN" b="1" dirty="0" err="1" smtClean="0">
                <a:solidFill>
                  <a:srgbClr val="002060"/>
                </a:solidFill>
              </a:rPr>
              <a:t>Phycology</a:t>
            </a:r>
            <a:r>
              <a:rPr lang="en-IN" dirty="0" smtClean="0">
                <a:solidFill>
                  <a:srgbClr val="002060"/>
                </a:solidFill>
              </a:rPr>
              <a:t>:  study of algae-simple aquatic 	organisms - single-celled forms to large sea weeds.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err="1" smtClean="0">
                <a:solidFill>
                  <a:srgbClr val="C00000"/>
                </a:solidFill>
              </a:rPr>
              <a:t>Parasitology</a:t>
            </a:r>
            <a:r>
              <a:rPr lang="en-IN" dirty="0" smtClean="0">
                <a:solidFill>
                  <a:srgbClr val="C00000"/>
                </a:solidFill>
              </a:rPr>
              <a:t>: study of parasitism and parasites –  	pathogenic protozoa, </a:t>
            </a:r>
            <a:r>
              <a:rPr lang="en-IN" dirty="0" err="1" smtClean="0">
                <a:solidFill>
                  <a:srgbClr val="C00000"/>
                </a:solidFill>
              </a:rPr>
              <a:t>helminth</a:t>
            </a:r>
            <a:r>
              <a:rPr lang="en-IN" dirty="0" smtClean="0">
                <a:solidFill>
                  <a:srgbClr val="C00000"/>
                </a:solidFill>
              </a:rPr>
              <a:t> worms and insects. 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Scope of Microorganisms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8229600" cy="5867400"/>
          </a:xfrm>
        </p:spPr>
        <p:txBody>
          <a:bodyPr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IN" b="1" dirty="0" smtClean="0">
                <a:solidFill>
                  <a:srgbClr val="002060"/>
                </a:solidFill>
              </a:rPr>
              <a:t>Microbial ecology</a:t>
            </a:r>
            <a:r>
              <a:rPr lang="en-IN" dirty="0" smtClean="0">
                <a:solidFill>
                  <a:srgbClr val="002060"/>
                </a:solidFill>
              </a:rPr>
              <a:t>:  study of interrelationships between 	microbes and environment.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C00000"/>
                </a:solidFill>
              </a:rPr>
              <a:t>Microbial morphology</a:t>
            </a:r>
            <a:r>
              <a:rPr lang="en-IN" dirty="0" smtClean="0">
                <a:solidFill>
                  <a:srgbClr val="C00000"/>
                </a:solidFill>
              </a:rPr>
              <a:t>:  study of detailed structures of 	microorganisms. </a:t>
            </a:r>
            <a:endParaRPr lang="en-US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Microbial taxonomy</a:t>
            </a:r>
            <a:r>
              <a:rPr lang="en-IN" dirty="0" smtClean="0">
                <a:solidFill>
                  <a:srgbClr val="002060"/>
                </a:solidFill>
              </a:rPr>
              <a:t>: concerned with the classification, 	naming, and identification of microorganisms.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C00000"/>
                </a:solidFill>
              </a:rPr>
              <a:t>Microbial physiology</a:t>
            </a:r>
            <a:r>
              <a:rPr lang="en-IN" dirty="0" smtClean="0">
                <a:solidFill>
                  <a:srgbClr val="C00000"/>
                </a:solidFill>
              </a:rPr>
              <a:t>:  study of metabolism of microbes 	at the cellular and molecular levels. </a:t>
            </a:r>
            <a:endParaRPr lang="en-US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Microbial genetics and Molecular biology</a:t>
            </a:r>
            <a:r>
              <a:rPr lang="en-IN" dirty="0" smtClean="0">
                <a:solidFill>
                  <a:srgbClr val="002060"/>
                </a:solidFill>
              </a:rPr>
              <a:t>: study of 	genetic material, structure and function and the 	biochemical reactions of microbial </a:t>
            </a:r>
            <a:r>
              <a:rPr lang="en-IN" dirty="0" smtClean="0">
                <a:solidFill>
                  <a:srgbClr val="002060"/>
                </a:solidFill>
              </a:rPr>
              <a:t>cells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Scope of Microorganisms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8229600" cy="5867400"/>
          </a:xfrm>
        </p:spPr>
        <p:txBody>
          <a:bodyPr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IN" b="1" dirty="0" smtClean="0">
                <a:solidFill>
                  <a:srgbClr val="C00000"/>
                </a:solidFill>
              </a:rPr>
              <a:t>Industrial microbiology</a:t>
            </a:r>
            <a:r>
              <a:rPr lang="en-IN" dirty="0" smtClean="0">
                <a:solidFill>
                  <a:srgbClr val="C00000"/>
                </a:solidFill>
              </a:rPr>
              <a:t>: It is concerned with the 	industrial uses of microbes in the production of 	alcoholic beverages, vitamins, amino acids, enzymes, 	antibiotics and other drugs. </a:t>
            </a:r>
            <a:endParaRPr lang="en-US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Agricultural microbiology</a:t>
            </a:r>
            <a:r>
              <a:rPr lang="en-IN" dirty="0" smtClean="0">
                <a:solidFill>
                  <a:srgbClr val="002060"/>
                </a:solidFill>
              </a:rPr>
              <a:t>: study of relationships of 	microbes and crops with an emphasis on control of 	plant diseases and improvement of yields.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C00000"/>
                </a:solidFill>
              </a:rPr>
              <a:t>Food microbiology</a:t>
            </a:r>
            <a:r>
              <a:rPr lang="en-IN" dirty="0" smtClean="0">
                <a:solidFill>
                  <a:srgbClr val="C00000"/>
                </a:solidFill>
              </a:rPr>
              <a:t>: interaction of microorganisms and 	food in relation to food bio-processing, food spoilage, 	food borne diseases and their prevention. </a:t>
            </a:r>
            <a:endParaRPr lang="en-US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Dairy microbiology</a:t>
            </a:r>
            <a:r>
              <a:rPr lang="en-IN" dirty="0" smtClean="0">
                <a:solidFill>
                  <a:srgbClr val="002060"/>
                </a:solidFill>
              </a:rPr>
              <a:t>: It deals with the production of and 	maintenance in quality control of diary products. 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Scope of Microorganisms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8229600" cy="5867400"/>
          </a:xfrm>
        </p:spPr>
        <p:txBody>
          <a:bodyPr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Aquatic </a:t>
            </a:r>
            <a:r>
              <a:rPr lang="en-IN" b="1" dirty="0" smtClean="0">
                <a:solidFill>
                  <a:srgbClr val="002060"/>
                </a:solidFill>
              </a:rPr>
              <a:t>microbiology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 study </a:t>
            </a:r>
            <a:r>
              <a:rPr lang="en-IN" dirty="0" smtClean="0">
                <a:solidFill>
                  <a:srgbClr val="002060"/>
                </a:solidFill>
              </a:rPr>
              <a:t>of microorganisms and </a:t>
            </a:r>
            <a:r>
              <a:rPr lang="en-IN" dirty="0" smtClean="0">
                <a:solidFill>
                  <a:srgbClr val="002060"/>
                </a:solidFill>
              </a:rPr>
              <a:t>	their </a:t>
            </a:r>
            <a:r>
              <a:rPr lang="en-IN" dirty="0" smtClean="0">
                <a:solidFill>
                  <a:srgbClr val="002060"/>
                </a:solidFill>
              </a:rPr>
              <a:t>activity concerning human and animal health in </a:t>
            </a:r>
            <a:r>
              <a:rPr lang="en-IN" dirty="0" smtClean="0">
                <a:solidFill>
                  <a:srgbClr val="002060"/>
                </a:solidFill>
              </a:rPr>
              <a:t>	fresh</a:t>
            </a:r>
            <a:r>
              <a:rPr lang="en-IN" dirty="0" smtClean="0">
                <a:solidFill>
                  <a:srgbClr val="002060"/>
                </a:solidFill>
              </a:rPr>
              <a:t>, estuarine and marine waters.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Air microbiology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 role </a:t>
            </a:r>
            <a:r>
              <a:rPr lang="en-IN" dirty="0" smtClean="0">
                <a:solidFill>
                  <a:srgbClr val="002060"/>
                </a:solidFill>
              </a:rPr>
              <a:t>of </a:t>
            </a:r>
            <a:r>
              <a:rPr lang="en-IN" dirty="0" err="1" smtClean="0">
                <a:solidFill>
                  <a:srgbClr val="002060"/>
                </a:solidFill>
              </a:rPr>
              <a:t>aerospora</a:t>
            </a:r>
            <a:r>
              <a:rPr lang="en-IN" dirty="0" smtClean="0">
                <a:solidFill>
                  <a:srgbClr val="002060"/>
                </a:solidFill>
              </a:rPr>
              <a:t> in contamination </a:t>
            </a:r>
            <a:r>
              <a:rPr lang="en-IN" dirty="0" smtClean="0">
                <a:solidFill>
                  <a:srgbClr val="002060"/>
                </a:solidFill>
              </a:rPr>
              <a:t>	and </a:t>
            </a:r>
            <a:r>
              <a:rPr lang="en-IN" dirty="0" smtClean="0">
                <a:solidFill>
                  <a:srgbClr val="002060"/>
                </a:solidFill>
              </a:rPr>
              <a:t>spoilage of food and dissemination of plant and </a:t>
            </a:r>
            <a:r>
              <a:rPr lang="en-IN" dirty="0" smtClean="0">
                <a:solidFill>
                  <a:srgbClr val="002060"/>
                </a:solidFill>
              </a:rPr>
              <a:t>	animal </a:t>
            </a:r>
            <a:r>
              <a:rPr lang="en-IN" dirty="0" smtClean="0">
                <a:solidFill>
                  <a:srgbClr val="002060"/>
                </a:solidFill>
              </a:rPr>
              <a:t>diseases through air.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err="1" smtClean="0">
                <a:solidFill>
                  <a:srgbClr val="002060"/>
                </a:solidFill>
              </a:rPr>
              <a:t>Exomicrobiology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exploration </a:t>
            </a:r>
            <a:r>
              <a:rPr lang="en-IN" dirty="0" smtClean="0">
                <a:solidFill>
                  <a:srgbClr val="002060"/>
                </a:solidFill>
              </a:rPr>
              <a:t>for microbial </a:t>
            </a:r>
            <a:r>
              <a:rPr lang="en-IN" dirty="0" smtClean="0">
                <a:solidFill>
                  <a:srgbClr val="002060"/>
                </a:solidFill>
              </a:rPr>
              <a:t>life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Diagnostic microbiology or Medical microbiology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	principles </a:t>
            </a:r>
            <a:r>
              <a:rPr lang="en-IN" dirty="0" smtClean="0">
                <a:solidFill>
                  <a:srgbClr val="002060"/>
                </a:solidFill>
              </a:rPr>
              <a:t>and techniques involved in study of </a:t>
            </a:r>
            <a:r>
              <a:rPr lang="en-IN" dirty="0" smtClean="0">
                <a:solidFill>
                  <a:srgbClr val="002060"/>
                </a:solidFill>
              </a:rPr>
              <a:t>	pathogenic </a:t>
            </a:r>
            <a:r>
              <a:rPr lang="en-IN" dirty="0" smtClean="0">
                <a:solidFill>
                  <a:srgbClr val="002060"/>
                </a:solidFill>
              </a:rPr>
              <a:t>organisms </a:t>
            </a:r>
            <a:r>
              <a:rPr lang="en-IN" dirty="0" smtClean="0">
                <a:solidFill>
                  <a:srgbClr val="002060"/>
                </a:solidFill>
              </a:rPr>
              <a:t>- diagnosis </a:t>
            </a:r>
            <a:r>
              <a:rPr lang="en-IN" dirty="0" smtClean="0">
                <a:solidFill>
                  <a:srgbClr val="002060"/>
                </a:solidFill>
              </a:rPr>
              <a:t>of infectious </a:t>
            </a:r>
            <a:r>
              <a:rPr lang="en-IN" dirty="0" smtClean="0">
                <a:solidFill>
                  <a:srgbClr val="002060"/>
                </a:solidFill>
              </a:rPr>
              <a:t>	diseases</a:t>
            </a:r>
            <a:r>
              <a:rPr lang="en-IN" dirty="0" smtClean="0">
                <a:solidFill>
                  <a:srgbClr val="002060"/>
                </a:solidFill>
              </a:rPr>
              <a:t>. </a:t>
            </a:r>
            <a:endParaRPr lang="en-IN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Scope of Microorganisms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8229600" cy="5867400"/>
          </a:xfrm>
        </p:spPr>
        <p:txBody>
          <a:bodyPr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Immunology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 immune </a:t>
            </a:r>
            <a:r>
              <a:rPr lang="en-IN" dirty="0" smtClean="0">
                <a:solidFill>
                  <a:srgbClr val="002060"/>
                </a:solidFill>
              </a:rPr>
              <a:t>system that protects against </a:t>
            </a:r>
            <a:r>
              <a:rPr lang="en-IN" dirty="0" smtClean="0">
                <a:solidFill>
                  <a:srgbClr val="002060"/>
                </a:solidFill>
              </a:rPr>
              <a:t>	infections &amp; antibody </a:t>
            </a:r>
            <a:r>
              <a:rPr lang="en-IN" dirty="0" smtClean="0">
                <a:solidFill>
                  <a:srgbClr val="002060"/>
                </a:solidFill>
              </a:rPr>
              <a:t>– antigen </a:t>
            </a:r>
            <a:r>
              <a:rPr lang="en-IN" dirty="0" smtClean="0">
                <a:solidFill>
                  <a:srgbClr val="002060"/>
                </a:solidFill>
              </a:rPr>
              <a:t>reactions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Epidemiology and public health microbiology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	monitoring</a:t>
            </a:r>
            <a:r>
              <a:rPr lang="en-IN" dirty="0" smtClean="0">
                <a:solidFill>
                  <a:srgbClr val="002060"/>
                </a:solidFill>
              </a:rPr>
              <a:t>, control and spread of diseases in </a:t>
            </a:r>
            <a:r>
              <a:rPr lang="en-IN" dirty="0" smtClean="0">
                <a:solidFill>
                  <a:srgbClr val="002060"/>
                </a:solidFill>
              </a:rPr>
              <a:t>	communities</a:t>
            </a:r>
            <a:r>
              <a:rPr lang="en-IN" dirty="0" smtClean="0">
                <a:solidFill>
                  <a:srgbClr val="002060"/>
                </a:solidFill>
              </a:rPr>
              <a:t>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Biotechnology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 manipulation </a:t>
            </a:r>
            <a:r>
              <a:rPr lang="en-IN" dirty="0" smtClean="0">
                <a:solidFill>
                  <a:srgbClr val="002060"/>
                </a:solidFill>
              </a:rPr>
              <a:t>of living organisms, </a:t>
            </a:r>
            <a:r>
              <a:rPr lang="en-IN" dirty="0" smtClean="0">
                <a:solidFill>
                  <a:srgbClr val="002060"/>
                </a:solidFill>
              </a:rPr>
              <a:t>at 	molecular &amp; genetic </a:t>
            </a:r>
            <a:r>
              <a:rPr lang="en-IN" dirty="0" smtClean="0">
                <a:solidFill>
                  <a:srgbClr val="002060"/>
                </a:solidFill>
              </a:rPr>
              <a:t>level to produce useful products. 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12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Modern Biotechnology</a:t>
            </a:r>
            <a:r>
              <a:rPr lang="en-IN" dirty="0" smtClean="0">
                <a:solidFill>
                  <a:srgbClr val="002060"/>
                </a:solidFill>
              </a:rPr>
              <a:t>: </a:t>
            </a:r>
            <a:r>
              <a:rPr lang="en-IN" dirty="0" smtClean="0">
                <a:solidFill>
                  <a:srgbClr val="002060"/>
                </a:solidFill>
              </a:rPr>
              <a:t> construction </a:t>
            </a:r>
            <a:r>
              <a:rPr lang="en-IN" dirty="0" smtClean="0">
                <a:solidFill>
                  <a:srgbClr val="002060"/>
                </a:solidFill>
              </a:rPr>
              <a:t>of microorganism </a:t>
            </a:r>
            <a:r>
              <a:rPr lang="en-IN" dirty="0" smtClean="0">
                <a:solidFill>
                  <a:srgbClr val="002060"/>
                </a:solidFill>
              </a:rPr>
              <a:t>	with </a:t>
            </a:r>
            <a:r>
              <a:rPr lang="en-IN" dirty="0" smtClean="0">
                <a:solidFill>
                  <a:srgbClr val="002060"/>
                </a:solidFill>
              </a:rPr>
              <a:t>specific characteristics by the use of </a:t>
            </a:r>
            <a:r>
              <a:rPr lang="en-IN" dirty="0" smtClean="0">
                <a:solidFill>
                  <a:srgbClr val="002060"/>
                </a:solidFill>
              </a:rPr>
              <a:t>	recombinant </a:t>
            </a:r>
            <a:r>
              <a:rPr lang="en-IN" dirty="0" smtClean="0">
                <a:solidFill>
                  <a:srgbClr val="002060"/>
                </a:solidFill>
              </a:rPr>
              <a:t>DNS technology for industrial purpose. 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0154613">
            <a:off x="1719645" y="2417118"/>
            <a:ext cx="46323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</a:t>
            </a:r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72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You</a:t>
            </a:r>
            <a:endParaRPr lang="en-US" sz="72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336</TotalTime>
  <Words>241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MICROBIOLOGY</vt:lpstr>
      <vt:lpstr>Groups of Microorganisms</vt:lpstr>
      <vt:lpstr>History of Microbiology</vt:lpstr>
      <vt:lpstr>History of Microbiology</vt:lpstr>
      <vt:lpstr>Classification of Microorganisms  L. E. Hawker and A. H. Linton (1978)</vt:lpstr>
      <vt:lpstr>Scope of Microorganisms</vt:lpstr>
      <vt:lpstr>Scope of Microorganisms</vt:lpstr>
      <vt:lpstr>Scope of Microorganisms</vt:lpstr>
      <vt:lpstr>Scope of Microorganisms</vt:lpstr>
      <vt:lpstr>Scope of Microorganisms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</dc:title>
  <dc:creator>Admin</dc:creator>
  <cp:lastModifiedBy>Admin</cp:lastModifiedBy>
  <cp:revision>42</cp:revision>
  <dcterms:created xsi:type="dcterms:W3CDTF">2016-07-19T15:36:32Z</dcterms:created>
  <dcterms:modified xsi:type="dcterms:W3CDTF">2017-07-24T07:35:21Z</dcterms:modified>
</cp:coreProperties>
</file>