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7" r:id="rId2"/>
    <p:sldId id="280" r:id="rId3"/>
    <p:sldId id="258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78" r:id="rId13"/>
    <p:sldId id="27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90" y="-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61F85-D167-47C5-8E93-756D07076921}" type="datetimeFigureOut">
              <a:rPr lang="en-US" smtClean="0"/>
              <a:pPr/>
              <a:t>14/12/2016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BC07E-2149-4186-8624-3A44FD2B07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D7038-A1CF-4B49-9F53-035517AC5834}" type="datetime1">
              <a:rPr lang="en-US" smtClean="0"/>
              <a:pPr/>
              <a:t>14/12/2016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2F870-FCCD-41C8-8BE0-DAB7CFA5F1C6}" type="datetime1">
              <a:rPr lang="en-US" smtClean="0"/>
              <a:pPr/>
              <a:t>14/12/2016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7AD5-3EA2-4855-8666-8A4BDEC30227}" type="datetime1">
              <a:rPr lang="en-US" smtClean="0"/>
              <a:pPr/>
              <a:t>14/12/2016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E060D-4069-4C15-94DB-99227935CE0E}" type="datetime1">
              <a:rPr lang="en-US" smtClean="0"/>
              <a:pPr/>
              <a:t>14/12/2016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71E9-0A90-4A68-A683-F00D6E3EEF55}" type="datetime1">
              <a:rPr lang="en-US" smtClean="0"/>
              <a:pPr/>
              <a:t>14/12/2016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6BD81-6474-4B45-A6CB-18E6E7651309}" type="datetime1">
              <a:rPr lang="en-US" smtClean="0"/>
              <a:pPr/>
              <a:t>14/12/2016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2A02F-D2CC-4B36-B241-9AA1DB0F6C8F}" type="datetime1">
              <a:rPr lang="en-US" smtClean="0"/>
              <a:pPr/>
              <a:t>14/12/2016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18ACA-71A3-4516-B315-25170E7AAEBB}" type="datetime1">
              <a:rPr lang="en-US" smtClean="0"/>
              <a:pPr/>
              <a:t>14/12/2016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18B16-A6FF-4F39-83CF-52C77667AE8C}" type="datetime1">
              <a:rPr lang="en-US" smtClean="0"/>
              <a:pPr/>
              <a:t>14/12/2016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0E20B-3D81-4BED-AB2D-FC8396B2862A}" type="datetime1">
              <a:rPr lang="en-US" smtClean="0"/>
              <a:pPr/>
              <a:t>14/12/2016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3D797-6669-49D7-8CF0-EDB0FE665035}" type="datetime1">
              <a:rPr lang="en-US" smtClean="0"/>
              <a:pPr/>
              <a:t>14/12/2016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D2CC2-F5CF-4A87-8353-DD5F06CF5906}" type="datetime1">
              <a:rPr lang="en-US" smtClean="0"/>
              <a:pPr/>
              <a:t>14/12/2016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5D717-FAE7-46D6-8835-243AEC89D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sz="4800" b="1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en-US" sz="7200" b="1" dirty="0" smtClean="0">
                <a:solidFill>
                  <a:srgbClr val="FFFF00"/>
                </a:solidFill>
              </a:rPr>
              <a:t>BRYOPHYTES</a:t>
            </a:r>
            <a:endParaRPr lang="en-US" sz="7200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971800"/>
            <a:ext cx="9144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36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Prof. 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R. S.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Suryavanshi</a:t>
            </a:r>
            <a:endParaRPr lang="en-US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Dept. of Botany</a:t>
            </a:r>
          </a:p>
          <a:p>
            <a:pPr algn="ctr"/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Vidnyan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Mahavidyalaya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,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Sangola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0"/>
            <a:ext cx="8763000" cy="6096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609600"/>
            <a:ext cx="8763000" cy="6248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>
            <a:normAutofit fontScale="92500"/>
          </a:bodyPr>
          <a:lstStyle/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The </a:t>
            </a:r>
            <a:r>
              <a:rPr lang="en-US" sz="2800" dirty="0" smtClean="0"/>
              <a:t>word bryophyte is derived from the Greek Bryon – Moss, </a:t>
            </a:r>
            <a:r>
              <a:rPr lang="en-US" sz="2800" dirty="0" err="1" smtClean="0"/>
              <a:t>phyton</a:t>
            </a:r>
            <a:r>
              <a:rPr lang="en-US" sz="2800" dirty="0" smtClean="0"/>
              <a:t> – plant. </a:t>
            </a:r>
            <a:endParaRPr lang="en-US" sz="2800" dirty="0" smtClean="0"/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Bryophytes </a:t>
            </a:r>
            <a:r>
              <a:rPr lang="en-US" sz="2800" dirty="0" smtClean="0"/>
              <a:t>usually found in humid and shady places. </a:t>
            </a:r>
            <a:endParaRPr lang="en-US" sz="2800" dirty="0" smtClean="0"/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Well-defined </a:t>
            </a:r>
            <a:r>
              <a:rPr lang="en-US" sz="2800" dirty="0" smtClean="0"/>
              <a:t>habitats are the transitory regions, as swamps or banks of rivers and lakes</a:t>
            </a:r>
            <a:r>
              <a:rPr lang="en-US" sz="2800" dirty="0" smtClean="0"/>
              <a:t>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They </a:t>
            </a:r>
            <a:r>
              <a:rPr lang="en-US" sz="2800" dirty="0" smtClean="0"/>
              <a:t>are quite small and </a:t>
            </a:r>
            <a:r>
              <a:rPr lang="en-US" sz="2800" dirty="0" smtClean="0"/>
              <a:t>inconspicuous </a:t>
            </a:r>
            <a:r>
              <a:rPr lang="en-US" sz="2800" dirty="0" smtClean="0"/>
              <a:t>organisms. </a:t>
            </a:r>
            <a:endParaRPr lang="en-US" sz="2800" dirty="0" smtClean="0"/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Water </a:t>
            </a:r>
            <a:r>
              <a:rPr lang="en-US" sz="2800" dirty="0" smtClean="0"/>
              <a:t>is much essential for the completion of their life history, so described as the </a:t>
            </a:r>
            <a:r>
              <a:rPr lang="en-US" sz="2800" dirty="0" err="1" smtClean="0"/>
              <a:t>amphoebians</a:t>
            </a:r>
            <a:r>
              <a:rPr lang="en-US" sz="2800" dirty="0" smtClean="0"/>
              <a:t> among plants. </a:t>
            </a:r>
            <a:endParaRPr lang="en-US" sz="2800" dirty="0" smtClean="0"/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They </a:t>
            </a:r>
            <a:r>
              <a:rPr lang="en-US" sz="2800" dirty="0" smtClean="0"/>
              <a:t>are the intermediates, the amphibians of the plant kingdom. Instead of roots, rhizoids are presents. 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0"/>
            <a:ext cx="8763000" cy="1143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General Characters </a:t>
            </a:r>
            <a:r>
              <a:rPr lang="en-US" b="1" i="1" dirty="0" smtClean="0">
                <a:solidFill>
                  <a:srgbClr val="FFC000"/>
                </a:solidFill>
              </a:rPr>
              <a:t>of Bryophytes</a:t>
            </a:r>
            <a:r>
              <a:rPr lang="en-US" b="1" dirty="0" smtClean="0">
                <a:solidFill>
                  <a:srgbClr val="FFC000"/>
                </a:solidFill>
              </a:rPr>
              <a:t>: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A - Habit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143000"/>
            <a:ext cx="8763000" cy="6248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>
            <a:normAutofit/>
          </a:bodyPr>
          <a:lstStyle/>
          <a:p>
            <a:pPr marL="457200" lvl="0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400" dirty="0" smtClean="0"/>
              <a:t>Most of the bryophytes are terrestrial but a few genera are aquatic and a few are epiphytic. </a:t>
            </a:r>
            <a:endParaRPr lang="en-US" sz="2400" dirty="0" smtClean="0"/>
          </a:p>
          <a:p>
            <a:pPr marL="457200" lvl="0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400" dirty="0" smtClean="0"/>
              <a:t>They </a:t>
            </a:r>
            <a:r>
              <a:rPr lang="en-US" sz="2400" dirty="0" smtClean="0"/>
              <a:t>are simple, primitive and non-vascular plants. </a:t>
            </a:r>
            <a:endParaRPr lang="en-US" sz="2400" dirty="0" smtClean="0"/>
          </a:p>
          <a:p>
            <a:pPr marL="457200" lvl="0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400" dirty="0" smtClean="0"/>
              <a:t>They </a:t>
            </a:r>
            <a:r>
              <a:rPr lang="en-US" sz="2400" dirty="0" smtClean="0"/>
              <a:t>generally grow in moist, shady places</a:t>
            </a:r>
            <a:r>
              <a:rPr lang="en-US" sz="2400" dirty="0" smtClean="0"/>
              <a:t>.</a:t>
            </a:r>
          </a:p>
          <a:p>
            <a:pPr marL="457200" lvl="0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400" dirty="0" smtClean="0"/>
              <a:t> </a:t>
            </a:r>
            <a:r>
              <a:rPr lang="en-US" sz="2400" dirty="0" smtClean="0"/>
              <a:t>The aquatic </a:t>
            </a:r>
            <a:r>
              <a:rPr lang="en-US" sz="2400" dirty="0" smtClean="0"/>
              <a:t>species </a:t>
            </a:r>
            <a:r>
              <a:rPr lang="en-US" sz="2400" dirty="0" smtClean="0"/>
              <a:t>are </a:t>
            </a:r>
            <a:r>
              <a:rPr lang="en-US" sz="2400" dirty="0" smtClean="0"/>
              <a:t>generally found </a:t>
            </a:r>
            <a:r>
              <a:rPr lang="en-US" sz="2400" dirty="0" smtClean="0"/>
              <a:t>floating or are submerged in ponds, pools, lakes and still waters. </a:t>
            </a:r>
            <a:endParaRPr lang="en-US" sz="2400" dirty="0" smtClean="0"/>
          </a:p>
          <a:p>
            <a:pPr marL="457200" lvl="0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 smtClean="0"/>
              <a:t>terrestrial species are found on soils, banks or rivers and </a:t>
            </a:r>
            <a:r>
              <a:rPr lang="en-US" sz="2400" dirty="0" smtClean="0"/>
              <a:t>lakes, </a:t>
            </a:r>
            <a:r>
              <a:rPr lang="en-US" sz="2400" dirty="0" smtClean="0"/>
              <a:t>on wet walls and in crevices </a:t>
            </a:r>
            <a:r>
              <a:rPr lang="en-US" sz="2400" dirty="0" smtClean="0"/>
              <a:t>attached </a:t>
            </a:r>
            <a:r>
              <a:rPr lang="en-US" sz="2400" dirty="0" smtClean="0"/>
              <a:t>to wet rocks. </a:t>
            </a:r>
            <a:endParaRPr lang="en-US" sz="2400" dirty="0" smtClean="0"/>
          </a:p>
          <a:p>
            <a:pPr marL="457200" lvl="0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 smtClean="0"/>
              <a:t>epiphytic </a:t>
            </a:r>
            <a:r>
              <a:rPr lang="en-US" sz="2400" dirty="0" smtClean="0"/>
              <a:t>species </a:t>
            </a:r>
            <a:r>
              <a:rPr lang="en-US" sz="2400" dirty="0" smtClean="0"/>
              <a:t>grow on branches and trunks of trees, e.g. </a:t>
            </a:r>
            <a:r>
              <a:rPr lang="en-US" sz="2400" b="1" i="1" dirty="0" err="1" smtClean="0"/>
              <a:t>Funaria</a:t>
            </a:r>
            <a:r>
              <a:rPr lang="en-US" sz="2400" dirty="0" smtClean="0"/>
              <a:t>.</a:t>
            </a:r>
          </a:p>
          <a:p>
            <a:pPr marL="457200" lvl="0" indent="-457200">
              <a:lnSpc>
                <a:spcPct val="130000"/>
              </a:lnSpc>
              <a:buFont typeface="+mj-lt"/>
              <a:buAutoNum type="arabicPeriod"/>
            </a:pPr>
            <a:r>
              <a:rPr lang="en-US" sz="2400" dirty="0" smtClean="0"/>
              <a:t>They </a:t>
            </a:r>
            <a:r>
              <a:rPr lang="en-US" sz="2400" dirty="0" smtClean="0"/>
              <a:t>can live in soil but are dependent on water for </a:t>
            </a:r>
            <a:r>
              <a:rPr lang="en-US" sz="2400" dirty="0" smtClean="0"/>
              <a:t>sexual </a:t>
            </a:r>
            <a:r>
              <a:rPr lang="en-US" sz="2400" dirty="0" smtClean="0"/>
              <a:t>reproduction so also called amphibians of the plant kingdom.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0"/>
            <a:ext cx="8763000" cy="1143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General Characters </a:t>
            </a:r>
            <a:r>
              <a:rPr lang="en-US" b="1" i="1" dirty="0" smtClean="0">
                <a:solidFill>
                  <a:srgbClr val="FFC000"/>
                </a:solidFill>
              </a:rPr>
              <a:t>of Bryophytes</a:t>
            </a:r>
            <a:r>
              <a:rPr lang="en-US" b="1" dirty="0" smtClean="0">
                <a:solidFill>
                  <a:srgbClr val="FFC000"/>
                </a:solidFill>
              </a:rPr>
              <a:t>: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A – </a:t>
            </a:r>
            <a:r>
              <a:rPr lang="en-US" b="1" dirty="0" err="1" smtClean="0">
                <a:solidFill>
                  <a:srgbClr val="FFC000"/>
                </a:solidFill>
              </a:rPr>
              <a:t>Thallus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 smtClean="0">
                <a:solidFill>
                  <a:srgbClr val="FFC000"/>
                </a:solidFill>
              </a:rPr>
              <a:t>: - I Plant body (external)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143000"/>
            <a:ext cx="8763000" cy="6248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>
            <a:noAutofit/>
          </a:bodyPr>
          <a:lstStyle/>
          <a:p>
            <a:pPr marL="457200" lvl="0" indent="-457200">
              <a:buFont typeface="+mj-lt"/>
              <a:buAutoNum type="arabicPeriod" startAt="8"/>
            </a:pPr>
            <a:r>
              <a:rPr lang="en-US" sz="2400" dirty="0" smtClean="0"/>
              <a:t> </a:t>
            </a:r>
            <a:r>
              <a:rPr lang="en-US" sz="2400" dirty="0" smtClean="0"/>
              <a:t>In most cases, the </a:t>
            </a:r>
            <a:r>
              <a:rPr lang="en-US" sz="2400" dirty="0" err="1" smtClean="0"/>
              <a:t>thallus</a:t>
            </a:r>
            <a:r>
              <a:rPr lang="en-US" sz="2400" dirty="0" smtClean="0"/>
              <a:t> is </a:t>
            </a:r>
            <a:r>
              <a:rPr lang="en-US" sz="2400" dirty="0" err="1" smtClean="0"/>
              <a:t>dorsiventral</a:t>
            </a:r>
            <a:r>
              <a:rPr lang="en-US" sz="2400" dirty="0" smtClean="0"/>
              <a:t> and not differentiated into structures like stem, root and leaves. </a:t>
            </a:r>
          </a:p>
          <a:p>
            <a:pPr marL="457200" lvl="0" indent="-457200">
              <a:buFont typeface="+mj-lt"/>
              <a:buAutoNum type="arabicPeriod" startAt="8"/>
            </a:pPr>
            <a:r>
              <a:rPr lang="en-US" sz="2400" dirty="0" smtClean="0"/>
              <a:t>The </a:t>
            </a:r>
            <a:r>
              <a:rPr lang="en-US" sz="2400" dirty="0" smtClean="0"/>
              <a:t>life cycle of a bryophytes shows two distinct generations i.e. the </a:t>
            </a:r>
            <a:r>
              <a:rPr lang="en-US" sz="2400" dirty="0" smtClean="0"/>
              <a:t>gametophyte </a:t>
            </a:r>
            <a:r>
              <a:rPr lang="en-US" sz="2400" dirty="0" smtClean="0"/>
              <a:t>(haploid) and the sporophyte </a:t>
            </a:r>
            <a:r>
              <a:rPr lang="en-US" sz="2400" dirty="0" smtClean="0"/>
              <a:t>(diploid).</a:t>
            </a:r>
          </a:p>
          <a:p>
            <a:pPr marL="457200" lvl="0" indent="-457200">
              <a:buFont typeface="+mj-lt"/>
              <a:buAutoNum type="arabicPeriod" startAt="8"/>
            </a:pPr>
            <a:r>
              <a:rPr lang="en-US" sz="2400" dirty="0" smtClean="0"/>
              <a:t>The </a:t>
            </a:r>
            <a:r>
              <a:rPr lang="en-US" sz="2400" dirty="0" smtClean="0"/>
              <a:t>main plant body represents the </a:t>
            </a:r>
            <a:r>
              <a:rPr lang="en-US" sz="2400" dirty="0" smtClean="0"/>
              <a:t>gametophyte </a:t>
            </a:r>
            <a:r>
              <a:rPr lang="en-US" sz="2400" dirty="0" smtClean="0"/>
              <a:t>phase and it is independent, green and branched, remains for longer duration in life </a:t>
            </a:r>
            <a:r>
              <a:rPr lang="en-US" sz="2400" dirty="0" smtClean="0"/>
              <a:t>cycle.</a:t>
            </a:r>
          </a:p>
          <a:p>
            <a:pPr marL="457200" lvl="0" indent="-457200">
              <a:buFont typeface="+mj-lt"/>
              <a:buAutoNum type="arabicPeriod" startAt="8"/>
            </a:pPr>
            <a:r>
              <a:rPr lang="en-US" sz="2400" dirty="0" smtClean="0"/>
              <a:t>The </a:t>
            </a:r>
            <a:r>
              <a:rPr lang="en-US" sz="2400" dirty="0" smtClean="0"/>
              <a:t>sporophytic phase is completely dependent on the gametophyte and it remains for relatively shorter duration in the life cycle. </a:t>
            </a:r>
            <a:endParaRPr lang="en-US" sz="2400" dirty="0" smtClean="0"/>
          </a:p>
          <a:p>
            <a:pPr marL="457200" lvl="0" indent="-457200">
              <a:buFont typeface="+mj-lt"/>
              <a:buAutoNum type="arabicPeriod" startAt="8"/>
            </a:pPr>
            <a:r>
              <a:rPr lang="en-US" sz="2400" dirty="0" smtClean="0"/>
              <a:t>They </a:t>
            </a:r>
            <a:r>
              <a:rPr lang="en-US" sz="2400" dirty="0" smtClean="0"/>
              <a:t>show two distinct forms. The primitive forms are prostrate and </a:t>
            </a:r>
            <a:r>
              <a:rPr lang="en-US" sz="2400" dirty="0" err="1" smtClean="0"/>
              <a:t>thalloid</a:t>
            </a:r>
            <a:r>
              <a:rPr lang="en-US" sz="2400" dirty="0" smtClean="0"/>
              <a:t>, while evolved forms shows erect plant body with main axis (stem) and lateral appendages (leaves).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0"/>
            <a:ext cx="8763000" cy="1143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General Characters </a:t>
            </a:r>
            <a:r>
              <a:rPr lang="en-US" b="1" i="1" dirty="0" smtClean="0">
                <a:solidFill>
                  <a:srgbClr val="FFC000"/>
                </a:solidFill>
              </a:rPr>
              <a:t>of Bryophytes</a:t>
            </a:r>
            <a:r>
              <a:rPr lang="en-US" b="1" dirty="0" smtClean="0">
                <a:solidFill>
                  <a:srgbClr val="FFC000"/>
                </a:solidFill>
              </a:rPr>
              <a:t>: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A – </a:t>
            </a:r>
            <a:r>
              <a:rPr lang="en-US" b="1" dirty="0" err="1" smtClean="0">
                <a:solidFill>
                  <a:srgbClr val="FFC000"/>
                </a:solidFill>
              </a:rPr>
              <a:t>Thallus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 smtClean="0">
                <a:solidFill>
                  <a:srgbClr val="FFC000"/>
                </a:solidFill>
              </a:rPr>
              <a:t>: - I Plant body (external)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143000"/>
            <a:ext cx="8763000" cy="6248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>
            <a:noAutofit/>
          </a:bodyPr>
          <a:lstStyle/>
          <a:p>
            <a:pPr marL="457200" lvl="0" indent="-457200">
              <a:buFont typeface="+mj-lt"/>
              <a:buAutoNum type="arabicPeriod" startAt="13"/>
            </a:pPr>
            <a:r>
              <a:rPr lang="en-US" sz="2400" dirty="0" smtClean="0"/>
              <a:t>The primitive </a:t>
            </a:r>
            <a:r>
              <a:rPr lang="en-US" sz="2400" dirty="0" err="1" smtClean="0"/>
              <a:t>thalloid</a:t>
            </a:r>
            <a:r>
              <a:rPr lang="en-US" sz="2400" dirty="0" smtClean="0"/>
              <a:t> forms are attached to the substratum by means of unicellular, </a:t>
            </a:r>
            <a:r>
              <a:rPr lang="en-US" sz="2400" dirty="0" err="1" smtClean="0"/>
              <a:t>unbranched</a:t>
            </a:r>
            <a:r>
              <a:rPr lang="en-US" sz="2400" dirty="0" smtClean="0"/>
              <a:t> rhizoids. </a:t>
            </a:r>
          </a:p>
          <a:p>
            <a:pPr marL="457200" lvl="0" indent="-457200">
              <a:buFont typeface="+mj-lt"/>
              <a:buAutoNum type="arabicPeriod" startAt="13"/>
            </a:pPr>
            <a:r>
              <a:rPr lang="en-US" sz="2400" dirty="0" smtClean="0"/>
              <a:t>Erect </a:t>
            </a:r>
            <a:r>
              <a:rPr lang="en-US" sz="2400" dirty="0" smtClean="0"/>
              <a:t>forms are fixed to the substratum by </a:t>
            </a:r>
            <a:r>
              <a:rPr lang="en-US" sz="2400" dirty="0" err="1" smtClean="0"/>
              <a:t>multicellular</a:t>
            </a:r>
            <a:r>
              <a:rPr lang="en-US" sz="2400" dirty="0" smtClean="0"/>
              <a:t>-branched rhizoids. In both the forms, true roots are absent. </a:t>
            </a:r>
            <a:endParaRPr lang="en-US" sz="2400" dirty="0" smtClean="0"/>
          </a:p>
          <a:p>
            <a:pPr marL="457200" lvl="0" indent="-457200">
              <a:buFont typeface="+mj-lt"/>
              <a:buAutoNum type="arabicPeriod" startAt="13"/>
            </a:pPr>
            <a:r>
              <a:rPr lang="en-US" sz="2400" dirty="0" smtClean="0"/>
              <a:t>In </a:t>
            </a:r>
            <a:r>
              <a:rPr lang="en-US" sz="2400" b="1" i="1" dirty="0" err="1" smtClean="0"/>
              <a:t>Riccia</a:t>
            </a:r>
            <a:r>
              <a:rPr lang="en-US" sz="2400" dirty="0" smtClean="0"/>
              <a:t>, </a:t>
            </a:r>
            <a:r>
              <a:rPr lang="en-US" sz="2400" dirty="0" err="1" smtClean="0"/>
              <a:t>rrom</a:t>
            </a:r>
            <a:r>
              <a:rPr lang="en-US" sz="2400" dirty="0" smtClean="0"/>
              <a:t> the ventral surface </a:t>
            </a:r>
            <a:r>
              <a:rPr lang="en-US" sz="2400" dirty="0" err="1" smtClean="0"/>
              <a:t>developes</a:t>
            </a:r>
            <a:r>
              <a:rPr lang="en-US" sz="2400" dirty="0" smtClean="0"/>
              <a:t> a number of unicellular rhizoids whose functions are fixation and </a:t>
            </a:r>
            <a:r>
              <a:rPr lang="en-US" sz="2400" dirty="0" smtClean="0"/>
              <a:t>absorption.</a:t>
            </a:r>
          </a:p>
          <a:p>
            <a:pPr marL="457200" lvl="0" indent="-457200">
              <a:buFont typeface="+mj-lt"/>
              <a:buAutoNum type="arabicPeriod" startAt="13"/>
            </a:pPr>
            <a:r>
              <a:rPr lang="en-US" sz="2400" dirty="0" smtClean="0"/>
              <a:t>In </a:t>
            </a:r>
            <a:r>
              <a:rPr lang="en-US" sz="2400" b="1" i="1" dirty="0" err="1" smtClean="0"/>
              <a:t>Marchantia</a:t>
            </a:r>
            <a:r>
              <a:rPr lang="en-US" sz="2400" b="1" i="1" dirty="0" smtClean="0"/>
              <a:t>,</a:t>
            </a:r>
            <a:r>
              <a:rPr lang="en-US" sz="2400" dirty="0" smtClean="0"/>
              <a:t> the </a:t>
            </a:r>
            <a:r>
              <a:rPr lang="en-US" sz="2400" dirty="0" err="1" smtClean="0"/>
              <a:t>thallus</a:t>
            </a:r>
            <a:r>
              <a:rPr lang="en-US" sz="2400" dirty="0" smtClean="0"/>
              <a:t> is dichotomously branched, and the </a:t>
            </a:r>
            <a:r>
              <a:rPr lang="en-US" sz="2400" dirty="0" err="1" smtClean="0"/>
              <a:t>rhizoides</a:t>
            </a:r>
            <a:r>
              <a:rPr lang="en-US" sz="2400" dirty="0" smtClean="0"/>
              <a:t> are of two types, simple and </a:t>
            </a:r>
            <a:r>
              <a:rPr lang="en-US" sz="2400" dirty="0" err="1" smtClean="0"/>
              <a:t>tuberculated</a:t>
            </a:r>
            <a:r>
              <a:rPr lang="en-US" sz="2400" dirty="0" smtClean="0"/>
              <a:t>.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0"/>
            <a:ext cx="8763000" cy="1143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General Characters </a:t>
            </a:r>
            <a:r>
              <a:rPr lang="en-US" b="1" i="1" dirty="0" smtClean="0">
                <a:solidFill>
                  <a:srgbClr val="FFC000"/>
                </a:solidFill>
              </a:rPr>
              <a:t>of Bryophytes</a:t>
            </a:r>
            <a:r>
              <a:rPr lang="en-US" b="1" dirty="0" smtClean="0">
                <a:solidFill>
                  <a:srgbClr val="FFC000"/>
                </a:solidFill>
              </a:rPr>
              <a:t>: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A – </a:t>
            </a:r>
            <a:r>
              <a:rPr lang="en-US" b="1" dirty="0" err="1" smtClean="0">
                <a:solidFill>
                  <a:srgbClr val="FFC000"/>
                </a:solidFill>
              </a:rPr>
              <a:t>Thallus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 smtClean="0">
                <a:solidFill>
                  <a:srgbClr val="FFC000"/>
                </a:solidFill>
              </a:rPr>
              <a:t>: - II Plant body (internal)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143000"/>
            <a:ext cx="8763000" cy="6248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>
            <a:noAutofit/>
          </a:bodyPr>
          <a:lstStyle/>
          <a:p>
            <a:pPr marL="457200" lvl="0" indent="-457200">
              <a:buFont typeface="+mj-lt"/>
              <a:buAutoNum type="arabicPeriod" startAt="17"/>
            </a:pPr>
            <a:r>
              <a:rPr lang="en-US" sz="2400" dirty="0" smtClean="0"/>
              <a:t>The </a:t>
            </a:r>
            <a:r>
              <a:rPr lang="en-US" sz="2400" dirty="0" smtClean="0"/>
              <a:t>plant body shows only </a:t>
            </a:r>
            <a:r>
              <a:rPr lang="en-US" sz="2400" dirty="0" err="1" smtClean="0"/>
              <a:t>parenchymatous</a:t>
            </a:r>
            <a:r>
              <a:rPr lang="en-US" sz="2400" dirty="0" smtClean="0"/>
              <a:t> cells, in </a:t>
            </a:r>
            <a:r>
              <a:rPr lang="en-US" sz="2400" dirty="0" err="1" smtClean="0"/>
              <a:t>thalloid</a:t>
            </a:r>
            <a:r>
              <a:rPr lang="en-US" sz="2400" dirty="0" smtClean="0"/>
              <a:t> forms. </a:t>
            </a:r>
            <a:endParaRPr lang="en-US" sz="2400" dirty="0" smtClean="0"/>
          </a:p>
          <a:p>
            <a:pPr marL="457200" lvl="0" indent="-457200">
              <a:buFont typeface="+mj-lt"/>
              <a:buAutoNum type="arabicPeriod" startAt="17"/>
            </a:pPr>
            <a:r>
              <a:rPr lang="en-US" sz="2400" dirty="0" smtClean="0"/>
              <a:t> </a:t>
            </a:r>
            <a:r>
              <a:rPr lang="en-US" sz="2400" dirty="0" smtClean="0"/>
              <a:t>In erect forms </a:t>
            </a:r>
            <a:r>
              <a:rPr lang="en-US" sz="2400" dirty="0" err="1" smtClean="0"/>
              <a:t>prosencymatous</a:t>
            </a:r>
            <a:r>
              <a:rPr lang="en-US" sz="2400" dirty="0" smtClean="0"/>
              <a:t> cells in addition to the parenchyma cells, both the forms show absence of true conducting elements viz. xylem and phloem.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0"/>
            <a:ext cx="8763000" cy="1143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General Characters </a:t>
            </a:r>
            <a:r>
              <a:rPr lang="en-US" b="1" i="1" dirty="0" smtClean="0">
                <a:solidFill>
                  <a:srgbClr val="FFC000"/>
                </a:solidFill>
              </a:rPr>
              <a:t>of Bryophytes</a:t>
            </a:r>
            <a:r>
              <a:rPr lang="en-US" b="1" dirty="0" smtClean="0">
                <a:solidFill>
                  <a:srgbClr val="FFC000"/>
                </a:solidFill>
              </a:rPr>
              <a:t>: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C – Reproduction: - Vegetative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143000"/>
            <a:ext cx="8763000" cy="6248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>
            <a:noAutofit/>
          </a:bodyPr>
          <a:lstStyle/>
          <a:p>
            <a:pPr marL="457200" lvl="0" indent="-457200">
              <a:buFont typeface="+mj-lt"/>
              <a:buAutoNum type="arabicPeriod" startAt="19"/>
            </a:pPr>
            <a:r>
              <a:rPr lang="en-US" sz="2400" b="1" dirty="0" smtClean="0"/>
              <a:t>Fragmentation</a:t>
            </a:r>
            <a:r>
              <a:rPr lang="en-US" sz="2400" dirty="0" smtClean="0"/>
              <a:t>: Decay and death of older part of the </a:t>
            </a:r>
            <a:r>
              <a:rPr lang="en-US" sz="2400" dirty="0" err="1" smtClean="0"/>
              <a:t>thallus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pPr marL="457200" lvl="0" indent="-457200">
              <a:buFont typeface="+mj-lt"/>
              <a:buAutoNum type="arabicPeriod" startAt="19"/>
            </a:pPr>
            <a:r>
              <a:rPr lang="en-US" sz="2400" b="1" dirty="0" smtClean="0"/>
              <a:t>Tuber </a:t>
            </a:r>
            <a:r>
              <a:rPr lang="en-US" sz="2400" b="1" dirty="0" smtClean="0"/>
              <a:t>formation</a:t>
            </a:r>
            <a:r>
              <a:rPr lang="en-US" sz="2400" dirty="0" smtClean="0"/>
              <a:t>: The tips of branches store food material and become swollen resulting in the formation of tubers. In </a:t>
            </a:r>
            <a:r>
              <a:rPr lang="en-US" sz="2400" dirty="0" smtClean="0"/>
              <a:t>favorable </a:t>
            </a:r>
            <a:r>
              <a:rPr lang="en-US" sz="2400" dirty="0" smtClean="0"/>
              <a:t>the tuber develops into new </a:t>
            </a:r>
            <a:r>
              <a:rPr lang="en-US" sz="2400" dirty="0" smtClean="0"/>
              <a:t>plants.</a:t>
            </a:r>
          </a:p>
          <a:p>
            <a:pPr marL="457200" lvl="0" indent="-457200">
              <a:buFont typeface="+mj-lt"/>
              <a:buAutoNum type="arabicPeriod" startAt="19"/>
            </a:pPr>
            <a:r>
              <a:rPr lang="en-US" sz="2400" b="1" dirty="0" smtClean="0"/>
              <a:t>Adventitious </a:t>
            </a:r>
            <a:r>
              <a:rPr lang="en-US" sz="2400" b="1" dirty="0" smtClean="0"/>
              <a:t>branches:</a:t>
            </a:r>
            <a:r>
              <a:rPr lang="en-US" sz="2400" dirty="0" smtClean="0"/>
              <a:t> The adventitious branches develop from the lower surface of the </a:t>
            </a:r>
            <a:r>
              <a:rPr lang="en-US" sz="2400" dirty="0" err="1" smtClean="0"/>
              <a:t>thallus</a:t>
            </a:r>
            <a:r>
              <a:rPr lang="en-US" sz="2400" dirty="0" smtClean="0"/>
              <a:t>. The separated branches develop into new plants. </a:t>
            </a:r>
            <a:endParaRPr lang="en-US" sz="2400" dirty="0" smtClean="0"/>
          </a:p>
          <a:p>
            <a:pPr marL="457200" lvl="0" indent="-457200">
              <a:buFont typeface="+mj-lt"/>
              <a:buAutoNum type="arabicPeriod" startAt="19"/>
            </a:pPr>
            <a:r>
              <a:rPr lang="en-US" sz="2400" b="1" dirty="0" smtClean="0"/>
              <a:t>Persistent </a:t>
            </a:r>
            <a:r>
              <a:rPr lang="en-US" sz="2400" b="1" dirty="0" smtClean="0"/>
              <a:t>apices:</a:t>
            </a:r>
            <a:r>
              <a:rPr lang="en-US" sz="2400" dirty="0" smtClean="0"/>
              <a:t> The growing apical portion with little portion of </a:t>
            </a:r>
            <a:r>
              <a:rPr lang="en-US" sz="2400" dirty="0" err="1" smtClean="0"/>
              <a:t>thallus</a:t>
            </a:r>
            <a:r>
              <a:rPr lang="en-US" sz="2400" dirty="0" smtClean="0"/>
              <a:t> tissue became </a:t>
            </a:r>
            <a:r>
              <a:rPr lang="en-US" sz="2400" dirty="0" smtClean="0"/>
              <a:t>thick-walled</a:t>
            </a:r>
            <a:r>
              <a:rPr lang="en-US" sz="2400" dirty="0" smtClean="0"/>
              <a:t>, which develops new </a:t>
            </a:r>
            <a:r>
              <a:rPr lang="en-US" sz="2400" dirty="0" smtClean="0"/>
              <a:t>plant.</a:t>
            </a:r>
          </a:p>
          <a:p>
            <a:pPr marL="457200" lvl="0" indent="-457200">
              <a:buFont typeface="+mj-lt"/>
              <a:buAutoNum type="arabicPeriod" startAt="19"/>
            </a:pPr>
            <a:r>
              <a:rPr lang="en-US" sz="2400" b="1" dirty="0" err="1" smtClean="0"/>
              <a:t>Gemma</a:t>
            </a:r>
            <a:r>
              <a:rPr lang="en-US" sz="2400" b="1" dirty="0" smtClean="0"/>
              <a:t> </a:t>
            </a:r>
            <a:r>
              <a:rPr lang="en-US" sz="2400" b="1" dirty="0" smtClean="0"/>
              <a:t>formation:</a:t>
            </a:r>
            <a:r>
              <a:rPr lang="en-US" sz="2400" dirty="0" smtClean="0"/>
              <a:t> The formation of </a:t>
            </a:r>
            <a:r>
              <a:rPr lang="en-US" sz="2400" dirty="0" err="1" smtClean="0"/>
              <a:t>multicellular</a:t>
            </a:r>
            <a:r>
              <a:rPr lang="en-US" sz="2400" dirty="0" smtClean="0"/>
              <a:t>, green bodies of different shapes called </a:t>
            </a:r>
            <a:r>
              <a:rPr lang="en-US" sz="2400" dirty="0" err="1" smtClean="0"/>
              <a:t>gemmae</a:t>
            </a:r>
            <a:r>
              <a:rPr lang="en-US" sz="2400" dirty="0" smtClean="0"/>
              <a:t>, which develops new plant.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0"/>
            <a:ext cx="8763000" cy="1143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General Characters </a:t>
            </a:r>
            <a:r>
              <a:rPr lang="en-US" b="1" i="1" dirty="0" smtClean="0">
                <a:solidFill>
                  <a:srgbClr val="FFC000"/>
                </a:solidFill>
              </a:rPr>
              <a:t>of Bryophytes</a:t>
            </a:r>
            <a:r>
              <a:rPr lang="en-US" b="1" dirty="0" smtClean="0">
                <a:solidFill>
                  <a:srgbClr val="FFC000"/>
                </a:solidFill>
              </a:rPr>
              <a:t>: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C – Reproduction: - Sexual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143000"/>
            <a:ext cx="8763000" cy="6248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>
            <a:noAutofit/>
          </a:bodyPr>
          <a:lstStyle/>
          <a:p>
            <a:pPr marL="457200" lvl="0" indent="-457200">
              <a:buFont typeface="+mj-lt"/>
              <a:buAutoNum type="arabicPeriod" startAt="24"/>
            </a:pPr>
            <a:endParaRPr lang="en-US" sz="2400" dirty="0" smtClean="0"/>
          </a:p>
          <a:p>
            <a:pPr marL="457200" lvl="0" indent="-457200">
              <a:buFont typeface="+mj-lt"/>
              <a:buAutoNum type="arabicPeriod" startAt="24"/>
            </a:pPr>
            <a:r>
              <a:rPr lang="en-US" sz="2400" dirty="0" smtClean="0"/>
              <a:t>The </a:t>
            </a:r>
            <a:r>
              <a:rPr lang="en-US" sz="2400" dirty="0" err="1" smtClean="0"/>
              <a:t>sexula</a:t>
            </a:r>
            <a:r>
              <a:rPr lang="en-US" sz="2400" dirty="0" smtClean="0"/>
              <a:t> reproduction is </a:t>
            </a:r>
            <a:r>
              <a:rPr lang="en-US" sz="2400" dirty="0" err="1" smtClean="0"/>
              <a:t>oogamous</a:t>
            </a:r>
            <a:r>
              <a:rPr lang="en-US" sz="2400" dirty="0" smtClean="0"/>
              <a:t>. The male sex organ is </a:t>
            </a:r>
            <a:r>
              <a:rPr lang="en-US" sz="2400" dirty="0" err="1" smtClean="0"/>
              <a:t>anthredium</a:t>
            </a:r>
            <a:r>
              <a:rPr lang="en-US" sz="2400" dirty="0" smtClean="0"/>
              <a:t> produces </a:t>
            </a:r>
            <a:r>
              <a:rPr lang="en-US" sz="2400" dirty="0" err="1" smtClean="0"/>
              <a:t>antherozoid</a:t>
            </a:r>
            <a:r>
              <a:rPr lang="en-US" sz="2400" dirty="0" smtClean="0"/>
              <a:t>  and the female, archegonium produces ovum. </a:t>
            </a:r>
            <a:endParaRPr lang="en-US" sz="2400" dirty="0" smtClean="0"/>
          </a:p>
          <a:p>
            <a:pPr marL="457200" lvl="0" indent="-457200">
              <a:buFont typeface="+mj-lt"/>
              <a:buAutoNum type="arabicPeriod" startAt="24"/>
            </a:pPr>
            <a:r>
              <a:rPr lang="en-US" sz="2400" dirty="0" smtClean="0"/>
              <a:t>An </a:t>
            </a:r>
            <a:r>
              <a:rPr lang="en-US" sz="2400" dirty="0" err="1" smtClean="0"/>
              <a:t>antheridium</a:t>
            </a:r>
            <a:r>
              <a:rPr lang="en-US" sz="2400" dirty="0" smtClean="0"/>
              <a:t> is </a:t>
            </a:r>
            <a:r>
              <a:rPr lang="en-US" sz="2400" dirty="0" err="1" smtClean="0"/>
              <a:t>fromed</a:t>
            </a:r>
            <a:r>
              <a:rPr lang="en-US" sz="2400" dirty="0" smtClean="0"/>
              <a:t> of stalk and the body. The stalk is </a:t>
            </a:r>
            <a:r>
              <a:rPr lang="en-US" sz="2400" dirty="0" err="1" smtClean="0"/>
              <a:t>multicellular</a:t>
            </a:r>
            <a:r>
              <a:rPr lang="en-US" sz="2400" dirty="0" smtClean="0"/>
              <a:t>, while body consists of outer jacket called </a:t>
            </a:r>
            <a:r>
              <a:rPr lang="en-US" sz="2400" dirty="0" err="1" smtClean="0"/>
              <a:t>antheridial</a:t>
            </a:r>
            <a:r>
              <a:rPr lang="en-US" sz="2400" dirty="0" smtClean="0"/>
              <a:t> wall encloses </a:t>
            </a:r>
            <a:r>
              <a:rPr lang="en-US" sz="2400" dirty="0" err="1" smtClean="0"/>
              <a:t>antherozoids</a:t>
            </a:r>
            <a:r>
              <a:rPr lang="en-US" sz="2400" dirty="0" smtClean="0"/>
              <a:t>. Each </a:t>
            </a:r>
            <a:r>
              <a:rPr lang="en-US" sz="2400" dirty="0" err="1" smtClean="0"/>
              <a:t>antherozoid</a:t>
            </a:r>
            <a:r>
              <a:rPr lang="en-US" sz="2400" dirty="0" smtClean="0"/>
              <a:t> is small and </a:t>
            </a:r>
            <a:r>
              <a:rPr lang="en-US" sz="2400" dirty="0" err="1" smtClean="0"/>
              <a:t>biflagellated</a:t>
            </a:r>
            <a:r>
              <a:rPr lang="en-US" sz="2400" dirty="0" smtClean="0"/>
              <a:t>.</a:t>
            </a:r>
          </a:p>
          <a:p>
            <a:pPr marL="457200" lvl="0" indent="-457200">
              <a:buFont typeface="+mj-lt"/>
              <a:buAutoNum type="arabicPeriod" startAt="24"/>
            </a:pPr>
            <a:r>
              <a:rPr lang="en-US" sz="2400" dirty="0" smtClean="0"/>
              <a:t>Each </a:t>
            </a:r>
            <a:r>
              <a:rPr lang="en-US" sz="2400" dirty="0" smtClean="0"/>
              <a:t>archegonium is a flask-shaped, having basal swollen region, the </a:t>
            </a:r>
            <a:r>
              <a:rPr lang="en-US" sz="2400" dirty="0" err="1" smtClean="0"/>
              <a:t>venter</a:t>
            </a:r>
            <a:r>
              <a:rPr lang="en-US" sz="2400" dirty="0" smtClean="0"/>
              <a:t> and the upper slender, elongated region the neck.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0"/>
            <a:ext cx="8763000" cy="1143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General Characters </a:t>
            </a:r>
            <a:r>
              <a:rPr lang="en-US" b="1" i="1" dirty="0" smtClean="0">
                <a:solidFill>
                  <a:srgbClr val="FFC000"/>
                </a:solidFill>
              </a:rPr>
              <a:t>of Bryophytes</a:t>
            </a:r>
            <a:r>
              <a:rPr lang="en-US" b="1" dirty="0" smtClean="0">
                <a:solidFill>
                  <a:srgbClr val="FFC000"/>
                </a:solidFill>
              </a:rPr>
              <a:t>: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D – Fertilization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143000"/>
            <a:ext cx="8763000" cy="6248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>
            <a:noAutofit/>
          </a:bodyPr>
          <a:lstStyle/>
          <a:p>
            <a:pPr marL="457200" lvl="0" indent="-457200">
              <a:buFont typeface="+mj-lt"/>
              <a:buAutoNum type="arabicPeriod" startAt="26"/>
            </a:pPr>
            <a:endParaRPr lang="en-US" sz="2400" dirty="0" smtClean="0"/>
          </a:p>
          <a:p>
            <a:pPr marL="457200" lvl="0" indent="-457200">
              <a:buFont typeface="+mj-lt"/>
              <a:buAutoNum type="arabicPeriod" startAt="26"/>
            </a:pPr>
            <a:r>
              <a:rPr lang="en-US" sz="2400" dirty="0" err="1" smtClean="0"/>
              <a:t>Fertilzation</a:t>
            </a:r>
            <a:r>
              <a:rPr lang="en-US" sz="2400" dirty="0" smtClean="0"/>
              <a:t> </a:t>
            </a:r>
            <a:r>
              <a:rPr lang="en-US" sz="2400" dirty="0" smtClean="0"/>
              <a:t>takes place only in presence of water. </a:t>
            </a:r>
            <a:r>
              <a:rPr lang="en-US" sz="2400" dirty="0" err="1" smtClean="0"/>
              <a:t>Antherozoid</a:t>
            </a:r>
            <a:r>
              <a:rPr lang="en-US" sz="2400" dirty="0" smtClean="0"/>
              <a:t> unites with ovum to form zygote. The zygote develops into the diploid generation, the sporophyte.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0"/>
            <a:ext cx="8763000" cy="762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E – Sporophyte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762000"/>
            <a:ext cx="8763000" cy="6096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>
            <a:noAutofit/>
          </a:bodyPr>
          <a:lstStyle/>
          <a:p>
            <a:pPr marL="457200" lvl="0" indent="-457200" algn="just">
              <a:buFont typeface="+mj-lt"/>
              <a:buAutoNum type="arabicPeriod" startAt="28"/>
            </a:pPr>
            <a:r>
              <a:rPr lang="en-US" sz="2400" dirty="0" smtClean="0"/>
              <a:t>The zygote immediately starts development of sporophyte </a:t>
            </a:r>
            <a:r>
              <a:rPr lang="en-US" sz="2400" dirty="0" smtClean="0"/>
              <a:t>without </a:t>
            </a:r>
            <a:r>
              <a:rPr lang="en-US" sz="2400" dirty="0" smtClean="0"/>
              <a:t>any dormancy </a:t>
            </a:r>
            <a:r>
              <a:rPr lang="en-US" sz="2400" dirty="0" smtClean="0"/>
              <a:t>period.</a:t>
            </a:r>
          </a:p>
          <a:p>
            <a:pPr marL="457200" lvl="0" indent="-457200" algn="just">
              <a:buFont typeface="+mj-lt"/>
              <a:buAutoNum type="arabicPeriod" startAt="28"/>
            </a:pPr>
            <a:r>
              <a:rPr lang="en-US" sz="2400" dirty="0" smtClean="0"/>
              <a:t>It is </a:t>
            </a:r>
            <a:r>
              <a:rPr lang="en-US" sz="2400" dirty="0" smtClean="0"/>
              <a:t>dependent on the gametophyte for the </a:t>
            </a:r>
            <a:r>
              <a:rPr lang="en-US" sz="2400" dirty="0" smtClean="0"/>
              <a:t>nutrition.</a:t>
            </a:r>
          </a:p>
          <a:p>
            <a:pPr marL="457200" lvl="0" indent="-457200" algn="just">
              <a:buFont typeface="+mj-lt"/>
              <a:buAutoNum type="arabicPeriod" startAt="28"/>
            </a:pPr>
            <a:r>
              <a:rPr lang="en-US" sz="2400" dirty="0" smtClean="0"/>
              <a:t>It may </a:t>
            </a:r>
            <a:r>
              <a:rPr lang="en-US" sz="2400" dirty="0" smtClean="0"/>
              <a:t>be simple or differentiated into foot, seta and capsule. </a:t>
            </a:r>
            <a:endParaRPr lang="en-US" sz="2400" dirty="0" smtClean="0"/>
          </a:p>
          <a:p>
            <a:pPr marL="457200" lvl="0" indent="-457200" algn="just">
              <a:buFont typeface="+mj-lt"/>
              <a:buAutoNum type="arabicPeriod" startAt="28"/>
            </a:pPr>
            <a:r>
              <a:rPr lang="en-US" sz="2400" dirty="0" smtClean="0"/>
              <a:t>The </a:t>
            </a:r>
            <a:r>
              <a:rPr lang="en-US" sz="2400" dirty="0" smtClean="0"/>
              <a:t>cells of </a:t>
            </a:r>
            <a:r>
              <a:rPr lang="en-US" sz="2400" dirty="0" err="1" smtClean="0"/>
              <a:t>venter</a:t>
            </a:r>
            <a:r>
              <a:rPr lang="en-US" sz="2400" dirty="0" smtClean="0"/>
              <a:t> show divisions to form a covering around the young sporophyte, called as </a:t>
            </a:r>
            <a:r>
              <a:rPr lang="en-US" sz="2400" dirty="0" err="1" smtClean="0"/>
              <a:t>calyptra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pPr marL="457200" lvl="0" indent="-457200" algn="just">
              <a:buFont typeface="+mj-lt"/>
              <a:buAutoNum type="arabicPeriod" startAt="28"/>
            </a:pPr>
            <a:r>
              <a:rPr lang="en-US" sz="2400" dirty="0" smtClean="0"/>
              <a:t>The </a:t>
            </a:r>
            <a:r>
              <a:rPr lang="en-US" sz="2400" dirty="0" smtClean="0"/>
              <a:t>foot is </a:t>
            </a:r>
            <a:r>
              <a:rPr lang="en-US" sz="2400" dirty="0" smtClean="0"/>
              <a:t>embedded </a:t>
            </a:r>
            <a:r>
              <a:rPr lang="en-US" sz="2400" dirty="0" smtClean="0"/>
              <a:t>in </a:t>
            </a:r>
            <a:r>
              <a:rPr lang="en-US" sz="2400" dirty="0" err="1" smtClean="0"/>
              <a:t>gametophytic</a:t>
            </a:r>
            <a:r>
              <a:rPr lang="en-US" sz="2400" dirty="0" smtClean="0"/>
              <a:t> tissue and absorbs food </a:t>
            </a:r>
            <a:r>
              <a:rPr lang="en-US" sz="2400" dirty="0" smtClean="0"/>
              <a:t>material. </a:t>
            </a:r>
          </a:p>
          <a:p>
            <a:pPr marL="457200" lvl="0" indent="-457200" algn="just">
              <a:buFont typeface="+mj-lt"/>
              <a:buAutoNum type="arabicPeriod" startAt="28"/>
            </a:pPr>
            <a:r>
              <a:rPr lang="en-US" sz="2400" dirty="0" smtClean="0"/>
              <a:t>Capsule </a:t>
            </a:r>
            <a:r>
              <a:rPr lang="en-US" sz="2400" dirty="0" smtClean="0"/>
              <a:t>consists of capsule wall enclosing spores. </a:t>
            </a:r>
            <a:endParaRPr lang="en-US" sz="2400" dirty="0" smtClean="0"/>
          </a:p>
          <a:p>
            <a:pPr marL="457200" lvl="0" indent="-457200" algn="just">
              <a:buFont typeface="+mj-lt"/>
              <a:buAutoNum type="arabicPeriod" startAt="28"/>
            </a:pPr>
            <a:r>
              <a:rPr lang="en-US" sz="2400" dirty="0" smtClean="0"/>
              <a:t>The </a:t>
            </a:r>
            <a:r>
              <a:rPr lang="en-US" sz="2400" dirty="0" smtClean="0"/>
              <a:t>spores are non-motile and dispersed by wind. </a:t>
            </a:r>
            <a:endParaRPr lang="en-US" sz="2400" dirty="0" smtClean="0"/>
          </a:p>
          <a:p>
            <a:pPr marL="457200" lvl="0" indent="-457200" algn="just">
              <a:buFont typeface="+mj-lt"/>
              <a:buAutoNum type="arabicPeriod" startAt="28"/>
            </a:pPr>
            <a:r>
              <a:rPr lang="en-US" sz="2400" dirty="0" smtClean="0"/>
              <a:t>The </a:t>
            </a:r>
            <a:r>
              <a:rPr lang="en-US" sz="2400" dirty="0" smtClean="0"/>
              <a:t>spores germinates and produces the new plant or the </a:t>
            </a:r>
            <a:r>
              <a:rPr lang="en-US" sz="2400" dirty="0" smtClean="0"/>
              <a:t>gametophyte.</a:t>
            </a:r>
          </a:p>
          <a:p>
            <a:pPr marL="457200" lvl="0" indent="-457200" algn="just">
              <a:buFont typeface="+mj-lt"/>
              <a:buAutoNum type="arabicPeriod" startAt="28"/>
            </a:pPr>
            <a:r>
              <a:rPr lang="en-US" sz="2400" dirty="0" smtClean="0"/>
              <a:t>Bryophytes </a:t>
            </a:r>
            <a:r>
              <a:rPr lang="en-US" sz="2400" dirty="0" smtClean="0"/>
              <a:t>exhibit regular and distinct alternation of two generations, namely gametophyte and sporophyte. </a:t>
            </a:r>
            <a:endParaRPr lang="en-US" sz="2400" dirty="0" smtClean="0"/>
          </a:p>
          <a:p>
            <a:pPr marL="457200" lvl="0" indent="-457200" algn="just">
              <a:buFont typeface="+mj-lt"/>
              <a:buAutoNum type="arabicPeriod" startAt="28"/>
            </a:pPr>
            <a:r>
              <a:rPr lang="en-US" sz="2400" dirty="0" smtClean="0"/>
              <a:t>The </a:t>
            </a:r>
            <a:r>
              <a:rPr lang="en-US" sz="2400" dirty="0" smtClean="0"/>
              <a:t>gametophyte is the main plant.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0"/>
            <a:ext cx="8763000" cy="762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en-US" b="1" dirty="0" smtClean="0">
              <a:solidFill>
                <a:srgbClr val="FFC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762000"/>
            <a:ext cx="8763000" cy="6096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>
            <a:noAutofit/>
          </a:bodyPr>
          <a:lstStyle/>
          <a:p>
            <a:pPr marL="457200" lvl="0" indent="-457200" algn="just">
              <a:buFont typeface="+mj-lt"/>
              <a:buAutoNum type="arabicPeriod" startAt="28"/>
            </a:pP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RSS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81940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Thank You,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752600"/>
            <a:ext cx="91440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Thank You, </a:t>
            </a:r>
          </a:p>
          <a:p>
            <a:pPr algn="ctr"/>
            <a:endParaRPr lang="en-US" sz="6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lgerian" pitchFamily="82" charset="0"/>
            </a:endParaRPr>
          </a:p>
          <a:p>
            <a:pPr algn="ctr"/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Wish You </a:t>
            </a:r>
          </a:p>
          <a:p>
            <a:pPr algn="ctr"/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All The Best…..</a:t>
            </a:r>
            <a:endParaRPr lang="en-US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5D717-FAE7-46D6-8835-243AEC89D82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RSS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125</TotalTime>
  <Words>924</Words>
  <Application>Microsoft Office PowerPoint</Application>
  <PresentationFormat>On-screen Show (4:3)</PresentationFormat>
  <Paragraphs>98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28</cp:revision>
  <dcterms:created xsi:type="dcterms:W3CDTF">2016-10-14T03:24:23Z</dcterms:created>
  <dcterms:modified xsi:type="dcterms:W3CDTF">2016-12-14T03:36:15Z</dcterms:modified>
</cp:coreProperties>
</file>