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7" r:id="rId3"/>
    <p:sldId id="258" r:id="rId4"/>
    <p:sldId id="279" r:id="rId5"/>
    <p:sldId id="272" r:id="rId6"/>
    <p:sldId id="273" r:id="rId7"/>
    <p:sldId id="280" r:id="rId8"/>
    <p:sldId id="282" r:id="rId9"/>
    <p:sldId id="275" r:id="rId10"/>
    <p:sldId id="281" r:id="rId11"/>
    <p:sldId id="276" r:id="rId12"/>
    <p:sldId id="277" r:id="rId13"/>
    <p:sldId id="278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702" y="8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511465-AED8-4D70-8BBF-824996DFAF06}" type="datetimeFigureOut">
              <a:rPr lang="en-US" smtClean="0"/>
              <a:pPr/>
              <a:t>18/09/2014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9A723C-BBD5-4C00-9347-D615F468247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A723C-BBD5-4C00-9347-D615F468247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A723C-BBD5-4C00-9347-D615F468247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A723C-BBD5-4C00-9347-D615F468247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A723C-BBD5-4C00-9347-D615F468247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A723C-BBD5-4C00-9347-D615F468247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A723C-BBD5-4C00-9347-D615F468247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A723C-BBD5-4C00-9347-D615F468247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A723C-BBD5-4C00-9347-D615F468247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28DB-70FC-4E6A-ADA4-FB155CE1822A}" type="datetimeFigureOut">
              <a:rPr lang="en-US" smtClean="0"/>
              <a:pPr/>
              <a:t>18/09/2014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2E26-B214-43E8-81EE-E20AC03538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28DB-70FC-4E6A-ADA4-FB155CE1822A}" type="datetimeFigureOut">
              <a:rPr lang="en-US" smtClean="0"/>
              <a:pPr/>
              <a:t>18/09/2014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2E26-B214-43E8-81EE-E20AC03538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28DB-70FC-4E6A-ADA4-FB155CE1822A}" type="datetimeFigureOut">
              <a:rPr lang="en-US" smtClean="0"/>
              <a:pPr/>
              <a:t>18/09/2014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2E26-B214-43E8-81EE-E20AC03538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28DB-70FC-4E6A-ADA4-FB155CE1822A}" type="datetimeFigureOut">
              <a:rPr lang="en-US" smtClean="0"/>
              <a:pPr/>
              <a:t>18/09/2014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2E26-B214-43E8-81EE-E20AC03538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28DB-70FC-4E6A-ADA4-FB155CE1822A}" type="datetimeFigureOut">
              <a:rPr lang="en-US" smtClean="0"/>
              <a:pPr/>
              <a:t>18/09/2014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2E26-B214-43E8-81EE-E20AC03538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28DB-70FC-4E6A-ADA4-FB155CE1822A}" type="datetimeFigureOut">
              <a:rPr lang="en-US" smtClean="0"/>
              <a:pPr/>
              <a:t>18/09/2014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2E26-B214-43E8-81EE-E20AC03538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28DB-70FC-4E6A-ADA4-FB155CE1822A}" type="datetimeFigureOut">
              <a:rPr lang="en-US" smtClean="0"/>
              <a:pPr/>
              <a:t>18/09/2014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2E26-B214-43E8-81EE-E20AC03538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28DB-70FC-4E6A-ADA4-FB155CE1822A}" type="datetimeFigureOut">
              <a:rPr lang="en-US" smtClean="0"/>
              <a:pPr/>
              <a:t>18/09/2014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2E26-B214-43E8-81EE-E20AC03538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28DB-70FC-4E6A-ADA4-FB155CE1822A}" type="datetimeFigureOut">
              <a:rPr lang="en-US" smtClean="0"/>
              <a:pPr/>
              <a:t>18/09/2014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2E26-B214-43E8-81EE-E20AC03538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28DB-70FC-4E6A-ADA4-FB155CE1822A}" type="datetimeFigureOut">
              <a:rPr lang="en-US" smtClean="0"/>
              <a:pPr/>
              <a:t>18/09/2014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2E26-B214-43E8-81EE-E20AC03538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28DB-70FC-4E6A-ADA4-FB155CE1822A}" type="datetimeFigureOut">
              <a:rPr lang="en-US" smtClean="0"/>
              <a:pPr/>
              <a:t>18/09/2014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2E26-B214-43E8-81EE-E20AC03538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328DB-70FC-4E6A-ADA4-FB155CE1822A}" type="datetimeFigureOut">
              <a:rPr lang="en-US" smtClean="0"/>
              <a:pPr/>
              <a:t>18/09/2014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42E26-B214-43E8-81EE-E20AC035381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Punched Tape 4"/>
          <p:cNvSpPr/>
          <p:nvPr/>
        </p:nvSpPr>
        <p:spPr>
          <a:xfrm>
            <a:off x="0" y="1447800"/>
            <a:ext cx="9144000" cy="41910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320040" y="2057400"/>
            <a:ext cx="844296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w Cen MT Condensed Extra Bold" pitchFamily="34" charset="0"/>
                <a:ea typeface="Calibri" pitchFamily="34" charset="0"/>
                <a:cs typeface="Times New Roman" pitchFamily="18" charset="0"/>
              </a:rPr>
              <a:t> Study of Plant Pesticides Sources.</a:t>
            </a:r>
            <a:endParaRPr kumimoji="0" lang="en-US" sz="8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w Cen MT Condensed Extra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Principle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plant sources are used as insecticides. The plants contain the secondary metabolites which acts as or having property of insecticides.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32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428750" lvl="2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3200" b="1" dirty="0" err="1" smtClean="0">
                <a:solidFill>
                  <a:srgbClr val="C00000"/>
                </a:solidFill>
              </a:rPr>
              <a:t>Neem</a:t>
            </a:r>
            <a:endParaRPr lang="en-US" sz="3200" b="1" dirty="0" smtClean="0">
              <a:solidFill>
                <a:srgbClr val="C00000"/>
              </a:solidFill>
            </a:endParaRPr>
          </a:p>
          <a:p>
            <a:pPr marL="1428750" lvl="2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3200" b="1" dirty="0" err="1" smtClean="0">
                <a:solidFill>
                  <a:srgbClr val="C00000"/>
                </a:solidFill>
              </a:rPr>
              <a:t>Pongamia</a:t>
            </a:r>
            <a:endParaRPr lang="en-US" sz="3200" b="1" dirty="0" smtClean="0">
              <a:solidFill>
                <a:srgbClr val="C00000"/>
              </a:solidFill>
            </a:endParaRPr>
          </a:p>
          <a:p>
            <a:pPr marL="1428750" lvl="2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3200" b="1" dirty="0">
                <a:solidFill>
                  <a:srgbClr val="C00000"/>
                </a:solidFill>
              </a:rPr>
              <a:t>Custard Apple</a:t>
            </a:r>
            <a:endParaRPr lang="en-US" sz="3200" dirty="0">
              <a:solidFill>
                <a:srgbClr val="C00000"/>
              </a:solidFill>
            </a:endParaRPr>
          </a:p>
          <a:p>
            <a:pPr marL="1428750" lvl="2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3200" b="1" dirty="0">
                <a:solidFill>
                  <a:srgbClr val="C00000"/>
                </a:solidFill>
              </a:rPr>
              <a:t>Tobacco</a:t>
            </a:r>
          </a:p>
          <a:p>
            <a:pPr marL="514350" indent="-514350" algn="just" fontAlgn="base">
              <a:spcBef>
                <a:spcPct val="0"/>
              </a:spcBef>
              <a:spcAft>
                <a:spcPct val="0"/>
              </a:spcAft>
            </a:pPr>
            <a:endParaRPr lang="en-US" sz="3200" dirty="0" smtClean="0"/>
          </a:p>
          <a:p>
            <a:pPr marL="51435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sz="3200" dirty="0"/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3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53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53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53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53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1"/>
            <a:ext cx="9144000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Neem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Botanical name	: </a:t>
            </a:r>
            <a:r>
              <a:rPr kumimoji="0" lang="en-US" sz="2400" b="1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Azadirachta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1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indica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A.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Juss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Family		: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Meliaceae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Common name	: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Margosa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Vernacular name	: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Neem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Limb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Source	: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Leaves, Seeds, Seed oil, leaf extract, flowers, bark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</p:txBody>
      </p:sp>
      <p:pic>
        <p:nvPicPr>
          <p:cNvPr id="5" name="Picture 4" descr="C:\Users\Admin\Desktop\Utilizaion of plants\Azadirachta indica copy.jpg"/>
          <p:cNvPicPr/>
          <p:nvPr/>
        </p:nvPicPr>
        <p:blipFill>
          <a:blip r:embed="rId3">
            <a:lum contrast="10000"/>
          </a:blip>
          <a:stretch>
            <a:fillRect/>
          </a:stretch>
        </p:blipFill>
        <p:spPr bwMode="auto">
          <a:xfrm>
            <a:off x="5562600" y="2514601"/>
            <a:ext cx="3581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2514600"/>
            <a:ext cx="5410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Morphology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It is large and perennial tree about 40-50 feet high, with a straight trunk, much branched. Leaves alternate,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imparipinnate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crowded near the ends of the branches, leaflets obliquely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lanceolate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dark green above, paler beneath; flowers in axillary panicles, white, fragrant, fruit one seeded drupe with bitter-sweet pulp.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uiExpand="1" build="p"/>
      <p:bldP spid="6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986" name="Picture 2" descr="I:\Botany\Plant Photos\Azadirachta indica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Uses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dirty="0" err="1" smtClean="0"/>
              <a:t>Azadirachtin</a:t>
            </a:r>
            <a:r>
              <a:rPr lang="en-US" sz="2400" dirty="0" smtClean="0"/>
              <a:t> </a:t>
            </a:r>
            <a:r>
              <a:rPr lang="en-US" sz="2400" dirty="0"/>
              <a:t>is used as insect repellent, insecticidal and </a:t>
            </a:r>
            <a:r>
              <a:rPr lang="en-US" sz="2400" dirty="0" err="1" smtClean="0"/>
              <a:t>sterilant</a:t>
            </a:r>
            <a:r>
              <a:rPr lang="en-US" sz="2400" dirty="0" smtClean="0"/>
              <a:t>.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dirty="0" err="1" smtClean="0"/>
              <a:t>Nimbin</a:t>
            </a:r>
            <a:r>
              <a:rPr lang="en-US" sz="2400" dirty="0"/>
              <a:t>, </a:t>
            </a:r>
            <a:r>
              <a:rPr lang="en-US" sz="2400" dirty="0" err="1"/>
              <a:t>nimbidine</a:t>
            </a:r>
            <a:r>
              <a:rPr lang="en-US" sz="2400" dirty="0"/>
              <a:t>, </a:t>
            </a:r>
            <a:r>
              <a:rPr lang="en-US" sz="2400" dirty="0" err="1"/>
              <a:t>nimbibin</a:t>
            </a:r>
            <a:r>
              <a:rPr lang="en-US" sz="2400" dirty="0"/>
              <a:t> and </a:t>
            </a:r>
            <a:r>
              <a:rPr lang="en-US" sz="2400" dirty="0" err="1"/>
              <a:t>nimbosterine</a:t>
            </a:r>
            <a:r>
              <a:rPr lang="en-US" sz="2400" dirty="0"/>
              <a:t> are also used as insect repellent. 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dirty="0" smtClean="0"/>
              <a:t>All </a:t>
            </a:r>
            <a:r>
              <a:rPr lang="en-US" sz="2400" dirty="0"/>
              <a:t>of the alkaloids are useful against several leaf eating pests of crops. e. g. white ants, stripped cucumber beetle, horse flies, Japanese beetle </a:t>
            </a:r>
            <a:r>
              <a:rPr lang="en-US" sz="2400" dirty="0" smtClean="0"/>
              <a:t>etc.  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dirty="0" smtClean="0"/>
              <a:t>Now-a-days</a:t>
            </a:r>
            <a:r>
              <a:rPr lang="en-US" sz="2400" dirty="0"/>
              <a:t>, leaf extract or seed decoction with other plants extract mixed in it, a formulation prepared which is used by farmers to repel insects, pests (aphides, hoppers, </a:t>
            </a:r>
            <a:r>
              <a:rPr lang="en-US" sz="2400" dirty="0" err="1"/>
              <a:t>jassids</a:t>
            </a:r>
            <a:r>
              <a:rPr lang="en-US" sz="2400" dirty="0"/>
              <a:t>) of vegetable crops. </a:t>
            </a:r>
            <a:endParaRPr lang="en-US" sz="2400" dirty="0" smtClean="0"/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dirty="0" smtClean="0"/>
              <a:t>Dried </a:t>
            </a:r>
            <a:r>
              <a:rPr lang="en-US" sz="2400" dirty="0"/>
              <a:t>leaves are used as insect repellant and added in stored grains. </a:t>
            </a:r>
            <a:endParaRPr lang="en-US" sz="2400" dirty="0" smtClean="0"/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dirty="0" err="1" smtClean="0"/>
              <a:t>Azadirachtin</a:t>
            </a:r>
            <a:r>
              <a:rPr lang="en-US" sz="2400" dirty="0" smtClean="0"/>
              <a:t> </a:t>
            </a:r>
            <a:r>
              <a:rPr lang="en-US" sz="2400" dirty="0"/>
              <a:t>repel insects, inhibits their feeding practices; affects hormonal balance by mimicking an insects hormone and thereby preventing insects to complete their further life cycle stages. </a:t>
            </a:r>
            <a:endParaRPr lang="en-US" sz="2400" dirty="0" smtClean="0"/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dirty="0" smtClean="0"/>
              <a:t>Oil </a:t>
            </a:r>
            <a:r>
              <a:rPr lang="en-US" sz="2400" dirty="0"/>
              <a:t>cake gives protection to crops from grain moth, lesser grain borer and red flour beetle. </a:t>
            </a:r>
            <a:endParaRPr lang="en-US" sz="2400" dirty="0" smtClean="0"/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dirty="0" smtClean="0"/>
              <a:t>Oil </a:t>
            </a:r>
            <a:r>
              <a:rPr lang="en-US" sz="2400" dirty="0"/>
              <a:t>cake along with </a:t>
            </a:r>
            <a:r>
              <a:rPr lang="en-US" sz="2400" dirty="0" err="1" smtClean="0"/>
              <a:t>Pongamia</a:t>
            </a:r>
            <a:r>
              <a:rPr lang="en-US" sz="2400" dirty="0" smtClean="0"/>
              <a:t> oil </a:t>
            </a:r>
            <a:r>
              <a:rPr lang="en-US" sz="2400" dirty="0"/>
              <a:t>cake application </a:t>
            </a:r>
            <a:r>
              <a:rPr lang="en-US" sz="2400" dirty="0" smtClean="0"/>
              <a:t>kills </a:t>
            </a:r>
            <a:r>
              <a:rPr lang="en-US" sz="2400" dirty="0"/>
              <a:t>nematodes from soil. It is usually applied to avoid nematode infestation.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1"/>
            <a:ext cx="9144000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200" b="1" dirty="0" err="1">
                <a:solidFill>
                  <a:srgbClr val="C00000"/>
                </a:solidFill>
              </a:rPr>
              <a:t>Pongamia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Botanical name: </a:t>
            </a:r>
            <a:r>
              <a:rPr lang="en-US" sz="2400" b="1" u="sng" dirty="0" err="1">
                <a:solidFill>
                  <a:srgbClr val="0070C0"/>
                </a:solidFill>
              </a:rPr>
              <a:t>Pongamia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u="sng" dirty="0" err="1">
                <a:solidFill>
                  <a:srgbClr val="0070C0"/>
                </a:solidFill>
              </a:rPr>
              <a:t>pinnata</a:t>
            </a:r>
            <a:r>
              <a:rPr lang="en-US" sz="2400" dirty="0">
                <a:solidFill>
                  <a:srgbClr val="0070C0"/>
                </a:solidFill>
              </a:rPr>
              <a:t> (L.) Pierre </a:t>
            </a:r>
            <a:endParaRPr lang="en-US" sz="2400" dirty="0" smtClean="0">
              <a:solidFill>
                <a:srgbClr val="0070C0"/>
              </a:solidFill>
            </a:endParaRPr>
          </a:p>
          <a:p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Family		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en-US" sz="2400" b="1" dirty="0" err="1" smtClean="0">
                <a:solidFill>
                  <a:srgbClr val="0070C0"/>
                </a:solidFill>
              </a:rPr>
              <a:t>Leguminosae</a:t>
            </a:r>
            <a:endParaRPr lang="en-US" sz="2400" b="1" dirty="0" smtClean="0">
              <a:solidFill>
                <a:srgbClr val="0070C0"/>
              </a:solidFill>
            </a:endParaRPr>
          </a:p>
          <a:p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Sub-family	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en-US" sz="2400" b="1" dirty="0" err="1">
                <a:solidFill>
                  <a:srgbClr val="0070C0"/>
                </a:solidFill>
              </a:rPr>
              <a:t>Papilionaceae</a:t>
            </a:r>
            <a:r>
              <a:rPr lang="en-US" sz="2400" b="1" dirty="0">
                <a:solidFill>
                  <a:srgbClr val="0070C0"/>
                </a:solidFill>
              </a:rPr>
              <a:t> (</a:t>
            </a:r>
            <a:r>
              <a:rPr lang="en-US" sz="2400" b="1" dirty="0" err="1" smtClean="0">
                <a:solidFill>
                  <a:srgbClr val="0070C0"/>
                </a:solidFill>
              </a:rPr>
              <a:t>Fabaceae</a:t>
            </a:r>
            <a:r>
              <a:rPr lang="en-US" sz="2400" b="1" dirty="0" smtClean="0">
                <a:solidFill>
                  <a:srgbClr val="0070C0"/>
                </a:solidFill>
              </a:rPr>
              <a:t>)</a:t>
            </a:r>
          </a:p>
          <a:p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Common name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en-US" sz="2400" b="1" dirty="0" err="1" smtClean="0">
                <a:solidFill>
                  <a:srgbClr val="0070C0"/>
                </a:solidFill>
              </a:rPr>
              <a:t>Karanj</a:t>
            </a:r>
            <a:endParaRPr lang="en-US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Source		: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Seeds, Seed oil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514600"/>
            <a:ext cx="5410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Morphology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Middle sized trees; branches drooping, glabrous. Leaves pinnate; leaflets opposite, 5-7, ovate-oblong or elliptic, acute or rounded at base, shortly acuminate. Flower in axillary racemes shorter than the leaves. Corolla pinkish-white. Pods woody, oblong-ellipsoid, compressed,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recurved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mucronate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Seed solitary,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reniform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brown.</a:t>
            </a:r>
          </a:p>
        </p:txBody>
      </p:sp>
      <p:pic>
        <p:nvPicPr>
          <p:cNvPr id="7" name="Picture 6" descr="C:\Users\Admin\Desktop\Utilizaion of plants\Pongamia_pinnat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2209800"/>
            <a:ext cx="37338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build="p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3010" name="Picture 2" descr="I:\Botany\Ph. D\6 x 4 FLORA\Pongamia pinnata 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1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200" b="1" dirty="0" err="1">
                <a:solidFill>
                  <a:srgbClr val="C00000"/>
                </a:solidFill>
              </a:rPr>
              <a:t>Pongamia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Botanical name: </a:t>
            </a:r>
            <a:r>
              <a:rPr lang="en-US" sz="2400" b="1" u="sng" dirty="0" err="1">
                <a:solidFill>
                  <a:srgbClr val="0070C0"/>
                </a:solidFill>
              </a:rPr>
              <a:t>Pongamia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u="sng" dirty="0" err="1">
                <a:solidFill>
                  <a:srgbClr val="0070C0"/>
                </a:solidFill>
              </a:rPr>
              <a:t>pinnata</a:t>
            </a:r>
            <a:r>
              <a:rPr lang="en-US" sz="2400" dirty="0">
                <a:solidFill>
                  <a:srgbClr val="0070C0"/>
                </a:solidFill>
              </a:rPr>
              <a:t> (L.) Pierre </a:t>
            </a:r>
            <a:endParaRPr lang="en-US" sz="2400" dirty="0" smtClean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990600"/>
            <a:ext cx="5410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Uses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Its different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parts (viz. leaves, root, bark, flowers and seeds)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containng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 number of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furano-flavonoid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compounds are known to possess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pesticidal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activity.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Mature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karanj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seed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methanolic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extract in integrated pest management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programmes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Repeated application of this extract at different stages of insect development can protect the cotton from pests.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 smtClean="0"/>
              <a:t>Oil </a:t>
            </a:r>
            <a:r>
              <a:rPr lang="en-US" sz="2400" dirty="0" smtClean="0"/>
              <a:t>on the life cycle (survival, fecundity) of green peach aphid.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C:\Users\Admin\Desktop\Utilizaion of plants\Pongamia_pinnat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2209800"/>
            <a:ext cx="37338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build="p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1"/>
            <a:ext cx="91440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72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200" b="1" dirty="0" err="1" smtClean="0"/>
              <a:t>Sitaphal</a:t>
            </a:r>
            <a:r>
              <a:rPr lang="en-US" sz="3200" b="1" dirty="0" smtClean="0"/>
              <a:t> (</a:t>
            </a:r>
            <a:r>
              <a:rPr lang="en-US" sz="3200" b="1" dirty="0"/>
              <a:t>Custard </a:t>
            </a:r>
            <a:r>
              <a:rPr lang="en-US" sz="3200" b="1" dirty="0" smtClean="0"/>
              <a:t>Apple)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Botanical name	: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Annona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squamosa</a:t>
            </a:r>
            <a:r>
              <a:rPr lang="en-US" sz="2400" dirty="0">
                <a:solidFill>
                  <a:srgbClr val="0070C0"/>
                </a:solidFill>
              </a:rPr>
              <a:t> L.</a:t>
            </a:r>
          </a:p>
          <a:p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Family			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en-US" sz="2400" b="1" dirty="0" err="1">
                <a:solidFill>
                  <a:srgbClr val="0070C0"/>
                </a:solidFill>
              </a:rPr>
              <a:t>Annonaceae</a:t>
            </a:r>
            <a:endParaRPr lang="en-US" sz="2400" dirty="0">
              <a:solidFill>
                <a:srgbClr val="0070C0"/>
              </a:solidFill>
            </a:endParaRPr>
          </a:p>
          <a:p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Sub-family		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en-US" sz="2400" b="1" dirty="0" err="1">
                <a:solidFill>
                  <a:srgbClr val="0070C0"/>
                </a:solidFill>
              </a:rPr>
              <a:t>Papilionaceae</a:t>
            </a:r>
            <a:r>
              <a:rPr lang="en-US" sz="2400" b="1" dirty="0">
                <a:solidFill>
                  <a:srgbClr val="0070C0"/>
                </a:solidFill>
              </a:rPr>
              <a:t> (</a:t>
            </a:r>
            <a:r>
              <a:rPr lang="en-US" sz="2400" b="1" dirty="0" err="1" smtClean="0">
                <a:solidFill>
                  <a:srgbClr val="0070C0"/>
                </a:solidFill>
              </a:rPr>
              <a:t>Fabaceae</a:t>
            </a:r>
            <a:r>
              <a:rPr lang="en-US" sz="2400" b="1" dirty="0" smtClean="0">
                <a:solidFill>
                  <a:srgbClr val="0070C0"/>
                </a:solidFill>
              </a:rPr>
              <a:t>)</a:t>
            </a:r>
          </a:p>
          <a:p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Common name	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en-US" sz="2400" b="1" dirty="0" err="1" smtClean="0">
                <a:solidFill>
                  <a:srgbClr val="0070C0"/>
                </a:solidFill>
              </a:rPr>
              <a:t>Sitaphal</a:t>
            </a:r>
            <a:endParaRPr lang="en-US" sz="2400" b="1" dirty="0" smtClean="0">
              <a:solidFill>
                <a:srgbClr val="0070C0"/>
              </a:solidFill>
            </a:endParaRPr>
          </a:p>
          <a:p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Vernacular name	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en-US" sz="2400" b="1" dirty="0">
                <a:solidFill>
                  <a:srgbClr val="0070C0"/>
                </a:solidFill>
              </a:rPr>
              <a:t>Custard Apple</a:t>
            </a:r>
            <a:endParaRPr lang="en-US" sz="2400" dirty="0">
              <a:solidFill>
                <a:srgbClr val="0070C0"/>
              </a:solidFill>
            </a:endParaRPr>
          </a:p>
          <a:p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Source			: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Seeds, Leaves.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996148"/>
            <a:ext cx="5410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Morphology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en-US" sz="2400" dirty="0"/>
              <a:t>Small trees. Leaves elliptic, oblong-</a:t>
            </a:r>
            <a:r>
              <a:rPr lang="en-US" sz="2400" dirty="0" err="1"/>
              <a:t>lanceolate</a:t>
            </a:r>
            <a:r>
              <a:rPr lang="en-US" sz="2400" dirty="0"/>
              <a:t>, </a:t>
            </a:r>
            <a:r>
              <a:rPr lang="en-US" sz="2400" dirty="0" err="1"/>
              <a:t>glaucous</a:t>
            </a:r>
            <a:r>
              <a:rPr lang="en-US" sz="2400" dirty="0"/>
              <a:t> beneath. Flowers green, solitary or few, leaf opposed. Sepals connate at base. Petals pubescent. Fruits yellowish – green. Seeds brownish black, polished, oblong.</a:t>
            </a:r>
          </a:p>
        </p:txBody>
      </p:sp>
      <p:pic>
        <p:nvPicPr>
          <p:cNvPr id="5" name="Picture 4" descr="C:\Users\Admin\Desktop\Utilizaion of plants\Annona squamos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2133600"/>
            <a:ext cx="3657600" cy="406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4034" name="Picture 2" descr="I:\Botany\Plant Photos\Tree Flora photos\Annona squamosa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1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72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200" b="1" dirty="0" err="1" smtClean="0"/>
              <a:t>Sitaphal</a:t>
            </a:r>
            <a:r>
              <a:rPr lang="en-US" sz="3200" b="1" dirty="0" smtClean="0"/>
              <a:t> (</a:t>
            </a:r>
            <a:r>
              <a:rPr lang="en-US" sz="3200" b="1" dirty="0"/>
              <a:t>Custard </a:t>
            </a:r>
            <a:r>
              <a:rPr lang="en-US" sz="3200" b="1" dirty="0" smtClean="0"/>
              <a:t>Apple)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Botanical name	: </a:t>
            </a:r>
            <a:r>
              <a:rPr lang="en-US" sz="2400" b="1" dirty="0" err="1"/>
              <a:t>Annona</a:t>
            </a:r>
            <a:r>
              <a:rPr lang="en-US" sz="2400" b="1" dirty="0"/>
              <a:t> </a:t>
            </a:r>
            <a:r>
              <a:rPr lang="en-US" sz="2400" b="1" dirty="0" err="1"/>
              <a:t>squamosa</a:t>
            </a:r>
            <a:r>
              <a:rPr lang="en-US" sz="2400" dirty="0"/>
              <a:t> L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0" y="932557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Uses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 smtClean="0"/>
              <a:t>The </a:t>
            </a:r>
            <a:r>
              <a:rPr lang="en-US" sz="2400" dirty="0"/>
              <a:t>Custard apple pesticide is inexpensive, environment-friendly and highly effective in containing a variety of pests on a number of </a:t>
            </a:r>
            <a:r>
              <a:rPr lang="en-US" sz="2400" dirty="0" smtClean="0"/>
              <a:t>crops.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 smtClean="0"/>
              <a:t>Research </a:t>
            </a:r>
            <a:r>
              <a:rPr lang="en-US" sz="2400" dirty="0"/>
              <a:t>studies have shown that </a:t>
            </a:r>
            <a:r>
              <a:rPr lang="en-US" sz="2400" dirty="0" err="1"/>
              <a:t>acetogenins</a:t>
            </a:r>
            <a:r>
              <a:rPr lang="en-US" sz="2400" dirty="0"/>
              <a:t> found in the seeds are toxic to insects. These biologically active ingredients reduce leaf disc feeding and larval massing of the armyworm, </a:t>
            </a:r>
            <a:r>
              <a:rPr lang="en-US" sz="2400" dirty="0" err="1"/>
              <a:t>Mythimna</a:t>
            </a:r>
            <a:r>
              <a:rPr lang="en-US" sz="2400" dirty="0"/>
              <a:t> </a:t>
            </a:r>
            <a:r>
              <a:rPr lang="en-US" sz="2400" dirty="0" err="1"/>
              <a:t>separata</a:t>
            </a:r>
            <a:r>
              <a:rPr lang="en-US" sz="2400" dirty="0"/>
              <a:t>. </a:t>
            </a:r>
            <a:endParaRPr lang="en-US" sz="24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en-US" sz="2400" dirty="0" smtClean="0"/>
              <a:t>The </a:t>
            </a:r>
            <a:r>
              <a:rPr lang="en-US" sz="2400" dirty="0"/>
              <a:t>extracts also control stem borer, </a:t>
            </a:r>
            <a:r>
              <a:rPr lang="en-US" sz="2400" dirty="0" err="1"/>
              <a:t>Chilo</a:t>
            </a:r>
            <a:r>
              <a:rPr lang="en-US" sz="2400" dirty="0"/>
              <a:t> </a:t>
            </a:r>
            <a:r>
              <a:rPr lang="en-US" sz="2400" dirty="0" err="1"/>
              <a:t>partellus</a:t>
            </a:r>
            <a:r>
              <a:rPr lang="en-US" sz="2400" dirty="0"/>
              <a:t>. Alcohol extracts were found to be nearly as toxic as nicotine </a:t>
            </a:r>
            <a:r>
              <a:rPr lang="en-US" sz="2400" dirty="0" smtClean="0"/>
              <a:t>sulfate.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 smtClean="0"/>
              <a:t>The </a:t>
            </a:r>
            <a:r>
              <a:rPr lang="en-US" sz="2400" dirty="0"/>
              <a:t>seed extracts also showed synergistic activity in combination with </a:t>
            </a:r>
            <a:r>
              <a:rPr lang="en-US" sz="2400" dirty="0" err="1"/>
              <a:t>neem</a:t>
            </a:r>
            <a:r>
              <a:rPr lang="en-US" sz="2400" dirty="0"/>
              <a:t> seed extract. This combination works well on several pests, including </a:t>
            </a:r>
            <a:r>
              <a:rPr lang="en-US" sz="2400" dirty="0" err="1"/>
              <a:t>Callosobruchus</a:t>
            </a:r>
            <a:r>
              <a:rPr lang="en-US" sz="2400" dirty="0"/>
              <a:t> </a:t>
            </a:r>
            <a:r>
              <a:rPr lang="en-US" sz="2400" dirty="0" err="1"/>
              <a:t>chinensis</a:t>
            </a:r>
            <a:r>
              <a:rPr lang="en-US" sz="2400" dirty="0"/>
              <a:t>, </a:t>
            </a:r>
            <a:r>
              <a:rPr lang="en-US" sz="2400" dirty="0" err="1"/>
              <a:t>Rhizopertha</a:t>
            </a:r>
            <a:r>
              <a:rPr lang="en-US" sz="2400" dirty="0"/>
              <a:t> </a:t>
            </a:r>
            <a:r>
              <a:rPr lang="en-US" sz="2400" dirty="0" err="1"/>
              <a:t>dominica</a:t>
            </a:r>
            <a:r>
              <a:rPr lang="en-US" sz="2400" dirty="0"/>
              <a:t> and </a:t>
            </a:r>
            <a:r>
              <a:rPr lang="en-US" sz="2400" dirty="0" err="1"/>
              <a:t>Musca</a:t>
            </a:r>
            <a:r>
              <a:rPr lang="en-US" sz="2400" dirty="0"/>
              <a:t> </a:t>
            </a:r>
            <a:r>
              <a:rPr lang="en-US" sz="2400" dirty="0" err="1"/>
              <a:t>domestica</a:t>
            </a:r>
            <a:r>
              <a:rPr lang="en-US" sz="2400" dirty="0"/>
              <a:t> </a:t>
            </a:r>
            <a:r>
              <a:rPr lang="en-US" sz="2400" dirty="0" err="1" smtClean="0"/>
              <a:t>nebulo</a:t>
            </a:r>
            <a:r>
              <a:rPr lang="en-US" sz="2400" dirty="0" smtClean="0"/>
              <a:t>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 smtClean="0"/>
              <a:t>The </a:t>
            </a:r>
            <a:r>
              <a:rPr lang="en-US" sz="2400" dirty="0"/>
              <a:t>leaf extract and </a:t>
            </a:r>
            <a:r>
              <a:rPr lang="en-US" sz="2400" dirty="0" err="1"/>
              <a:t>lichets</a:t>
            </a:r>
            <a:r>
              <a:rPr lang="en-US" sz="2400" dirty="0"/>
              <a:t> are control measure for the pests of the </a:t>
            </a:r>
            <a:r>
              <a:rPr lang="en-US" sz="2400" dirty="0" err="1"/>
              <a:t>bringal</a:t>
            </a:r>
            <a:r>
              <a:rPr lang="en-US" sz="24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1"/>
            <a:ext cx="9144000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72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200" b="1" dirty="0" smtClean="0"/>
              <a:t>Tobacco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Botanical name	: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b="1" i="1" dirty="0" err="1">
                <a:solidFill>
                  <a:srgbClr val="0070C0"/>
                </a:solidFill>
              </a:rPr>
              <a:t>Nicotiana</a:t>
            </a:r>
            <a:r>
              <a:rPr lang="en-US" sz="2400" b="1" i="1" dirty="0">
                <a:solidFill>
                  <a:srgbClr val="0070C0"/>
                </a:solidFill>
              </a:rPr>
              <a:t> </a:t>
            </a:r>
            <a:r>
              <a:rPr lang="en-US" sz="2400" b="1" i="1" dirty="0" err="1">
                <a:solidFill>
                  <a:srgbClr val="0070C0"/>
                </a:solidFill>
              </a:rPr>
              <a:t>tabacum</a:t>
            </a:r>
            <a:r>
              <a:rPr lang="en-US" sz="2400" b="1" dirty="0">
                <a:solidFill>
                  <a:srgbClr val="0070C0"/>
                </a:solidFill>
              </a:rPr>
              <a:t> Linn.</a:t>
            </a:r>
          </a:p>
          <a:p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Family			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en-US" sz="2400" b="1" dirty="0" err="1">
                <a:solidFill>
                  <a:srgbClr val="0070C0"/>
                </a:solidFill>
              </a:rPr>
              <a:t>Solanaceae</a:t>
            </a:r>
            <a:endParaRPr lang="en-US" sz="2400" b="1" dirty="0">
              <a:solidFill>
                <a:srgbClr val="0070C0"/>
              </a:solidFill>
            </a:endParaRPr>
          </a:p>
          <a:p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Common name	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en-US" sz="2400" b="1" dirty="0">
                <a:solidFill>
                  <a:srgbClr val="0070C0"/>
                </a:solidFill>
              </a:rPr>
              <a:t>Tobacco</a:t>
            </a:r>
            <a:endParaRPr lang="en-US" sz="2400" b="1" dirty="0" smtClean="0">
              <a:solidFill>
                <a:srgbClr val="0070C0"/>
              </a:solidFill>
            </a:endParaRPr>
          </a:p>
          <a:p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Vernacular name	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en-US" sz="2400" b="1" dirty="0" err="1" smtClean="0">
                <a:solidFill>
                  <a:srgbClr val="0070C0"/>
                </a:solidFill>
              </a:rPr>
              <a:t>Tambakhu</a:t>
            </a:r>
            <a:endParaRPr lang="en-US" sz="2400" b="1" dirty="0">
              <a:solidFill>
                <a:srgbClr val="0070C0"/>
              </a:solidFill>
            </a:endParaRPr>
          </a:p>
          <a:p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Source			: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Leaves - </a:t>
            </a:r>
            <a:r>
              <a:rPr lang="en-US" sz="2400" b="1" dirty="0" smtClean="0">
                <a:solidFill>
                  <a:srgbClr val="0070C0"/>
                </a:solidFill>
              </a:rPr>
              <a:t>fresh</a:t>
            </a:r>
            <a:r>
              <a:rPr lang="en-US" sz="2400" b="1" dirty="0">
                <a:solidFill>
                  <a:srgbClr val="0070C0"/>
                </a:solidFill>
              </a:rPr>
              <a:t>, dried and </a:t>
            </a:r>
            <a:r>
              <a:rPr lang="en-US" sz="2400" b="1" dirty="0" smtClean="0">
                <a:solidFill>
                  <a:srgbClr val="0070C0"/>
                </a:solidFill>
              </a:rPr>
              <a:t>powdered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438400"/>
            <a:ext cx="5943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Morphology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en-US" sz="2400" dirty="0"/>
              <a:t> It is stout, annual, viscid herb, about 5 feet high, with a slender stout main stem having lateral branches, young branches are with viscid sticky hairs; leaves large, alternate broadly </a:t>
            </a:r>
            <a:r>
              <a:rPr lang="en-US" sz="2400" dirty="0" err="1"/>
              <a:t>lanceolate</a:t>
            </a:r>
            <a:r>
              <a:rPr lang="en-US" sz="2400" dirty="0"/>
              <a:t>, dark or pale green above, paler beneath, with prominent nerves on underside; leaves broad and with sticky </a:t>
            </a:r>
            <a:r>
              <a:rPr lang="en-US" sz="2400" dirty="0" err="1"/>
              <a:t>tomentum</a:t>
            </a:r>
            <a:r>
              <a:rPr lang="en-US" sz="2400" dirty="0"/>
              <a:t> on lower side, inflorescence axillary or terminal branched </a:t>
            </a:r>
            <a:r>
              <a:rPr lang="en-US" sz="2400" dirty="0" err="1"/>
              <a:t>receme</a:t>
            </a:r>
            <a:r>
              <a:rPr lang="en-US" sz="2400" dirty="0"/>
              <a:t> with white </a:t>
            </a:r>
            <a:r>
              <a:rPr lang="en-US" sz="2400" dirty="0" err="1"/>
              <a:t>campanulate</a:t>
            </a:r>
            <a:r>
              <a:rPr lang="en-US" sz="2400" dirty="0"/>
              <a:t> flowers; seeds very small, light in weight, many in each capsule.</a:t>
            </a:r>
          </a:p>
        </p:txBody>
      </p:sp>
      <p:pic>
        <p:nvPicPr>
          <p:cNvPr id="7" name="Picture 6" descr="C:\Users\Admin\Desktop\Utilizaion of plants\Nicotiana tabacum.jpg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5867400" y="2590800"/>
            <a:ext cx="3276600" cy="426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build="p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1"/>
            <a:ext cx="9144000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72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200" b="1" dirty="0" smtClean="0"/>
              <a:t>Tobacco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Botanical name	: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b="1" i="1" dirty="0" err="1">
                <a:solidFill>
                  <a:srgbClr val="0070C0"/>
                </a:solidFill>
              </a:rPr>
              <a:t>Nicotiana</a:t>
            </a:r>
            <a:r>
              <a:rPr lang="en-US" sz="2400" b="1" i="1" dirty="0">
                <a:solidFill>
                  <a:srgbClr val="0070C0"/>
                </a:solidFill>
              </a:rPr>
              <a:t> </a:t>
            </a:r>
            <a:r>
              <a:rPr lang="en-US" sz="2400" b="1" i="1" dirty="0" err="1">
                <a:solidFill>
                  <a:srgbClr val="0070C0"/>
                </a:solidFill>
              </a:rPr>
              <a:t>tabacum</a:t>
            </a:r>
            <a:r>
              <a:rPr lang="en-US" sz="2400" b="1" dirty="0">
                <a:solidFill>
                  <a:srgbClr val="0070C0"/>
                </a:solidFill>
              </a:rPr>
              <a:t> Linn.</a:t>
            </a:r>
          </a:p>
          <a:p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Family			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en-US" sz="2400" b="1" dirty="0" err="1">
                <a:solidFill>
                  <a:srgbClr val="0070C0"/>
                </a:solidFill>
              </a:rPr>
              <a:t>Solanaceae</a:t>
            </a:r>
            <a:endParaRPr lang="en-US" sz="2400" b="1" dirty="0">
              <a:solidFill>
                <a:srgbClr val="0070C0"/>
              </a:solidFill>
            </a:endParaRPr>
          </a:p>
          <a:p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Common name	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en-US" sz="2400" b="1" dirty="0">
                <a:solidFill>
                  <a:srgbClr val="0070C0"/>
                </a:solidFill>
              </a:rPr>
              <a:t>Tobacco</a:t>
            </a:r>
            <a:endParaRPr lang="en-US" sz="2400" b="1" dirty="0" smtClean="0">
              <a:solidFill>
                <a:srgbClr val="0070C0"/>
              </a:solidFill>
            </a:endParaRPr>
          </a:p>
          <a:p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Vernacular name	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en-US" sz="2400" b="1" dirty="0" err="1" smtClean="0">
                <a:solidFill>
                  <a:srgbClr val="0070C0"/>
                </a:solidFill>
              </a:rPr>
              <a:t>Tambakhu</a:t>
            </a:r>
            <a:endParaRPr lang="en-US" sz="2400" b="1" dirty="0">
              <a:solidFill>
                <a:srgbClr val="0070C0"/>
              </a:solidFill>
            </a:endParaRPr>
          </a:p>
          <a:p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Source			: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Leaves - </a:t>
            </a:r>
            <a:r>
              <a:rPr lang="en-US" sz="2400" b="1" dirty="0" smtClean="0">
                <a:solidFill>
                  <a:srgbClr val="0070C0"/>
                </a:solidFill>
              </a:rPr>
              <a:t>fresh</a:t>
            </a:r>
            <a:r>
              <a:rPr lang="en-US" sz="2400" b="1" dirty="0">
                <a:solidFill>
                  <a:srgbClr val="0070C0"/>
                </a:solidFill>
              </a:rPr>
              <a:t>, dried and </a:t>
            </a:r>
            <a:r>
              <a:rPr lang="en-US" sz="2400" b="1" dirty="0" smtClean="0">
                <a:solidFill>
                  <a:srgbClr val="0070C0"/>
                </a:solidFill>
              </a:rPr>
              <a:t>powdered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438400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Uses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dirty="0" smtClean="0"/>
              <a:t> </a:t>
            </a:r>
            <a:r>
              <a:rPr lang="en-US" sz="2400" dirty="0"/>
              <a:t>It is used as contact insecticide, acts as contact poison in leaf inhabiting larvae, adults of various insects, pests of crops. </a:t>
            </a:r>
            <a:endParaRPr lang="en-US" sz="2400" dirty="0" smtClean="0"/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dirty="0" smtClean="0"/>
              <a:t>Sometimes </a:t>
            </a:r>
            <a:r>
              <a:rPr lang="en-US" sz="2400" dirty="0"/>
              <a:t>it acts as stomach poison to those pest chewing leaves and tender shoots of different crops. </a:t>
            </a:r>
            <a:endParaRPr lang="en-US" sz="2400" dirty="0" smtClean="0"/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dirty="0" smtClean="0"/>
              <a:t>Nicotine </a:t>
            </a:r>
            <a:r>
              <a:rPr lang="en-US" sz="2400" dirty="0"/>
              <a:t>is effective against aphids of vegetable crops and various beans. </a:t>
            </a:r>
            <a:endParaRPr lang="en-US" sz="2400" dirty="0" smtClean="0"/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dirty="0" smtClean="0"/>
              <a:t>Nicotine </a:t>
            </a:r>
            <a:r>
              <a:rPr lang="en-US" sz="2400" dirty="0"/>
              <a:t>foliar application is effective against leaf hoppers of vegetable crops and cabbage butterfly </a:t>
            </a:r>
            <a:r>
              <a:rPr lang="en-US" sz="2400" dirty="0" smtClean="0"/>
              <a:t>larvae.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dirty="0" smtClean="0"/>
              <a:t>Nicotine </a:t>
            </a:r>
            <a:r>
              <a:rPr lang="en-US" sz="2400" dirty="0"/>
              <a:t>in the form of nicotine </a:t>
            </a:r>
            <a:r>
              <a:rPr lang="en-US" sz="2400" dirty="0" err="1"/>
              <a:t>sulphate</a:t>
            </a:r>
            <a:r>
              <a:rPr lang="en-US" sz="2400" dirty="0"/>
              <a:t> is effective against </a:t>
            </a:r>
            <a:r>
              <a:rPr lang="en-US" sz="2400" dirty="0" err="1"/>
              <a:t>thrips</a:t>
            </a:r>
            <a:r>
              <a:rPr lang="en-US" sz="2400" dirty="0"/>
              <a:t>, red mites, white flies of crops and green house ornamentals.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1600200"/>
            <a:ext cx="7260322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End</a:t>
            </a:r>
            <a:endParaRPr lang="en-US" sz="16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</TotalTime>
  <Words>553</Words>
  <Application>Microsoft Office PowerPoint</Application>
  <PresentationFormat>On-screen Show (4:3)</PresentationFormat>
  <Paragraphs>88</Paragraphs>
  <Slides>14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AJ</dc:creator>
  <cp:lastModifiedBy>Admin</cp:lastModifiedBy>
  <cp:revision>8</cp:revision>
  <dcterms:created xsi:type="dcterms:W3CDTF">2014-09-10T13:08:36Z</dcterms:created>
  <dcterms:modified xsi:type="dcterms:W3CDTF">2014-09-18T02:41:19Z</dcterms:modified>
</cp:coreProperties>
</file>