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76" r:id="rId2"/>
    <p:sldId id="277" r:id="rId3"/>
    <p:sldId id="278" r:id="rId4"/>
    <p:sldId id="279" r:id="rId5"/>
    <p:sldId id="280" r:id="rId6"/>
    <p:sldId id="281" r:id="rId7"/>
    <p:sldId id="267" r:id="rId8"/>
    <p:sldId id="283" r:id="rId9"/>
    <p:sldId id="284" r:id="rId10"/>
    <p:sldId id="285" r:id="rId11"/>
    <p:sldId id="288" r:id="rId12"/>
    <p:sldId id="287" r:id="rId13"/>
    <p:sldId id="286" r:id="rId14"/>
    <p:sldId id="289" r:id="rId15"/>
    <p:sldId id="292" r:id="rId16"/>
    <p:sldId id="291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28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506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BDE2A-0C6A-4137-8191-8F4E76919D4C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6124D-19C8-435B-B9D6-35E52E6D6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6124D-19C8-435B-B9D6-35E52E6D65C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53A52C-8ACE-4B11-A1F6-2713F6598109}" type="datetimeFigureOut">
              <a:rPr lang="en-US" smtClean="0"/>
              <a:pPr/>
              <a:t>30/01/2018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81534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riccia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914400"/>
            <a:ext cx="815340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Classification (Systematic position) -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Kingdom	: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Plantae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 - </a:t>
            </a:r>
            <a:r>
              <a:rPr lang="en-US" sz="2400" b="1" dirty="0" smtClean="0">
                <a:latin typeface="Segoe Print" pitchFamily="2" charset="0"/>
              </a:rPr>
              <a:t>(</a:t>
            </a:r>
            <a:r>
              <a:rPr lang="en-US" sz="2400" b="1" dirty="0" err="1" smtClean="0">
                <a:latin typeface="Segoe Print" pitchFamily="2" charset="0"/>
              </a:rPr>
              <a:t>Chorophyll</a:t>
            </a:r>
            <a:r>
              <a:rPr lang="en-US" sz="2400" b="1" dirty="0" smtClean="0">
                <a:latin typeface="Segoe Print" pitchFamily="2" charset="0"/>
              </a:rPr>
              <a:t> is present)</a:t>
            </a:r>
          </a:p>
          <a:p>
            <a:pPr>
              <a:spcBef>
                <a:spcPts val="1200"/>
              </a:spcBef>
            </a:pP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Subking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.	: Cryptogams - </a:t>
            </a:r>
            <a:r>
              <a:rPr lang="en-US" sz="2400" b="1" dirty="0" smtClean="0">
                <a:latin typeface="Segoe Print" pitchFamily="2" charset="0"/>
              </a:rPr>
              <a:t>(Non flowering plant)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Division	: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Bryophyta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-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		(True roots &amp; true vascular tissues ab.)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Class		: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Hepaticopsida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 - </a:t>
            </a:r>
            <a:r>
              <a:rPr lang="en-US" sz="2400" b="1" dirty="0" smtClean="0">
                <a:latin typeface="Segoe Print" pitchFamily="2" charset="0"/>
              </a:rPr>
              <a:t>(Gametophyte is 			</a:t>
            </a:r>
            <a:r>
              <a:rPr lang="en-US" sz="2400" b="1" dirty="0" err="1" smtClean="0">
                <a:latin typeface="Segoe Print" pitchFamily="2" charset="0"/>
              </a:rPr>
              <a:t>dorsiventrally</a:t>
            </a:r>
            <a:r>
              <a:rPr lang="en-US" sz="2400" b="1" dirty="0" smtClean="0">
                <a:latin typeface="Segoe Print" pitchFamily="2" charset="0"/>
              </a:rPr>
              <a:t> flattened </a:t>
            </a:r>
            <a:r>
              <a:rPr lang="en-US" sz="2400" b="1" dirty="0" err="1" smtClean="0">
                <a:latin typeface="Segoe Print" pitchFamily="2" charset="0"/>
              </a:rPr>
              <a:t>thalloid</a:t>
            </a:r>
            <a:r>
              <a:rPr lang="en-US" sz="2400" b="1" dirty="0" smtClean="0">
                <a:latin typeface="Segoe Print" pitchFamily="2" charset="0"/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Order		: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Marchantiales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 - </a:t>
            </a:r>
            <a:r>
              <a:rPr lang="en-US" sz="2400" b="1" dirty="0" smtClean="0">
                <a:latin typeface="Segoe Print" pitchFamily="2" charset="0"/>
              </a:rPr>
              <a:t>(Thallus 				dichotomously branched, scales present)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Family	: </a:t>
            </a:r>
            <a:r>
              <a:rPr lang="en-US" sz="2400" b="1" i="1" dirty="0" err="1" smtClean="0">
                <a:solidFill>
                  <a:srgbClr val="C00000"/>
                </a:solidFill>
                <a:latin typeface="Segoe Print" pitchFamily="2" charset="0"/>
              </a:rPr>
              <a:t>Riccia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ceae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 - </a:t>
            </a:r>
            <a:r>
              <a:rPr lang="en-US" sz="2400" b="1" dirty="0" smtClean="0">
                <a:latin typeface="Segoe Print" pitchFamily="2" charset="0"/>
              </a:rPr>
              <a:t>(Air pores simple, sex 		organs develop in the mid dorsal 			groove. Sporophyte is in the form of 		capsule)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Occurrence- 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genus </a:t>
            </a:r>
            <a:r>
              <a:rPr lang="en-US" sz="2400" b="1" i="1" dirty="0" smtClean="0">
                <a:latin typeface="Segoe Print" pitchFamily="2" charset="0"/>
              </a:rPr>
              <a:t>Riccia</a:t>
            </a:r>
            <a:r>
              <a:rPr lang="en-US" sz="2400" b="1" dirty="0" smtClean="0">
                <a:latin typeface="Segoe Print" pitchFamily="2" charset="0"/>
              </a:rPr>
              <a:t> comprises about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138</a:t>
            </a:r>
            <a:r>
              <a:rPr lang="en-US" sz="2400" b="1" dirty="0" smtClean="0">
                <a:latin typeface="Segoe Print" pitchFamily="2" charset="0"/>
              </a:rPr>
              <a:t> species. 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About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33</a:t>
            </a:r>
            <a:r>
              <a:rPr lang="en-US" sz="2400" b="1" dirty="0" smtClean="0">
                <a:latin typeface="Segoe Print" pitchFamily="2" charset="0"/>
              </a:rPr>
              <a:t> species have been recorded so far </a:t>
            </a:r>
            <a:r>
              <a:rPr lang="en-US" sz="2400" b="1" i="1" dirty="0" smtClean="0">
                <a:latin typeface="Segoe Print" pitchFamily="2" charset="0"/>
              </a:rPr>
              <a:t>R. </a:t>
            </a:r>
            <a:r>
              <a:rPr lang="en-US" sz="2400" b="1" i="1" dirty="0" err="1" smtClean="0">
                <a:latin typeface="Segoe Print" pitchFamily="2" charset="0"/>
              </a:rPr>
              <a:t>crystallina</a:t>
            </a:r>
            <a:r>
              <a:rPr lang="en-US" sz="2400" b="1" i="1" dirty="0" smtClean="0">
                <a:latin typeface="Segoe Print" pitchFamily="2" charset="0"/>
              </a:rPr>
              <a:t>, R. </a:t>
            </a:r>
            <a:r>
              <a:rPr lang="en-US" sz="2400" b="1" i="1" dirty="0" err="1" smtClean="0">
                <a:latin typeface="Segoe Print" pitchFamily="2" charset="0"/>
              </a:rPr>
              <a:t>kashyapii</a:t>
            </a:r>
            <a:r>
              <a:rPr lang="en-US" sz="2400" b="1" i="1" dirty="0" smtClean="0">
                <a:latin typeface="Segoe Print" pitchFamily="2" charset="0"/>
              </a:rPr>
              <a:t>, R. </a:t>
            </a:r>
            <a:r>
              <a:rPr lang="en-US" sz="2400" b="1" i="1" dirty="0" err="1" smtClean="0">
                <a:latin typeface="Segoe Print" pitchFamily="2" charset="0"/>
              </a:rPr>
              <a:t>pandel</a:t>
            </a:r>
            <a:r>
              <a:rPr lang="en-US" sz="2400" b="1" dirty="0" smtClean="0">
                <a:latin typeface="Segoe Print" pitchFamily="2" charset="0"/>
              </a:rPr>
              <a:t> are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endemic</a:t>
            </a:r>
            <a:r>
              <a:rPr lang="en-US" sz="2400" b="1" dirty="0" smtClean="0">
                <a:latin typeface="Segoe Print" pitchFamily="2" charset="0"/>
              </a:rPr>
              <a:t> in India. 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en-US" sz="2400" b="1" i="1" dirty="0" smtClean="0">
                <a:latin typeface="Segoe Print" pitchFamily="2" charset="0"/>
              </a:rPr>
              <a:t>Riccia</a:t>
            </a:r>
            <a:r>
              <a:rPr lang="en-US" sz="2400" b="1" dirty="0" smtClean="0">
                <a:latin typeface="Segoe Print" pitchFamily="2" charset="0"/>
              </a:rPr>
              <a:t> mainly grows on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damp soil </a:t>
            </a:r>
            <a:r>
              <a:rPr lang="en-US" sz="2400" b="1" dirty="0" smtClean="0">
                <a:latin typeface="Segoe Print" pitchFamily="2" charset="0"/>
              </a:rPr>
              <a:t>and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shady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places</a:t>
            </a:r>
            <a:r>
              <a:rPr lang="en-US" sz="2400" b="1" dirty="0" smtClean="0">
                <a:latin typeface="Segoe Print" pitchFamily="2" charset="0"/>
              </a:rPr>
              <a:t> and other similar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terrestrial habitats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Due to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dichotomous</a:t>
            </a:r>
            <a:r>
              <a:rPr lang="en-US" sz="2400" b="1" dirty="0" smtClean="0">
                <a:latin typeface="Segoe Print" pitchFamily="2" charset="0"/>
              </a:rPr>
              <a:t> branching a circular patch of plants is formed which is called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rosette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Plant body represents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haploid</a:t>
            </a:r>
            <a:r>
              <a:rPr lang="en-US" sz="2400" b="1" dirty="0" smtClean="0">
                <a:latin typeface="Segoe Print" pitchFamily="2" charset="0"/>
              </a:rPr>
              <a:t>, the gametophyte generation. </a:t>
            </a:r>
            <a:r>
              <a:rPr lang="en-US" sz="2400" b="1" i="1" dirty="0" smtClean="0">
                <a:latin typeface="Segoe Print" pitchFamily="2" charset="0"/>
              </a:rPr>
              <a:t>R. </a:t>
            </a:r>
            <a:r>
              <a:rPr lang="en-US" sz="2400" b="1" i="1" dirty="0" err="1" smtClean="0">
                <a:latin typeface="Segoe Print" pitchFamily="2" charset="0"/>
              </a:rPr>
              <a:t>fluitans</a:t>
            </a:r>
            <a:r>
              <a:rPr lang="en-US" sz="2400" b="1" dirty="0" smtClean="0">
                <a:latin typeface="Segoe Print" pitchFamily="2" charset="0"/>
              </a:rPr>
              <a:t>, the aquatic species, is partially submerged or it floats in water. </a:t>
            </a:r>
            <a:endParaRPr lang="en-US" sz="2400" b="1" dirty="0" smtClean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81534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riccia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Riccia habit 1036 copy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578551" y="1066800"/>
            <a:ext cx="7053697" cy="579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External Morphology of thallus –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gametophyte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flat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fleshy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green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thalloidal</a:t>
            </a:r>
            <a:r>
              <a:rPr lang="en-US" sz="2400" b="1" dirty="0" smtClean="0">
                <a:latin typeface="Segoe Print" pitchFamily="2" charset="0"/>
              </a:rPr>
              <a:t> body - growing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prostrate</a:t>
            </a:r>
            <a:r>
              <a:rPr lang="en-US" sz="2400" b="1" dirty="0" smtClean="0">
                <a:latin typeface="Segoe Print" pitchFamily="2" charset="0"/>
              </a:rPr>
              <a:t> on moist ground.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Dichotomously</a:t>
            </a:r>
            <a:r>
              <a:rPr lang="en-US" sz="2400" b="1" dirty="0" smtClean="0">
                <a:latin typeface="Segoe Print" pitchFamily="2" charset="0"/>
              </a:rPr>
              <a:t> branched, and branches are known as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lobes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Thallus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thick</a:t>
            </a:r>
            <a:r>
              <a:rPr lang="en-US" sz="2400" b="1" dirty="0" smtClean="0">
                <a:latin typeface="Segoe Print" pitchFamily="2" charset="0"/>
              </a:rPr>
              <a:t> in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middle</a:t>
            </a:r>
            <a:r>
              <a:rPr lang="en-US" sz="2400" b="1" dirty="0" smtClean="0">
                <a:latin typeface="Segoe Print" pitchFamily="2" charset="0"/>
              </a:rPr>
              <a:t> and it gradually thins or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tapers</a:t>
            </a:r>
            <a:r>
              <a:rPr lang="en-US" sz="2400" b="1" dirty="0" smtClean="0">
                <a:latin typeface="Segoe Print" pitchFamily="2" charset="0"/>
              </a:rPr>
              <a:t> towards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margin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Thick region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midrib</a:t>
            </a:r>
            <a:r>
              <a:rPr lang="en-US" sz="2400" b="1" dirty="0" smtClean="0">
                <a:latin typeface="Segoe Print" pitchFamily="2" charset="0"/>
              </a:rPr>
              <a:t> and extends throughout the length of the thallus.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Each thallus lobe terminates into an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apical notch</a:t>
            </a:r>
            <a:r>
              <a:rPr lang="en-US" sz="2400" b="1" dirty="0" smtClean="0">
                <a:latin typeface="Segoe Print" pitchFamily="2" charset="0"/>
              </a:rPr>
              <a:t> or depression in which less the growing point of the thallus.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thallus is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attached</a:t>
            </a:r>
            <a:r>
              <a:rPr lang="en-US" sz="2400" b="1" dirty="0" smtClean="0">
                <a:latin typeface="Segoe Print" pitchFamily="2" charset="0"/>
              </a:rPr>
              <a:t> to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substratum</a:t>
            </a:r>
            <a:r>
              <a:rPr lang="en-US" sz="2400" b="1" dirty="0" smtClean="0">
                <a:latin typeface="Segoe Print" pitchFamily="2" charset="0"/>
              </a:rPr>
              <a:t> by means of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rhizoids</a:t>
            </a:r>
            <a:r>
              <a:rPr lang="en-US" sz="2400" b="1" dirty="0" smtClean="0">
                <a:latin typeface="Segoe Print" pitchFamily="2" charset="0"/>
              </a:rPr>
              <a:t> on the lower surface.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038600" y="0"/>
            <a:ext cx="51054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400" b="1" dirty="0" smtClean="0">
                <a:solidFill>
                  <a:srgbClr val="7030A0"/>
                </a:solidFill>
                <a:latin typeface="Segoe Print" pitchFamily="2" charset="0"/>
              </a:rPr>
              <a:t>External Morphology of thallus: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7"/>
            </a:pPr>
            <a:r>
              <a:rPr lang="en-US" sz="2400" b="1" dirty="0" smtClean="0">
                <a:latin typeface="Segoe Print" pitchFamily="2" charset="0"/>
              </a:rPr>
              <a:t>Rhizoids are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unicellular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unbranched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7"/>
            </a:pPr>
            <a:r>
              <a:rPr lang="en-US" sz="2400" b="1" dirty="0" smtClean="0">
                <a:latin typeface="Segoe Print" pitchFamily="2" charset="0"/>
              </a:rPr>
              <a:t>Two types of rhizoids,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smooth</a:t>
            </a:r>
            <a:r>
              <a:rPr lang="en-US" sz="2400" b="1" dirty="0" smtClean="0">
                <a:latin typeface="Segoe Print" pitchFamily="2" charset="0"/>
              </a:rPr>
              <a:t> walled and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tuberculated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7"/>
            </a:pPr>
            <a:r>
              <a:rPr lang="en-US" sz="2400" b="1" dirty="0" smtClean="0">
                <a:latin typeface="Segoe Print" pitchFamily="2" charset="0"/>
              </a:rPr>
              <a:t>rhizoids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fixation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absorption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7"/>
            </a:pPr>
            <a:r>
              <a:rPr lang="en-US" sz="2400" b="1" dirty="0" smtClean="0">
                <a:latin typeface="Segoe Print" pitchFamily="2" charset="0"/>
              </a:rPr>
              <a:t>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scales in young </a:t>
            </a:r>
            <a:r>
              <a:rPr lang="en-US" sz="2400" b="1" dirty="0" smtClean="0">
                <a:latin typeface="Segoe Print" pitchFamily="2" charset="0"/>
              </a:rPr>
              <a:t>plants are arranged in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one</a:t>
            </a:r>
            <a:r>
              <a:rPr lang="en-US" sz="2400" b="1" dirty="0" smtClean="0">
                <a:latin typeface="Segoe Print" pitchFamily="2" charset="0"/>
              </a:rPr>
              <a:t> transverse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row</a:t>
            </a:r>
            <a:r>
              <a:rPr lang="en-US" sz="2400" b="1" dirty="0" smtClean="0">
                <a:latin typeface="Segoe Print" pitchFamily="2" charset="0"/>
              </a:rPr>
              <a:t> near the apex.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7"/>
            </a:pPr>
            <a:r>
              <a:rPr lang="en-US" sz="2400" b="1" dirty="0" smtClean="0">
                <a:latin typeface="Segoe Print" pitchFamily="2" charset="0"/>
              </a:rPr>
              <a:t>When the thallus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matures</a:t>
            </a:r>
            <a:r>
              <a:rPr lang="en-US" sz="2400" b="1" dirty="0" smtClean="0">
                <a:latin typeface="Segoe Print" pitchFamily="2" charset="0"/>
              </a:rPr>
              <a:t>, they form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two rows </a:t>
            </a:r>
            <a:r>
              <a:rPr lang="en-US" sz="2400" b="1" dirty="0" smtClean="0">
                <a:latin typeface="Segoe Print" pitchFamily="2" charset="0"/>
              </a:rPr>
              <a:t>near the margin of the thallus.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Riccia habit 1036 copy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0" y="1466322"/>
            <a:ext cx="4038600" cy="331575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Internal structure of thallus –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A vertical section of thallus shows an outline with a depression in the centre termed as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dorsal groove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externally simple thallus shows a slight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internal differentiation.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thallus is formed of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two</a:t>
            </a:r>
            <a:r>
              <a:rPr lang="en-US" sz="2400" b="1" dirty="0" smtClean="0">
                <a:latin typeface="Segoe Print" pitchFamily="2" charset="0"/>
              </a:rPr>
              <a:t> distinct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regions</a:t>
            </a:r>
            <a:r>
              <a:rPr lang="en-US" sz="2400" b="1" dirty="0" smtClean="0">
                <a:latin typeface="Segoe Print" pitchFamily="2" charset="0"/>
              </a:rPr>
              <a:t>, viz. 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lphaLcPeriod"/>
            </a:pPr>
            <a:r>
              <a:rPr lang="en-US" sz="2400" b="1" dirty="0" smtClean="0">
                <a:latin typeface="Segoe Print" pitchFamily="2" charset="0"/>
              </a:rPr>
              <a:t>the lower or ventral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storage region </a:t>
            </a:r>
            <a:r>
              <a:rPr lang="en-US" sz="2400" b="1" dirty="0" smtClean="0">
                <a:latin typeface="Segoe Print" pitchFamily="2" charset="0"/>
              </a:rPr>
              <a:t>and 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lphaLcPeriod"/>
            </a:pPr>
            <a:r>
              <a:rPr lang="en-US" sz="2400" b="1" dirty="0" smtClean="0">
                <a:latin typeface="Segoe Print" pitchFamily="2" charset="0"/>
              </a:rPr>
              <a:t>an upper or dorsal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photosynthetic</a:t>
            </a:r>
            <a:r>
              <a:rPr lang="en-US" sz="2400" b="1" dirty="0" smtClean="0">
                <a:latin typeface="Segoe Print" pitchFamily="2" charset="0"/>
              </a:rPr>
              <a:t> or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assimilatory</a:t>
            </a:r>
            <a:r>
              <a:rPr lang="en-US" sz="2400" b="1" dirty="0" smtClean="0">
                <a:latin typeface="Segoe Print" pitchFamily="2" charset="0"/>
              </a:rPr>
              <a:t> region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512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Storage region–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present on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ventral</a:t>
            </a:r>
            <a:r>
              <a:rPr lang="en-US" sz="2400" b="1" dirty="0" smtClean="0">
                <a:latin typeface="Segoe Print" pitchFamily="2" charset="0"/>
              </a:rPr>
              <a:t> surface - formed of closely packed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parenchymatous</a:t>
            </a:r>
            <a:r>
              <a:rPr lang="en-US" sz="2400" b="1" dirty="0" smtClean="0">
                <a:latin typeface="Segoe Print" pitchFamily="2" charset="0"/>
              </a:rPr>
              <a:t> tissue (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no intercellular spaces</a:t>
            </a:r>
            <a:r>
              <a:rPr lang="en-US" sz="2400" b="1" dirty="0" smtClean="0">
                <a:latin typeface="Segoe Print" pitchFamily="2" charset="0"/>
              </a:rPr>
              <a:t>)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chloroplasts</a:t>
            </a:r>
            <a:r>
              <a:rPr lang="en-US" sz="2400" b="1" dirty="0" smtClean="0">
                <a:latin typeface="Segoe Print" pitchFamily="2" charset="0"/>
              </a:rPr>
              <a:t> are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absent</a:t>
            </a:r>
            <a:r>
              <a:rPr lang="en-US" sz="2400" b="1" dirty="0" smtClean="0">
                <a:latin typeface="Segoe Print" pitchFamily="2" charset="0"/>
              </a:rPr>
              <a:t> in this region.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region acts as storage tissue,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storing water </a:t>
            </a:r>
            <a:r>
              <a:rPr lang="en-US" sz="2400" b="1" dirty="0" smtClean="0">
                <a:latin typeface="Segoe Print" pitchFamily="2" charset="0"/>
              </a:rPr>
              <a:t>and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reserved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food material </a:t>
            </a:r>
            <a:r>
              <a:rPr lang="en-US" sz="2400" b="1" dirty="0" smtClean="0">
                <a:latin typeface="Segoe Print" pitchFamily="2" charset="0"/>
              </a:rPr>
              <a:t>(starch).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From the lower epidermal cells, develop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rhizoids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amphigastria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rhizoids help in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absorption</a:t>
            </a:r>
            <a:r>
              <a:rPr lang="en-US" sz="2400" b="1" dirty="0" smtClean="0">
                <a:latin typeface="Segoe Print" pitchFamily="2" charset="0"/>
              </a:rPr>
              <a:t> while the </a:t>
            </a:r>
            <a:r>
              <a:rPr lang="en-US" sz="2400" b="1" dirty="0" err="1" smtClean="0">
                <a:latin typeface="Segoe Print" pitchFamily="2" charset="0"/>
              </a:rPr>
              <a:t>amphigastria</a:t>
            </a:r>
            <a:r>
              <a:rPr lang="en-US" sz="2400" b="1" dirty="0" smtClean="0">
                <a:latin typeface="Segoe Print" pitchFamily="2" charset="0"/>
              </a:rPr>
              <a:t> give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protection</a:t>
            </a:r>
            <a:r>
              <a:rPr lang="en-US" sz="2400" b="1" dirty="0" smtClean="0">
                <a:latin typeface="Segoe Print" pitchFamily="2" charset="0"/>
              </a:rPr>
              <a:t> to the plant and retain water.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Photosynthetic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region–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It is present on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dorsal</a:t>
            </a:r>
            <a:r>
              <a:rPr lang="en-US" sz="2400" b="1" dirty="0" smtClean="0">
                <a:latin typeface="Segoe Print" pitchFamily="2" charset="0"/>
              </a:rPr>
              <a:t> surface of the thallus.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It consists of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chlorenchymatous</a:t>
            </a:r>
            <a:r>
              <a:rPr lang="en-US" sz="2400" b="1" dirty="0" smtClean="0">
                <a:latin typeface="Segoe Print" pitchFamily="2" charset="0"/>
              </a:rPr>
              <a:t> cells arranged in vertical rows of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one cell thickness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rows of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chlorenchymatous</a:t>
            </a:r>
            <a:r>
              <a:rPr lang="en-US" sz="2400" b="1" dirty="0" smtClean="0">
                <a:latin typeface="Segoe Print" pitchFamily="2" charset="0"/>
              </a:rPr>
              <a:t> cells are called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photosynthetic</a:t>
            </a:r>
            <a:r>
              <a:rPr lang="en-US" sz="2400" b="1" dirty="0" smtClean="0">
                <a:latin typeface="Segoe Print" pitchFamily="2" charset="0"/>
              </a:rPr>
              <a:t> filaments.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Between the </a:t>
            </a:r>
            <a:r>
              <a:rPr lang="en-US" sz="2400" b="1" dirty="0" err="1" smtClean="0">
                <a:latin typeface="Segoe Print" pitchFamily="2" charset="0"/>
              </a:rPr>
              <a:t>chlorenchymatous</a:t>
            </a:r>
            <a:r>
              <a:rPr lang="en-US" sz="2400" b="1" dirty="0" smtClean="0">
                <a:latin typeface="Segoe Print" pitchFamily="2" charset="0"/>
              </a:rPr>
              <a:t> rows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 chambers</a:t>
            </a:r>
            <a:r>
              <a:rPr lang="en-US" sz="2400" b="1" dirty="0" smtClean="0">
                <a:latin typeface="Segoe Print" pitchFamily="2" charset="0"/>
              </a:rPr>
              <a:t>,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air-canals</a:t>
            </a:r>
            <a:r>
              <a:rPr lang="en-US" sz="2400" b="1" dirty="0" smtClean="0">
                <a:latin typeface="Segoe Print" pitchFamily="2" charset="0"/>
              </a:rPr>
              <a:t> are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air-clefts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air chamber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lacks</a:t>
            </a: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photosynthetic</a:t>
            </a:r>
            <a:r>
              <a:rPr lang="en-US" sz="2400" b="1" dirty="0" smtClean="0">
                <a:latin typeface="Segoe Print" pitchFamily="2" charset="0"/>
              </a:rPr>
              <a:t> filaments.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 cleft </a:t>
            </a:r>
            <a:r>
              <a:rPr lang="en-US" sz="2400" b="1" dirty="0" smtClean="0">
                <a:latin typeface="Segoe Print" pitchFamily="2" charset="0"/>
              </a:rPr>
              <a:t>is surrounded by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six</a:t>
            </a:r>
            <a:r>
              <a:rPr lang="en-US" sz="2400" b="1" dirty="0" smtClean="0">
                <a:latin typeface="Segoe Print" pitchFamily="2" charset="0"/>
              </a:rPr>
              <a:t> to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eight</a:t>
            </a:r>
            <a:r>
              <a:rPr lang="en-US" sz="2400" b="1" dirty="0" smtClean="0">
                <a:latin typeface="Segoe Print" pitchFamily="2" charset="0"/>
              </a:rPr>
              <a:t> vertical rows of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chlorenchymatous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 cells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outermost</a:t>
            </a:r>
            <a:r>
              <a:rPr lang="en-US" sz="2400" b="1" dirty="0" smtClean="0">
                <a:latin typeface="Segoe Print" pitchFamily="2" charset="0"/>
              </a:rPr>
              <a:t> or the terminating cell of each row is slightly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bigger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colourless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Photosynthetic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region–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These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terminal cells </a:t>
            </a:r>
            <a:r>
              <a:rPr lang="en-US" sz="2400" b="1" dirty="0" smtClean="0">
                <a:latin typeface="Segoe Print" pitchFamily="2" charset="0"/>
              </a:rPr>
              <a:t>together form an interrupted upper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epidermis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air-cleft</a:t>
            </a:r>
            <a:r>
              <a:rPr lang="en-US" sz="2400" b="1" dirty="0" smtClean="0">
                <a:latin typeface="Segoe Print" pitchFamily="2" charset="0"/>
              </a:rPr>
              <a:t> communicate with the outer environment through the gaps in the upper epidermis called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air-pores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 In the case of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aquatic species</a:t>
            </a:r>
            <a:r>
              <a:rPr lang="en-US" sz="2400" b="1" dirty="0" smtClean="0">
                <a:latin typeface="Segoe Print" pitchFamily="2" charset="0"/>
              </a:rPr>
              <a:t>, the epidermis is continuous and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air-pores</a:t>
            </a:r>
            <a:r>
              <a:rPr lang="en-US" sz="2400" b="1" dirty="0" smtClean="0">
                <a:latin typeface="Segoe Print" pitchFamily="2" charset="0"/>
              </a:rPr>
              <a:t> are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absent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 The thallus shows large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air-cavities</a:t>
            </a:r>
            <a:r>
              <a:rPr lang="en-US" sz="2400" b="1" dirty="0" smtClean="0">
                <a:latin typeface="Segoe Print" pitchFamily="2" charset="0"/>
              </a:rPr>
              <a:t> which store air and give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buoyancy</a:t>
            </a:r>
            <a:r>
              <a:rPr lang="en-US" sz="2400" b="1" dirty="0" smtClean="0">
                <a:latin typeface="Segoe Print" pitchFamily="2" charset="0"/>
              </a:rPr>
              <a:t> to the plant.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epidermal cells </a:t>
            </a:r>
            <a:r>
              <a:rPr lang="en-US" sz="2400" b="1" dirty="0" smtClean="0">
                <a:latin typeface="Segoe Print" pitchFamily="2" charset="0"/>
              </a:rPr>
              <a:t>also show presence of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chloroplasts</a:t>
            </a:r>
            <a:r>
              <a:rPr lang="en-US" sz="2400" b="1" dirty="0" smtClean="0">
                <a:latin typeface="Segoe Print" pitchFamily="2" charset="0"/>
              </a:rPr>
              <a:t>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Reproduction–</a:t>
            </a:r>
          </a:p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A. Vegetative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Fragmentation</a:t>
            </a:r>
            <a:r>
              <a:rPr lang="en-US" sz="2400" b="1" dirty="0" smtClean="0">
                <a:latin typeface="Segoe Print" pitchFamily="2" charset="0"/>
              </a:rPr>
              <a:t> – Due to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death and decay </a:t>
            </a: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older</a:t>
            </a:r>
            <a:r>
              <a:rPr lang="en-US" sz="2400" b="1" dirty="0" smtClean="0">
                <a:latin typeface="Segoe Print" pitchFamily="2" charset="0"/>
              </a:rPr>
              <a:t> dichotomy separate -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favourable</a:t>
            </a:r>
            <a:r>
              <a:rPr lang="en-US" sz="2400" b="1" dirty="0" smtClean="0">
                <a:latin typeface="Segoe Print" pitchFamily="2" charset="0"/>
              </a:rPr>
              <a:t> conditions, 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new thallus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Adventitious branches </a:t>
            </a:r>
            <a:r>
              <a:rPr lang="en-US" sz="2400" b="1" dirty="0" smtClean="0">
                <a:latin typeface="Segoe Print" pitchFamily="2" charset="0"/>
              </a:rPr>
              <a:t>– arise from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mid-ventral surface</a:t>
            </a:r>
            <a:r>
              <a:rPr lang="en-US" sz="2400" b="1" dirty="0" smtClean="0">
                <a:latin typeface="Segoe Print" pitchFamily="2" charset="0"/>
              </a:rPr>
              <a:t> of the thallus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detached</a:t>
            </a:r>
            <a:r>
              <a:rPr lang="en-US" sz="2400" b="1" dirty="0" smtClean="0">
                <a:latin typeface="Segoe Print" pitchFamily="2" charset="0"/>
              </a:rPr>
              <a:t> - new plants.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Tubers - </a:t>
            </a:r>
            <a:r>
              <a:rPr lang="en-US" sz="2400" b="1" dirty="0" smtClean="0">
                <a:latin typeface="Segoe Print" pitchFamily="2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tips</a:t>
            </a:r>
            <a:r>
              <a:rPr lang="en-US" sz="2400" b="1" dirty="0" smtClean="0">
                <a:latin typeface="Segoe Print" pitchFamily="2" charset="0"/>
              </a:rPr>
              <a:t> of branches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store food </a:t>
            </a:r>
            <a:r>
              <a:rPr lang="en-US" sz="2400" b="1" dirty="0" smtClean="0">
                <a:latin typeface="Segoe Print" pitchFamily="2" charset="0"/>
              </a:rPr>
              <a:t>material and become swollen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tubers</a:t>
            </a:r>
            <a:r>
              <a:rPr lang="en-US" sz="2400" b="1" dirty="0" smtClean="0">
                <a:latin typeface="Segoe Print" pitchFamily="2" charset="0"/>
              </a:rPr>
              <a:t>. In </a:t>
            </a:r>
            <a:r>
              <a:rPr lang="en-US" sz="2400" b="1" dirty="0" err="1" smtClean="0">
                <a:latin typeface="Segoe Print" pitchFamily="2" charset="0"/>
              </a:rPr>
              <a:t>favourable</a:t>
            </a:r>
            <a:r>
              <a:rPr lang="en-US" sz="2400" b="1" dirty="0" smtClean="0">
                <a:latin typeface="Segoe Print" pitchFamily="2" charset="0"/>
              </a:rPr>
              <a:t> -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new plants</a:t>
            </a:r>
            <a:r>
              <a:rPr lang="en-US" sz="2400" b="1" dirty="0" smtClean="0">
                <a:latin typeface="Segoe Print" pitchFamily="2" charset="0"/>
              </a:rPr>
              <a:t>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  <a:latin typeface="Segoe Print" pitchFamily="2" charset="0"/>
              </a:rPr>
              <a:t>Persistent apices – </a:t>
            </a:r>
            <a:r>
              <a:rPr lang="en-US" sz="2400" b="1" dirty="0" smtClean="0">
                <a:latin typeface="Segoe Print" pitchFamily="2" charset="0"/>
              </a:rPr>
              <a:t>prolonged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dry</a:t>
            </a:r>
            <a:r>
              <a:rPr lang="en-US" sz="2400" b="1" dirty="0" smtClean="0">
                <a:latin typeface="Segoe Print" pitchFamily="2" charset="0"/>
              </a:rPr>
              <a:t> conditions, the plant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dies</a:t>
            </a:r>
            <a:r>
              <a:rPr lang="en-US" sz="2400" b="1" dirty="0" smtClean="0">
                <a:latin typeface="Segoe Print" pitchFamily="2" charset="0"/>
              </a:rPr>
              <a:t> except the apical part. This apical part however grows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deep into soil </a:t>
            </a:r>
            <a:r>
              <a:rPr lang="en-US" sz="2400" b="1" dirty="0" smtClean="0">
                <a:latin typeface="Segoe Print" pitchFamily="2" charset="0"/>
              </a:rPr>
              <a:t>and becomes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thick</a:t>
            </a:r>
            <a:r>
              <a:rPr lang="en-US" sz="2400" b="1" dirty="0" smtClean="0">
                <a:latin typeface="Segoe Print" pitchFamily="2" charset="0"/>
              </a:rPr>
              <a:t>. It resumes active growth in next season and develops into a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new thallus</a:t>
            </a:r>
            <a:r>
              <a:rPr lang="en-US" sz="2400" b="1" dirty="0" smtClean="0">
                <a:latin typeface="Segoe Print" pitchFamily="2" charset="0"/>
              </a:rPr>
              <a:t>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Reproduction–</a:t>
            </a:r>
          </a:p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A. Vegetative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Riccia vegetative037 copy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Reproduction– B. Sexual: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Sexual reproduction in </a:t>
            </a:r>
            <a:r>
              <a:rPr lang="en-US" sz="2400" b="1" i="1" dirty="0" smtClean="0">
                <a:latin typeface="Segoe Print" pitchFamily="2" charset="0"/>
              </a:rPr>
              <a:t>Riccia</a:t>
            </a:r>
            <a:r>
              <a:rPr lang="en-US" sz="2400" b="1" dirty="0" smtClean="0">
                <a:latin typeface="Segoe Print" pitchFamily="2" charset="0"/>
              </a:rPr>
              <a:t> is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oogamous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sex organs are well developed,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multicellular</a:t>
            </a:r>
            <a:r>
              <a:rPr lang="en-US" sz="2400" b="1" dirty="0" smtClean="0">
                <a:latin typeface="Segoe Print" pitchFamily="2" charset="0"/>
              </a:rPr>
              <a:t> and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separate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male reproductive organ is called the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antheridium</a:t>
            </a:r>
            <a:r>
              <a:rPr lang="en-US" sz="2400" b="1" dirty="0" smtClean="0">
                <a:latin typeface="Segoe Print" pitchFamily="2" charset="0"/>
              </a:rPr>
              <a:t> and the gametes, the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antherozoid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female reproductive organ is called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archegonium</a:t>
            </a:r>
            <a:r>
              <a:rPr lang="en-US" sz="2400" b="1" dirty="0" smtClean="0">
                <a:latin typeface="Segoe Print" pitchFamily="2" charset="0"/>
              </a:rPr>
              <a:t> and the gamete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ovum</a:t>
            </a:r>
            <a:r>
              <a:rPr lang="en-US" sz="2400" b="1" dirty="0" smtClean="0">
                <a:latin typeface="Segoe Print" pitchFamily="2" charset="0"/>
              </a:rPr>
              <a:t>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Both the sex organs - on the same plant-  monoecious.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on different plants- </a:t>
            </a:r>
            <a:r>
              <a:rPr lang="en-US" sz="2400" b="1" dirty="0" err="1" smtClean="0">
                <a:latin typeface="Segoe Print" pitchFamily="2" charset="0"/>
              </a:rPr>
              <a:t>dioecious</a:t>
            </a:r>
            <a:r>
              <a:rPr lang="en-US" sz="2400" b="1" dirty="0" smtClean="0">
                <a:latin typeface="Segoe Print" pitchFamily="2" charset="0"/>
              </a:rPr>
              <a:t> or unisexual.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n-US" sz="2400" b="1" dirty="0" smtClean="0">
                <a:latin typeface="Segoe Print" pitchFamily="2" charset="0"/>
              </a:rPr>
              <a:t>The sex organs are formed on the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dorsal</a:t>
            </a:r>
            <a:r>
              <a:rPr lang="en-US" sz="2400" b="1" dirty="0" smtClean="0">
                <a:latin typeface="Segoe Print" pitchFamily="2" charset="0"/>
              </a:rPr>
              <a:t> surface and are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deeply</a:t>
            </a:r>
            <a:r>
              <a:rPr lang="en-US" sz="2400" b="1" dirty="0" smtClean="0">
                <a:latin typeface="Segoe Print" pitchFamily="2" charset="0"/>
              </a:rPr>
              <a:t> sunk in the mid-furrow of the thallus.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Reproduction–</a:t>
            </a:r>
          </a:p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B. Sexual: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Though formed on the dorsal surface, they are enclosed in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cavities</a:t>
            </a:r>
            <a:r>
              <a:rPr lang="en-US" sz="2400" b="1" dirty="0" smtClean="0">
                <a:latin typeface="Segoe Print" pitchFamily="2" charset="0"/>
              </a:rPr>
              <a:t> because of the vigorous growth of the neighboring vegetative cells.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The sex organs are formed in 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acropetal</a:t>
            </a:r>
            <a:r>
              <a:rPr lang="en-US" sz="2400" b="1" dirty="0" smtClean="0">
                <a:latin typeface="Segoe Print" pitchFamily="2" charset="0"/>
              </a:rPr>
              <a:t> succession. 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en-US" sz="2400" b="1" dirty="0" smtClean="0">
                <a:latin typeface="Segoe Print" pitchFamily="2" charset="0"/>
              </a:rPr>
              <a:t> A </a:t>
            </a:r>
            <a:r>
              <a:rPr lang="en-US" sz="2400" b="1" dirty="0" smtClean="0">
                <a:solidFill>
                  <a:srgbClr val="C00000"/>
                </a:solidFill>
                <a:latin typeface="Segoe Print" pitchFamily="2" charset="0"/>
              </a:rPr>
              <a:t>self-fertilization is avoided </a:t>
            </a:r>
            <a:r>
              <a:rPr lang="en-US" sz="2400" b="1" dirty="0" smtClean="0">
                <a:latin typeface="Segoe Print" pitchFamily="2" charset="0"/>
              </a:rPr>
              <a:t>in monoecious species due to the different maturation periods of the sex organs (</a:t>
            </a:r>
            <a:r>
              <a:rPr lang="en-US" sz="2400" b="1" dirty="0" err="1" smtClean="0">
                <a:solidFill>
                  <a:srgbClr val="C00000"/>
                </a:solidFill>
                <a:latin typeface="Segoe Print" pitchFamily="2" charset="0"/>
              </a:rPr>
              <a:t>prodandrous</a:t>
            </a:r>
            <a:r>
              <a:rPr lang="en-US" sz="2400" b="1" dirty="0" smtClean="0">
                <a:latin typeface="Segoe Print" pitchFamily="2" charset="0"/>
              </a:rPr>
              <a:t>).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:\Users\Admin\Desktop\Riccia\Anthredi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-40882"/>
            <a:ext cx="6934200" cy="68988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81534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Antheridium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400" b="1" dirty="0" smtClean="0">
                <a:latin typeface="Segoe Print" pitchFamily="2" charset="0"/>
              </a:rPr>
              <a:t> 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Antheridium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200" b="1" dirty="0" err="1" smtClean="0">
                <a:latin typeface="Segoe Print" pitchFamily="2" charset="0"/>
              </a:rPr>
              <a:t>multicellular</a:t>
            </a:r>
            <a:r>
              <a:rPr lang="en-US" sz="2200" b="1" dirty="0" smtClean="0">
                <a:latin typeface="Segoe Print" pitchFamily="2" charset="0"/>
              </a:rPr>
              <a:t> and elongated structure enclosed in an </a:t>
            </a:r>
            <a:r>
              <a:rPr lang="en-US" sz="2200" b="1" dirty="0" err="1" smtClean="0">
                <a:latin typeface="Segoe Print" pitchFamily="2" charset="0"/>
              </a:rPr>
              <a:t>antheridial</a:t>
            </a:r>
            <a:r>
              <a:rPr lang="en-US" sz="2200" b="1" dirty="0" smtClean="0">
                <a:latin typeface="Segoe Print" pitchFamily="2" charset="0"/>
              </a:rPr>
              <a:t> cavity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consists of a stalk and a body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body is ovoid or pear-shaped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outermost sterile layer called the jacket layer or the </a:t>
            </a:r>
            <a:r>
              <a:rPr lang="en-US" sz="2200" b="1" dirty="0" err="1" smtClean="0">
                <a:latin typeface="Segoe Print" pitchFamily="2" charset="0"/>
              </a:rPr>
              <a:t>antheridial</a:t>
            </a:r>
            <a:r>
              <a:rPr lang="en-US" sz="2200" b="1" dirty="0" smtClean="0">
                <a:latin typeface="Segoe Print" pitchFamily="2" charset="0"/>
              </a:rPr>
              <a:t> wall - protective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encloses a mass of fertile, cubical cells called </a:t>
            </a:r>
            <a:r>
              <a:rPr lang="en-US" sz="2200" b="1" dirty="0" err="1" smtClean="0">
                <a:latin typeface="Segoe Print" pitchFamily="2" charset="0"/>
              </a:rPr>
              <a:t>androcyte</a:t>
            </a:r>
            <a:r>
              <a:rPr lang="en-US" sz="2200" b="1" dirty="0" smtClean="0">
                <a:latin typeface="Segoe Print" pitchFamily="2" charset="0"/>
              </a:rPr>
              <a:t> mother cells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Each mother cell divides diagonally to form two </a:t>
            </a:r>
            <a:r>
              <a:rPr lang="en-US" sz="2200" b="1" dirty="0" err="1" smtClean="0">
                <a:latin typeface="Segoe Print" pitchFamily="2" charset="0"/>
              </a:rPr>
              <a:t>androcytes</a:t>
            </a:r>
            <a:r>
              <a:rPr lang="en-US" sz="2200" b="1" dirty="0" smtClean="0">
                <a:latin typeface="Segoe Print" pitchFamily="2" charset="0"/>
              </a:rPr>
              <a:t> or </a:t>
            </a:r>
            <a:r>
              <a:rPr lang="en-US" sz="2200" b="1" dirty="0" err="1" smtClean="0">
                <a:latin typeface="Segoe Print" pitchFamily="2" charset="0"/>
              </a:rPr>
              <a:t>spermatids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numerous </a:t>
            </a:r>
            <a:r>
              <a:rPr lang="en-US" sz="2200" b="1" dirty="0" err="1" smtClean="0">
                <a:latin typeface="Segoe Print" pitchFamily="2" charset="0"/>
              </a:rPr>
              <a:t>antherozoids</a:t>
            </a:r>
            <a:r>
              <a:rPr lang="en-US" sz="2200" b="1" dirty="0" smtClean="0">
                <a:latin typeface="Segoe Print" pitchFamily="2" charset="0"/>
              </a:rPr>
              <a:t> or spermatozoids are formed in an </a:t>
            </a:r>
            <a:r>
              <a:rPr lang="en-US" sz="2200" b="1" dirty="0" err="1" smtClean="0">
                <a:latin typeface="Segoe Print" pitchFamily="2" charset="0"/>
              </a:rPr>
              <a:t>antheridium</a:t>
            </a:r>
            <a:r>
              <a:rPr lang="en-US" sz="2200" b="1" dirty="0" smtClean="0">
                <a:latin typeface="Segoe Print" pitchFamily="2" charset="0"/>
              </a:rPr>
              <a:t>.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Antherozoid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spermatozoid is a minute, slender, curved and flagellate structure. Flagella are two in number and are inserted at the anterior end. The body possesses elongated </a:t>
            </a:r>
            <a:r>
              <a:rPr lang="en-US" sz="2200" b="1" dirty="0" err="1" smtClean="0">
                <a:latin typeface="Segoe Print" pitchFamily="2" charset="0"/>
              </a:rPr>
              <a:t>blepharoplast</a:t>
            </a:r>
            <a:r>
              <a:rPr lang="en-US" sz="2200" b="1" dirty="0" smtClean="0">
                <a:latin typeface="Segoe Print" pitchFamily="2" charset="0"/>
              </a:rPr>
              <a:t>, a nucleus and a little cytoplasm. The unused cytoplasm remains attached to </a:t>
            </a:r>
          </a:p>
          <a:p>
            <a:r>
              <a:rPr lang="en-US" sz="2200" b="1" dirty="0" smtClean="0">
                <a:latin typeface="Segoe Print" pitchFamily="2" charset="0"/>
              </a:rPr>
              <a:t>the posterior end forming a vesicle.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anthrozoi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200400"/>
            <a:ext cx="3048000" cy="300503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:\Users\Admin\Desktop\Riccia\Archegoni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8370" y="0"/>
            <a:ext cx="770563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Archegonium</a:t>
            </a:r>
            <a:r>
              <a:rPr lang="en-US" sz="3200" b="1" dirty="0" smtClean="0"/>
              <a:t> 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</a:t>
            </a:r>
            <a:endParaRPr lang="en-US" sz="2400" b="1" dirty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Antheridium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400" b="1" dirty="0" smtClean="0">
                <a:latin typeface="Segoe Print" pitchFamily="2" charset="0"/>
              </a:rPr>
              <a:t> </a:t>
            </a:r>
            <a:r>
              <a:rPr lang="en-US" sz="2200" b="1" dirty="0" smtClean="0">
                <a:latin typeface="Segoe Print" pitchFamily="2" charset="0"/>
              </a:rPr>
              <a:t>Present in a cavity (</a:t>
            </a:r>
            <a:r>
              <a:rPr lang="en-US" sz="2200" b="1" dirty="0" err="1" smtClean="0">
                <a:latin typeface="Segoe Print" pitchFamily="2" charset="0"/>
              </a:rPr>
              <a:t>Archegonial</a:t>
            </a:r>
            <a:r>
              <a:rPr lang="en-US" sz="2200" b="1" dirty="0" smtClean="0">
                <a:latin typeface="Segoe Print" pitchFamily="2" charset="0"/>
              </a:rPr>
              <a:t> cavity).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Archegonium</a:t>
            </a:r>
            <a:r>
              <a:rPr lang="en-US" sz="2200" b="1" dirty="0" smtClean="0">
                <a:latin typeface="Segoe Print" pitchFamily="2" charset="0"/>
              </a:rPr>
              <a:t> is flask shaped</a:t>
            </a:r>
            <a:r>
              <a:rPr lang="en-US" sz="2400" dirty="0" smtClean="0"/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Archegonium</a:t>
            </a:r>
            <a:r>
              <a:rPr lang="en-US" sz="2200" b="1" dirty="0" smtClean="0">
                <a:latin typeface="Segoe Print" pitchFamily="2" charset="0"/>
              </a:rPr>
              <a:t> formed of three parts - stalk, </a:t>
            </a:r>
            <a:r>
              <a:rPr lang="en-US" sz="2200" b="1" dirty="0" err="1" smtClean="0">
                <a:latin typeface="Segoe Print" pitchFamily="2" charset="0"/>
              </a:rPr>
              <a:t>ventre</a:t>
            </a:r>
            <a:r>
              <a:rPr lang="en-US" sz="2200" b="1" dirty="0" smtClean="0">
                <a:latin typeface="Segoe Print" pitchFamily="2" charset="0"/>
              </a:rPr>
              <a:t> and neck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Stalk is small and few celled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Venter is broad &amp; </a:t>
            </a:r>
            <a:r>
              <a:rPr lang="en-US" sz="2200" b="1" dirty="0" err="1" smtClean="0">
                <a:latin typeface="Segoe Print" pitchFamily="2" charset="0"/>
              </a:rPr>
              <a:t>venter</a:t>
            </a:r>
            <a:r>
              <a:rPr lang="en-US" sz="2200" b="1" dirty="0" smtClean="0">
                <a:latin typeface="Segoe Print" pitchFamily="2" charset="0"/>
              </a:rPr>
              <a:t> wall is one cell in thickness</a:t>
            </a:r>
          </a:p>
          <a:p>
            <a:pPr marL="914400" lvl="1" indent="-4572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200" b="1" dirty="0" smtClean="0">
                <a:latin typeface="Segoe Print" pitchFamily="2" charset="0"/>
              </a:rPr>
              <a:t> Venter encloses a cavity - </a:t>
            </a:r>
            <a:r>
              <a:rPr lang="en-US" sz="2200" b="1" dirty="0" err="1" smtClean="0">
                <a:latin typeface="Segoe Print" pitchFamily="2" charset="0"/>
              </a:rPr>
              <a:t>venter</a:t>
            </a:r>
            <a:r>
              <a:rPr lang="en-US" sz="2200" b="1" dirty="0" smtClean="0">
                <a:latin typeface="Segoe Print" pitchFamily="2" charset="0"/>
              </a:rPr>
              <a:t> cavity</a:t>
            </a:r>
          </a:p>
          <a:p>
            <a:pPr marL="914400" lvl="1" indent="-4572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200" b="1" dirty="0" smtClean="0">
                <a:latin typeface="Segoe Print" pitchFamily="2" charset="0"/>
              </a:rPr>
              <a:t>two unequal cells</a:t>
            </a:r>
          </a:p>
          <a:p>
            <a:pPr marL="914400" lvl="1" indent="-4572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200" b="1" dirty="0" smtClean="0">
                <a:latin typeface="Segoe Print" pitchFamily="2" charset="0"/>
              </a:rPr>
              <a:t>smaller - ventral canal cell </a:t>
            </a:r>
          </a:p>
          <a:p>
            <a:pPr marL="914400" lvl="1" indent="-4572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200" b="1" dirty="0" smtClean="0">
                <a:latin typeface="Segoe Print" pitchFamily="2" charset="0"/>
              </a:rPr>
              <a:t>larger, posterior cell - ovum or the egg cell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Neck consists of six vertical rows of cells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At the tip  - four specialized cells - lid cells or cover cells. </a:t>
            </a:r>
            <a:endParaRPr lang="en-US" sz="24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Dehiscence of Sex organs: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water or even moisture is necessary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spermatozoids lie in the </a:t>
            </a:r>
            <a:r>
              <a:rPr lang="en-US" sz="2200" b="1" dirty="0" err="1" smtClean="0">
                <a:latin typeface="Segoe Print" pitchFamily="2" charset="0"/>
              </a:rPr>
              <a:t>antheridial</a:t>
            </a:r>
            <a:r>
              <a:rPr lang="en-US" sz="2200" b="1" dirty="0" smtClean="0">
                <a:latin typeface="Segoe Print" pitchFamily="2" charset="0"/>
              </a:rPr>
              <a:t> cavity because the walls of </a:t>
            </a:r>
            <a:r>
              <a:rPr lang="en-US" sz="2200" b="1" dirty="0" err="1" smtClean="0">
                <a:latin typeface="Segoe Print" pitchFamily="2" charset="0"/>
              </a:rPr>
              <a:t>spermatids</a:t>
            </a:r>
            <a:r>
              <a:rPr lang="en-US" sz="2200" b="1" dirty="0" smtClean="0">
                <a:latin typeface="Segoe Print" pitchFamily="2" charset="0"/>
              </a:rPr>
              <a:t> are already dissolved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water finds its way to the </a:t>
            </a:r>
            <a:r>
              <a:rPr lang="en-US" sz="2200" b="1" dirty="0" err="1" smtClean="0">
                <a:latin typeface="Segoe Print" pitchFamily="2" charset="0"/>
              </a:rPr>
              <a:t>antherdial</a:t>
            </a:r>
            <a:r>
              <a:rPr lang="en-US" sz="2200" b="1" dirty="0" smtClean="0">
                <a:latin typeface="Segoe Print" pitchFamily="2" charset="0"/>
              </a:rPr>
              <a:t> cavity through the </a:t>
            </a:r>
            <a:r>
              <a:rPr lang="en-US" sz="2200" b="1" dirty="0" err="1" smtClean="0">
                <a:latin typeface="Segoe Print" pitchFamily="2" charset="0"/>
              </a:rPr>
              <a:t>ostiole</a:t>
            </a:r>
            <a:r>
              <a:rPr lang="en-US" sz="2200" b="1" dirty="0" smtClean="0">
                <a:latin typeface="Segoe Print" pitchFamily="2" charset="0"/>
              </a:rPr>
              <a:t> of the cavity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antheridium</a:t>
            </a:r>
            <a:r>
              <a:rPr lang="en-US" sz="2200" b="1" dirty="0" smtClean="0">
                <a:latin typeface="Segoe Print" pitchFamily="2" charset="0"/>
              </a:rPr>
              <a:t> bursts liberating </a:t>
            </a:r>
            <a:r>
              <a:rPr lang="en-US" sz="2200" b="1" dirty="0" err="1" smtClean="0">
                <a:latin typeface="Segoe Print" pitchFamily="2" charset="0"/>
              </a:rPr>
              <a:t>antherozoids</a:t>
            </a:r>
            <a:r>
              <a:rPr lang="en-US" sz="2200" b="1" dirty="0" smtClean="0">
                <a:latin typeface="Segoe Print" pitchFamily="2" charset="0"/>
              </a:rPr>
              <a:t> due to pressure created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archegonium</a:t>
            </a:r>
            <a:r>
              <a:rPr lang="en-US" sz="2200" b="1" dirty="0" smtClean="0">
                <a:latin typeface="Segoe Print" pitchFamily="2" charset="0"/>
              </a:rPr>
              <a:t> reaches maturity, the ventral canal cell and the neck canal cells disintegrate or degenerate to form mucilage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mucilage absorbs more water and pressure is created separating the lid cells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Sperms reach to the egg cell.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endParaRPr lang="en-US" sz="2200" b="1" dirty="0" smtClean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Fertilization: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Certain chemical substances are exuded along with the mucilage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These chemicals probably attract the spermatozoids.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Only one of the </a:t>
            </a:r>
            <a:r>
              <a:rPr lang="en-US" sz="2200" b="1" dirty="0" err="1" smtClean="0">
                <a:latin typeface="Segoe Print" pitchFamily="2" charset="0"/>
              </a:rPr>
              <a:t>antherozoids</a:t>
            </a:r>
            <a:r>
              <a:rPr lang="en-US" sz="2200" b="1" dirty="0" smtClean="0">
                <a:latin typeface="Segoe Print" pitchFamily="2" charset="0"/>
              </a:rPr>
              <a:t> surrounding the egg succeeds in uniting with the egg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gamatophytic</a:t>
            </a:r>
            <a:r>
              <a:rPr lang="en-US" sz="2200" b="1" dirty="0" smtClean="0">
                <a:latin typeface="Segoe Print" pitchFamily="2" charset="0"/>
              </a:rPr>
              <a:t> stage ends with the process of fertilization.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 zygote, the first cell of the </a:t>
            </a:r>
            <a:r>
              <a:rPr lang="en-US" sz="2200" b="1" dirty="0" err="1" smtClean="0">
                <a:latin typeface="Segoe Print" pitchFamily="2" charset="0"/>
              </a:rPr>
              <a:t>sporophytic</a:t>
            </a:r>
            <a:r>
              <a:rPr lang="en-US" sz="2200" b="1" dirty="0" smtClean="0">
                <a:latin typeface="Segoe Print" pitchFamily="2" charset="0"/>
              </a:rPr>
              <a:t> generation is embedded in </a:t>
            </a:r>
            <a:r>
              <a:rPr lang="en-US" sz="2200" b="1" dirty="0" err="1" smtClean="0">
                <a:latin typeface="Segoe Print" pitchFamily="2" charset="0"/>
              </a:rPr>
              <a:t>venter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endParaRPr lang="en-US" sz="2200" b="1" dirty="0" smtClean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Sporophyte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Zygote is the first cell of diploid or </a:t>
            </a:r>
            <a:r>
              <a:rPr lang="en-US" sz="2200" b="1" dirty="0" err="1" smtClean="0">
                <a:latin typeface="Segoe Print" pitchFamily="2" charset="0"/>
              </a:rPr>
              <a:t>sporophytic</a:t>
            </a:r>
            <a:r>
              <a:rPr lang="en-US" sz="2200" b="1" dirty="0" smtClean="0">
                <a:latin typeface="Segoe Print" pitchFamily="2" charset="0"/>
              </a:rPr>
              <a:t> generation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 mature </a:t>
            </a: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of </a:t>
            </a:r>
            <a:r>
              <a:rPr lang="en-US" sz="2200" b="1" dirty="0" err="1" smtClean="0">
                <a:latin typeface="Segoe Print" pitchFamily="2" charset="0"/>
              </a:rPr>
              <a:t>Riccia</a:t>
            </a:r>
            <a:r>
              <a:rPr lang="en-US" sz="2200" b="1" dirty="0" smtClean="0">
                <a:latin typeface="Segoe Print" pitchFamily="2" charset="0"/>
              </a:rPr>
              <a:t> is the simplest among the </a:t>
            </a:r>
            <a:r>
              <a:rPr lang="en-US" sz="2200" b="1" dirty="0" err="1" smtClean="0">
                <a:latin typeface="Segoe Print" pitchFamily="2" charset="0"/>
              </a:rPr>
              <a:t>sporophytes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It consists of only capsule or the spore sac, while foot and seta are absent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 </a:t>
            </a: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is embedded in the storage tissue of the gametophyte and enclosed in the </a:t>
            </a:r>
            <a:r>
              <a:rPr lang="en-US" sz="2200" b="1" dirty="0" err="1" smtClean="0">
                <a:latin typeface="Segoe Print" pitchFamily="2" charset="0"/>
              </a:rPr>
              <a:t>venter</a:t>
            </a:r>
            <a:r>
              <a:rPr lang="en-US" sz="2200" b="1" dirty="0" smtClean="0">
                <a:latin typeface="Segoe Print" pitchFamily="2" charset="0"/>
              </a:rPr>
              <a:t> cavity of the </a:t>
            </a:r>
            <a:r>
              <a:rPr lang="en-US" sz="2200" b="1" dirty="0" err="1" smtClean="0">
                <a:latin typeface="Segoe Print" pitchFamily="2" charset="0"/>
              </a:rPr>
              <a:t>archegonium</a:t>
            </a:r>
            <a:r>
              <a:rPr lang="en-US" sz="2200" b="1" dirty="0" smtClean="0">
                <a:latin typeface="Segoe Print" pitchFamily="2" charset="0"/>
              </a:rPr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zygote divides </a:t>
            </a:r>
            <a:r>
              <a:rPr lang="en-US" sz="2200" b="1" dirty="0" err="1" smtClean="0">
                <a:latin typeface="Segoe Print" pitchFamily="2" charset="0"/>
              </a:rPr>
              <a:t>mitotically</a:t>
            </a:r>
            <a:r>
              <a:rPr lang="en-US" sz="2200" b="1" dirty="0" smtClean="0">
                <a:latin typeface="Segoe Print" pitchFamily="2" charset="0"/>
              </a:rPr>
              <a:t> to form </a:t>
            </a:r>
            <a:r>
              <a:rPr lang="en-US" sz="2200" b="1" dirty="0" err="1" smtClean="0">
                <a:latin typeface="Segoe Print" pitchFamily="2" charset="0"/>
              </a:rPr>
              <a:t>sporogonium</a:t>
            </a:r>
            <a:r>
              <a:rPr lang="en-US" sz="2200" b="1" dirty="0" smtClean="0">
                <a:latin typeface="Segoe Print" pitchFamily="2" charset="0"/>
              </a:rPr>
              <a:t> having a single sterile layer, the capsule or jacket wall, enclosing spore mother cells or </a:t>
            </a:r>
            <a:r>
              <a:rPr lang="en-US" sz="2200" b="1" dirty="0" err="1" smtClean="0">
                <a:latin typeface="Segoe Print" pitchFamily="2" charset="0"/>
              </a:rPr>
              <a:t>sporophytes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 </a:t>
            </a:r>
            <a:r>
              <a:rPr lang="en-US" sz="2200" b="1" dirty="0" err="1" smtClean="0">
                <a:latin typeface="Segoe Print" pitchFamily="2" charset="0"/>
              </a:rPr>
              <a:t>sporophytes</a:t>
            </a:r>
            <a:r>
              <a:rPr lang="en-US" sz="2200" b="1" dirty="0" smtClean="0">
                <a:latin typeface="Segoe Print" pitchFamily="2" charset="0"/>
              </a:rPr>
              <a:t> are last cells of diploid generation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 </a:t>
            </a:r>
            <a:r>
              <a:rPr lang="en-US" sz="2200" b="1" dirty="0" err="1" smtClean="0">
                <a:latin typeface="Segoe Print" pitchFamily="2" charset="0"/>
              </a:rPr>
              <a:t>sporophytes</a:t>
            </a:r>
            <a:r>
              <a:rPr lang="en-US" sz="2200" b="1" dirty="0" smtClean="0">
                <a:latin typeface="Segoe Print" pitchFamily="2" charset="0"/>
              </a:rPr>
              <a:t> divide </a:t>
            </a:r>
            <a:r>
              <a:rPr lang="en-US" sz="2200" b="1" dirty="0" err="1" smtClean="0">
                <a:latin typeface="Segoe Print" pitchFamily="2" charset="0"/>
              </a:rPr>
              <a:t>meiotically</a:t>
            </a:r>
            <a:r>
              <a:rPr lang="en-US" sz="2200" b="1" dirty="0" smtClean="0">
                <a:latin typeface="Segoe Print" pitchFamily="2" charset="0"/>
              </a:rPr>
              <a:t> to produce haploid cells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Spores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Sporophyte.jpg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066799" y="838200"/>
            <a:ext cx="4381647" cy="3352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2" name="Picture 11" descr="C:\Users\Admin\Desktop\Riccia\spore copy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1797" y="3352801"/>
            <a:ext cx="4742203" cy="3505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err="1" smtClean="0">
                <a:solidFill>
                  <a:srgbClr val="7030A0"/>
                </a:solidFill>
                <a:latin typeface="Segoe Print" pitchFamily="2" charset="0"/>
              </a:rPr>
              <a:t>Sporophyte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</a:t>
            </a:r>
            <a:r>
              <a:rPr lang="en-US" sz="2200" b="1" dirty="0" smtClean="0">
                <a:latin typeface="Segoe Print" pitchFamily="2" charset="0"/>
              </a:rPr>
              <a:t>is completely dependent for nutrition on the </a:t>
            </a:r>
            <a:r>
              <a:rPr lang="en-US" sz="2200" b="1" dirty="0" smtClean="0">
                <a:latin typeface="Segoe Print" pitchFamily="2" charset="0"/>
              </a:rPr>
              <a:t>gametophyte - complete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sporogonium</a:t>
            </a:r>
            <a:r>
              <a:rPr lang="en-US" sz="2200" b="1" dirty="0" smtClean="0">
                <a:latin typeface="Segoe Print" pitchFamily="2" charset="0"/>
              </a:rPr>
              <a:t> of </a:t>
            </a:r>
            <a:r>
              <a:rPr lang="en-US" sz="2200" b="1" dirty="0" err="1" smtClean="0">
                <a:latin typeface="Segoe Print" pitchFamily="2" charset="0"/>
              </a:rPr>
              <a:t>Riccia</a:t>
            </a:r>
            <a:r>
              <a:rPr lang="en-US" sz="2200" b="1" dirty="0" smtClean="0">
                <a:latin typeface="Segoe Print" pitchFamily="2" charset="0"/>
              </a:rPr>
              <a:t> never dehisces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surrounding </a:t>
            </a:r>
            <a:r>
              <a:rPr lang="en-US" sz="2200" b="1" dirty="0" err="1" smtClean="0">
                <a:latin typeface="Segoe Print" pitchFamily="2" charset="0"/>
              </a:rPr>
              <a:t>calyptra</a:t>
            </a:r>
            <a:r>
              <a:rPr lang="en-US" sz="2200" b="1" dirty="0" smtClean="0">
                <a:latin typeface="Segoe Print" pitchFamily="2" charset="0"/>
              </a:rPr>
              <a:t> decay or disintegrate, the spores remain behind on the soil.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favourable</a:t>
            </a:r>
            <a:r>
              <a:rPr lang="en-US" sz="2200" b="1" dirty="0" smtClean="0">
                <a:latin typeface="Segoe Print" pitchFamily="2" charset="0"/>
              </a:rPr>
              <a:t> conditions, they germinate to from new plants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Spores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spore is tetrahedral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spore wall or </a:t>
            </a:r>
            <a:r>
              <a:rPr lang="en-US" sz="2200" b="1" dirty="0" err="1" smtClean="0">
                <a:latin typeface="Segoe Print" pitchFamily="2" charset="0"/>
              </a:rPr>
              <a:t>sporoderm</a:t>
            </a:r>
            <a:r>
              <a:rPr lang="en-US" sz="2200" b="1" dirty="0" smtClean="0">
                <a:latin typeface="Segoe Print" pitchFamily="2" charset="0"/>
              </a:rPr>
              <a:t> is formed of two layers, the outer </a:t>
            </a:r>
            <a:r>
              <a:rPr lang="en-US" sz="2200" b="1" dirty="0" err="1" smtClean="0">
                <a:latin typeface="Segoe Print" pitchFamily="2" charset="0"/>
              </a:rPr>
              <a:t>exine</a:t>
            </a:r>
            <a:r>
              <a:rPr lang="en-US" sz="2200" b="1" dirty="0" smtClean="0">
                <a:latin typeface="Segoe Print" pitchFamily="2" charset="0"/>
              </a:rPr>
              <a:t> (</a:t>
            </a:r>
            <a:r>
              <a:rPr lang="en-US" sz="2200" b="1" dirty="0" err="1" smtClean="0">
                <a:latin typeface="Segoe Print" pitchFamily="2" charset="0"/>
              </a:rPr>
              <a:t>exosporium</a:t>
            </a:r>
            <a:r>
              <a:rPr lang="en-US" sz="2200" b="1" dirty="0" smtClean="0">
                <a:latin typeface="Segoe Print" pitchFamily="2" charset="0"/>
              </a:rPr>
              <a:t>), and the inner </a:t>
            </a:r>
            <a:r>
              <a:rPr lang="en-US" sz="2200" b="1" dirty="0" err="1" smtClean="0">
                <a:latin typeface="Segoe Print" pitchFamily="2" charset="0"/>
              </a:rPr>
              <a:t>intine</a:t>
            </a:r>
            <a:r>
              <a:rPr lang="en-US" sz="2200" b="1" dirty="0" smtClean="0">
                <a:latin typeface="Segoe Print" pitchFamily="2" charset="0"/>
              </a:rPr>
              <a:t> (</a:t>
            </a:r>
            <a:r>
              <a:rPr lang="en-US" sz="2200" b="1" dirty="0" err="1" smtClean="0">
                <a:latin typeface="Segoe Print" pitchFamily="2" charset="0"/>
              </a:rPr>
              <a:t>endosporium</a:t>
            </a:r>
            <a:r>
              <a:rPr lang="en-US" sz="2200" b="1" dirty="0" smtClean="0">
                <a:latin typeface="Segoe Print" pitchFamily="2" charset="0"/>
              </a:rPr>
              <a:t>)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exine</a:t>
            </a:r>
            <a:r>
              <a:rPr lang="en-US" sz="2200" b="1" dirty="0" smtClean="0">
                <a:latin typeface="Segoe Print" pitchFamily="2" charset="0"/>
              </a:rPr>
              <a:t> is variously ornamented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exine</a:t>
            </a:r>
            <a:r>
              <a:rPr lang="en-US" sz="2200" b="1" dirty="0" smtClean="0">
                <a:latin typeface="Segoe Print" pitchFamily="2" charset="0"/>
              </a:rPr>
              <a:t> is </a:t>
            </a:r>
            <a:r>
              <a:rPr lang="en-US" sz="2200" b="1" dirty="0" err="1" smtClean="0">
                <a:latin typeface="Segoe Print" pitchFamily="2" charset="0"/>
              </a:rPr>
              <a:t>cuticularised</a:t>
            </a:r>
            <a:r>
              <a:rPr lang="en-US" sz="2200" b="1" dirty="0" smtClean="0">
                <a:latin typeface="Segoe Print" pitchFamily="2" charset="0"/>
              </a:rPr>
              <a:t>, while the </a:t>
            </a:r>
            <a:r>
              <a:rPr lang="en-US" sz="2200" b="1" dirty="0" err="1" smtClean="0">
                <a:latin typeface="Segoe Print" pitchFamily="2" charset="0"/>
              </a:rPr>
              <a:t>intine</a:t>
            </a:r>
            <a:r>
              <a:rPr lang="en-US" sz="2200" b="1" dirty="0" smtClean="0">
                <a:latin typeface="Segoe Print" pitchFamily="2" charset="0"/>
              </a:rPr>
              <a:t> is thin walled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Spore germination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presence of light and the presence of moisture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spore absorbs water and the pressure created ruptures the </a:t>
            </a:r>
            <a:r>
              <a:rPr lang="en-US" sz="2200" b="1" dirty="0" err="1" smtClean="0">
                <a:latin typeface="Segoe Print" pitchFamily="2" charset="0"/>
              </a:rPr>
              <a:t>exine</a:t>
            </a:r>
            <a:r>
              <a:rPr lang="en-US" sz="2200" b="1" dirty="0" smtClean="0">
                <a:latin typeface="Segoe Print" pitchFamily="2" charset="0"/>
              </a:rPr>
              <a:t>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intine</a:t>
            </a:r>
            <a:r>
              <a:rPr lang="en-US" sz="2200" b="1" dirty="0" smtClean="0">
                <a:latin typeface="Segoe Print" pitchFamily="2" charset="0"/>
              </a:rPr>
              <a:t> comes out forming a short germ tube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contents of the spore migrate to the tip of the germ-tube and a partition is formed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division and </a:t>
            </a:r>
            <a:r>
              <a:rPr lang="en-US" sz="2200" b="1" dirty="0" err="1" smtClean="0">
                <a:latin typeface="Segoe Print" pitchFamily="2" charset="0"/>
              </a:rPr>
              <a:t>redivision</a:t>
            </a:r>
            <a:r>
              <a:rPr lang="en-US" sz="2200" b="1" dirty="0" smtClean="0">
                <a:latin typeface="Segoe Print" pitchFamily="2" charset="0"/>
              </a:rPr>
              <a:t> of the apical region results into a new gametophyte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spore germinatio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720" y="1219200"/>
            <a:ext cx="8143280" cy="3962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Alternation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of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generation: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two distinct generations in the life cycle of </a:t>
            </a:r>
            <a:r>
              <a:rPr lang="en-US" sz="2200" b="1" dirty="0" err="1" smtClean="0">
                <a:latin typeface="Segoe Print" pitchFamily="2" charset="0"/>
              </a:rPr>
              <a:t>Riccia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They are haploid and diploid generations or </a:t>
            </a:r>
            <a:r>
              <a:rPr lang="en-US" sz="2200" b="1" dirty="0" err="1" smtClean="0">
                <a:latin typeface="Segoe Print" pitchFamily="2" charset="0"/>
              </a:rPr>
              <a:t>gametophytic</a:t>
            </a:r>
            <a:r>
              <a:rPr lang="en-US" sz="2200" b="1" dirty="0" smtClean="0">
                <a:latin typeface="Segoe Print" pitchFamily="2" charset="0"/>
              </a:rPr>
              <a:t> and </a:t>
            </a:r>
            <a:r>
              <a:rPr lang="en-US" sz="2200" b="1" dirty="0" err="1" smtClean="0">
                <a:latin typeface="Segoe Print" pitchFamily="2" charset="0"/>
              </a:rPr>
              <a:t>sporophytic</a:t>
            </a:r>
            <a:r>
              <a:rPr lang="en-US" sz="2200" b="1" dirty="0" smtClean="0">
                <a:latin typeface="Segoe Print" pitchFamily="2" charset="0"/>
              </a:rPr>
              <a:t> generations.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gametophyte </a:t>
            </a:r>
            <a:r>
              <a:rPr lang="en-US" sz="2200" b="1" dirty="0" smtClean="0">
                <a:latin typeface="Segoe Print" pitchFamily="2" charset="0"/>
              </a:rPr>
              <a:t>-antheridia </a:t>
            </a:r>
            <a:r>
              <a:rPr lang="en-US" sz="2200" b="1" dirty="0" smtClean="0">
                <a:latin typeface="Segoe Print" pitchFamily="2" charset="0"/>
              </a:rPr>
              <a:t>and archegonia develop </a:t>
            </a:r>
            <a:r>
              <a:rPr lang="en-US" sz="2200" b="1" dirty="0" err="1" smtClean="0">
                <a:latin typeface="Segoe Print" pitchFamily="2" charset="0"/>
              </a:rPr>
              <a:t>antherozoids</a:t>
            </a:r>
            <a:r>
              <a:rPr lang="en-US" sz="2200" b="1" dirty="0" smtClean="0">
                <a:latin typeface="Segoe Print" pitchFamily="2" charset="0"/>
              </a:rPr>
              <a:t> and ova respectively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antherozoids</a:t>
            </a:r>
            <a:r>
              <a:rPr lang="en-US" sz="2200" b="1" dirty="0" smtClean="0">
                <a:latin typeface="Segoe Print" pitchFamily="2" charset="0"/>
              </a:rPr>
              <a:t> unites with the egg resulting in the formation of a zygote (diploid)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, a diploid phase is a complete parasite depending for nutrition on the gametophyte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– capsule, within it after reduction division, gives rise to a number of haploid spores.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spore germinates and develops into a </a:t>
            </a:r>
            <a:r>
              <a:rPr lang="en-US" sz="2200" b="1" dirty="0" err="1" smtClean="0">
                <a:latin typeface="Segoe Print" pitchFamily="2" charset="0"/>
              </a:rPr>
              <a:t>gametopyte</a:t>
            </a:r>
            <a:endParaRPr lang="en-US" sz="2200" b="1" dirty="0" smtClean="0"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gametophyte gives rise </a:t>
            </a:r>
            <a:r>
              <a:rPr lang="en-US" sz="2200" b="1" dirty="0" smtClean="0">
                <a:latin typeface="Segoe Print" pitchFamily="2" charset="0"/>
              </a:rPr>
              <a:t>- </a:t>
            </a: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and </a:t>
            </a: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</a:t>
            </a:r>
            <a:r>
              <a:rPr lang="en-US" sz="2200" b="1" dirty="0" smtClean="0">
                <a:latin typeface="Segoe Print" pitchFamily="2" charset="0"/>
              </a:rPr>
              <a:t>gives rise </a:t>
            </a:r>
            <a:r>
              <a:rPr lang="en-US" sz="2200" b="1" dirty="0" smtClean="0">
                <a:latin typeface="Segoe Print" pitchFamily="2" charset="0"/>
              </a:rPr>
              <a:t>- </a:t>
            </a:r>
            <a:r>
              <a:rPr lang="en-US" sz="2200" b="1" dirty="0" smtClean="0">
                <a:latin typeface="Segoe Print" pitchFamily="2" charset="0"/>
              </a:rPr>
              <a:t>gametophyte or </a:t>
            </a:r>
            <a:r>
              <a:rPr lang="en-US" sz="2200" b="1" dirty="0" smtClean="0">
                <a:latin typeface="Segoe Print" pitchFamily="2" charset="0"/>
              </a:rPr>
              <a:t>gametophyte </a:t>
            </a:r>
            <a:r>
              <a:rPr lang="en-US" sz="2200" b="1" dirty="0" smtClean="0">
                <a:latin typeface="Segoe Print" pitchFamily="2" charset="0"/>
              </a:rPr>
              <a:t>and </a:t>
            </a:r>
            <a:r>
              <a:rPr lang="en-US" sz="2200" b="1" dirty="0" err="1" smtClean="0">
                <a:latin typeface="Segoe Print" pitchFamily="2" charset="0"/>
              </a:rPr>
              <a:t>sporophyte</a:t>
            </a:r>
            <a:r>
              <a:rPr lang="en-US" sz="2200" b="1" dirty="0" smtClean="0">
                <a:latin typeface="Segoe Print" pitchFamily="2" charset="0"/>
              </a:rPr>
              <a:t> alternate with each other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0" name="Picture 9" descr="C:\Users\Admin\Desktop\Riccia\Riccia lc040 cop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0"/>
            <a:ext cx="3742193" cy="685799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Economic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Importance: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rock </a:t>
            </a:r>
            <a:r>
              <a:rPr lang="en-US" sz="2200" b="1" dirty="0" smtClean="0">
                <a:latin typeface="Segoe Print" pitchFamily="2" charset="0"/>
              </a:rPr>
              <a:t>builders, in soil conservation and in development of vegetation. </a:t>
            </a:r>
            <a:endParaRPr lang="en-US" sz="2200" b="1" dirty="0" smtClean="0">
              <a:latin typeface="Segoe Print" pitchFamily="2" charset="0"/>
            </a:endParaRPr>
          </a:p>
          <a:p>
            <a:pPr marL="457200" lvl="0" indent="-457200" algn="just">
              <a:spcBef>
                <a:spcPts val="1200"/>
              </a:spcBef>
              <a:buFont typeface="+mj-lt"/>
              <a:buAutoNum type="alphaUcPeriod"/>
            </a:pPr>
            <a:r>
              <a:rPr lang="en-US" sz="2400" b="1" dirty="0" smtClean="0"/>
              <a:t>Medicinal uses: </a:t>
            </a:r>
            <a:endParaRPr lang="en-US" sz="2400" dirty="0" smtClean="0"/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treating liver </a:t>
            </a:r>
            <a:r>
              <a:rPr lang="en-US" sz="2200" b="1" dirty="0" smtClean="0">
                <a:latin typeface="Segoe Print" pitchFamily="2" charset="0"/>
              </a:rPr>
              <a:t>disorders – </a:t>
            </a:r>
            <a:r>
              <a:rPr lang="en-US" sz="2200" b="1" dirty="0" smtClean="0">
                <a:latin typeface="Segoe Print" pitchFamily="2" charset="0"/>
              </a:rPr>
              <a:t>so known as Hepatics or liverworts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Marchantia</a:t>
            </a:r>
            <a:r>
              <a:rPr lang="en-US" sz="2200" b="1" dirty="0" smtClean="0">
                <a:latin typeface="Segoe Print" pitchFamily="2" charset="0"/>
              </a:rPr>
              <a:t> </a:t>
            </a:r>
            <a:r>
              <a:rPr lang="en-US" sz="2200" b="1" dirty="0" err="1" smtClean="0">
                <a:latin typeface="Segoe Print" pitchFamily="2" charset="0"/>
              </a:rPr>
              <a:t>polymorpha</a:t>
            </a:r>
            <a:r>
              <a:rPr lang="en-US" sz="2200" b="1" dirty="0" smtClean="0">
                <a:latin typeface="Segoe Print" pitchFamily="2" charset="0"/>
              </a:rPr>
              <a:t> has been used to cure disorders of liver and for pulmonary tuberculosis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Decoction of Sphagnum is used in the treatment of acute hemorrhage and diseases of eye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Tea made from leaves of </a:t>
            </a:r>
            <a:r>
              <a:rPr lang="en-US" sz="2200" b="1" dirty="0" err="1" smtClean="0">
                <a:latin typeface="Segoe Print" pitchFamily="2" charset="0"/>
              </a:rPr>
              <a:t>Polytrichum</a:t>
            </a:r>
            <a:r>
              <a:rPr lang="en-US" sz="2200" b="1" dirty="0" smtClean="0">
                <a:latin typeface="Segoe Print" pitchFamily="2" charset="0"/>
              </a:rPr>
              <a:t> commune helps to dissolve stones of kidney and gall bladder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some antiseptic property and therefore, it is used for filling absorbent bandages in surgical dressings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antibiotics can be obtained from extract mosses like, Sphagnum, </a:t>
            </a:r>
            <a:r>
              <a:rPr lang="en-US" sz="2200" b="1" dirty="0" err="1" smtClean="0">
                <a:latin typeface="Segoe Print" pitchFamily="2" charset="0"/>
              </a:rPr>
              <a:t>Mnium</a:t>
            </a:r>
            <a:r>
              <a:rPr lang="en-US" sz="2200" b="1" dirty="0" smtClean="0">
                <a:latin typeface="Segoe Print" pitchFamily="2" charset="0"/>
              </a:rPr>
              <a:t>, </a:t>
            </a:r>
            <a:r>
              <a:rPr lang="en-US" sz="2200" b="1" dirty="0" err="1" smtClean="0">
                <a:latin typeface="Segoe Print" pitchFamily="2" charset="0"/>
              </a:rPr>
              <a:t>Polytrichum</a:t>
            </a:r>
            <a:r>
              <a:rPr lang="en-US" sz="2200" b="1" dirty="0" smtClean="0">
                <a:latin typeface="Segoe Print" pitchFamily="2" charset="0"/>
              </a:rPr>
              <a:t>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Economic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Importance: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lvl="0" indent="-45720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B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.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Horticultural uses: </a:t>
            </a:r>
          </a:p>
          <a:p>
            <a:pPr marL="457200" lvl="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Sphagnum and peat is used as a packing material for grafting sections. </a:t>
            </a:r>
            <a:endParaRPr lang="en-US" sz="2200" b="1" dirty="0" smtClean="0">
              <a:latin typeface="Segoe Print" pitchFamily="2" charset="0"/>
            </a:endParaRPr>
          </a:p>
          <a:p>
            <a:pPr marL="457200" lvl="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Sphagnum is also used as packing material for shipment of live plants, cut flowers, vegetables, perishable fruits and tubers. </a:t>
            </a:r>
          </a:p>
          <a:p>
            <a:pPr marL="457200" lvl="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Peat is added to heavy soils like clayey soils to improve their textures as peat keeps such soil porous and prevents caking it. </a:t>
            </a:r>
          </a:p>
          <a:p>
            <a:pPr marL="457200" lvl="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Peat is added to dry sandy soils and other humus poor soils to improve water-holding capacity of soil. </a:t>
            </a:r>
          </a:p>
          <a:p>
            <a:pPr marL="457200" lvl="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Moss sticks are prepared from epiphytic mosses to give support and moisture for weak stem plants like, </a:t>
            </a:r>
            <a:r>
              <a:rPr lang="en-US" sz="2200" b="1" dirty="0" err="1" smtClean="0">
                <a:latin typeface="Segoe Print" pitchFamily="2" charset="0"/>
              </a:rPr>
              <a:t>Pothos</a:t>
            </a:r>
            <a:r>
              <a:rPr lang="en-US" sz="2200" b="1" dirty="0" smtClean="0">
                <a:latin typeface="Segoe Print" pitchFamily="2" charset="0"/>
              </a:rPr>
              <a:t>, Philodendron.</a:t>
            </a: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endParaRPr lang="en-US" sz="2200" b="1" dirty="0" smtClean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Economic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Importance: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marL="457200" lvl="0" indent="-45720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C. Fuel: </a:t>
            </a:r>
            <a:endParaRPr lang="en-US" sz="2200" dirty="0" smtClean="0">
              <a:solidFill>
                <a:srgbClr val="C00000"/>
              </a:solidFill>
              <a:latin typeface="Algerian" pitchFamily="8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Dried peats are rich in carbon used as fuel on commercial scale. </a:t>
            </a:r>
          </a:p>
          <a:p>
            <a:pPr marL="457200" indent="-457200" algn="just">
              <a:spcBef>
                <a:spcPts val="1200"/>
              </a:spcBef>
            </a:pP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D.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Alcohol preparation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: </a:t>
            </a:r>
            <a:endParaRPr lang="en-US" sz="2200" dirty="0" smtClean="0">
              <a:solidFill>
                <a:srgbClr val="C00000"/>
              </a:solidFill>
              <a:latin typeface="Algerian" pitchFamily="82" charset="0"/>
            </a:endParaRPr>
          </a:p>
          <a:p>
            <a:pPr marL="457200" indent="-45720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200" b="1" dirty="0" smtClean="0">
                <a:latin typeface="Segoe Print" pitchFamily="2" charset="0"/>
              </a:rPr>
              <a:t>Cellulose in peat is broken down into sugars and by fermentation; it is converted into ethyl alcohol</a:t>
            </a:r>
            <a:r>
              <a:rPr lang="en-US" sz="2400" dirty="0" smtClean="0"/>
              <a:t>.</a:t>
            </a:r>
          </a:p>
          <a:p>
            <a:pPr lvl="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E. For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Products preparation</a:t>
            </a:r>
            <a:r>
              <a:rPr lang="en-US" sz="2400" b="1" dirty="0" smtClean="0"/>
              <a:t>:</a:t>
            </a:r>
            <a:endParaRPr lang="en-US" sz="24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200" b="1" dirty="0" err="1" smtClean="0">
                <a:latin typeface="Segoe Print" pitchFamily="2" charset="0"/>
              </a:rPr>
              <a:t>Peaftar</a:t>
            </a:r>
            <a:r>
              <a:rPr lang="en-US" sz="2200" b="1" dirty="0" smtClean="0">
                <a:latin typeface="Segoe Print" pitchFamily="2" charset="0"/>
              </a:rPr>
              <a:t>, ammonia, paraffin, nitrate, brown dye and tanning materials are produced from peat.</a:t>
            </a:r>
          </a:p>
          <a:p>
            <a:pPr lvl="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F. Pollution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indicator</a:t>
            </a:r>
            <a:r>
              <a:rPr lang="en-US" sz="2400" b="1" dirty="0" smtClean="0"/>
              <a:t>: </a:t>
            </a:r>
            <a:endParaRPr lang="en-US" sz="2400" dirty="0" smtClean="0"/>
          </a:p>
          <a:p>
            <a:pPr lvl="0">
              <a:buFont typeface="Wingdings" pitchFamily="2" charset="2"/>
              <a:buChar char="§"/>
            </a:pPr>
            <a:r>
              <a:rPr lang="en-US" sz="2400" i="1" dirty="0" smtClean="0"/>
              <a:t>Sphagnum</a:t>
            </a:r>
            <a:r>
              <a:rPr lang="en-US" sz="2400" dirty="0" smtClean="0"/>
              <a:t> acts as pollution indicator by accumulating heavy metals from the atmosphere. </a:t>
            </a:r>
          </a:p>
          <a:p>
            <a:pPr lvl="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G. Soil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conservation</a:t>
            </a:r>
            <a:r>
              <a:rPr lang="en-US" sz="2400" b="1" dirty="0" smtClean="0"/>
              <a:t>: </a:t>
            </a:r>
            <a:endParaRPr lang="en-US" sz="2400" dirty="0" smtClean="0"/>
          </a:p>
          <a:p>
            <a:pPr lvl="0"/>
            <a:r>
              <a:rPr lang="en-US" sz="2400" dirty="0" smtClean="0"/>
              <a:t>The mosses prevent erosion of soil by developing dense mat on the soil</a:t>
            </a:r>
            <a:r>
              <a:rPr lang="en-US" sz="2400" dirty="0" smtClean="0"/>
              <a:t>.</a:t>
            </a:r>
            <a:endParaRPr lang="en-US" sz="2200" b="1" dirty="0" smtClean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90600" y="0"/>
            <a:ext cx="81534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Economic </a:t>
            </a:r>
            <a:r>
              <a:rPr lang="en-US" sz="3200" b="1" dirty="0" smtClean="0">
                <a:solidFill>
                  <a:srgbClr val="7030A0"/>
                </a:solidFill>
                <a:latin typeface="Segoe Print" pitchFamily="2" charset="0"/>
              </a:rPr>
              <a:t>Importance: </a:t>
            </a:r>
            <a:endParaRPr lang="en-US" sz="3200" b="1" dirty="0" smtClean="0">
              <a:solidFill>
                <a:srgbClr val="7030A0"/>
              </a:solidFill>
              <a:latin typeface="Segoe Print" pitchFamily="2" charset="0"/>
            </a:endParaRPr>
          </a:p>
          <a:p>
            <a:pPr lvl="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H. Rock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builders: </a:t>
            </a:r>
          </a:p>
          <a:p>
            <a:pPr lvl="0"/>
            <a:r>
              <a:rPr lang="en-US" sz="2400" dirty="0" smtClean="0"/>
              <a:t>Mosses like </a:t>
            </a:r>
            <a:r>
              <a:rPr lang="en-US" sz="2400" i="1" dirty="0" err="1" smtClean="0"/>
              <a:t>Bryum</a:t>
            </a:r>
            <a:r>
              <a:rPr lang="en-US" sz="2400" dirty="0" smtClean="0"/>
              <a:t>, </a:t>
            </a:r>
            <a:r>
              <a:rPr lang="en-US" sz="2400" i="1" dirty="0" err="1" smtClean="0"/>
              <a:t>Hypnum</a:t>
            </a:r>
            <a:r>
              <a:rPr lang="en-US" sz="2400" dirty="0" smtClean="0"/>
              <a:t> grow along with other aquatic plants play important role as rock builders. </a:t>
            </a:r>
          </a:p>
          <a:p>
            <a:pPr lvl="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I. In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research: </a:t>
            </a:r>
          </a:p>
          <a:p>
            <a:pPr lvl="0"/>
            <a:r>
              <a:rPr lang="en-US" sz="2400" dirty="0" smtClean="0"/>
              <a:t>The liverworts and mosses have played an important role as research tool in various phases of botany like genetics. </a:t>
            </a:r>
          </a:p>
          <a:p>
            <a:pPr lvl="0"/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J. Soil </a:t>
            </a:r>
            <a:r>
              <a:rPr lang="en-US" sz="2200" dirty="0" smtClean="0">
                <a:solidFill>
                  <a:srgbClr val="C00000"/>
                </a:solidFill>
                <a:latin typeface="Algerian" pitchFamily="82" charset="0"/>
              </a:rPr>
              <a:t>formation: </a:t>
            </a:r>
          </a:p>
          <a:p>
            <a:r>
              <a:rPr lang="en-US" sz="2400" dirty="0" smtClean="0"/>
              <a:t>Bryophytes play important role in plant succession on bare rocks. When soil is very less, </a:t>
            </a:r>
            <a:r>
              <a:rPr lang="en-US" sz="2400" i="1" dirty="0" err="1" smtClean="0"/>
              <a:t>Porella</a:t>
            </a:r>
            <a:r>
              <a:rPr lang="en-US" sz="2400" dirty="0" smtClean="0"/>
              <a:t> and some mosses grow in scanty soil and help to increase the amount of soil on rock surface, due to which small herbs can grow later, on the surface of </a:t>
            </a:r>
            <a:r>
              <a:rPr lang="en-US" sz="2400" dirty="0" smtClean="0"/>
              <a:t>rock</a:t>
            </a:r>
            <a:endParaRPr lang="en-US" sz="2200" b="1" dirty="0" smtClean="0">
              <a:latin typeface="Segoe Print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EC36-83BF-42C7-9B0B-D89D8D717AD4}" type="datetime1">
              <a:rPr lang="en-US" smtClean="0"/>
              <a:pPr/>
              <a:t>30/01/2018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9E74-2C90-4C2E-9BF7-FD3799764BC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 - VMS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-2971800" y="2971800"/>
            <a:ext cx="6858000" cy="9144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riccia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Thank You, </a:t>
            </a:r>
          </a:p>
          <a:p>
            <a:pPr algn="ctr"/>
            <a:endParaRPr lang="en-US" sz="6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Wish You </a:t>
            </a:r>
          </a:p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All The Best…..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127750"/>
            <a:ext cx="2133600" cy="365125"/>
          </a:xfrm>
        </p:spPr>
        <p:txBody>
          <a:bodyPr/>
          <a:lstStyle/>
          <a:p>
            <a:fld id="{9835D717-FAE7-46D6-8835-243AEC89D82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27750"/>
            <a:ext cx="2895600" cy="365125"/>
          </a:xfrm>
        </p:spPr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529</TotalTime>
  <Words>2148</Words>
  <Application>Microsoft Office PowerPoint</Application>
  <PresentationFormat>On-screen Show (4:3)</PresentationFormat>
  <Paragraphs>319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</dc:title>
  <dc:creator>Admin</dc:creator>
  <cp:lastModifiedBy>asus</cp:lastModifiedBy>
  <cp:revision>80</cp:revision>
  <dcterms:created xsi:type="dcterms:W3CDTF">2016-07-19T15:36:32Z</dcterms:created>
  <dcterms:modified xsi:type="dcterms:W3CDTF">2018-01-30T03:57:23Z</dcterms:modified>
</cp:coreProperties>
</file>