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74" r:id="rId9"/>
    <p:sldId id="273" r:id="rId10"/>
    <p:sldId id="272" r:id="rId11"/>
    <p:sldId id="275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002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96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01/08/2017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01/08/2017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01/08/2017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01/08/2017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01/08/2017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01/08/2017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01/08/2017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01/08/2017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01/08/2017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01/08/2017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01/08/2017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453A52C-8ACE-4B11-A1F6-2713F6598109}" type="datetimeFigureOut">
              <a:rPr lang="en-US" smtClean="0"/>
              <a:pPr/>
              <a:t>01/08/2017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0"/>
            <a:ext cx="4648200" cy="859302"/>
          </a:xfrm>
        </p:spPr>
        <p:txBody>
          <a:bodyPr/>
          <a:lstStyle/>
          <a:p>
            <a:pPr algn="ctr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VIRUSES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600200"/>
            <a:ext cx="8077200" cy="5257800"/>
          </a:xfrm>
        </p:spPr>
        <p:txBody>
          <a:bodyPr>
            <a:normAutofit/>
          </a:bodyPr>
          <a:lstStyle/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Virology</a:t>
            </a: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Louis Pasteur (1822-1895) and Robert Koch (1843-1910) discovered that microbes were the causes of many diseases.</a:t>
            </a: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 through specially designed filters</a:t>
            </a: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1935, W.M Stanley – isolated TM V – find properties of a    crystalline solid . </a:t>
            </a:r>
            <a:endParaRPr lang="en-US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Virus not a simply protein but nucleoprotein </a:t>
            </a: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Its infectious principle is the nucleic acid (RNA/DNA)</a:t>
            </a: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Stanley was awarded Nobel Prize in 1946.</a:t>
            </a: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Def. - </a:t>
            </a: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“The virus is an obligatory parasitic pathogen with at least one dimension of less than 200 </a:t>
            </a:r>
            <a:r>
              <a:rPr lang="en-US" sz="24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milimicrons</a:t>
            </a: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(mµ).” </a:t>
            </a:r>
          </a:p>
          <a:p>
            <a:pPr marL="484632" indent="-457200">
              <a:buFont typeface="Wingdings" pitchFamily="2" charset="2"/>
              <a:buChar char="Ø"/>
            </a:pP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286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0" y="0"/>
            <a:ext cx="2286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09800"/>
            <a:ext cx="990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24000"/>
            <a:ext cx="990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95600"/>
            <a:ext cx="990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81400"/>
            <a:ext cx="990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91000"/>
            <a:ext cx="990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800600"/>
            <a:ext cx="990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10200"/>
            <a:ext cx="990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19800"/>
            <a:ext cx="990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838200"/>
            <a:ext cx="990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838200"/>
            <a:ext cx="990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838200"/>
            <a:ext cx="990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838200"/>
            <a:ext cx="990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838200"/>
            <a:ext cx="990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6096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/>
              <a:t>General characters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533400"/>
            <a:ext cx="8077200" cy="6324600"/>
          </a:xfrm>
        </p:spPr>
        <p:txBody>
          <a:bodyPr>
            <a:noAutofit/>
          </a:bodyPr>
          <a:lstStyle/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the viruses are ultramicroscopic.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viruses are obligatory intercellular parasites. 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viruses cannot be grown in artificial media.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are crystalline </a:t>
            </a:r>
            <a:r>
              <a:rPr lang="en-US" sz="2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nucleo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-proteins of very high molecular weight and have the power of multiplication.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can live only in a living cell.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can infect healthy plants just like bacteria and fungi. 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are too small to be observed under visible light. 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can be crystallized like chemical substance. 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can be </a:t>
            </a:r>
            <a:r>
              <a:rPr lang="en-US" sz="24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sedimented</a:t>
            </a: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like proteins.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can responds to stimuli such as acids, </a:t>
            </a:r>
            <a:r>
              <a:rPr lang="en-US" sz="2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alkalies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light and temperature.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are highly infectious (1/1,000,000 dilutions).</a:t>
            </a:r>
            <a:endParaRPr lang="en-US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859302"/>
          </a:xfrm>
        </p:spPr>
        <p:txBody>
          <a:bodyPr/>
          <a:lstStyle/>
          <a:p>
            <a:pPr algn="ctr"/>
            <a:r>
              <a:rPr lang="en-US" sz="4400" b="1" dirty="0" smtClean="0"/>
              <a:t>General characters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990600"/>
            <a:ext cx="8077200" cy="5867400"/>
          </a:xfrm>
        </p:spPr>
        <p:txBody>
          <a:bodyPr>
            <a:noAutofit/>
          </a:bodyPr>
          <a:lstStyle/>
          <a:p>
            <a:pPr marL="484632" lvl="0" indent="-457200" algn="just">
              <a:buFont typeface="+mj-lt"/>
              <a:buAutoNum type="arabicPeriod" startAt="12"/>
            </a:pP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can be filtered through </a:t>
            </a:r>
            <a:r>
              <a:rPr lang="en-US" sz="2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Brefeld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Chamberlain filters.</a:t>
            </a:r>
          </a:p>
          <a:p>
            <a:pPr marL="484632" lvl="0" indent="-457200" algn="just">
              <a:buFont typeface="+mj-lt"/>
              <a:buAutoNum type="arabicPeriod" startAt="12"/>
            </a:pP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Viruses are transmissible from diseased to healthy plants by animal or insect vectors.</a:t>
            </a:r>
          </a:p>
          <a:p>
            <a:pPr marL="484632" lvl="0" indent="-457200" algn="just">
              <a:buFont typeface="+mj-lt"/>
              <a:buAutoNum type="arabicPeriod" startAt="12"/>
            </a:pP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Some viruses, called satellites, can replicate only within cells that have already been infected by another virus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484632" lvl="0" indent="-457200" algn="just">
              <a:buFont typeface="+mj-lt"/>
              <a:buAutoNum type="arabicPeriod" startAt="12"/>
            </a:pP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Influenza </a:t>
            </a: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viruses are spread by coughing and sneezing. </a:t>
            </a:r>
            <a:r>
              <a:rPr lang="en-US" sz="24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Norovirus</a:t>
            </a: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rotavirus are transmitted by </a:t>
            </a:r>
            <a:r>
              <a:rPr lang="en-US" sz="24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faecal</a:t>
            </a: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oral route and some viruses are passed from person to person by contact, or enter the body through food or water.</a:t>
            </a:r>
          </a:p>
          <a:p>
            <a:pPr marL="484632" lvl="0" indent="-457200" algn="just">
              <a:buFont typeface="+mj-lt"/>
              <a:buAutoNum type="arabicPeriod" startAt="12"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HIV 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transmitted through sexual contact and by exposure to infected blood. The range of host cells that a virus can infect is called its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host range. 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can be narrow or, broad as when a virus is capable of infecting many species.</a:t>
            </a: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990600"/>
            <a:ext cx="81534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066800" y="0"/>
            <a:ext cx="807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 of Viruses</a:t>
            </a:r>
            <a:endParaRPr lang="en-U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r="2500"/>
          <a:stretch>
            <a:fillRect/>
          </a:stretch>
        </p:blipFill>
        <p:spPr bwMode="auto">
          <a:xfrm>
            <a:off x="0" y="1219200"/>
            <a:ext cx="905088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 smtClean="0"/>
              <a:t>Structure of Viruses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609600"/>
            <a:ext cx="8077200" cy="6248400"/>
          </a:xfrm>
        </p:spPr>
        <p:txBody>
          <a:bodyPr>
            <a:noAutofit/>
          </a:bodyPr>
          <a:lstStyle/>
          <a:p>
            <a:pPr marL="484632" lvl="0" indent="-457200" algn="just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Viruses are small obligate intracellular parasites</a:t>
            </a:r>
            <a:endParaRPr lang="en-US" sz="24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84632" lvl="0" indent="-457200" algn="just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made up of a core of genetic material either DNA or RNA.</a:t>
            </a:r>
          </a:p>
          <a:p>
            <a:pPr marL="484632" lvl="0" indent="-457200" algn="just"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surrounded by a protective coat called a </a:t>
            </a:r>
            <a:r>
              <a:rPr lang="en-US" sz="24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capsid</a:t>
            </a: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which is made up of protein.</a:t>
            </a:r>
          </a:p>
          <a:p>
            <a:pPr marL="484632" lvl="0" indent="-457200" algn="just"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Sometimes the </a:t>
            </a:r>
            <a:r>
              <a:rPr lang="en-US" sz="2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capsid</a:t>
            </a:r>
            <a:r>
              <a:rPr lang="en-US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surrounded by an additional </a:t>
            </a:r>
            <a:r>
              <a:rPr lang="en-US" sz="2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spikey</a:t>
            </a:r>
            <a:r>
              <a:rPr lang="en-US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coat called the envelope. </a:t>
            </a:r>
          </a:p>
          <a:p>
            <a:pPr marL="484632" lvl="0" indent="-457200" algn="just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complete virus particle is called a </a:t>
            </a:r>
            <a:r>
              <a:rPr lang="en-US" sz="2400" dirty="0" err="1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virion</a:t>
            </a:r>
            <a:endParaRPr lang="en-US" sz="2400" dirty="0" smtClean="0">
              <a:solidFill>
                <a:srgbClr val="36002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84632" lvl="0" indent="-457200" algn="just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2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virion</a:t>
            </a:r>
            <a:r>
              <a:rPr lang="en-US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to deliver its DNA or RNA genome into the host cell -genome can be expressed (transcribed and translated).</a:t>
            </a:r>
          </a:p>
          <a:p>
            <a:pPr marL="484632" lvl="0" indent="-457200" algn="just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viral genome, often with associated basic proteins, is packaged inside a symmetric protein </a:t>
            </a:r>
            <a:r>
              <a:rPr lang="en-US" sz="2400" dirty="0" err="1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capsid</a:t>
            </a:r>
            <a:r>
              <a:rPr lang="en-US" sz="2400" dirty="0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484632" lvl="0" indent="-457200" algn="just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Viruses are capable of latching onto host cells and getting inside them.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 smtClean="0"/>
              <a:t>Structure of Viruses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066800" y="685800"/>
            <a:ext cx="8077200" cy="990600"/>
          </a:xfrm>
        </p:spPr>
        <p:txBody>
          <a:bodyPr/>
          <a:lstStyle/>
          <a:p>
            <a:r>
              <a:rPr lang="en-US" dirty="0" smtClean="0"/>
              <a:t>On morphological basis, the viruses are categorized in following three groups</a:t>
            </a:r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066800" y="1676400"/>
            <a:ext cx="8077200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Helical (Cylindrical) Viruses: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 this type, the viruses are elongated, rod-shaped, rigid or flexible. Its capsid is a hollow cylinder with a helical structure. Capsid consists of monomers arranged helically in a rotational axis (Fig. 2). It may be </a:t>
            </a:r>
            <a:endParaRPr lang="en-US" sz="2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Naked viruses -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This virus is rod shaped measuring about 280 x 150-180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µ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m. e.g.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TMV (Fig. 2).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Enveloped viruses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When the helical viruses are enclosed within an envelope they are known as enveloped helical viruses e.g. Influenza virus (Fig. 1).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 smtClean="0"/>
              <a:t>Structure of Viruses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447800"/>
            <a:ext cx="6553200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Naked viruses -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TMV</a:t>
            </a: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endParaRPr lang="en-US" sz="2400" i="1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endParaRPr lang="en-US" sz="2400" i="1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endParaRPr lang="en-US" sz="2400" i="1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Enveloped viruses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e.g. Influenza virus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https://tse2.mm.bing.net/th?id=OIP.M8fc0fcbdf5caa9ad40106e2286c87287o0&amp;pid=15.1&amp;P=0&amp;w=300&amp;h=300"/>
          <p:cNvPicPr/>
          <p:nvPr/>
        </p:nvPicPr>
        <p:blipFill>
          <a:blip r:embed="rId2"/>
          <a:srcRect l="4971" r="3383" b="16000"/>
          <a:stretch>
            <a:fillRect/>
          </a:stretch>
        </p:blipFill>
        <p:spPr bwMode="auto">
          <a:xfrm>
            <a:off x="6436896" y="838200"/>
            <a:ext cx="2707104" cy="25908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6" name="Picture 5" descr="E:\BOTANY\B. Sc. I\Microbiology\Viruses\FluVirus.t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18495" y="3483467"/>
            <a:ext cx="3225505" cy="337453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 smtClean="0"/>
              <a:t>Structure of Viruses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066800" y="990600"/>
            <a:ext cx="8077200" cy="4572000"/>
          </a:xfrm>
        </p:spPr>
        <p:txBody>
          <a:bodyPr>
            <a:normAutofit fontScale="85000" lnSpcReduction="20000"/>
          </a:bodyPr>
          <a:lstStyle/>
          <a:p>
            <a:pPr lvl="0" algn="just"/>
            <a:r>
              <a:rPr lang="en-US" sz="2800" b="1" dirty="0" smtClean="0">
                <a:solidFill>
                  <a:srgbClr val="7030A0"/>
                </a:solidFill>
              </a:rPr>
              <a:t>2. Polyhedral </a:t>
            </a:r>
            <a:r>
              <a:rPr lang="en-US" sz="2800" b="1" dirty="0" smtClean="0">
                <a:solidFill>
                  <a:srgbClr val="7030A0"/>
                </a:solidFill>
              </a:rPr>
              <a:t>(Icosahedral) Viruses:</a:t>
            </a:r>
            <a:r>
              <a:rPr lang="en-US" sz="2800" dirty="0" smtClean="0">
                <a:solidFill>
                  <a:srgbClr val="7030A0"/>
                </a:solidFill>
              </a:rPr>
              <a:t>  </a:t>
            </a:r>
            <a:r>
              <a:rPr lang="en-US" sz="2800" dirty="0" err="1" smtClean="0"/>
              <a:t>Icosahedron</a:t>
            </a:r>
            <a:r>
              <a:rPr lang="en-US" sz="2800" dirty="0" smtClean="0"/>
              <a:t> is a regular polyhedron with 20 triangular faces and 12 corners. There are several animal, plant and bacterial viruses which have either naked or enveloped icosahedral shape. </a:t>
            </a:r>
            <a:endParaRPr lang="en-US" sz="2400" dirty="0" smtClean="0"/>
          </a:p>
          <a:p>
            <a:pPr marL="971550" lvl="1" indent="-514350" algn="just">
              <a:buFont typeface="+mj-lt"/>
              <a:buAutoNum type="alphaLcPeriod"/>
            </a:pPr>
            <a:r>
              <a:rPr lang="en-US" b="1" dirty="0" smtClean="0">
                <a:solidFill>
                  <a:srgbClr val="FF0000"/>
                </a:solidFill>
              </a:rPr>
              <a:t>Naked icosahedral viruses –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The capsid has the ring like </a:t>
            </a:r>
            <a:r>
              <a:rPr lang="en-US" dirty="0" err="1" smtClean="0"/>
              <a:t>capsomeres</a:t>
            </a:r>
            <a:r>
              <a:rPr lang="en-US" dirty="0" smtClean="0"/>
              <a:t> each containing </a:t>
            </a:r>
            <a:r>
              <a:rPr lang="en-US" dirty="0" err="1" smtClean="0"/>
              <a:t>pentamers</a:t>
            </a:r>
            <a:r>
              <a:rPr lang="en-US" dirty="0" smtClean="0"/>
              <a:t> and </a:t>
            </a:r>
            <a:r>
              <a:rPr lang="en-US" dirty="0" err="1" smtClean="0"/>
              <a:t>hexamers</a:t>
            </a:r>
            <a:r>
              <a:rPr lang="en-US" dirty="0" smtClean="0"/>
              <a:t>.  A total of 32 </a:t>
            </a:r>
            <a:r>
              <a:rPr lang="en-US" dirty="0" err="1" smtClean="0"/>
              <a:t>hexamers</a:t>
            </a:r>
            <a:r>
              <a:rPr lang="en-US" dirty="0" smtClean="0"/>
              <a:t> and 12 </a:t>
            </a:r>
            <a:r>
              <a:rPr lang="en-US" dirty="0" err="1" smtClean="0"/>
              <a:t>pentamers</a:t>
            </a:r>
            <a:r>
              <a:rPr lang="en-US" dirty="0" smtClean="0"/>
              <a:t> are found in the capsid. e.g. Turnip yellow mosaic virus (TYMV).</a:t>
            </a:r>
            <a:endParaRPr lang="en-US" sz="2400" dirty="0" smtClean="0"/>
          </a:p>
          <a:p>
            <a:pPr marL="971550" lvl="1" indent="-514350" algn="just">
              <a:buFont typeface="+mj-lt"/>
              <a:buAutoNum type="alphaLcPeriod"/>
            </a:pPr>
            <a:r>
              <a:rPr lang="en-US" b="1" dirty="0" smtClean="0">
                <a:solidFill>
                  <a:srgbClr val="FF0000"/>
                </a:solidFill>
              </a:rPr>
              <a:t>Enveloped icosahedral viruses –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The capsid enclosed inside an envelope of 30 nm thickness that is made up of a glycoprotein –lipid complex.  The envelope consists of spikes on its surface. e.g. Herpes simplex virus.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 smtClean="0"/>
              <a:t>Structure of Viruses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066800" y="1676400"/>
            <a:ext cx="3505200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Naked viruses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endParaRPr lang="en-US" sz="24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endParaRPr lang="en-US" sz="24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endParaRPr lang="en-US" sz="24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endParaRPr lang="en-US" sz="24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Enveloped viruses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9698" name="Picture 2" descr="C:\Users\Admin\Desktop\Tymoviridae_vir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86325" y="914400"/>
            <a:ext cx="4257675" cy="2390775"/>
          </a:xfrm>
          <a:prstGeom prst="rect">
            <a:avLst/>
          </a:prstGeom>
          <a:noFill/>
        </p:spPr>
      </p:pic>
      <p:pic>
        <p:nvPicPr>
          <p:cNvPr id="29699" name="Picture 3" descr="C:\Users\Admin\Desktop\herpes-simplex-virus-03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3352800"/>
            <a:ext cx="3048000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 smtClean="0"/>
              <a:t>Structure of Viruses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67000" y="685800"/>
            <a:ext cx="6477000" cy="5853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400" b="1" dirty="0" smtClean="0">
                <a:solidFill>
                  <a:srgbClr val="7030A0"/>
                </a:solidFill>
              </a:rPr>
              <a:t>3. Complex </a:t>
            </a:r>
            <a:r>
              <a:rPr lang="en-US" sz="2400" b="1" dirty="0" smtClean="0">
                <a:solidFill>
                  <a:srgbClr val="7030A0"/>
                </a:solidFill>
              </a:rPr>
              <a:t>Viruses: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/>
              <a:t>capsids</a:t>
            </a:r>
            <a:r>
              <a:rPr lang="en-US" sz="2400" dirty="0" smtClean="0"/>
              <a:t> with additional </a:t>
            </a:r>
            <a:r>
              <a:rPr lang="en-US" sz="2400" dirty="0" smtClean="0"/>
              <a:t>	structures </a:t>
            </a:r>
            <a:r>
              <a:rPr lang="en-US" sz="2400" dirty="0" smtClean="0"/>
              <a:t>or </a:t>
            </a:r>
            <a:r>
              <a:rPr lang="en-US" sz="2400" dirty="0" smtClean="0"/>
              <a:t>	unidentifiable </a:t>
            </a:r>
            <a:r>
              <a:rPr lang="en-US" sz="2400" dirty="0" err="1" smtClean="0"/>
              <a:t>capsids</a:t>
            </a:r>
            <a:r>
              <a:rPr lang="en-US" sz="2400" dirty="0" smtClean="0"/>
              <a:t> are </a:t>
            </a:r>
            <a:r>
              <a:rPr lang="en-US" sz="2400" dirty="0" smtClean="0"/>
              <a:t>	called </a:t>
            </a:r>
            <a:r>
              <a:rPr lang="en-US" sz="2400" dirty="0" smtClean="0"/>
              <a:t>complex </a:t>
            </a:r>
            <a:r>
              <a:rPr lang="en-US" sz="2400" dirty="0" smtClean="0"/>
              <a:t>viruses</a:t>
            </a:r>
          </a:p>
          <a:p>
            <a:pPr lvl="0" algn="just">
              <a:lnSpc>
                <a:spcPct val="120000"/>
              </a:lnSpc>
            </a:pPr>
            <a:r>
              <a:rPr lang="en-US" sz="2400" b="1" dirty="0" smtClean="0">
                <a:solidFill>
                  <a:srgbClr val="FF0000"/>
                </a:solidFill>
              </a:rPr>
              <a:t>a.     </a:t>
            </a:r>
            <a:r>
              <a:rPr lang="en-US" sz="2400" b="1" dirty="0" err="1" smtClean="0">
                <a:solidFill>
                  <a:srgbClr val="FF0000"/>
                </a:solidFill>
              </a:rPr>
              <a:t>Vaccinia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virus</a:t>
            </a:r>
            <a:r>
              <a:rPr lang="en-US" sz="2400" dirty="0" smtClean="0">
                <a:solidFill>
                  <a:srgbClr val="FF0000"/>
                </a:solidFill>
              </a:rPr>
              <a:t> – </a:t>
            </a:r>
            <a:r>
              <a:rPr lang="en-US" sz="2400" dirty="0" smtClean="0"/>
              <a:t>definite </a:t>
            </a:r>
            <a:r>
              <a:rPr lang="en-US" sz="2400" dirty="0" err="1" smtClean="0"/>
              <a:t>capsids</a:t>
            </a:r>
            <a:r>
              <a:rPr lang="en-US" sz="2400" dirty="0" smtClean="0"/>
              <a:t> absent </a:t>
            </a:r>
          </a:p>
          <a:p>
            <a:pPr lvl="0" algn="just">
              <a:lnSpc>
                <a:spcPct val="120000"/>
              </a:lnSpc>
            </a:pPr>
            <a:r>
              <a:rPr lang="en-US" sz="2400" b="1" dirty="0" smtClean="0">
                <a:solidFill>
                  <a:srgbClr val="FF0000"/>
                </a:solidFill>
              </a:rPr>
              <a:t>b.     T-even </a:t>
            </a:r>
            <a:r>
              <a:rPr lang="en-US" sz="2400" b="1" dirty="0" err="1" smtClean="0">
                <a:solidFill>
                  <a:srgbClr val="FF0000"/>
                </a:solidFill>
              </a:rPr>
              <a:t>bacteriophages</a:t>
            </a:r>
            <a:r>
              <a:rPr lang="en-US" sz="2400" dirty="0" smtClean="0">
                <a:solidFill>
                  <a:srgbClr val="FF0000"/>
                </a:solidFill>
              </a:rPr>
              <a:t> – </a:t>
            </a:r>
            <a:r>
              <a:rPr lang="en-US" sz="2400" dirty="0" smtClean="0"/>
              <a:t>Capsid present, </a:t>
            </a:r>
            <a:r>
              <a:rPr lang="en-US" sz="2400" dirty="0" smtClean="0"/>
              <a:t>	and </a:t>
            </a:r>
            <a:r>
              <a:rPr lang="en-US" sz="2400" dirty="0" smtClean="0"/>
              <a:t>consist of </a:t>
            </a:r>
            <a:r>
              <a:rPr lang="en-US" sz="2400" dirty="0" smtClean="0"/>
              <a:t>	a </a:t>
            </a:r>
            <a:r>
              <a:rPr lang="en-US" sz="2400" dirty="0" smtClean="0"/>
              <a:t>tail. It consists different </a:t>
            </a:r>
            <a:r>
              <a:rPr lang="en-US" sz="2400" dirty="0" smtClean="0"/>
              <a:t>	types </a:t>
            </a:r>
            <a:r>
              <a:rPr lang="en-US" sz="2400" dirty="0" smtClean="0"/>
              <a:t>of viruses, viz. tadpole </a:t>
            </a:r>
            <a:r>
              <a:rPr lang="en-US" sz="2400" dirty="0" smtClean="0"/>
              <a:t>shaped </a:t>
            </a:r>
            <a:r>
              <a:rPr lang="en-US" sz="2400" dirty="0" smtClean="0"/>
              <a:t>viruses </a:t>
            </a:r>
            <a:r>
              <a:rPr lang="en-US" sz="2400" dirty="0" smtClean="0"/>
              <a:t>	(</a:t>
            </a:r>
            <a:r>
              <a:rPr lang="en-US" sz="2400" dirty="0" smtClean="0"/>
              <a:t>with head </a:t>
            </a:r>
            <a:r>
              <a:rPr lang="en-US" sz="2400" dirty="0" smtClean="0"/>
              <a:t>and </a:t>
            </a:r>
            <a:r>
              <a:rPr lang="en-US" sz="2400" dirty="0" smtClean="0"/>
              <a:t>tail e.g. T-even phage) </a:t>
            </a:r>
            <a:r>
              <a:rPr lang="en-US" sz="2400" dirty="0" smtClean="0"/>
              <a:t>(</a:t>
            </a:r>
            <a:r>
              <a:rPr lang="en-US" sz="2400" dirty="0" smtClean="0"/>
              <a:t>Fig </a:t>
            </a:r>
            <a:r>
              <a:rPr lang="en-US" sz="2400" dirty="0" smtClean="0"/>
              <a:t>	3</a:t>
            </a:r>
            <a:r>
              <a:rPr lang="en-US" sz="2400" dirty="0" smtClean="0"/>
              <a:t>), viruses with tail less head (phage </a:t>
            </a:r>
            <a:r>
              <a:rPr lang="el-GR" sz="2400" dirty="0" smtClean="0"/>
              <a:t>λ</a:t>
            </a:r>
            <a:r>
              <a:rPr lang="en-US" sz="2400" dirty="0" smtClean="0"/>
              <a:t>, T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, </a:t>
            </a:r>
            <a:r>
              <a:rPr lang="en-US" sz="2400" dirty="0" smtClean="0"/>
              <a:t>	T</a:t>
            </a:r>
            <a:r>
              <a:rPr lang="en-US" sz="2400" baseline="-25000" dirty="0" smtClean="0"/>
              <a:t>5</a:t>
            </a:r>
            <a:r>
              <a:rPr lang="en-US" sz="2400" dirty="0" smtClean="0"/>
              <a:t>), virus </a:t>
            </a:r>
            <a:r>
              <a:rPr lang="en-US" sz="2400" dirty="0" smtClean="0"/>
              <a:t>with </a:t>
            </a:r>
            <a:r>
              <a:rPr lang="en-US" sz="2400" dirty="0" smtClean="0"/>
              <a:t>brick shaped and devoid of </a:t>
            </a:r>
            <a:r>
              <a:rPr lang="en-US" sz="2400" dirty="0" smtClean="0"/>
              <a:t>	flattened </a:t>
            </a:r>
            <a:r>
              <a:rPr lang="en-US" sz="2400" dirty="0" smtClean="0"/>
              <a:t>cylinder (pox </a:t>
            </a:r>
            <a:r>
              <a:rPr lang="en-US" sz="2400" dirty="0" smtClean="0"/>
              <a:t>virus</a:t>
            </a:r>
            <a:r>
              <a:rPr lang="en-US" sz="2400" dirty="0" smtClean="0"/>
              <a:t>), </a:t>
            </a:r>
            <a:r>
              <a:rPr lang="en-US" sz="2400" dirty="0" smtClean="0"/>
              <a:t>bullet shaped 	capsid </a:t>
            </a:r>
            <a:r>
              <a:rPr lang="en-US" sz="2400" dirty="0" smtClean="0"/>
              <a:t>viruses (e.g. nuclear </a:t>
            </a:r>
            <a:r>
              <a:rPr lang="en-US" sz="2400" dirty="0" err="1" smtClean="0"/>
              <a:t>polyhedrosis</a:t>
            </a:r>
            <a:r>
              <a:rPr lang="en-US" sz="2400" dirty="0" smtClean="0"/>
              <a:t> </a:t>
            </a:r>
            <a:r>
              <a:rPr lang="en-US" sz="2400" dirty="0" smtClean="0"/>
              <a:t>or </a:t>
            </a:r>
            <a:r>
              <a:rPr lang="en-US" sz="2400" dirty="0" smtClean="0"/>
              <a:t>	</a:t>
            </a:r>
            <a:r>
              <a:rPr lang="en-US" sz="2400" dirty="0" err="1" smtClean="0"/>
              <a:t>cytoplasmic</a:t>
            </a:r>
            <a:r>
              <a:rPr lang="en-US" sz="2400" dirty="0" smtClean="0"/>
              <a:t> </a:t>
            </a:r>
            <a:r>
              <a:rPr lang="en-US" sz="2400" dirty="0" err="1" smtClean="0"/>
              <a:t>polyhedrosis</a:t>
            </a:r>
            <a:r>
              <a:rPr lang="en-US" sz="2400" dirty="0" smtClean="0"/>
              <a:t> viruses). </a:t>
            </a:r>
            <a:endParaRPr lang="en-US" dirty="0"/>
          </a:p>
        </p:txBody>
      </p:sp>
      <p:pic>
        <p:nvPicPr>
          <p:cNvPr id="7" name="Picture 6" descr="Bacteriophage Structur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85800"/>
            <a:ext cx="25146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859302"/>
          </a:xfrm>
        </p:spPr>
        <p:txBody>
          <a:bodyPr/>
          <a:lstStyle/>
          <a:p>
            <a:pPr algn="ctr"/>
            <a:r>
              <a:rPr lang="en-US" sz="4400" b="1" dirty="0" smtClean="0"/>
              <a:t>Virus Shape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990600"/>
            <a:ext cx="6019800" cy="5867400"/>
          </a:xfrm>
        </p:spPr>
        <p:txBody>
          <a:bodyPr>
            <a:noAutofit/>
          </a:bodyPr>
          <a:lstStyle/>
          <a:p>
            <a:pPr marL="484632" lvl="0" indent="-457200" algn="just">
              <a:lnSpc>
                <a:spcPct val="130000"/>
              </a:lnSpc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determined by either its </a:t>
            </a:r>
            <a:r>
              <a:rPr lang="en-US" sz="2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capsid</a:t>
            </a:r>
            <a:r>
              <a:rPr lang="en-US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or its nucleic acid.</a:t>
            </a:r>
          </a:p>
          <a:p>
            <a:pPr marL="484632" lvl="0" indent="-457200" algn="just">
              <a:lnSpc>
                <a:spcPct val="130000"/>
              </a:lnSpc>
              <a:buFont typeface="Wingdings" pitchFamily="2" charset="2"/>
              <a:buChar char="v"/>
            </a:pPr>
            <a:r>
              <a:rPr lang="en-US" sz="24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Icosahedron</a:t>
            </a: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has 20 </a:t>
            </a:r>
            <a:r>
              <a:rPr lang="en-US" sz="24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trianglular</a:t>
            </a: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faces -- herpes simplex, chicken pox and polio</a:t>
            </a:r>
          </a:p>
          <a:p>
            <a:pPr marL="484632" lvl="0" indent="-457200" algn="just">
              <a:lnSpc>
                <a:spcPct val="130000"/>
              </a:lnSpc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Helix is a spiral shape (like DNA) -- rabies, measles and tobacco mosaic virus</a:t>
            </a:r>
          </a:p>
        </p:txBody>
      </p:sp>
      <p:pic>
        <p:nvPicPr>
          <p:cNvPr id="1026" name="Picture 2" descr="C:\Users\Admin\Desktop\icosohedr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84699" y="838200"/>
            <a:ext cx="2045001" cy="1838325"/>
          </a:xfrm>
          <a:prstGeom prst="rect">
            <a:avLst/>
          </a:prstGeom>
          <a:noFill/>
        </p:spPr>
      </p:pic>
      <p:pic>
        <p:nvPicPr>
          <p:cNvPr id="1028" name="Picture 4" descr="https://tse1.mm.bing.net/th?id=OIP.Mbff082131e1db8a5797b2306d54b21f2o0&amp;pid=15.1&amp;P=0&amp;w=300&amp;h=300"/>
          <p:cNvPicPr>
            <a:picLocks noChangeAspect="1" noChangeArrowheads="1"/>
          </p:cNvPicPr>
          <p:nvPr/>
        </p:nvPicPr>
        <p:blipFill>
          <a:blip r:embed="rId3"/>
          <a:srcRect l="9877"/>
          <a:stretch>
            <a:fillRect/>
          </a:stretch>
        </p:blipFill>
        <p:spPr bwMode="auto">
          <a:xfrm>
            <a:off x="6316960" y="3886200"/>
            <a:ext cx="2474616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/>
              <a:t>Virus Shape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685800"/>
            <a:ext cx="8077200" cy="5867400"/>
          </a:xfrm>
        </p:spPr>
        <p:txBody>
          <a:bodyPr>
            <a:noAutofit/>
          </a:bodyPr>
          <a:lstStyle/>
          <a:p>
            <a:pPr marL="484632" lvl="0" indent="-457200" algn="just">
              <a:lnSpc>
                <a:spcPct val="130000"/>
              </a:lnSpc>
              <a:buFont typeface="Wingdings" pitchFamily="2" charset="2"/>
              <a:buChar char="v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 of Viruses- </a:t>
            </a:r>
          </a:p>
          <a:p>
            <a:pPr marL="914400" lvl="1" indent="-457200" algn="just">
              <a:lnSpc>
                <a:spcPct val="130000"/>
              </a:lnSpc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DNA</a:t>
            </a:r>
            <a:r>
              <a:rPr lang="en-US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Replicated in one of two ways. </a:t>
            </a:r>
          </a:p>
          <a:p>
            <a:pPr marL="1371600" lvl="2" indent="-457200" algn="just">
              <a:lnSpc>
                <a:spcPct val="13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Directly produce RNA that makes new viral proteins. </a:t>
            </a:r>
          </a:p>
          <a:p>
            <a:pPr marL="1371600" lvl="2" indent="-457200" algn="just">
              <a:lnSpc>
                <a:spcPct val="13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Join with the host cell’s DNA to produce new viral proteins</a:t>
            </a:r>
          </a:p>
          <a:p>
            <a:pPr marL="914400" lvl="1" indent="-457200" algn="just">
              <a:lnSpc>
                <a:spcPct val="130000"/>
              </a:lnSpc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</a:t>
            </a:r>
            <a:r>
              <a:rPr lang="en-US" sz="2400" b="1" dirty="0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RNA- </a:t>
            </a:r>
          </a:p>
          <a:p>
            <a:pPr marL="1371600" lvl="2" indent="-457200" algn="just">
              <a:lnSpc>
                <a:spcPct val="13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Viral RNA is released into the host cell’s cytoplasm and uses the </a:t>
            </a:r>
            <a:r>
              <a:rPr lang="en-US" sz="2000" dirty="0" err="1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ribosomes</a:t>
            </a:r>
            <a:r>
              <a:rPr lang="en-US" sz="2000" dirty="0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produce new viral proteins. </a:t>
            </a:r>
          </a:p>
          <a:p>
            <a:pPr marL="1371600" lvl="2" indent="-457200" algn="just">
              <a:lnSpc>
                <a:spcPct val="13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are known as retroviruses containing an enzyme called reverse transcriptase.   </a:t>
            </a:r>
          </a:p>
          <a:p>
            <a:pPr marL="1371600" lvl="2" indent="-457200" algn="just">
              <a:lnSpc>
                <a:spcPct val="13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These use the RNA as a template to make DNA.  </a:t>
            </a:r>
          </a:p>
          <a:p>
            <a:pPr marL="1371600" lvl="2" indent="-457200" algn="just">
              <a:lnSpc>
                <a:spcPct val="13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DNA is integrated into the host cell’s DNA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/>
              <a:t>Classification of  Virus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685800"/>
            <a:ext cx="8077200" cy="58674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According to the nature of their hosts, viruses are classified as 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plants viruses, 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dirty="0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animal viruses and 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bacteria viruses.</a:t>
            </a:r>
          </a:p>
          <a:p>
            <a:pPr algn="just">
              <a:buFont typeface="Wingdings" pitchFamily="2" charset="2"/>
              <a:buChar char="ü"/>
            </a:pP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8600" y="0"/>
            <a:ext cx="51054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/>
              <a:t>Classification of  Virus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6200" y="685800"/>
            <a:ext cx="5257800" cy="61722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Plant  viruses- </a:t>
            </a:r>
          </a:p>
          <a:p>
            <a:pPr marL="0" lvl="1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Plants viruses occur either as spheres or elongated rods</a:t>
            </a:r>
          </a:p>
          <a:p>
            <a:pPr marL="0" lvl="1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both cases there is some sort of a ribonucleic acid </a:t>
            </a:r>
          </a:p>
          <a:p>
            <a:pPr marL="0" lvl="1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RNA core surrounded by protein sheath </a:t>
            </a:r>
          </a:p>
          <a:p>
            <a:pPr marL="0" lvl="1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rod forms of tobacco mosaic also contain a central core of RNA as shown in fig. </a:t>
            </a:r>
          </a:p>
          <a:p>
            <a:pPr marL="0" lvl="1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elongated rod of tobacco mosaic virus is twisted into 	uniform spiral to form what appears in gross form as a hallow rod.</a:t>
            </a:r>
          </a:p>
          <a:p>
            <a:pPr algn="just">
              <a:buFont typeface="Wingdings" pitchFamily="2" charset="2"/>
              <a:buChar char="ü"/>
            </a:pP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 descr="C:\Documents and Settings\naac\Desktop\ch41f1.jpg"/>
          <p:cNvPicPr/>
          <p:nvPr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0" y="0"/>
            <a:ext cx="39624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8600" y="0"/>
            <a:ext cx="51054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/>
              <a:t>Classification of  Virus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91000" y="685800"/>
            <a:ext cx="4953000" cy="6172200"/>
          </a:xfrm>
        </p:spPr>
        <p:txBody>
          <a:bodyPr>
            <a:noAutofit/>
          </a:bodyPr>
          <a:lstStyle/>
          <a:p>
            <a:pPr lvl="0" algn="just">
              <a:buFont typeface="Wingdings" pitchFamily="2" charset="2"/>
              <a:buChar char="q"/>
            </a:pPr>
            <a:r>
              <a:rPr lang="en-US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Animal viruses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Influenza virus, Pox virus, Reo virus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Influenza virus differ from TMV (Tobacco Mosaic Virus) in that instead of being straight rigid particles, they are apparently more flexible and form loose coils.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further characteristic is that coils are enclosed in an envelope 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outside surface of which is covered with minute protein particles probably involved in attaching the virus to the surface of host cells.</a:t>
            </a:r>
            <a:endParaRPr lang="en-US" dirty="0" smtClean="0">
              <a:solidFill>
                <a:srgbClr val="36002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1506" name="Picture 2" descr="https://tse3.mm.bing.net/th?id=OIP.Mc6e069428191c33324a43f06f3fdaabfo0&amp;pid=15.1&amp;P=0&amp;w=300&amp;h=3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4114800" cy="4128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8600" y="0"/>
            <a:ext cx="51054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/>
              <a:t>Classification of  Virus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0" y="685800"/>
            <a:ext cx="5715000" cy="6172200"/>
          </a:xfrm>
        </p:spPr>
        <p:txBody>
          <a:bodyPr>
            <a:noAutofit/>
          </a:bodyPr>
          <a:lstStyle/>
          <a:p>
            <a:pPr lvl="0">
              <a:buFont typeface="Wingdings" pitchFamily="2" charset="2"/>
              <a:buChar char="q"/>
            </a:pPr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Bacterial Viruses </a:t>
            </a:r>
          </a:p>
          <a:p>
            <a:pPr lvl="0">
              <a:buFont typeface="Wingdings" pitchFamily="2" charset="2"/>
              <a:buChar char="Ø"/>
            </a:pPr>
            <a:r>
              <a:rPr lang="en-US" sz="2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attacking bacteria - </a:t>
            </a:r>
            <a:r>
              <a:rPr lang="en-US" sz="22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bacteriophages</a:t>
            </a:r>
            <a:r>
              <a:rPr lang="en-US" sz="2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or phages. </a:t>
            </a:r>
          </a:p>
          <a:p>
            <a:pPr lvl="0">
              <a:buFont typeface="Wingdings" pitchFamily="2" charset="2"/>
              <a:buChar char="Ø"/>
            </a:pPr>
            <a:r>
              <a:rPr lang="en-US" sz="2200" dirty="0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These are tadpole like in shape .</a:t>
            </a:r>
          </a:p>
          <a:p>
            <a:pPr lvl="0">
              <a:buFont typeface="Wingdings" pitchFamily="2" charset="2"/>
              <a:buChar char="Ø"/>
            </a:pPr>
            <a:r>
              <a:rPr lang="en-US" sz="2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T4 phase attacking the bacterium E. coli is among the most complex of viruses .</a:t>
            </a:r>
          </a:p>
          <a:p>
            <a:pPr lvl="0">
              <a:buFont typeface="Wingdings" pitchFamily="2" charset="2"/>
              <a:buChar char="Ø"/>
            </a:pPr>
            <a:r>
              <a:rPr lang="en-US" sz="2200" dirty="0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consists head and rather complicated tail.</a:t>
            </a:r>
          </a:p>
          <a:p>
            <a:pPr lvl="0">
              <a:buFont typeface="Wingdings" pitchFamily="2" charset="2"/>
              <a:buChar char="Ø"/>
            </a:pPr>
            <a:r>
              <a:rPr lang="en-US" sz="2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shape of head is like an icosahedrons having a length of 1250 A</a:t>
            </a:r>
            <a:r>
              <a:rPr lang="en-US" sz="2200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2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width of 859 A</a:t>
            </a:r>
            <a:r>
              <a:rPr lang="en-US" sz="2200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2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</a:t>
            </a:r>
          </a:p>
          <a:p>
            <a:pPr lvl="0">
              <a:buFont typeface="Wingdings" pitchFamily="2" charset="2"/>
              <a:buChar char="Ø"/>
            </a:pPr>
            <a:r>
              <a:rPr lang="en-US" sz="2200" dirty="0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tail is attached to the head through a neck and collar. </a:t>
            </a:r>
          </a:p>
          <a:p>
            <a:pPr lvl="0">
              <a:buFont typeface="Wingdings" pitchFamily="2" charset="2"/>
              <a:buChar char="Ø"/>
            </a:pPr>
            <a:r>
              <a:rPr lang="en-US" sz="2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naked tail consists of a distal hexagonal base plate attached to an inner hallow cylinder called the core through which DNA passes on its way into the host cell.</a:t>
            </a:r>
            <a:endParaRPr lang="en-US" sz="2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Bacteriophage Structur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352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 smtClean="0"/>
              <a:t>Economic importance of Viruses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685800"/>
            <a:ext cx="8077200" cy="6172200"/>
          </a:xfrm>
        </p:spPr>
        <p:txBody>
          <a:bodyPr>
            <a:noAutofit/>
          </a:bodyPr>
          <a:lstStyle/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"Nuclear </a:t>
            </a:r>
            <a:r>
              <a:rPr lang="en-US" sz="2400" dirty="0" err="1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Polyhedrosis</a:t>
            </a:r>
            <a:r>
              <a:rPr lang="en-US" sz="2400" dirty="0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Virus" used as pesticide to kill pests in agricultural fields.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Bacteriophage</a:t>
            </a:r>
            <a:r>
              <a:rPr lang="en-US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T4 and LAMBDA used to sale by companies to biology institutions for experiments to carry out.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err="1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Virotherapy</a:t>
            </a:r>
            <a:r>
              <a:rPr lang="en-US" sz="2400" dirty="0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an experimental form of cancer treatment using biotechnology to convert viruses into cancer-fighting agents by reprogramming viruses to attack cancerous cells, while healthy cells remained relatively undamaged. 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Usually the viruses used are herpes simplex virus or Adenoviruses.</a:t>
            </a:r>
            <a:endParaRPr lang="en-US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 smtClean="0"/>
              <a:t>Economic importance of Viruses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685800"/>
            <a:ext cx="8077200" cy="6172200"/>
          </a:xfrm>
        </p:spPr>
        <p:txBody>
          <a:bodyPr>
            <a:noAutofit/>
          </a:bodyPr>
          <a:lstStyle/>
          <a:p>
            <a:pPr marL="484632" lvl="0" indent="-457200" algn="just">
              <a:spcAft>
                <a:spcPts val="600"/>
              </a:spcAft>
              <a:buFont typeface="+mj-lt"/>
              <a:buAutoNum type="arabicPeriod" startAt="5"/>
            </a:pPr>
            <a:r>
              <a:rPr lang="en-US" sz="2400" dirty="0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Viruses are used against various diseases, most commonly as a vector used to specifically target cells and DNA in particular. This has been largely attributed to the production of interferon and tumor necrosis factors in response to viral infection, but </a:t>
            </a:r>
            <a:r>
              <a:rPr lang="en-US" sz="2400" dirty="0" err="1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oncolytic</a:t>
            </a:r>
            <a:r>
              <a:rPr lang="en-US" sz="2400" dirty="0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viruses are being designated that selectively target and lyses only cancerous cells. 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 startAt="5"/>
            </a:pPr>
            <a:r>
              <a:rPr lang="en-US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computer technicians keep antivirus software developers and removal software.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 startAt="5"/>
            </a:pPr>
            <a:r>
              <a:rPr lang="en-US" sz="2400" dirty="0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Viruses in agriculture are used for modification of host genome which results into genetically modified plants and animals.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 startAt="5"/>
            </a:pPr>
            <a:r>
              <a:rPr lang="en-US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Edward Jenner used cow pox viruses to inoculate people against small pox infection. Vaccines are also used against polio, chicken pox etc.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 startAt="5"/>
            </a:pPr>
            <a:r>
              <a:rPr lang="en-US" sz="2400" dirty="0" smtClean="0">
                <a:solidFill>
                  <a:srgbClr val="3600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Viruses are used in directed enzymes pro drug therapy.</a:t>
            </a:r>
            <a:endParaRPr lang="en-US" sz="2400" dirty="0">
              <a:solidFill>
                <a:srgbClr val="36002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20210312">
            <a:off x="2676560" y="2402457"/>
            <a:ext cx="426858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</a:rPr>
              <a:t>Thank You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206</TotalTime>
  <Words>1358</Words>
  <Application>Microsoft Office PowerPoint</Application>
  <PresentationFormat>On-screen Show (4:3)</PresentationFormat>
  <Paragraphs>127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Solstice</vt:lpstr>
      <vt:lpstr>VIRUSES</vt:lpstr>
      <vt:lpstr>General characters</vt:lpstr>
      <vt:lpstr>General characters</vt:lpstr>
      <vt:lpstr>Slide 4</vt:lpstr>
      <vt:lpstr>Slide 5</vt:lpstr>
      <vt:lpstr>Structure of Viruses</vt:lpstr>
      <vt:lpstr>Structure of Viruses</vt:lpstr>
      <vt:lpstr>Structure of Viruses</vt:lpstr>
      <vt:lpstr>Structure of Viruses</vt:lpstr>
      <vt:lpstr>Structure of Viruses</vt:lpstr>
      <vt:lpstr>Structure of Viruses</vt:lpstr>
      <vt:lpstr>Virus Shape</vt:lpstr>
      <vt:lpstr>Virus Shape</vt:lpstr>
      <vt:lpstr>Classification of  Virus</vt:lpstr>
      <vt:lpstr>Classification of  Virus</vt:lpstr>
      <vt:lpstr>Classification of  Virus</vt:lpstr>
      <vt:lpstr>Classification of  Virus</vt:lpstr>
      <vt:lpstr>Economic importance of Viruses</vt:lpstr>
      <vt:lpstr>Economic importance of Viruses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VIRUS</dc:title>
  <dc:creator>Admin</dc:creator>
  <cp:lastModifiedBy>Admin</cp:lastModifiedBy>
  <cp:revision>29</cp:revision>
  <dcterms:created xsi:type="dcterms:W3CDTF">2016-07-19T15:36:32Z</dcterms:created>
  <dcterms:modified xsi:type="dcterms:W3CDTF">2017-08-01T03:51:29Z</dcterms:modified>
</cp:coreProperties>
</file>