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4"/>
  </p:notesMasterIdLst>
  <p:sldIdLst>
    <p:sldId id="290" r:id="rId2"/>
    <p:sldId id="272" r:id="rId3"/>
    <p:sldId id="273" r:id="rId4"/>
    <p:sldId id="274" r:id="rId5"/>
    <p:sldId id="276" r:id="rId6"/>
    <p:sldId id="277" r:id="rId7"/>
    <p:sldId id="275" r:id="rId8"/>
    <p:sldId id="279" r:id="rId9"/>
    <p:sldId id="281" r:id="rId10"/>
    <p:sldId id="291" r:id="rId11"/>
    <p:sldId id="258" r:id="rId12"/>
    <p:sldId id="259" r:id="rId13"/>
    <p:sldId id="293" r:id="rId14"/>
    <p:sldId id="261" r:id="rId15"/>
    <p:sldId id="262" r:id="rId16"/>
    <p:sldId id="263" r:id="rId17"/>
    <p:sldId id="264" r:id="rId18"/>
    <p:sldId id="265" r:id="rId19"/>
    <p:sldId id="266" r:id="rId20"/>
    <p:sldId id="267" r:id="rId21"/>
    <p:sldId id="268" r:id="rId22"/>
    <p:sldId id="269" r:id="rId23"/>
    <p:sldId id="270" r:id="rId24"/>
    <p:sldId id="271" r:id="rId25"/>
    <p:sldId id="282" r:id="rId26"/>
    <p:sldId id="283" r:id="rId27"/>
    <p:sldId id="284" r:id="rId28"/>
    <p:sldId id="285" r:id="rId29"/>
    <p:sldId id="286" r:id="rId30"/>
    <p:sldId id="287" r:id="rId31"/>
    <p:sldId id="288" r:id="rId32"/>
    <p:sldId id="292" r:id="rId3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0476" autoAdjust="0"/>
  </p:normalViewPr>
  <p:slideViewPr>
    <p:cSldViewPr>
      <p:cViewPr>
        <p:scale>
          <a:sx n="55" d="100"/>
          <a:sy n="55" d="100"/>
        </p:scale>
        <p:origin x="-1794" y="-25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78308AF-F098-4197-8836-FFFE9E780153}" type="datetimeFigureOut">
              <a:rPr lang="en-US" smtClean="0"/>
              <a:pPr/>
              <a:t>28/04/2018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0AAABF9-BDEA-484D-A89E-A74C7DB2CA5A}"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0AAABF9-BDEA-484D-A89E-A74C7DB2CA5A}" type="slidenum">
              <a:rPr lang="en-US" smtClean="0"/>
              <a:pPr/>
              <a:t>19</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0AAABF9-BDEA-484D-A89E-A74C7DB2CA5A}" type="slidenum">
              <a:rPr lang="en-US" smtClean="0"/>
              <a:pPr/>
              <a:t>22</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CD13D25-B2B2-4EBA-948B-A874059795AE}" type="datetimeFigureOut">
              <a:rPr lang="en-US" smtClean="0"/>
              <a:pPr/>
              <a:t>28/04/2018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B845DC1-3189-4B06-83E2-7759DC67F04E}" type="slidenum">
              <a:rPr lang="en-US" smtClean="0"/>
              <a:pPr/>
              <a:t>‹#›</a:t>
            </a:fld>
            <a:endParaRPr lang="en-US"/>
          </a:p>
        </p:txBody>
      </p:sp>
    </p:spTree>
  </p:cSld>
  <p:clrMapOvr>
    <a:masterClrMapping/>
  </p:clrMapOvr>
  <p:transition>
    <p:wipe dir="u"/>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CD13D25-B2B2-4EBA-948B-A874059795AE}" type="datetimeFigureOut">
              <a:rPr lang="en-US" smtClean="0"/>
              <a:pPr/>
              <a:t>28/04/2018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B845DC1-3189-4B06-83E2-7759DC67F04E}" type="slidenum">
              <a:rPr lang="en-US" smtClean="0"/>
              <a:pPr/>
              <a:t>‹#›</a:t>
            </a:fld>
            <a:endParaRPr lang="en-US"/>
          </a:p>
        </p:txBody>
      </p:sp>
    </p:spTree>
  </p:cSld>
  <p:clrMapOvr>
    <a:masterClrMapping/>
  </p:clrMapOvr>
  <p:transition>
    <p:wipe dir="u"/>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CD13D25-B2B2-4EBA-948B-A874059795AE}" type="datetimeFigureOut">
              <a:rPr lang="en-US" smtClean="0"/>
              <a:pPr/>
              <a:t>28/04/2018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B845DC1-3189-4B06-83E2-7759DC67F04E}" type="slidenum">
              <a:rPr lang="en-US" smtClean="0"/>
              <a:pPr/>
              <a:t>‹#›</a:t>
            </a:fld>
            <a:endParaRPr lang="en-US"/>
          </a:p>
        </p:txBody>
      </p:sp>
    </p:spTree>
  </p:cSld>
  <p:clrMapOvr>
    <a:masterClrMapping/>
  </p:clrMapOvr>
  <p:transition>
    <p:wipe dir="u"/>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CD13D25-B2B2-4EBA-948B-A874059795AE}" type="datetimeFigureOut">
              <a:rPr lang="en-US" smtClean="0"/>
              <a:pPr/>
              <a:t>28/04/2018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B845DC1-3189-4B06-83E2-7759DC67F04E}" type="slidenum">
              <a:rPr lang="en-US" smtClean="0"/>
              <a:pPr/>
              <a:t>‹#›</a:t>
            </a:fld>
            <a:endParaRPr lang="en-US"/>
          </a:p>
        </p:txBody>
      </p:sp>
    </p:spTree>
  </p:cSld>
  <p:clrMapOvr>
    <a:masterClrMapping/>
  </p:clrMapOvr>
  <p:transition>
    <p:wipe dir="u"/>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CD13D25-B2B2-4EBA-948B-A874059795AE}" type="datetimeFigureOut">
              <a:rPr lang="en-US" smtClean="0"/>
              <a:pPr/>
              <a:t>28/04/2018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B845DC1-3189-4B06-83E2-7759DC67F04E}" type="slidenum">
              <a:rPr lang="en-US" smtClean="0"/>
              <a:pPr/>
              <a:t>‹#›</a:t>
            </a:fld>
            <a:endParaRPr lang="en-US"/>
          </a:p>
        </p:txBody>
      </p:sp>
    </p:spTree>
  </p:cSld>
  <p:clrMapOvr>
    <a:masterClrMapping/>
  </p:clrMapOvr>
  <p:transition>
    <p:wipe dir="u"/>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CD13D25-B2B2-4EBA-948B-A874059795AE}" type="datetimeFigureOut">
              <a:rPr lang="en-US" smtClean="0"/>
              <a:pPr/>
              <a:t>28/04/2018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B845DC1-3189-4B06-83E2-7759DC67F04E}" type="slidenum">
              <a:rPr lang="en-US" smtClean="0"/>
              <a:pPr/>
              <a:t>‹#›</a:t>
            </a:fld>
            <a:endParaRPr lang="en-US"/>
          </a:p>
        </p:txBody>
      </p:sp>
    </p:spTree>
  </p:cSld>
  <p:clrMapOvr>
    <a:masterClrMapping/>
  </p:clrMapOvr>
  <p:transition>
    <p:wipe dir="u"/>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CD13D25-B2B2-4EBA-948B-A874059795AE}" type="datetimeFigureOut">
              <a:rPr lang="en-US" smtClean="0"/>
              <a:pPr/>
              <a:t>28/04/2018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B845DC1-3189-4B06-83E2-7759DC67F04E}" type="slidenum">
              <a:rPr lang="en-US" smtClean="0"/>
              <a:pPr/>
              <a:t>‹#›</a:t>
            </a:fld>
            <a:endParaRPr lang="en-US"/>
          </a:p>
        </p:txBody>
      </p:sp>
    </p:spTree>
  </p:cSld>
  <p:clrMapOvr>
    <a:masterClrMapping/>
  </p:clrMapOvr>
  <p:transition>
    <p:wipe dir="u"/>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CD13D25-B2B2-4EBA-948B-A874059795AE}" type="datetimeFigureOut">
              <a:rPr lang="en-US" smtClean="0"/>
              <a:pPr/>
              <a:t>28/04/2018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B845DC1-3189-4B06-83E2-7759DC67F04E}" type="slidenum">
              <a:rPr lang="en-US" smtClean="0"/>
              <a:pPr/>
              <a:t>‹#›</a:t>
            </a:fld>
            <a:endParaRPr lang="en-US"/>
          </a:p>
        </p:txBody>
      </p:sp>
    </p:spTree>
  </p:cSld>
  <p:clrMapOvr>
    <a:masterClrMapping/>
  </p:clrMapOvr>
  <p:transition>
    <p:wipe dir="u"/>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CD13D25-B2B2-4EBA-948B-A874059795AE}" type="datetimeFigureOut">
              <a:rPr lang="en-US" smtClean="0"/>
              <a:pPr/>
              <a:t>28/04/2018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B845DC1-3189-4B06-83E2-7759DC67F04E}" type="slidenum">
              <a:rPr lang="en-US" smtClean="0"/>
              <a:pPr/>
              <a:t>‹#›</a:t>
            </a:fld>
            <a:endParaRPr lang="en-US"/>
          </a:p>
        </p:txBody>
      </p:sp>
    </p:spTree>
  </p:cSld>
  <p:clrMapOvr>
    <a:masterClrMapping/>
  </p:clrMapOvr>
  <p:transition>
    <p:wipe dir="u"/>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CD13D25-B2B2-4EBA-948B-A874059795AE}" type="datetimeFigureOut">
              <a:rPr lang="en-US" smtClean="0"/>
              <a:pPr/>
              <a:t>28/04/2018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B845DC1-3189-4B06-83E2-7759DC67F04E}" type="slidenum">
              <a:rPr lang="en-US" smtClean="0"/>
              <a:pPr/>
              <a:t>‹#›</a:t>
            </a:fld>
            <a:endParaRPr lang="en-US"/>
          </a:p>
        </p:txBody>
      </p:sp>
    </p:spTree>
  </p:cSld>
  <p:clrMapOvr>
    <a:masterClrMapping/>
  </p:clrMapOvr>
  <p:transition>
    <p:wipe dir="u"/>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CD13D25-B2B2-4EBA-948B-A874059795AE}" type="datetimeFigureOut">
              <a:rPr lang="en-US" smtClean="0"/>
              <a:pPr/>
              <a:t>28/04/2018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B845DC1-3189-4B06-83E2-7759DC67F04E}" type="slidenum">
              <a:rPr lang="en-US" smtClean="0"/>
              <a:pPr/>
              <a:t>‹#›</a:t>
            </a:fld>
            <a:endParaRPr lang="en-US"/>
          </a:p>
        </p:txBody>
      </p:sp>
    </p:spTree>
  </p:cSld>
  <p:clrMapOvr>
    <a:masterClrMapping/>
  </p:clrMapOvr>
  <p:transition>
    <p:wipe dir="u"/>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CD13D25-B2B2-4EBA-948B-A874059795AE}" type="datetimeFigureOut">
              <a:rPr lang="en-US" smtClean="0"/>
              <a:pPr/>
              <a:t>28/04/2018</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B845DC1-3189-4B06-83E2-7759DC67F04E}"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wipe dir="u"/>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hyperlink" Target="http://en.wikipedia.org/wiki/Cycad" TargetMode="External"/><Relationship Id="rId2" Type="http://schemas.openxmlformats.org/officeDocument/2006/relationships/hyperlink" Target="http://en.wikipedia.org/wiki/Plant" TargetMode="External"/><Relationship Id="rId1" Type="http://schemas.openxmlformats.org/officeDocument/2006/relationships/slideLayout" Target="../slideLayouts/slideLayout7.xml"/><Relationship Id="rId5" Type="http://schemas.openxmlformats.org/officeDocument/2006/relationships/hyperlink" Target="http://en.wikipedia.org/wiki/Type_species" TargetMode="External"/><Relationship Id="rId4" Type="http://schemas.openxmlformats.org/officeDocument/2006/relationships/hyperlink" Target="http://en.wikipedia.org/wiki/Carolus_Linnaeus" TargetMode="External"/></Relationships>
</file>

<file path=ppt/slides/_rels/slide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7.xml"/><Relationship Id="rId5" Type="http://schemas.openxmlformats.org/officeDocument/2006/relationships/image" Target="../media/image8.jpeg"/><Relationship Id="rId4" Type="http://schemas.openxmlformats.org/officeDocument/2006/relationships/image" Target="../media/image7.jpe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7.xml"/><Relationship Id="rId5" Type="http://schemas.openxmlformats.org/officeDocument/2006/relationships/image" Target="../media/image12.jpeg"/><Relationship Id="rId4" Type="http://schemas.openxmlformats.org/officeDocument/2006/relationships/image" Target="../media/image11.jpe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0" y="0"/>
            <a:ext cx="9144000" cy="3047999"/>
          </a:xfrm>
        </p:spPr>
        <p:txBody>
          <a:bodyPr>
            <a:noAutofit/>
          </a:bodyPr>
          <a:lstStyle/>
          <a:p>
            <a:r>
              <a:rPr lang="en-US" sz="6000" b="1" dirty="0" smtClean="0">
                <a:solidFill>
                  <a:srgbClr val="FF0000"/>
                </a:solidFill>
                <a:latin typeface="Times New Roman" pitchFamily="18" charset="0"/>
                <a:cs typeface="Times New Roman" pitchFamily="18" charset="0"/>
              </a:rPr>
              <a:t>Sem. II, Paper IV </a:t>
            </a:r>
            <a:br>
              <a:rPr lang="en-US" sz="6000" b="1" dirty="0" smtClean="0">
                <a:solidFill>
                  <a:srgbClr val="FF0000"/>
                </a:solidFill>
                <a:latin typeface="Times New Roman" pitchFamily="18" charset="0"/>
                <a:cs typeface="Times New Roman" pitchFamily="18" charset="0"/>
              </a:rPr>
            </a:br>
            <a:r>
              <a:rPr lang="en-US" sz="6000" b="1" dirty="0" smtClean="0">
                <a:solidFill>
                  <a:srgbClr val="FF0000"/>
                </a:solidFill>
                <a:latin typeface="Times New Roman" pitchFamily="18" charset="0"/>
                <a:cs typeface="Times New Roman" pitchFamily="18" charset="0"/>
              </a:rPr>
              <a:t>Gymnosperms- </a:t>
            </a:r>
            <a:r>
              <a:rPr lang="en-US" sz="6000" b="1" i="1" dirty="0" err="1" smtClean="0">
                <a:solidFill>
                  <a:srgbClr val="FF0000"/>
                </a:solidFill>
                <a:latin typeface="Times New Roman" pitchFamily="18" charset="0"/>
                <a:cs typeface="Times New Roman" pitchFamily="18" charset="0"/>
              </a:rPr>
              <a:t>Cycas</a:t>
            </a:r>
            <a:r>
              <a:rPr lang="en-US" sz="6000" b="1" i="1" dirty="0" smtClean="0">
                <a:solidFill>
                  <a:srgbClr val="FF0000"/>
                </a:solidFill>
                <a:latin typeface="Times New Roman" pitchFamily="18" charset="0"/>
                <a:cs typeface="Times New Roman" pitchFamily="18" charset="0"/>
              </a:rPr>
              <a:t/>
            </a:r>
            <a:br>
              <a:rPr lang="en-US" sz="6000" b="1" i="1" dirty="0" smtClean="0">
                <a:solidFill>
                  <a:srgbClr val="FF0000"/>
                </a:solidFill>
                <a:latin typeface="Times New Roman" pitchFamily="18" charset="0"/>
                <a:cs typeface="Times New Roman" pitchFamily="18" charset="0"/>
              </a:rPr>
            </a:br>
            <a:endParaRPr lang="en-US" sz="6000" b="1" i="1" dirty="0"/>
          </a:p>
        </p:txBody>
      </p:sp>
      <p:sp>
        <p:nvSpPr>
          <p:cNvPr id="5" name="Subtitle 4"/>
          <p:cNvSpPr>
            <a:spLocks noGrp="1"/>
          </p:cNvSpPr>
          <p:nvPr>
            <p:ph type="subTitle" idx="1"/>
          </p:nvPr>
        </p:nvSpPr>
        <p:spPr>
          <a:xfrm>
            <a:off x="0" y="3886200"/>
            <a:ext cx="9144000" cy="2971800"/>
          </a:xfrm>
        </p:spPr>
        <p:txBody>
          <a:bodyPr>
            <a:normAutofit/>
          </a:bodyPr>
          <a:lstStyle/>
          <a:p>
            <a:pPr algn="r"/>
            <a:r>
              <a:rPr lang="en-US" b="1" dirty="0" err="1" smtClean="0">
                <a:solidFill>
                  <a:schemeClr val="tx1"/>
                </a:solidFill>
                <a:latin typeface="Times New Roman" pitchFamily="18" charset="0"/>
                <a:cs typeface="Times New Roman" pitchFamily="18" charset="0"/>
              </a:rPr>
              <a:t>Asso</a:t>
            </a:r>
            <a:r>
              <a:rPr lang="en-US" b="1" dirty="0" smtClean="0">
                <a:solidFill>
                  <a:schemeClr val="tx1"/>
                </a:solidFill>
                <a:latin typeface="Times New Roman" pitchFamily="18" charset="0"/>
                <a:cs typeface="Times New Roman" pitchFamily="18" charset="0"/>
              </a:rPr>
              <a:t>. Prof. </a:t>
            </a:r>
            <a:r>
              <a:rPr lang="en-US" b="1" dirty="0" err="1" smtClean="0">
                <a:solidFill>
                  <a:schemeClr val="tx1"/>
                </a:solidFill>
                <a:latin typeface="Times New Roman" pitchFamily="18" charset="0"/>
                <a:cs typeface="Times New Roman" pitchFamily="18" charset="0"/>
              </a:rPr>
              <a:t>Seema</a:t>
            </a:r>
            <a:r>
              <a:rPr lang="en-US" b="1" dirty="0" smtClean="0">
                <a:solidFill>
                  <a:schemeClr val="tx1"/>
                </a:solidFill>
                <a:latin typeface="Times New Roman" pitchFamily="18" charset="0"/>
                <a:cs typeface="Times New Roman" pitchFamily="18" charset="0"/>
              </a:rPr>
              <a:t> A. </a:t>
            </a:r>
            <a:r>
              <a:rPr lang="en-US" b="1" dirty="0" err="1" smtClean="0">
                <a:solidFill>
                  <a:schemeClr val="tx1"/>
                </a:solidFill>
                <a:latin typeface="Times New Roman" pitchFamily="18" charset="0"/>
                <a:cs typeface="Times New Roman" pitchFamily="18" charset="0"/>
              </a:rPr>
              <a:t>Gaikwad</a:t>
            </a:r>
            <a:r>
              <a:rPr lang="en-US" b="1" dirty="0" smtClean="0">
                <a:solidFill>
                  <a:schemeClr val="tx1"/>
                </a:solidFill>
                <a:latin typeface="Times New Roman" pitchFamily="18" charset="0"/>
                <a:cs typeface="Times New Roman" pitchFamily="18" charset="0"/>
              </a:rPr>
              <a:t/>
            </a:r>
            <a:br>
              <a:rPr lang="en-US" b="1" dirty="0" smtClean="0">
                <a:solidFill>
                  <a:schemeClr val="tx1"/>
                </a:solidFill>
                <a:latin typeface="Times New Roman" pitchFamily="18" charset="0"/>
                <a:cs typeface="Times New Roman" pitchFamily="18" charset="0"/>
              </a:rPr>
            </a:br>
            <a:r>
              <a:rPr lang="en-US" b="1" dirty="0" smtClean="0">
                <a:solidFill>
                  <a:schemeClr val="tx1"/>
                </a:solidFill>
                <a:latin typeface="Times New Roman" pitchFamily="18" charset="0"/>
                <a:cs typeface="Times New Roman" pitchFamily="18" charset="0"/>
              </a:rPr>
              <a:t>                          Dept. of Botany</a:t>
            </a:r>
            <a:br>
              <a:rPr lang="en-US" b="1" dirty="0" smtClean="0">
                <a:solidFill>
                  <a:schemeClr val="tx1"/>
                </a:solidFill>
                <a:latin typeface="Times New Roman" pitchFamily="18" charset="0"/>
                <a:cs typeface="Times New Roman" pitchFamily="18" charset="0"/>
              </a:rPr>
            </a:br>
            <a:r>
              <a:rPr lang="en-US" b="1" dirty="0" smtClean="0">
                <a:solidFill>
                  <a:schemeClr val="tx1"/>
                </a:solidFill>
                <a:latin typeface="Times New Roman" pitchFamily="18" charset="0"/>
                <a:cs typeface="Times New Roman" pitchFamily="18" charset="0"/>
              </a:rPr>
              <a:t>              </a:t>
            </a:r>
            <a:r>
              <a:rPr lang="en-US" b="1" dirty="0" err="1" smtClean="0">
                <a:solidFill>
                  <a:schemeClr val="tx1"/>
                </a:solidFill>
                <a:latin typeface="Times New Roman" pitchFamily="18" charset="0"/>
                <a:cs typeface="Times New Roman" pitchFamily="18" charset="0"/>
              </a:rPr>
              <a:t>Vidnyan</a:t>
            </a:r>
            <a:r>
              <a:rPr lang="en-US" b="1" dirty="0" smtClean="0">
                <a:solidFill>
                  <a:schemeClr val="tx1"/>
                </a:solidFill>
                <a:latin typeface="Times New Roman" pitchFamily="18" charset="0"/>
                <a:cs typeface="Times New Roman" pitchFamily="18" charset="0"/>
              </a:rPr>
              <a:t> </a:t>
            </a:r>
            <a:r>
              <a:rPr lang="en-US" b="1" dirty="0" err="1" smtClean="0">
                <a:solidFill>
                  <a:schemeClr val="tx1"/>
                </a:solidFill>
                <a:latin typeface="Times New Roman" pitchFamily="18" charset="0"/>
                <a:cs typeface="Times New Roman" pitchFamily="18" charset="0"/>
              </a:rPr>
              <a:t>Mahavidyalaya</a:t>
            </a:r>
            <a:r>
              <a:rPr lang="en-US" b="1" dirty="0" smtClean="0">
                <a:solidFill>
                  <a:schemeClr val="tx1"/>
                </a:solidFill>
                <a:latin typeface="Times New Roman" pitchFamily="18" charset="0"/>
                <a:cs typeface="Times New Roman" pitchFamily="18" charset="0"/>
              </a:rPr>
              <a:t>, </a:t>
            </a:r>
            <a:r>
              <a:rPr lang="en-US" b="1" dirty="0" err="1" smtClean="0">
                <a:solidFill>
                  <a:schemeClr val="tx1"/>
                </a:solidFill>
                <a:latin typeface="Times New Roman" pitchFamily="18" charset="0"/>
                <a:cs typeface="Times New Roman" pitchFamily="18" charset="0"/>
              </a:rPr>
              <a:t>Sangola</a:t>
            </a:r>
            <a:r>
              <a:rPr lang="en-US" b="1" dirty="0" smtClean="0">
                <a:solidFill>
                  <a:schemeClr val="tx1"/>
                </a:solidFill>
                <a:latin typeface="Times New Roman" pitchFamily="18" charset="0"/>
                <a:cs typeface="Times New Roman" pitchFamily="18" charset="0"/>
              </a:rPr>
              <a:t>.</a:t>
            </a:r>
            <a:endParaRPr lang="en-US" b="1" dirty="0" smtClean="0">
              <a:solidFill>
                <a:schemeClr val="tx1"/>
              </a:solidFill>
            </a:endParaRPr>
          </a:p>
          <a:p>
            <a:endParaRPr lang="en-US" dirty="0"/>
          </a:p>
        </p:txBody>
      </p:sp>
    </p:spTree>
  </p:cSld>
  <p:clrMapOvr>
    <a:masterClrMapping/>
  </p:clrMapOvr>
  <p:transition>
    <p:wipe dir="u"/>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Rectangle 1"/>
          <p:cNvSpPr>
            <a:spLocks noChangeArrowheads="1"/>
          </p:cNvSpPr>
          <p:nvPr/>
        </p:nvSpPr>
        <p:spPr bwMode="auto">
          <a:xfrm>
            <a:off x="0" y="0"/>
            <a:ext cx="9144000" cy="532453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3200" b="1" i="0" u="none" strike="noStrike" cap="none" normalizeH="0" baseline="0" dirty="0" smtClean="0">
                <a:ln>
                  <a:noFill/>
                </a:ln>
                <a:solidFill>
                  <a:srgbClr val="92D050"/>
                </a:solidFill>
                <a:effectLst/>
                <a:latin typeface="Calibri" pitchFamily="34" charset="0"/>
                <a:ea typeface="Calibri" pitchFamily="34" charset="0"/>
                <a:cs typeface="Times New Roman" pitchFamily="18" charset="0"/>
              </a:rPr>
              <a:t>Introduction and Salient features of Gymnosperms </a:t>
            </a:r>
            <a:r>
              <a:rPr kumimoji="0" lang="en-US" sz="2800" b="1"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a:t>
            </a:r>
            <a:endParaRPr kumimoji="0" lang="en-US" sz="2800" b="1"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800" b="1" i="0" u="none" strike="noStrike" cap="none" normalizeH="0" baseline="0" dirty="0" smtClean="0">
                <a:ln>
                  <a:noFill/>
                </a:ln>
                <a:solidFill>
                  <a:srgbClr val="C00000"/>
                </a:solidFill>
                <a:effectLst/>
                <a:latin typeface="Calibri" pitchFamily="34" charset="0"/>
                <a:ea typeface="Calibri" pitchFamily="34" charset="0"/>
                <a:cs typeface="Times New Roman" pitchFamily="18" charset="0"/>
              </a:rPr>
              <a:t>Introduction:-</a:t>
            </a:r>
            <a:endParaRPr kumimoji="0" lang="en-US" sz="2800" b="1" i="0" u="none" strike="noStrike" cap="none" normalizeH="0" baseline="0" dirty="0" smtClean="0">
              <a:ln>
                <a:noFill/>
              </a:ln>
              <a:solidFill>
                <a:srgbClr val="C00000"/>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800" b="1"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The seed bearing plants known as </a:t>
            </a:r>
            <a:r>
              <a:rPr kumimoji="0" lang="en-US" sz="2800" b="1"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phanerogams</a:t>
            </a:r>
            <a:r>
              <a:rPr kumimoji="0" lang="en-US" sz="2800" b="1"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or spermatophytes are divided into two major </a:t>
            </a:r>
            <a:r>
              <a:rPr kumimoji="0" lang="en-US" sz="2800" b="1"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i.e</a:t>
            </a:r>
            <a:r>
              <a:rPr kumimoji="0" lang="en-US" sz="2800" b="1"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Angiosperms and </a:t>
            </a:r>
            <a:r>
              <a:rPr kumimoji="0" lang="en-US" sz="2800" b="1"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Gymnosperms.In</a:t>
            </a:r>
            <a:r>
              <a:rPr kumimoji="0" lang="en-US" sz="2800" b="1"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angiosperms the ovules are enclosed by ovary wall </a:t>
            </a:r>
            <a:r>
              <a:rPr kumimoji="0" lang="en-US" sz="2800" b="1"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i.e</a:t>
            </a:r>
            <a:r>
              <a:rPr kumimoji="0" lang="en-US" sz="2800" b="1"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vessels whereas in gymnosperms the ovules are not enclosed into the fruit. So Gymnosperm is a group of seed plants where the seeds are naked or exposed to the nature.</a:t>
            </a:r>
            <a:endParaRPr kumimoji="0" lang="en-US" sz="2800" b="1"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800" b="1"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So due to the protection afforded to the ovule and seed ,the angiosperms are considered to the advanced than the gymnosperm.</a:t>
            </a:r>
            <a:endParaRPr kumimoji="0" lang="en-US" sz="2800" b="1" i="0" u="none" strike="noStrike" cap="none" normalizeH="0" baseline="0" dirty="0" smtClean="0">
              <a:ln>
                <a:noFill/>
              </a:ln>
              <a:solidFill>
                <a:schemeClr val="tx1"/>
              </a:solidFill>
              <a:effectLst/>
              <a:latin typeface="Arial" pitchFamily="34" charset="0"/>
            </a:endParaRPr>
          </a:p>
        </p:txBody>
      </p:sp>
    </p:spTree>
  </p:cSld>
  <p:clrMapOvr>
    <a:masterClrMapping/>
  </p:clrMapOvr>
  <p:transition>
    <p:wipe dir="u"/>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3" name="Rectangle 1"/>
          <p:cNvSpPr>
            <a:spLocks noChangeArrowheads="1"/>
          </p:cNvSpPr>
          <p:nvPr/>
        </p:nvSpPr>
        <p:spPr bwMode="auto">
          <a:xfrm>
            <a:off x="0" y="0"/>
            <a:ext cx="9144000" cy="698652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dirty="0" smtClean="0">
                <a:ln>
                  <a:noFill/>
                </a:ln>
                <a:solidFill>
                  <a:srgbClr val="C00000"/>
                </a:solidFill>
                <a:effectLst/>
                <a:latin typeface="Calibri" pitchFamily="34" charset="0"/>
                <a:ea typeface="Calibri" pitchFamily="34" charset="0"/>
                <a:cs typeface="Times New Roman" pitchFamily="18" charset="0"/>
              </a:rPr>
              <a:t>Salient features of gymnosperms</a:t>
            </a:r>
            <a:r>
              <a:rPr kumimoji="0" lang="en-US" sz="1600" b="1"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a:t>
            </a:r>
            <a:endParaRPr kumimoji="0" lang="en-US" sz="1600" b="1"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1600" b="1"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The gymnosperms show an alternation of generation </a:t>
            </a:r>
            <a:r>
              <a:rPr kumimoji="0" lang="en-US" sz="1600" b="1"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i.e</a:t>
            </a:r>
            <a:r>
              <a:rPr kumimoji="0" lang="en-US" sz="1600" b="1"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a:t>
            </a:r>
            <a:r>
              <a:rPr kumimoji="0" lang="en-US" sz="1600" b="1"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gametophytic</a:t>
            </a:r>
            <a:r>
              <a:rPr kumimoji="0" lang="en-US" sz="1600" b="1"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and </a:t>
            </a:r>
            <a:r>
              <a:rPr kumimoji="0" lang="en-US" sz="1600" b="1"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sporophytic.The</a:t>
            </a:r>
            <a:r>
              <a:rPr kumimoji="0" lang="en-US" sz="1600" b="1"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a:t>
            </a:r>
            <a:r>
              <a:rPr kumimoji="0" lang="en-US" sz="1600" b="1"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gametophytic</a:t>
            </a:r>
            <a:r>
              <a:rPr kumimoji="0" lang="en-US" sz="1600" b="1"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generation is reduced in gymnosperms and completely dependent upon the </a:t>
            </a:r>
            <a:r>
              <a:rPr kumimoji="0" lang="en-US" sz="1600" b="1"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sporophyte</a:t>
            </a:r>
            <a:r>
              <a:rPr kumimoji="0" lang="en-US" sz="1600" b="1"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a:t>
            </a:r>
            <a:endParaRPr kumimoji="0" lang="en-US" sz="1600" b="1"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1600" b="1"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The </a:t>
            </a:r>
            <a:r>
              <a:rPr kumimoji="0" lang="en-US" sz="1600" b="1"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sporophyte</a:t>
            </a:r>
            <a:r>
              <a:rPr kumimoji="0" lang="en-US" sz="1600" b="1"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(plant body) of gymnosperms is differentiated into root stem and leaf.</a:t>
            </a:r>
            <a:endParaRPr kumimoji="0" lang="en-US" sz="1600" b="1"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1600" b="1"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All gymnosperms are </a:t>
            </a:r>
            <a:r>
              <a:rPr kumimoji="0" lang="en-US" sz="1600" b="1"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woody.Generally</a:t>
            </a:r>
            <a:r>
              <a:rPr kumimoji="0" lang="en-US" sz="1600" b="1"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trees or shrubs with many </a:t>
            </a:r>
            <a:r>
              <a:rPr kumimoji="0" lang="en-US" sz="1600" b="1"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xerophytic</a:t>
            </a:r>
            <a:r>
              <a:rPr kumimoji="0" lang="en-US" sz="1600" b="1"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a:t>
            </a:r>
            <a:r>
              <a:rPr kumimoji="0" lang="en-US" sz="1600" b="1"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characters.There</a:t>
            </a:r>
            <a:r>
              <a:rPr kumimoji="0" lang="en-US" sz="1600" b="1"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are no herbs in the gymnosperms.</a:t>
            </a:r>
            <a:endParaRPr kumimoji="0" lang="en-US" sz="1600" b="1"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1600" b="1"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The tap root system becomes very well developed in </a:t>
            </a:r>
            <a:r>
              <a:rPr kumimoji="0" lang="en-US" sz="1600" b="1"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gymnosperms.Sometimes</a:t>
            </a:r>
            <a:r>
              <a:rPr kumimoji="0" lang="en-US" sz="1600" b="1"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specialized roots are developed as coralloid roots in </a:t>
            </a:r>
            <a:r>
              <a:rPr kumimoji="0" lang="en-US" sz="1600" b="1"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Cycas</a:t>
            </a:r>
            <a:r>
              <a:rPr kumimoji="0" lang="en-US" sz="1600" b="1"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and </a:t>
            </a:r>
            <a:r>
              <a:rPr kumimoji="0" lang="en-US" sz="1600" b="1"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mycorrhizal</a:t>
            </a:r>
            <a:r>
              <a:rPr kumimoji="0" lang="en-US" sz="1600" b="1"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roots in </a:t>
            </a:r>
            <a:r>
              <a:rPr kumimoji="0" lang="en-US" sz="1600" b="1"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pinus</a:t>
            </a:r>
            <a:r>
              <a:rPr kumimoji="0" lang="en-US" sz="1600" b="1"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a:t>
            </a:r>
            <a:endParaRPr kumimoji="0" lang="en-US" sz="1600" b="1"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1600" b="1"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The stem is generally branched (in </a:t>
            </a:r>
            <a:r>
              <a:rPr kumimoji="0" lang="en-US" sz="1600" b="1"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cycas</a:t>
            </a:r>
            <a:r>
              <a:rPr kumimoji="0" lang="en-US" sz="1600" b="1"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it is </a:t>
            </a:r>
            <a:r>
              <a:rPr kumimoji="0" lang="en-US" sz="1600" b="1"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unbranched</a:t>
            </a:r>
            <a:r>
              <a:rPr kumimoji="0" lang="en-US" sz="1600" b="1"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 Covered with scale and bark. The branches are dimorphic </a:t>
            </a:r>
            <a:r>
              <a:rPr kumimoji="0" lang="en-US" sz="1600" b="1"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i.e</a:t>
            </a:r>
            <a:r>
              <a:rPr kumimoji="0" lang="en-US" sz="1600" b="1"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long shoots and </a:t>
            </a:r>
            <a:r>
              <a:rPr kumimoji="0" lang="en-US" sz="1600" b="1"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dawarf</a:t>
            </a:r>
            <a:r>
              <a:rPr kumimoji="0" lang="en-US" sz="1600" b="1"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shoots.</a:t>
            </a:r>
            <a:endParaRPr kumimoji="0" lang="en-US" sz="1600" b="1"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1600" b="1"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The leaves of gymnosperms are dimorphic foliage and scaly ,evergreen with thick cuticle and sunken </a:t>
            </a:r>
            <a:r>
              <a:rPr kumimoji="0" lang="en-US" sz="1600" b="1"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stomata.They</a:t>
            </a:r>
            <a:r>
              <a:rPr kumimoji="0" lang="en-US" sz="1600" b="1"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vary in their </a:t>
            </a:r>
            <a:r>
              <a:rPr kumimoji="0" lang="en-US" sz="1600" b="1"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shapes.They</a:t>
            </a:r>
            <a:r>
              <a:rPr kumimoji="0" lang="en-US" sz="1600" b="1"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are </a:t>
            </a:r>
            <a:r>
              <a:rPr kumimoji="0" lang="en-US" sz="1600" b="1"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pinnately</a:t>
            </a:r>
            <a:r>
              <a:rPr kumimoji="0" lang="en-US" sz="1600" b="1"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compound (</a:t>
            </a:r>
            <a:r>
              <a:rPr kumimoji="0" lang="en-US" sz="1600" b="1"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e.g</a:t>
            </a:r>
            <a:r>
              <a:rPr kumimoji="0" lang="en-US" sz="1600" b="1"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a:t>
            </a:r>
            <a:r>
              <a:rPr kumimoji="0" lang="en-US" sz="1600" b="1"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Cycas</a:t>
            </a:r>
            <a:r>
              <a:rPr kumimoji="0" lang="en-US" sz="1600" b="1"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needle like (</a:t>
            </a:r>
            <a:r>
              <a:rPr kumimoji="0" lang="en-US" sz="1600" b="1"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e.g</a:t>
            </a:r>
            <a:r>
              <a:rPr kumimoji="0" lang="en-US" sz="1600" b="1"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a:t>
            </a:r>
            <a:r>
              <a:rPr kumimoji="0" lang="en-US" sz="1600" b="1"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Pinus</a:t>
            </a:r>
            <a:r>
              <a:rPr kumimoji="0" lang="en-US" sz="1600" b="1"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 or may be </a:t>
            </a:r>
            <a:r>
              <a:rPr kumimoji="0" lang="en-US" sz="1600" b="1"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simple,opposite</a:t>
            </a:r>
            <a:r>
              <a:rPr kumimoji="0" lang="en-US" sz="1600" b="1"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,entire ,like </a:t>
            </a:r>
            <a:r>
              <a:rPr kumimoji="0" lang="en-US" sz="1600" b="1"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dicot</a:t>
            </a:r>
            <a:r>
              <a:rPr kumimoji="0" lang="en-US" sz="1600" b="1"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leaves.</a:t>
            </a:r>
            <a:endParaRPr kumimoji="0" lang="en-US" sz="1600" b="1"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1600" b="1"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The wood of gymnosperms is non porous because vessels are not found in the xylem of gymnosperms except </a:t>
            </a:r>
            <a:r>
              <a:rPr kumimoji="0" lang="en-US" sz="1600" b="1"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Gnetales</a:t>
            </a:r>
            <a:r>
              <a:rPr kumimoji="0" lang="en-US" sz="1600" b="1"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Similarly there are no sieve tubes and companion cells and parenchyma are present.</a:t>
            </a:r>
            <a:endParaRPr kumimoji="0" lang="en-US" sz="1600" b="1"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1600" b="1"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Resin and gum canals are very common in gymnosperms.</a:t>
            </a:r>
            <a:endParaRPr kumimoji="0" lang="en-US" sz="1600" b="1"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1600" b="1"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The reproductive structure are in the form of compact cones (except female plant of </a:t>
            </a:r>
            <a:r>
              <a:rPr kumimoji="0" lang="en-US" sz="1600" b="1"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cycas</a:t>
            </a:r>
            <a:r>
              <a:rPr kumimoji="0" lang="en-US" sz="1600" b="1"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.The male and female cones are distinct due to their size, structure and shape in many genera.</a:t>
            </a:r>
            <a:endParaRPr kumimoji="0" lang="en-US" sz="1600" b="1"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1600" b="1"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The male and female cone are produced on </a:t>
            </a:r>
            <a:r>
              <a:rPr kumimoji="0" lang="en-US" sz="1600" b="1"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seprate</a:t>
            </a:r>
            <a:r>
              <a:rPr kumimoji="0" lang="en-US" sz="1600" b="1"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plants with few exception </a:t>
            </a:r>
            <a:r>
              <a:rPr kumimoji="0" lang="en-US" sz="1600" b="1"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i.e</a:t>
            </a:r>
            <a:r>
              <a:rPr kumimoji="0" lang="en-US" sz="1600" b="1"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most of the gymnosperms are </a:t>
            </a:r>
            <a:r>
              <a:rPr kumimoji="0" lang="en-US" sz="1600" b="1"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dioecious</a:t>
            </a:r>
            <a:r>
              <a:rPr kumimoji="0" lang="en-US" sz="1600" b="1"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a:t>
            </a:r>
            <a:endParaRPr kumimoji="0" lang="en-US" sz="1600" b="1"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1600" b="1"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The male and female cones can be </a:t>
            </a:r>
            <a:r>
              <a:rPr kumimoji="0" lang="en-US" sz="1600" b="1"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compaired</a:t>
            </a:r>
            <a:r>
              <a:rPr kumimoji="0" lang="en-US" sz="1600" b="1"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with flower or inflorescence .The flower or </a:t>
            </a:r>
            <a:r>
              <a:rPr kumimoji="0" lang="en-US" sz="1600" b="1"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gymnospers</a:t>
            </a:r>
            <a:r>
              <a:rPr kumimoji="0" lang="en-US" sz="1600" b="1"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is without </a:t>
            </a:r>
            <a:r>
              <a:rPr kumimoji="0" lang="en-US" sz="1600" b="1"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perianth</a:t>
            </a:r>
            <a:r>
              <a:rPr kumimoji="0" lang="en-US" sz="1600" b="1"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except </a:t>
            </a:r>
            <a:r>
              <a:rPr kumimoji="0" lang="en-US" sz="1600" b="1"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Gnetum</a:t>
            </a:r>
            <a:r>
              <a:rPr kumimoji="0" lang="en-US" sz="1600" b="1"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and </a:t>
            </a:r>
            <a:r>
              <a:rPr kumimoji="0" lang="en-US" sz="1600" b="1"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Ephedra</a:t>
            </a:r>
            <a:r>
              <a:rPr kumimoji="0" lang="en-US" sz="1600" b="1"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a:t>
            </a:r>
            <a:endParaRPr kumimoji="0" lang="en-US" sz="1600" b="1"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1600" b="1"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Large </a:t>
            </a:r>
            <a:r>
              <a:rPr kumimoji="0" lang="en-US" sz="1600" b="1"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no.of</a:t>
            </a:r>
            <a:r>
              <a:rPr kumimoji="0" lang="en-US" sz="1600" b="1"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microspores or pollens is produced in </a:t>
            </a:r>
            <a:r>
              <a:rPr kumimoji="0" lang="en-US" sz="1600" b="1"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microsporangia</a:t>
            </a:r>
            <a:r>
              <a:rPr kumimoji="0" lang="en-US" sz="1600" b="1"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,located on the lower surface of the microsporophyll in male cones.</a:t>
            </a:r>
            <a:endParaRPr kumimoji="0" lang="en-US" sz="1600" b="1"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1600" b="1"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The megaspores and  ovules which are naked produced on the </a:t>
            </a:r>
            <a:r>
              <a:rPr kumimoji="0" lang="en-US" sz="1600" b="1"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megasporophylls.The</a:t>
            </a:r>
            <a:r>
              <a:rPr kumimoji="0" lang="en-US" sz="1600" b="1"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ovules are </a:t>
            </a:r>
            <a:r>
              <a:rPr kumimoji="0" lang="en-US" sz="1600" b="1"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unitegmic</a:t>
            </a:r>
            <a:r>
              <a:rPr kumimoji="0" lang="en-US" sz="1600" b="1"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with three distinct layers and are few in number.</a:t>
            </a:r>
            <a:endParaRPr kumimoji="0" lang="en-US" sz="1600" b="1" i="0" u="none" strike="noStrike" cap="none" normalizeH="0" baseline="0" dirty="0" smtClean="0">
              <a:ln>
                <a:noFill/>
              </a:ln>
              <a:solidFill>
                <a:schemeClr val="tx1"/>
              </a:solidFill>
              <a:effectLst/>
              <a:latin typeface="Arial" pitchFamily="34" charset="0"/>
              <a:ea typeface="Calibri" pitchFamily="34"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 typeface="Arial" pitchFamily="34" charset="0"/>
              <a:buChar char="•"/>
              <a:tabLst/>
            </a:pPr>
            <a:r>
              <a:rPr lang="en-US" sz="1600" b="1" dirty="0" smtClean="0">
                <a:latin typeface="Arial" pitchFamily="34" charset="0"/>
                <a:ea typeface="Calibri" pitchFamily="34" charset="0"/>
                <a:cs typeface="Times New Roman" pitchFamily="18" charset="0"/>
              </a:rPr>
              <a:t>.</a:t>
            </a:r>
            <a:r>
              <a:rPr kumimoji="0" lang="en-US" sz="1600" b="1" i="0" u="none" strike="noStrike" cap="none" normalizeH="0" baseline="0" dirty="0" smtClean="0">
                <a:ln>
                  <a:noFill/>
                </a:ln>
                <a:solidFill>
                  <a:schemeClr val="tx1"/>
                </a:solidFill>
                <a:effectLst/>
                <a:latin typeface="Arial" pitchFamily="34" charset="0"/>
                <a:ea typeface="Calibri" pitchFamily="34" charset="0"/>
                <a:cs typeface="Times New Roman" pitchFamily="18" charset="0"/>
              </a:rPr>
              <a:t>The microspore  germinate to form male gametophyte and megaspore forms female gametophyte after </a:t>
            </a:r>
            <a:r>
              <a:rPr kumimoji="0" lang="en-US" sz="1600" b="1" i="0" u="none" strike="noStrike" cap="none" normalizeH="0" baseline="0" dirty="0" err="1" smtClean="0">
                <a:ln>
                  <a:noFill/>
                </a:ln>
                <a:solidFill>
                  <a:schemeClr val="tx1"/>
                </a:solidFill>
                <a:effectLst/>
                <a:latin typeface="Arial" pitchFamily="34" charset="0"/>
                <a:ea typeface="Calibri" pitchFamily="34" charset="0"/>
                <a:cs typeface="Times New Roman" pitchFamily="18" charset="0"/>
              </a:rPr>
              <a:t>germination.As</a:t>
            </a:r>
            <a:r>
              <a:rPr kumimoji="0" lang="en-US" sz="1600" b="1" i="0" u="none" strike="noStrike" cap="none" normalizeH="0" baseline="0" dirty="0" smtClean="0">
                <a:ln>
                  <a:noFill/>
                </a:ln>
                <a:solidFill>
                  <a:schemeClr val="tx1"/>
                </a:solidFill>
                <a:effectLst/>
                <a:latin typeface="Arial" pitchFamily="34" charset="0"/>
                <a:ea typeface="Calibri" pitchFamily="34" charset="0"/>
                <a:cs typeface="Times New Roman" pitchFamily="18" charset="0"/>
              </a:rPr>
              <a:t> plants are </a:t>
            </a:r>
            <a:r>
              <a:rPr kumimoji="0" lang="en-US" sz="1600" b="1" i="0" u="none" strike="noStrike" cap="none" normalizeH="0" baseline="0" dirty="0" err="1" smtClean="0">
                <a:ln>
                  <a:noFill/>
                </a:ln>
                <a:solidFill>
                  <a:schemeClr val="tx1"/>
                </a:solidFill>
                <a:effectLst/>
                <a:latin typeface="Arial" pitchFamily="34" charset="0"/>
                <a:ea typeface="Calibri" pitchFamily="34" charset="0"/>
                <a:cs typeface="Times New Roman" pitchFamily="18" charset="0"/>
              </a:rPr>
              <a:t>heterosporus</a:t>
            </a:r>
            <a:r>
              <a:rPr kumimoji="0" lang="en-US" sz="1600" b="1" i="0" u="none" strike="noStrike" cap="none" normalizeH="0" baseline="0" dirty="0" smtClean="0">
                <a:ln>
                  <a:noFill/>
                </a:ln>
                <a:solidFill>
                  <a:schemeClr val="tx1"/>
                </a:solidFill>
                <a:effectLst/>
                <a:latin typeface="Arial" pitchFamily="34" charset="0"/>
                <a:ea typeface="Calibri" pitchFamily="34" charset="0"/>
                <a:cs typeface="Times New Roman" pitchFamily="18" charset="0"/>
              </a:rPr>
              <a:t> ,the gametophyte are also </a:t>
            </a:r>
            <a:endParaRPr kumimoji="0" lang="en-US" sz="1600" b="1" i="0" u="none" strike="noStrike" cap="none" normalizeH="0" baseline="0" dirty="0" smtClean="0">
              <a:ln>
                <a:noFill/>
              </a:ln>
              <a:solidFill>
                <a:schemeClr val="tx1"/>
              </a:solidFill>
              <a:effectLst/>
              <a:latin typeface="Arial" pitchFamily="34" charset="0"/>
            </a:endParaRPr>
          </a:p>
        </p:txBody>
      </p:sp>
    </p:spTree>
  </p:cSld>
  <p:clrMapOvr>
    <a:masterClrMapping/>
  </p:clrMapOvr>
  <p:transition>
    <p:wipe dir="u"/>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144000" cy="6555641"/>
          </a:xfrm>
          <a:prstGeom prst="rect">
            <a:avLst/>
          </a:prstGeom>
        </p:spPr>
        <p:txBody>
          <a:bodyPr wrap="square">
            <a:spAutoFit/>
          </a:bodyPr>
          <a:lstStyle/>
          <a:p>
            <a:pPr lvl="0"/>
            <a:r>
              <a:rPr lang="en-US" sz="2000" b="1" dirty="0" err="1" smtClean="0"/>
              <a:t>seprate.Both</a:t>
            </a:r>
            <a:r>
              <a:rPr lang="en-US" sz="2000" b="1" dirty="0" smtClean="0"/>
              <a:t> the gametophytes are very small or reduced in size as compared to the </a:t>
            </a:r>
            <a:r>
              <a:rPr lang="en-US" sz="2000" b="1" dirty="0" err="1" smtClean="0"/>
              <a:t>sporophyte</a:t>
            </a:r>
            <a:r>
              <a:rPr lang="en-US" sz="2000" b="1" dirty="0" smtClean="0"/>
              <a:t> (Main plant)</a:t>
            </a:r>
          </a:p>
          <a:p>
            <a:pPr lvl="0">
              <a:buFont typeface="Arial" pitchFamily="34" charset="0"/>
              <a:buChar char="•"/>
            </a:pPr>
            <a:r>
              <a:rPr lang="en-US" sz="2000" b="1" dirty="0" smtClean="0"/>
              <a:t>In many genera, the female gametophyte  shows two to many archegonia.(They are absent in </a:t>
            </a:r>
            <a:r>
              <a:rPr lang="en-US" sz="2000" b="1" dirty="0" err="1" smtClean="0"/>
              <a:t>gnetum</a:t>
            </a:r>
            <a:r>
              <a:rPr lang="en-US" sz="2000" b="1" dirty="0" smtClean="0"/>
              <a:t> ) In archegonia there are no neck canal cells.</a:t>
            </a:r>
          </a:p>
          <a:p>
            <a:pPr lvl="0">
              <a:buFont typeface="Arial" pitchFamily="34" charset="0"/>
              <a:buChar char="•"/>
            </a:pPr>
            <a:r>
              <a:rPr lang="en-US" sz="2000" b="1" dirty="0" smtClean="0"/>
              <a:t>All gymnosperms are </a:t>
            </a:r>
            <a:r>
              <a:rPr lang="en-US" sz="2000" b="1" dirty="0" err="1" smtClean="0"/>
              <a:t>anemophilous</a:t>
            </a:r>
            <a:r>
              <a:rPr lang="en-US" sz="2000" b="1" dirty="0" smtClean="0"/>
              <a:t> (pollination by wind )and the </a:t>
            </a:r>
            <a:r>
              <a:rPr lang="en-US" sz="2000" b="1" dirty="0" err="1" smtClean="0"/>
              <a:t>pollengrains</a:t>
            </a:r>
            <a:r>
              <a:rPr lang="en-US" sz="2000" b="1" dirty="0" smtClean="0"/>
              <a:t> are directly fall on </a:t>
            </a:r>
            <a:r>
              <a:rPr lang="en-US" sz="2000" b="1" dirty="0" err="1" smtClean="0"/>
              <a:t>micropyle</a:t>
            </a:r>
            <a:r>
              <a:rPr lang="en-US" sz="2000" b="1" dirty="0" smtClean="0"/>
              <a:t> of the ovule because there is no stigma like </a:t>
            </a:r>
            <a:r>
              <a:rPr lang="en-US" sz="2000" b="1" dirty="0" err="1" smtClean="0"/>
              <a:t>angiosperms.The</a:t>
            </a:r>
            <a:r>
              <a:rPr lang="en-US" sz="2000" b="1" dirty="0" smtClean="0"/>
              <a:t> pollen grains are winged in </a:t>
            </a:r>
            <a:r>
              <a:rPr lang="en-US" sz="2000" b="1" dirty="0" err="1" smtClean="0"/>
              <a:t>pinus</a:t>
            </a:r>
            <a:r>
              <a:rPr lang="en-US" sz="2000" b="1" dirty="0" smtClean="0"/>
              <a:t> </a:t>
            </a:r>
          </a:p>
          <a:p>
            <a:pPr lvl="0">
              <a:buFont typeface="Arial" pitchFamily="34" charset="0"/>
              <a:buChar char="•"/>
            </a:pPr>
            <a:r>
              <a:rPr lang="en-US" sz="2000" b="1" dirty="0" smtClean="0"/>
              <a:t>The pollen grains are stored in pollen chamber present in ovule .The fertilization occurs with the fusion of male and female nuclei and zygote is formed.</a:t>
            </a:r>
          </a:p>
          <a:p>
            <a:pPr lvl="0">
              <a:buFont typeface="Arial" pitchFamily="34" charset="0"/>
              <a:buChar char="•"/>
            </a:pPr>
            <a:r>
              <a:rPr lang="en-US" sz="2000" b="1" dirty="0" smtClean="0"/>
              <a:t>The zygote further develops into an embryo and embryo into adult </a:t>
            </a:r>
            <a:r>
              <a:rPr lang="en-US" sz="2000" b="1" dirty="0" err="1" smtClean="0"/>
              <a:t>plant.Many</a:t>
            </a:r>
            <a:r>
              <a:rPr lang="en-US" sz="2000" b="1" dirty="0" smtClean="0"/>
              <a:t> </a:t>
            </a:r>
            <a:r>
              <a:rPr lang="en-US" sz="2000" b="1" dirty="0" err="1" smtClean="0"/>
              <a:t>genra</a:t>
            </a:r>
            <a:r>
              <a:rPr lang="en-US" sz="2000" b="1" dirty="0" smtClean="0"/>
              <a:t> show </a:t>
            </a:r>
            <a:r>
              <a:rPr lang="en-US" sz="2000" b="1" dirty="0" err="1" smtClean="0"/>
              <a:t>polyembryony</a:t>
            </a:r>
            <a:r>
              <a:rPr lang="en-US" sz="2000" b="1" dirty="0" smtClean="0"/>
              <a:t>.</a:t>
            </a:r>
          </a:p>
          <a:p>
            <a:pPr lvl="0">
              <a:buFont typeface="Arial" pitchFamily="34" charset="0"/>
              <a:buChar char="•"/>
            </a:pPr>
            <a:r>
              <a:rPr lang="en-US" sz="2000" b="1" dirty="0" smtClean="0"/>
              <a:t>Ovary ,style and stigma are absent in gymnosperms .</a:t>
            </a:r>
          </a:p>
          <a:p>
            <a:pPr lvl="0">
              <a:buFont typeface="Arial" pitchFamily="34" charset="0"/>
              <a:buChar char="•"/>
            </a:pPr>
            <a:r>
              <a:rPr lang="en-US" sz="2000" b="1" dirty="0" smtClean="0"/>
              <a:t>As ovule are naked and ovary is absent in gymnosperms there is no fruit formation but naked seeds are formed.</a:t>
            </a:r>
          </a:p>
          <a:p>
            <a:pPr lvl="0">
              <a:buFont typeface="Arial" pitchFamily="34" charset="0"/>
              <a:buChar char="•"/>
            </a:pPr>
            <a:r>
              <a:rPr lang="en-US" sz="2000" b="1" dirty="0" smtClean="0"/>
              <a:t>The true endosperms is absent in gymnosperms because there is no double fertilization or triple fusion so called ‘endosperms’ in gymnosperms is </a:t>
            </a:r>
            <a:r>
              <a:rPr lang="en-US" sz="2000" b="1" dirty="0" err="1" smtClean="0"/>
              <a:t>megagametophytic</a:t>
            </a:r>
            <a:r>
              <a:rPr lang="en-US" sz="2000" b="1" dirty="0" smtClean="0"/>
              <a:t> tissue.</a:t>
            </a:r>
          </a:p>
          <a:p>
            <a:pPr lvl="0">
              <a:buFont typeface="Arial" pitchFamily="34" charset="0"/>
              <a:buChar char="•"/>
            </a:pPr>
            <a:r>
              <a:rPr lang="en-US" sz="2000" b="1" dirty="0" smtClean="0"/>
              <a:t>The seeds show generally two ,sometimes one or many cotyledons.</a:t>
            </a:r>
          </a:p>
          <a:p>
            <a:pPr lvl="0">
              <a:buFont typeface="Arial" pitchFamily="34" charset="0"/>
              <a:buChar char="•"/>
            </a:pPr>
            <a:r>
              <a:rPr lang="en-US" sz="2000" b="1" dirty="0" smtClean="0"/>
              <a:t>In the life cycle of gymnosperms the </a:t>
            </a:r>
            <a:r>
              <a:rPr lang="en-US" sz="2000" b="1" dirty="0" err="1" smtClean="0"/>
              <a:t>sporophyte</a:t>
            </a:r>
            <a:r>
              <a:rPr lang="en-US" sz="2000" b="1" dirty="0" smtClean="0"/>
              <a:t> is dominant generation and is independent whereas the </a:t>
            </a:r>
            <a:r>
              <a:rPr lang="en-US" sz="2000" b="1" dirty="0" err="1" smtClean="0"/>
              <a:t>gametophytic</a:t>
            </a:r>
            <a:r>
              <a:rPr lang="en-US" sz="2000" b="1" dirty="0" smtClean="0"/>
              <a:t> generation is reduced ,small and dependent. </a:t>
            </a:r>
            <a:endParaRPr lang="en-US" sz="2000" b="1" dirty="0"/>
          </a:p>
        </p:txBody>
      </p:sp>
    </p:spTree>
  </p:cSld>
  <p:clrMapOvr>
    <a:masterClrMapping/>
  </p:clrMapOvr>
  <p:transition>
    <p:wipe dir="u"/>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9" name="Rectangle 1"/>
          <p:cNvSpPr>
            <a:spLocks noChangeArrowheads="1"/>
          </p:cNvSpPr>
          <p:nvPr/>
        </p:nvSpPr>
        <p:spPr bwMode="auto">
          <a:xfrm>
            <a:off x="0" y="0"/>
            <a:ext cx="9144000" cy="563231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smtClean="0">
                <a:ln>
                  <a:noFill/>
                </a:ln>
                <a:solidFill>
                  <a:srgbClr val="00B050"/>
                </a:solidFill>
                <a:effectLst/>
                <a:latin typeface="Calibri" pitchFamily="34" charset="0"/>
                <a:ea typeface="Calibri" pitchFamily="34" charset="0"/>
                <a:cs typeface="Times New Roman" pitchFamily="18" charset="0"/>
              </a:rPr>
              <a:t>Classification of Gymnosperms </a:t>
            </a:r>
            <a:endParaRPr kumimoji="0" lang="en-US" sz="2400" b="1" i="0" u="none" strike="noStrike" cap="none" normalizeH="0" baseline="0" dirty="0" smtClean="0">
              <a:ln>
                <a:noFill/>
              </a:ln>
              <a:solidFill>
                <a:srgbClr val="00B050"/>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400" b="1"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Several systems of classification of gymnosperms have been proposed from time to time by various workers .some of the systems are considered as modern </a:t>
            </a:r>
            <a:r>
              <a:rPr kumimoji="0" lang="en-US" sz="2400" b="1"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systems.These</a:t>
            </a:r>
            <a:r>
              <a:rPr kumimoji="0" lang="en-US" sz="2400" b="1"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systems were proposed by the workers like –Coulter and chamberlain (1910), chamberlain (1934),</a:t>
            </a:r>
            <a:r>
              <a:rPr kumimoji="0" lang="en-US" sz="2400" b="1"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prof.Bribal</a:t>
            </a:r>
            <a:r>
              <a:rPr kumimoji="0" lang="en-US" sz="2400" b="1"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a:t>
            </a:r>
            <a:r>
              <a:rPr kumimoji="0" lang="en-US" sz="2400" b="1"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Sahni</a:t>
            </a:r>
            <a:r>
              <a:rPr kumimoji="0" lang="en-US" sz="2400" b="1"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(1920) D.D Pant(1957),</a:t>
            </a:r>
            <a:r>
              <a:rPr kumimoji="0" lang="en-US" sz="2400" b="1"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Sporne</a:t>
            </a:r>
            <a:r>
              <a:rPr kumimoji="0" lang="en-US" sz="2400" b="1"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(1965)</a:t>
            </a:r>
            <a:r>
              <a:rPr kumimoji="0" lang="en-US" sz="2400" b="1"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Gangulee</a:t>
            </a:r>
            <a:r>
              <a:rPr kumimoji="0" lang="en-US" sz="2400" b="1"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(1968) </a:t>
            </a:r>
            <a:r>
              <a:rPr kumimoji="0" lang="en-US" sz="2400" b="1"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Bierhorst</a:t>
            </a:r>
            <a:r>
              <a:rPr kumimoji="0" lang="en-US" sz="2400" b="1"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(1971) etc.</a:t>
            </a:r>
            <a:endParaRPr kumimoji="0" lang="en-US" sz="2400" b="1"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400" b="1" i="0" u="none" strike="noStrike" cap="none" normalizeH="0" baseline="0" dirty="0" err="1" smtClean="0">
                <a:ln>
                  <a:noFill/>
                </a:ln>
                <a:solidFill>
                  <a:srgbClr val="C00000"/>
                </a:solidFill>
                <a:effectLst/>
                <a:latin typeface="Calibri" pitchFamily="34" charset="0"/>
                <a:ea typeface="Calibri" pitchFamily="34" charset="0"/>
                <a:cs typeface="Times New Roman" pitchFamily="18" charset="0"/>
              </a:rPr>
              <a:t>Sporne’s</a:t>
            </a:r>
            <a:r>
              <a:rPr kumimoji="0" lang="en-US" sz="2400" b="1" i="0" u="none" strike="noStrike" cap="none" normalizeH="0" baseline="0" dirty="0" smtClean="0">
                <a:ln>
                  <a:noFill/>
                </a:ln>
                <a:solidFill>
                  <a:srgbClr val="C00000"/>
                </a:solidFill>
                <a:effectLst/>
                <a:latin typeface="Calibri" pitchFamily="34" charset="0"/>
                <a:ea typeface="Calibri" pitchFamily="34" charset="0"/>
                <a:cs typeface="Times New Roman" pitchFamily="18" charset="0"/>
              </a:rPr>
              <a:t> (1965) system of classification of Gymnosperms</a:t>
            </a:r>
            <a:r>
              <a:rPr kumimoji="0" lang="en-US" sz="2400" b="1"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a:t>
            </a:r>
            <a:endParaRPr kumimoji="0" lang="en-US" sz="2400" b="1" i="0" u="none" strike="noStrike" cap="none" normalizeH="0" baseline="0" dirty="0" smtClean="0">
              <a:ln>
                <a:noFill/>
              </a:ln>
              <a:solidFill>
                <a:schemeClr val="tx1"/>
              </a:solidFill>
              <a:effectLst/>
              <a:latin typeface="Arial" pitchFamily="34" charset="0"/>
              <a:ea typeface="Calibri" pitchFamily="34"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400" b="1" i="0" u="none" strike="noStrike" cap="none" normalizeH="0" baseline="0" dirty="0" smtClean="0">
                <a:ln>
                  <a:noFill/>
                </a:ln>
                <a:solidFill>
                  <a:schemeClr val="tx1"/>
                </a:solidFill>
                <a:effectLst/>
                <a:latin typeface="Arial" pitchFamily="34" charset="0"/>
                <a:ea typeface="Calibri" pitchFamily="34" charset="0"/>
                <a:cs typeface="Times New Roman" pitchFamily="18" charset="0"/>
              </a:rPr>
              <a:t>This is one of the recent system of classification for gymnosperms .In this system </a:t>
            </a:r>
            <a:r>
              <a:rPr kumimoji="0" lang="en-US" sz="2400" b="1" i="0" u="none" strike="noStrike" cap="none" normalizeH="0" baseline="0" dirty="0" err="1" smtClean="0">
                <a:ln>
                  <a:noFill/>
                </a:ln>
                <a:solidFill>
                  <a:schemeClr val="tx1"/>
                </a:solidFill>
                <a:effectLst/>
                <a:latin typeface="Arial" pitchFamily="34" charset="0"/>
                <a:ea typeface="Calibri" pitchFamily="34" charset="0"/>
                <a:cs typeface="Times New Roman" pitchFamily="18" charset="0"/>
              </a:rPr>
              <a:t>Sporne</a:t>
            </a:r>
            <a:r>
              <a:rPr kumimoji="0" lang="en-US" sz="2400" b="1" i="0" u="none" strike="noStrike" cap="none" normalizeH="0" baseline="0" dirty="0" smtClean="0">
                <a:ln>
                  <a:noFill/>
                </a:ln>
                <a:solidFill>
                  <a:schemeClr val="tx1"/>
                </a:solidFill>
                <a:effectLst/>
                <a:latin typeface="Arial" pitchFamily="34" charset="0"/>
                <a:ea typeface="Calibri" pitchFamily="34" charset="0"/>
                <a:cs typeface="Times New Roman" pitchFamily="18" charset="0"/>
              </a:rPr>
              <a:t> (1965) has given the classification for both extinct (fossils) and living gymnosperms ,together form a </a:t>
            </a:r>
            <a:r>
              <a:rPr kumimoji="0" lang="en-US" sz="2400" b="1" i="0" u="none" strike="noStrike" cap="none" normalizeH="0" baseline="0" dirty="0" err="1" smtClean="0">
                <a:ln>
                  <a:noFill/>
                </a:ln>
                <a:solidFill>
                  <a:schemeClr val="tx1"/>
                </a:solidFill>
                <a:effectLst/>
                <a:latin typeface="Arial" pitchFamily="34" charset="0"/>
                <a:ea typeface="Calibri" pitchFamily="34" charset="0"/>
                <a:cs typeface="Times New Roman" pitchFamily="18" charset="0"/>
              </a:rPr>
              <a:t>division.The</a:t>
            </a:r>
            <a:r>
              <a:rPr kumimoji="0" lang="en-US" sz="2400" b="1" i="0" u="none" strike="noStrike" cap="none" normalizeH="0" baseline="0" dirty="0" smtClean="0">
                <a:ln>
                  <a:noFill/>
                </a:ln>
                <a:solidFill>
                  <a:schemeClr val="tx1"/>
                </a:solidFill>
                <a:effectLst/>
                <a:latin typeface="Arial" pitchFamily="34" charset="0"/>
                <a:ea typeface="Calibri" pitchFamily="34" charset="0"/>
                <a:cs typeface="Times New Roman" pitchFamily="18" charset="0"/>
              </a:rPr>
              <a:t> division gymnosperms are further divided into three </a:t>
            </a:r>
            <a:r>
              <a:rPr kumimoji="0" lang="en-US" sz="2400" b="1" i="0" u="none" strike="noStrike" cap="none" normalizeH="0" baseline="0" dirty="0" err="1" smtClean="0">
                <a:ln>
                  <a:noFill/>
                </a:ln>
                <a:solidFill>
                  <a:schemeClr val="tx1"/>
                </a:solidFill>
                <a:effectLst/>
                <a:latin typeface="Arial" pitchFamily="34" charset="0"/>
                <a:ea typeface="Calibri" pitchFamily="34" charset="0"/>
                <a:cs typeface="Times New Roman" pitchFamily="18" charset="0"/>
              </a:rPr>
              <a:t>classes.Each</a:t>
            </a:r>
            <a:r>
              <a:rPr kumimoji="0" lang="en-US" sz="2400" b="1" i="0" u="none" strike="noStrike" cap="none" normalizeH="0" baseline="0" dirty="0" smtClean="0">
                <a:ln>
                  <a:noFill/>
                </a:ln>
                <a:solidFill>
                  <a:schemeClr val="tx1"/>
                </a:solidFill>
                <a:effectLst/>
                <a:latin typeface="Arial" pitchFamily="34" charset="0"/>
                <a:ea typeface="Calibri" pitchFamily="34" charset="0"/>
                <a:cs typeface="Times New Roman" pitchFamily="18" charset="0"/>
              </a:rPr>
              <a:t> class  is further divided into orders and each orders into families</a:t>
            </a:r>
            <a:r>
              <a:rPr kumimoji="0" lang="en-US" sz="2400" b="1" i="0" u="none" strike="noStrike" cap="none" normalizeH="0" baseline="0" dirty="0" smtClean="0">
                <a:ln>
                  <a:noFill/>
                </a:ln>
                <a:solidFill>
                  <a:schemeClr val="tx1"/>
                </a:solidFill>
                <a:effectLst/>
                <a:latin typeface="Arial" pitchFamily="34" charset="0"/>
              </a:rPr>
              <a:t> </a:t>
            </a:r>
          </a:p>
        </p:txBody>
      </p:sp>
    </p:spTree>
  </p:cSld>
  <p:clrMapOvr>
    <a:masterClrMapping/>
  </p:clrMapOvr>
  <p:transition>
    <p:wipe dir="u"/>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4" name="AutoShape 4"/>
          <p:cNvSpPr>
            <a:spLocks noChangeShapeType="1"/>
          </p:cNvSpPr>
          <p:nvPr/>
        </p:nvSpPr>
        <p:spPr bwMode="auto">
          <a:xfrm>
            <a:off x="495300" y="609600"/>
            <a:ext cx="7658100" cy="76200"/>
          </a:xfrm>
          <a:prstGeom prst="straightConnector1">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0486" name="AutoShape 6"/>
          <p:cNvSpPr>
            <a:spLocks noChangeShapeType="1"/>
          </p:cNvSpPr>
          <p:nvPr/>
        </p:nvSpPr>
        <p:spPr bwMode="auto">
          <a:xfrm>
            <a:off x="3095625" y="614363"/>
            <a:ext cx="9525" cy="190500"/>
          </a:xfrm>
          <a:prstGeom prst="straightConnector1">
            <a:avLst/>
          </a:prstGeom>
          <a:noFill/>
          <a:ln w="9525">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en-US"/>
          </a:p>
        </p:txBody>
      </p:sp>
      <p:sp>
        <p:nvSpPr>
          <p:cNvPr id="20485" name="AutoShape 5"/>
          <p:cNvSpPr>
            <a:spLocks noChangeShapeType="1"/>
          </p:cNvSpPr>
          <p:nvPr/>
        </p:nvSpPr>
        <p:spPr bwMode="auto">
          <a:xfrm>
            <a:off x="495300" y="609600"/>
            <a:ext cx="0" cy="238125"/>
          </a:xfrm>
          <a:prstGeom prst="straightConnector1">
            <a:avLst/>
          </a:prstGeom>
          <a:noFill/>
          <a:ln w="9525">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en-US"/>
          </a:p>
        </p:txBody>
      </p:sp>
      <p:sp>
        <p:nvSpPr>
          <p:cNvPr id="20487" name="AutoShape 7"/>
          <p:cNvSpPr>
            <a:spLocks noChangeShapeType="1"/>
          </p:cNvSpPr>
          <p:nvPr/>
        </p:nvSpPr>
        <p:spPr bwMode="auto">
          <a:xfrm>
            <a:off x="5076825" y="614363"/>
            <a:ext cx="0" cy="233362"/>
          </a:xfrm>
          <a:prstGeom prst="straightConnector1">
            <a:avLst/>
          </a:prstGeom>
          <a:noFill/>
          <a:ln w="9525">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en-US"/>
          </a:p>
        </p:txBody>
      </p:sp>
      <p:sp>
        <p:nvSpPr>
          <p:cNvPr id="20481" name="AutoShape 1"/>
          <p:cNvSpPr>
            <a:spLocks noChangeShapeType="1"/>
          </p:cNvSpPr>
          <p:nvPr/>
        </p:nvSpPr>
        <p:spPr bwMode="auto">
          <a:xfrm>
            <a:off x="495300" y="1074738"/>
            <a:ext cx="0" cy="257175"/>
          </a:xfrm>
          <a:prstGeom prst="straightConnector1">
            <a:avLst/>
          </a:prstGeom>
          <a:noFill/>
          <a:ln w="9525">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en-US"/>
          </a:p>
        </p:txBody>
      </p:sp>
      <p:sp>
        <p:nvSpPr>
          <p:cNvPr id="20482" name="AutoShape 2"/>
          <p:cNvSpPr>
            <a:spLocks noChangeShapeType="1"/>
          </p:cNvSpPr>
          <p:nvPr/>
        </p:nvSpPr>
        <p:spPr bwMode="auto">
          <a:xfrm>
            <a:off x="3162300" y="1074738"/>
            <a:ext cx="0" cy="180975"/>
          </a:xfrm>
          <a:prstGeom prst="straightConnector1">
            <a:avLst/>
          </a:prstGeom>
          <a:noFill/>
          <a:ln w="9525">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en-US"/>
          </a:p>
        </p:txBody>
      </p:sp>
      <p:sp>
        <p:nvSpPr>
          <p:cNvPr id="20483" name="AutoShape 3"/>
          <p:cNvSpPr>
            <a:spLocks noChangeShapeType="1"/>
          </p:cNvSpPr>
          <p:nvPr/>
        </p:nvSpPr>
        <p:spPr bwMode="auto">
          <a:xfrm>
            <a:off x="5076825" y="1074738"/>
            <a:ext cx="0" cy="180975"/>
          </a:xfrm>
          <a:prstGeom prst="straightConnector1">
            <a:avLst/>
          </a:prstGeom>
          <a:noFill/>
          <a:ln w="9525">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en-US"/>
          </a:p>
        </p:txBody>
      </p:sp>
      <p:sp>
        <p:nvSpPr>
          <p:cNvPr id="20488" name="Rectangle 8"/>
          <p:cNvSpPr>
            <a:spLocks noChangeArrowheads="1"/>
          </p:cNvSpPr>
          <p:nvPr/>
        </p:nvSpPr>
        <p:spPr bwMode="auto">
          <a:xfrm>
            <a:off x="228600" y="0"/>
            <a:ext cx="8421664" cy="984885"/>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kumimoji="0" lang="en-US" sz="2000" b="1" i="0" u="none" strike="noStrike" cap="none" normalizeH="0" baseline="0" dirty="0" err="1" smtClean="0">
                <a:ln>
                  <a:noFill/>
                </a:ln>
                <a:solidFill>
                  <a:srgbClr val="C00000"/>
                </a:solidFill>
                <a:effectLst/>
                <a:latin typeface="Calibri" pitchFamily="34" charset="0"/>
                <a:ea typeface="Calibri" pitchFamily="34" charset="0"/>
                <a:cs typeface="Times New Roman" pitchFamily="18" charset="0"/>
              </a:rPr>
              <a:t>Sporne’s</a:t>
            </a:r>
            <a:r>
              <a:rPr kumimoji="0" lang="en-US" sz="2000" b="1" i="0" u="none" strike="noStrike" cap="none" normalizeH="0" baseline="0" dirty="0" smtClean="0">
                <a:ln>
                  <a:noFill/>
                </a:ln>
                <a:solidFill>
                  <a:srgbClr val="C00000"/>
                </a:solidFill>
                <a:effectLst/>
                <a:latin typeface="Calibri" pitchFamily="34" charset="0"/>
                <a:ea typeface="Calibri" pitchFamily="34" charset="0"/>
                <a:cs typeface="Times New Roman" pitchFamily="18" charset="0"/>
              </a:rPr>
              <a:t> (1965) system of classification of Gymnosperms</a:t>
            </a:r>
            <a:endParaRPr kumimoji="0" lang="en-US" sz="2000" b="0" i="0" u="none" strike="noStrike" cap="none" normalizeH="0" baseline="0" dirty="0" smtClean="0">
              <a:ln>
                <a:noFill/>
              </a:ln>
              <a:solidFill>
                <a:srgbClr val="C00000"/>
              </a:solidFill>
              <a:effectLst/>
              <a:latin typeface="Arial" pitchFamily="34" charset="0"/>
            </a:endParaRPr>
          </a:p>
          <a:p>
            <a:pPr lvl="0" eaLnBrk="0" fontAlgn="base" hangingPunct="0">
              <a:spcBef>
                <a:spcPct val="0"/>
              </a:spcBef>
              <a:spcAft>
                <a:spcPct val="0"/>
              </a:spcAft>
            </a:pPr>
            <a:r>
              <a:rPr kumimoji="0" lang="en-US" sz="2000" b="1"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Division- Gymnosperms</a:t>
            </a:r>
            <a:r>
              <a:rPr lang="en-US" sz="2000" dirty="0" smtClean="0">
                <a:latin typeface="Calibri" pitchFamily="34" charset="0"/>
                <a:ea typeface="Calibri" pitchFamily="34" charset="0"/>
                <a:cs typeface="Times New Roman" pitchFamily="18" charset="0"/>
              </a:rPr>
              <a:t> (Ovules and seeds naked)</a:t>
            </a:r>
            <a:endParaRPr kumimoji="0" lang="en-US" sz="2000" b="0"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endParaRPr>
          </a:p>
        </p:txBody>
      </p:sp>
      <p:sp>
        <p:nvSpPr>
          <p:cNvPr id="20489" name="Rectangle 9"/>
          <p:cNvSpPr>
            <a:spLocks noChangeArrowheads="1"/>
          </p:cNvSpPr>
          <p:nvPr/>
        </p:nvSpPr>
        <p:spPr bwMode="auto">
          <a:xfrm>
            <a:off x="457200" y="457200"/>
            <a:ext cx="184731" cy="104644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1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lang="en-US" sz="1100" dirty="0" smtClean="0">
              <a:latin typeface="Calibri" pitchFamily="34"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100" b="0" i="0" u="none" strike="noStrike" cap="none" normalizeH="0" baseline="0" dirty="0" smtClean="0">
              <a:ln>
                <a:noFill/>
              </a:ln>
              <a:solidFill>
                <a:schemeClr val="tx1"/>
              </a:solidFill>
              <a:effectLst/>
              <a:latin typeface="Calibri" pitchFamily="34"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lang="en-US" sz="1100" dirty="0" smtClean="0">
              <a:latin typeface="Calibri" pitchFamily="34"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endParaRPr>
          </a:p>
        </p:txBody>
      </p:sp>
      <p:sp>
        <p:nvSpPr>
          <p:cNvPr id="20490" name="Rectangle 10"/>
          <p:cNvSpPr>
            <a:spLocks noChangeArrowheads="1"/>
          </p:cNvSpPr>
          <p:nvPr/>
        </p:nvSpPr>
        <p:spPr bwMode="auto">
          <a:xfrm>
            <a:off x="0" y="457200"/>
            <a:ext cx="9144000" cy="36933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endParaRPr lang="en-US"/>
          </a:p>
        </p:txBody>
      </p:sp>
      <p:sp>
        <p:nvSpPr>
          <p:cNvPr id="20491" name="Rectangle 11"/>
          <p:cNvSpPr>
            <a:spLocks noChangeArrowheads="1"/>
          </p:cNvSpPr>
          <p:nvPr/>
        </p:nvSpPr>
        <p:spPr bwMode="auto">
          <a:xfrm>
            <a:off x="0" y="914400"/>
            <a:ext cx="9144000" cy="203132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fontAlgn="base">
              <a:spcBef>
                <a:spcPct val="0"/>
              </a:spcBef>
              <a:spcAft>
                <a:spcPct val="0"/>
              </a:spcAft>
            </a:pPr>
            <a:r>
              <a:rPr kumimoji="0" lang="en-US" b="1"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Classes</a:t>
            </a:r>
            <a:r>
              <a:rPr kumimoji="0" lang="en-US"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:1 </a:t>
            </a:r>
            <a:r>
              <a:rPr kumimoji="0" lang="en-US" b="0"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Cycadopsida</a:t>
            </a:r>
            <a:r>
              <a:rPr kumimoji="0" lang="en-US"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2.Coniferopsida                                 </a:t>
            </a:r>
            <a:r>
              <a:rPr lang="en-US" dirty="0" smtClean="0">
                <a:latin typeface="Calibri" pitchFamily="34" charset="0"/>
                <a:ea typeface="Calibri" pitchFamily="34" charset="0"/>
                <a:cs typeface="Times New Roman" pitchFamily="18" charset="0"/>
              </a:rPr>
              <a:t>3.Gnetopsida</a:t>
            </a:r>
            <a:endParaRPr kumimoji="0" lang="en-US" b="0"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b="1"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Orders                                                                         </a:t>
            </a:r>
            <a:r>
              <a:rPr kumimoji="0" lang="en-US" b="1"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Orders</a:t>
            </a:r>
            <a:r>
              <a:rPr kumimoji="0" lang="en-US" b="1"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a:t>
            </a:r>
            <a:r>
              <a:rPr kumimoji="0" lang="en-US" b="1"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Orders</a:t>
            </a:r>
            <a:endParaRPr kumimoji="0" lang="en-US" b="0"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b="0"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Pteridospermales</a:t>
            </a:r>
            <a:r>
              <a:rPr kumimoji="0" lang="en-US"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(9 Families)                  </a:t>
            </a:r>
            <a:r>
              <a:rPr kumimoji="0" lang="en-US" b="0"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Cordaitales</a:t>
            </a:r>
            <a:r>
              <a:rPr kumimoji="0" lang="en-US"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(3 Families)                                      </a:t>
            </a:r>
            <a:r>
              <a:rPr kumimoji="0" lang="en-US" b="0"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Gnetales</a:t>
            </a:r>
            <a:r>
              <a:rPr kumimoji="0" lang="en-US"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(3 Families)</a:t>
            </a:r>
            <a:endParaRPr kumimoji="0" lang="en-US" b="0"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b="0"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Bennettitales</a:t>
            </a:r>
            <a:r>
              <a:rPr kumimoji="0" lang="en-US"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(3 families)                         </a:t>
            </a:r>
            <a:r>
              <a:rPr kumimoji="0" lang="en-US" b="0"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Coniferales</a:t>
            </a:r>
            <a:r>
              <a:rPr kumimoji="0" lang="en-US"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(9 Families) </a:t>
            </a:r>
            <a:endParaRPr kumimoji="0" lang="en-US" b="0"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b="0"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Pentoxylales</a:t>
            </a:r>
            <a:r>
              <a:rPr kumimoji="0" lang="en-US"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(1 Families)                        </a:t>
            </a:r>
            <a:r>
              <a:rPr kumimoji="0" lang="en-US" b="0"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Taxales</a:t>
            </a:r>
            <a:r>
              <a:rPr kumimoji="0" lang="en-US"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(1 Families) </a:t>
            </a:r>
            <a:endParaRPr kumimoji="0" lang="en-US" b="0"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b="0"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Cycadales</a:t>
            </a:r>
            <a:r>
              <a:rPr kumimoji="0" lang="en-US"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(2 Families)                            </a:t>
            </a:r>
            <a:r>
              <a:rPr kumimoji="0" lang="en-US" b="0"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Ginkgoles</a:t>
            </a:r>
            <a:r>
              <a:rPr kumimoji="0" lang="en-US"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(2 Families)</a:t>
            </a:r>
            <a:endParaRPr kumimoji="0" lang="en-US" b="0" i="0" u="none" strike="noStrike" cap="none" normalizeH="0" baseline="0" dirty="0" smtClean="0">
              <a:ln>
                <a:noFill/>
              </a:ln>
              <a:solidFill>
                <a:schemeClr val="tx1"/>
              </a:solidFill>
              <a:effectLst/>
              <a:latin typeface="Arial" pitchFamily="34" charset="0"/>
            </a:endParaRPr>
          </a:p>
        </p:txBody>
      </p:sp>
    </p:spTree>
  </p:cSld>
  <p:clrMapOvr>
    <a:masterClrMapping/>
  </p:clrMapOvr>
  <p:transition>
    <p:wipe dir="u"/>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1"/>
          <p:cNvSpPr>
            <a:spLocks noChangeArrowheads="1"/>
          </p:cNvSpPr>
          <p:nvPr/>
        </p:nvSpPr>
        <p:spPr bwMode="auto">
          <a:xfrm>
            <a:off x="0" y="0"/>
            <a:ext cx="9144000" cy="729430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b="1" i="0" u="none" strike="noStrike" cap="none" normalizeH="0" baseline="0" dirty="0" smtClean="0">
                <a:ln>
                  <a:noFill/>
                </a:ln>
                <a:solidFill>
                  <a:srgbClr val="C00000"/>
                </a:solidFill>
                <a:effectLst/>
                <a:latin typeface="Calibri" pitchFamily="34" charset="0"/>
                <a:ea typeface="Calibri" pitchFamily="34" charset="0"/>
                <a:cs typeface="Times New Roman" pitchFamily="18" charset="0"/>
              </a:rPr>
              <a:t>Class 1 </a:t>
            </a:r>
            <a:r>
              <a:rPr kumimoji="0" lang="en-US" b="1" i="0" u="none" strike="noStrike" cap="none" normalizeH="0" baseline="0" dirty="0" err="1" smtClean="0">
                <a:ln>
                  <a:noFill/>
                </a:ln>
                <a:solidFill>
                  <a:srgbClr val="C00000"/>
                </a:solidFill>
                <a:effectLst/>
                <a:latin typeface="Calibri" pitchFamily="34" charset="0"/>
                <a:ea typeface="Calibri" pitchFamily="34" charset="0"/>
                <a:cs typeface="Times New Roman" pitchFamily="18" charset="0"/>
              </a:rPr>
              <a:t>Cycadopsida</a:t>
            </a:r>
            <a:r>
              <a:rPr kumimoji="0" lang="en-US" b="1" i="0" u="none" strike="noStrike" cap="none" normalizeH="0" baseline="0" dirty="0" smtClean="0">
                <a:ln>
                  <a:noFill/>
                </a:ln>
                <a:solidFill>
                  <a:srgbClr val="C00000"/>
                </a:solidFill>
                <a:effectLst/>
                <a:latin typeface="Calibri" pitchFamily="34" charset="0"/>
                <a:ea typeface="Calibri" pitchFamily="34" charset="0"/>
                <a:cs typeface="Times New Roman" pitchFamily="18" charset="0"/>
              </a:rPr>
              <a:t> </a:t>
            </a:r>
            <a:r>
              <a:rPr kumimoji="0" lang="en-US" b="1"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It includes typical </a:t>
            </a:r>
            <a:r>
              <a:rPr kumimoji="0" lang="en-US" b="1"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xerophytic</a:t>
            </a:r>
            <a:r>
              <a:rPr kumimoji="0" lang="en-US" b="1"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plants ,small tress with </a:t>
            </a:r>
            <a:r>
              <a:rPr kumimoji="0" lang="en-US" b="1"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unbranched</a:t>
            </a:r>
            <a:r>
              <a:rPr kumimoji="0" lang="en-US" b="1"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stem with </a:t>
            </a:r>
            <a:r>
              <a:rPr kumimoji="0" lang="en-US" b="1"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pinnately</a:t>
            </a:r>
            <a:r>
              <a:rPr kumimoji="0" lang="en-US" b="1"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compound leaves in terminal </a:t>
            </a:r>
            <a:r>
              <a:rPr kumimoji="0" lang="en-US" b="1"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crown.The</a:t>
            </a:r>
            <a:r>
              <a:rPr kumimoji="0" lang="en-US" b="1"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class includes four orders namely </a:t>
            </a:r>
            <a:r>
              <a:rPr kumimoji="0" lang="en-US" b="1"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Pteridospermales</a:t>
            </a:r>
            <a:r>
              <a:rPr kumimoji="0" lang="en-US" b="1"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a:t>
            </a:r>
            <a:r>
              <a:rPr kumimoji="0" lang="en-US" b="1"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Bennettitales</a:t>
            </a:r>
            <a:r>
              <a:rPr kumimoji="0" lang="en-US" b="1"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a:t>
            </a:r>
            <a:r>
              <a:rPr kumimoji="0" lang="en-US" b="1"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Pentoxylales</a:t>
            </a:r>
            <a:r>
              <a:rPr kumimoji="0" lang="en-US" b="1"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and </a:t>
            </a:r>
            <a:r>
              <a:rPr kumimoji="0" lang="en-US" b="1"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Cycadales.Except</a:t>
            </a:r>
            <a:r>
              <a:rPr kumimoji="0" lang="en-US" b="1"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order </a:t>
            </a:r>
            <a:r>
              <a:rPr kumimoji="0" lang="en-US" b="1"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Cycadales</a:t>
            </a:r>
            <a:r>
              <a:rPr kumimoji="0" lang="en-US" b="1"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all the genera belonging to first three orders are fossil genera .The last order </a:t>
            </a:r>
            <a:r>
              <a:rPr kumimoji="0" lang="en-US" b="1"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Cycadales</a:t>
            </a:r>
            <a:r>
              <a:rPr kumimoji="0" lang="en-US" b="1"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includes some fossils and some living </a:t>
            </a:r>
            <a:r>
              <a:rPr kumimoji="0" lang="en-US" b="1"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genera.It</a:t>
            </a:r>
            <a:r>
              <a:rPr kumimoji="0" lang="en-US" b="1"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is the only living order of this class which is further divided into two families ,the family </a:t>
            </a:r>
            <a:r>
              <a:rPr kumimoji="0" lang="en-US" b="1"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Nilsoniaceae</a:t>
            </a:r>
            <a:r>
              <a:rPr kumimoji="0" lang="en-US" b="1"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of fossil genus </a:t>
            </a:r>
            <a:r>
              <a:rPr kumimoji="0" lang="en-US" b="1"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Nilsonia</a:t>
            </a:r>
            <a:r>
              <a:rPr kumimoji="0" lang="en-US" b="1"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and the family </a:t>
            </a:r>
            <a:r>
              <a:rPr kumimoji="0" lang="en-US" b="1"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cycadaceae</a:t>
            </a:r>
            <a:r>
              <a:rPr kumimoji="0" lang="en-US" b="1"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which includes living genera like </a:t>
            </a:r>
            <a:r>
              <a:rPr kumimoji="0" lang="en-US" b="1"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cycas,Zamia</a:t>
            </a:r>
            <a:r>
              <a:rPr kumimoji="0" lang="en-US" b="1"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a:t>
            </a:r>
            <a:r>
              <a:rPr kumimoji="0" lang="en-US" b="1"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Macrizamia</a:t>
            </a:r>
            <a:r>
              <a:rPr kumimoji="0" lang="en-US" b="1"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a:t>
            </a:r>
            <a:r>
              <a:rPr kumimoji="0" lang="en-US" b="1"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Stangeria</a:t>
            </a:r>
            <a:r>
              <a:rPr kumimoji="0" lang="en-US" b="1"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etc. </a:t>
            </a:r>
            <a:endParaRPr kumimoji="0" lang="en-US" b="1"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b="1" i="0" u="none" strike="noStrike" cap="none" normalizeH="0" baseline="0" dirty="0" smtClean="0">
                <a:ln>
                  <a:noFill/>
                </a:ln>
                <a:solidFill>
                  <a:srgbClr val="C00000"/>
                </a:solidFill>
                <a:effectLst/>
                <a:latin typeface="Calibri" pitchFamily="34" charset="0"/>
                <a:ea typeface="Calibri" pitchFamily="34" charset="0"/>
                <a:cs typeface="Times New Roman" pitchFamily="18" charset="0"/>
              </a:rPr>
              <a:t>Class 2.Coniferopsida </a:t>
            </a:r>
            <a:r>
              <a:rPr kumimoji="0" lang="en-US" b="1"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It  includes massive large and dominant plants with branched stem and simple leaves .The class is further divided into four order namely order   </a:t>
            </a:r>
            <a:r>
              <a:rPr kumimoji="0" lang="en-US" b="1"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Cordaitales</a:t>
            </a:r>
            <a:r>
              <a:rPr kumimoji="0" lang="en-US" b="1"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a:t>
            </a:r>
            <a:r>
              <a:rPr kumimoji="0" lang="en-US" b="1"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Coniferales</a:t>
            </a:r>
            <a:r>
              <a:rPr kumimoji="0" lang="en-US" b="1"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a:t>
            </a:r>
            <a:r>
              <a:rPr kumimoji="0" lang="en-US" b="1"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Taxales</a:t>
            </a:r>
            <a:r>
              <a:rPr kumimoji="0" lang="en-US" b="1"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and </a:t>
            </a:r>
            <a:r>
              <a:rPr kumimoji="0" lang="en-US" b="1"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Ginkgoles</a:t>
            </a:r>
            <a:r>
              <a:rPr kumimoji="0" lang="en-US" b="1"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.The order </a:t>
            </a:r>
            <a:r>
              <a:rPr kumimoji="0" lang="en-US" b="1"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Cordaitales</a:t>
            </a:r>
            <a:r>
              <a:rPr kumimoji="0" lang="en-US" b="1"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includes only fossil genus while remaining three orders include both living and fossil </a:t>
            </a:r>
            <a:r>
              <a:rPr kumimoji="0" lang="en-US" b="1"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genera.The</a:t>
            </a:r>
            <a:r>
              <a:rPr kumimoji="0" lang="en-US" b="1"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order </a:t>
            </a:r>
            <a:r>
              <a:rPr kumimoji="0" lang="en-US" b="1"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Coniferales</a:t>
            </a:r>
            <a:r>
              <a:rPr kumimoji="0" lang="en-US" b="1"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is the largest order with nine </a:t>
            </a:r>
            <a:r>
              <a:rPr kumimoji="0" lang="en-US" b="1"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families.Most</a:t>
            </a:r>
            <a:r>
              <a:rPr kumimoji="0" lang="en-US" b="1"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of the genera of modern gymnosperms belong to this order. The most important family is </a:t>
            </a:r>
            <a:r>
              <a:rPr kumimoji="0" lang="en-US" b="1"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Pinaceae</a:t>
            </a:r>
            <a:r>
              <a:rPr kumimoji="0" lang="en-US" b="1"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with important genus </a:t>
            </a:r>
            <a:r>
              <a:rPr kumimoji="0" lang="en-US" b="1"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Pinus</a:t>
            </a:r>
            <a:r>
              <a:rPr kumimoji="0" lang="en-US" b="1"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belongs. The orders </a:t>
            </a:r>
            <a:r>
              <a:rPr kumimoji="0" lang="en-US" b="1"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Taxales</a:t>
            </a:r>
            <a:r>
              <a:rPr kumimoji="0" lang="en-US" b="1"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consists only one family </a:t>
            </a:r>
            <a:r>
              <a:rPr kumimoji="0" lang="en-US" b="1"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Taxaceae</a:t>
            </a:r>
            <a:r>
              <a:rPr kumimoji="0" lang="en-US" b="1"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a:t>
            </a:r>
            <a:r>
              <a:rPr kumimoji="0" lang="en-US" b="1"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e.g</a:t>
            </a:r>
            <a:r>
              <a:rPr kumimoji="0" lang="en-US" b="1"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a:t>
            </a:r>
            <a:r>
              <a:rPr kumimoji="0" lang="en-US" b="1"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Taxus</a:t>
            </a:r>
            <a:r>
              <a:rPr kumimoji="0" lang="en-US" b="1"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.The last order </a:t>
            </a:r>
            <a:r>
              <a:rPr kumimoji="0" lang="en-US" b="1"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Ginkgoales</a:t>
            </a:r>
            <a:r>
              <a:rPr kumimoji="0" lang="en-US" b="1"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consists two </a:t>
            </a:r>
            <a:r>
              <a:rPr kumimoji="0" lang="en-US" b="1"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familes</a:t>
            </a:r>
            <a:r>
              <a:rPr kumimoji="0" lang="en-US" b="1"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a:t>
            </a:r>
            <a:r>
              <a:rPr kumimoji="0" lang="en-US" b="1"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Trichopityaceae</a:t>
            </a:r>
            <a:r>
              <a:rPr kumimoji="0" lang="en-US" b="1"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of fossil genus </a:t>
            </a:r>
            <a:r>
              <a:rPr kumimoji="0" lang="en-US" b="1"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Trichophytis</a:t>
            </a:r>
            <a:r>
              <a:rPr kumimoji="0" lang="en-US" b="1"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a:t>
            </a:r>
            <a:r>
              <a:rPr kumimoji="0" lang="en-US" b="1"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nand</a:t>
            </a:r>
            <a:r>
              <a:rPr kumimoji="0" lang="en-US" b="1"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the family </a:t>
            </a:r>
            <a:r>
              <a:rPr kumimoji="0" lang="en-US" b="1"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Ginkgoaceae</a:t>
            </a:r>
            <a:r>
              <a:rPr kumimoji="0" lang="en-US" b="1"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includes both fossil and living genera . Ginkgo </a:t>
            </a:r>
            <a:r>
              <a:rPr kumimoji="0" lang="en-US" b="1"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biloba</a:t>
            </a:r>
            <a:r>
              <a:rPr kumimoji="0" lang="en-US" b="1"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is the only living member of this family which is on the way of </a:t>
            </a:r>
            <a:r>
              <a:rPr kumimoji="0" lang="en-US" b="1"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extinctness</a:t>
            </a:r>
            <a:r>
              <a:rPr kumimoji="0" lang="en-US" b="1"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a:t>
            </a:r>
            <a:endParaRPr kumimoji="0" lang="en-US" b="1"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b="1" i="0" u="none" strike="noStrike" cap="none" normalizeH="0" baseline="0" dirty="0" smtClean="0">
                <a:ln>
                  <a:noFill/>
                </a:ln>
                <a:solidFill>
                  <a:srgbClr val="C00000"/>
                </a:solidFill>
                <a:effectLst/>
                <a:latin typeface="Calibri" pitchFamily="34" charset="0"/>
                <a:ea typeface="Calibri" pitchFamily="34" charset="0"/>
                <a:cs typeface="Times New Roman" pitchFamily="18" charset="0"/>
              </a:rPr>
              <a:t>  Class 3. </a:t>
            </a:r>
            <a:r>
              <a:rPr kumimoji="0" lang="en-US" b="1" i="0" u="none" strike="noStrike" cap="none" normalizeH="0" baseline="0" dirty="0" err="1" smtClean="0">
                <a:ln>
                  <a:noFill/>
                </a:ln>
                <a:solidFill>
                  <a:srgbClr val="C00000"/>
                </a:solidFill>
                <a:effectLst/>
                <a:latin typeface="Calibri" pitchFamily="34" charset="0"/>
                <a:ea typeface="Calibri" pitchFamily="34" charset="0"/>
                <a:cs typeface="Times New Roman" pitchFamily="18" charset="0"/>
              </a:rPr>
              <a:t>Gnetopsida</a:t>
            </a:r>
            <a:r>
              <a:rPr kumimoji="0" lang="en-US" b="1"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It includes the plants which are shrubs ,small trees or woody climbers .The leaves are simple opposite or </a:t>
            </a:r>
            <a:r>
              <a:rPr kumimoji="0" lang="en-US" b="1"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whorled,large</a:t>
            </a:r>
            <a:r>
              <a:rPr kumimoji="0" lang="en-US" b="1"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and </a:t>
            </a:r>
            <a:r>
              <a:rPr kumimoji="0" lang="en-US" b="1"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broad.The</a:t>
            </a:r>
            <a:r>
              <a:rPr kumimoji="0" lang="en-US" b="1"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class has only one </a:t>
            </a:r>
            <a:r>
              <a:rPr kumimoji="0" lang="en-US" b="1"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order,Gnetales</a:t>
            </a:r>
            <a:r>
              <a:rPr kumimoji="0" lang="en-US" b="1"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which includes three </a:t>
            </a:r>
            <a:r>
              <a:rPr kumimoji="0" lang="en-US" b="1"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unigeneric</a:t>
            </a:r>
            <a:r>
              <a:rPr kumimoji="0" lang="en-US" b="1"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families ,</a:t>
            </a:r>
            <a:r>
              <a:rPr kumimoji="0" lang="en-US" b="1"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Gnetaceae</a:t>
            </a:r>
            <a:r>
              <a:rPr kumimoji="0" lang="en-US" b="1"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a:t>
            </a:r>
            <a:r>
              <a:rPr kumimoji="0" lang="en-US" b="1"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Welwitshiaceae</a:t>
            </a:r>
            <a:r>
              <a:rPr kumimoji="0" lang="en-US" b="1"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and </a:t>
            </a:r>
            <a:r>
              <a:rPr kumimoji="0" lang="en-US" b="1"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Ephedraceae</a:t>
            </a:r>
            <a:r>
              <a:rPr kumimoji="0" lang="en-US" b="1"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.The family </a:t>
            </a:r>
            <a:r>
              <a:rPr kumimoji="0" lang="en-US" b="1"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Gnetaceae</a:t>
            </a:r>
            <a:r>
              <a:rPr kumimoji="0" lang="en-US" b="1"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includes single genus </a:t>
            </a:r>
            <a:r>
              <a:rPr kumimoji="0" lang="en-US" b="1"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Gnetum</a:t>
            </a:r>
            <a:r>
              <a:rPr kumimoji="0" lang="en-US" b="1"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which is most advanced and found in the Western </a:t>
            </a:r>
            <a:r>
              <a:rPr kumimoji="0" lang="en-US" b="1"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ghats</a:t>
            </a:r>
            <a:r>
              <a:rPr kumimoji="0" lang="en-US" b="1"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forest of Maharashtra (</a:t>
            </a:r>
            <a:r>
              <a:rPr kumimoji="0" lang="en-US" b="1"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Rantagiri</a:t>
            </a:r>
            <a:r>
              <a:rPr kumimoji="0" lang="en-US" b="1"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a:t>
            </a:r>
            <a:r>
              <a:rPr kumimoji="0" lang="en-US" b="1"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Sindhudurg</a:t>
            </a:r>
            <a:r>
              <a:rPr kumimoji="0" lang="en-US" b="1"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districts) Family </a:t>
            </a:r>
            <a:r>
              <a:rPr kumimoji="0" lang="en-US" b="1"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Ephedreceae</a:t>
            </a:r>
            <a:r>
              <a:rPr kumimoji="0" lang="en-US" b="1"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is represented by the genus </a:t>
            </a:r>
            <a:r>
              <a:rPr kumimoji="0" lang="en-US" b="1"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Ephedra</a:t>
            </a:r>
            <a:r>
              <a:rPr kumimoji="0" lang="en-US" b="1"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(medicinal) found as a </a:t>
            </a:r>
            <a:r>
              <a:rPr kumimoji="0" lang="en-US" b="1"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xerophytic</a:t>
            </a:r>
            <a:r>
              <a:rPr kumimoji="0" lang="en-US" b="1"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shrubs in Rajasthan and </a:t>
            </a:r>
            <a:r>
              <a:rPr kumimoji="0" lang="en-US" b="1"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U.P.The</a:t>
            </a:r>
            <a:r>
              <a:rPr kumimoji="0" lang="en-US" b="1"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last family </a:t>
            </a:r>
            <a:r>
              <a:rPr kumimoji="0" lang="en-US" b="1"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Welwitschiaceae</a:t>
            </a:r>
            <a:r>
              <a:rPr kumimoji="0" lang="en-US" b="1"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is restricted to south West Africa and not found in India.</a:t>
            </a:r>
            <a:endParaRPr kumimoji="0" lang="en-US" b="1"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endParaRPr>
          </a:p>
        </p:txBody>
      </p:sp>
    </p:spTree>
  </p:cSld>
  <p:clrMapOvr>
    <a:masterClrMapping/>
  </p:clrMapOvr>
  <p:transition>
    <p:wipe dir="u"/>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1"/>
          <p:cNvSpPr>
            <a:spLocks noChangeArrowheads="1"/>
          </p:cNvSpPr>
          <p:nvPr/>
        </p:nvSpPr>
        <p:spPr bwMode="auto">
          <a:xfrm>
            <a:off x="0" y="1"/>
            <a:ext cx="9144000" cy="747897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smtClean="0">
                <a:ln>
                  <a:noFill/>
                </a:ln>
                <a:solidFill>
                  <a:srgbClr val="00B050"/>
                </a:solidFill>
                <a:effectLst/>
                <a:latin typeface="Calibri" pitchFamily="34" charset="0"/>
                <a:ea typeface="Calibri" pitchFamily="34" charset="0"/>
                <a:cs typeface="Times New Roman" pitchFamily="18" charset="0"/>
              </a:rPr>
              <a:t>Economic importance of Gymnosperms</a:t>
            </a:r>
            <a:r>
              <a:rPr kumimoji="0" lang="en-US" sz="1600" b="1"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a:t>
            </a:r>
            <a:endParaRPr kumimoji="0" lang="en-US" sz="1600" b="0"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Economically the gymnosperms are relatively less important as </a:t>
            </a:r>
            <a:r>
              <a:rPr kumimoji="0" lang="en-US" sz="1600" b="0"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compaired</a:t>
            </a:r>
            <a:r>
              <a:rPr kumimoji="0" lang="en-US" sz="16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to </a:t>
            </a:r>
            <a:r>
              <a:rPr kumimoji="0" lang="en-US" sz="1600" b="0"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angiosperms.Due</a:t>
            </a:r>
            <a:r>
              <a:rPr kumimoji="0" lang="en-US" sz="16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to their </a:t>
            </a:r>
            <a:r>
              <a:rPr kumimoji="0" lang="en-US" sz="1600" b="0"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asthetic</a:t>
            </a:r>
            <a:r>
              <a:rPr kumimoji="0" lang="en-US" sz="16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value they are cultivated in the gardens and </a:t>
            </a:r>
            <a:r>
              <a:rPr kumimoji="0" lang="en-US" sz="1600" b="0"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parks.Some</a:t>
            </a:r>
            <a:r>
              <a:rPr kumimoji="0" lang="en-US" sz="16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yield products of commercial </a:t>
            </a:r>
            <a:r>
              <a:rPr kumimoji="0" lang="en-US" sz="1600" b="0"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importance.Those</a:t>
            </a:r>
            <a:r>
              <a:rPr kumimoji="0" lang="en-US" sz="16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are discussed as follows.</a:t>
            </a:r>
            <a:endParaRPr kumimoji="0" lang="en-US" sz="1600" b="0"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dirty="0" smtClean="0">
                <a:ln>
                  <a:noFill/>
                </a:ln>
                <a:solidFill>
                  <a:srgbClr val="C00000"/>
                </a:solidFill>
                <a:effectLst/>
                <a:latin typeface="Calibri" pitchFamily="34" charset="0"/>
                <a:ea typeface="Calibri" pitchFamily="34" charset="0"/>
                <a:cs typeface="Times New Roman" pitchFamily="18" charset="0"/>
              </a:rPr>
              <a:t>A) Gymnosperms have food value</a:t>
            </a:r>
            <a:r>
              <a:rPr kumimoji="0" lang="en-US" sz="16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:-1) The stems and seeds of some gymnosperms (</a:t>
            </a:r>
            <a:r>
              <a:rPr kumimoji="0" lang="en-US" sz="1600" b="0"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Cycas</a:t>
            </a:r>
            <a:r>
              <a:rPr kumimoji="0" lang="en-US" sz="16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yield starch commonly called sago.</a:t>
            </a:r>
            <a:endParaRPr kumimoji="0" lang="en-US" sz="1600" b="0"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2) The seeds of </a:t>
            </a:r>
            <a:r>
              <a:rPr kumimoji="0" lang="en-US" sz="1600" b="0"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Gnetum</a:t>
            </a:r>
            <a:r>
              <a:rPr kumimoji="0" lang="en-US" sz="16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a:t>
            </a:r>
            <a:r>
              <a:rPr kumimoji="0" lang="en-US" sz="1600" b="0"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chilgoza</a:t>
            </a:r>
            <a:r>
              <a:rPr kumimoji="0" lang="en-US" sz="16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and </a:t>
            </a:r>
            <a:r>
              <a:rPr kumimoji="0" lang="en-US" sz="1600" b="0"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pinus</a:t>
            </a:r>
            <a:r>
              <a:rPr kumimoji="0" lang="en-US" sz="16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species are </a:t>
            </a:r>
            <a:r>
              <a:rPr kumimoji="0" lang="en-US" sz="1600" b="0"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edible.The</a:t>
            </a:r>
            <a:r>
              <a:rPr kumimoji="0" lang="en-US" sz="16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tubers of Zamia are also </a:t>
            </a:r>
            <a:r>
              <a:rPr kumimoji="0" lang="en-US" sz="1600" b="0"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edible.The</a:t>
            </a:r>
            <a:r>
              <a:rPr kumimoji="0" lang="en-US" sz="16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starchy stem of </a:t>
            </a:r>
            <a:r>
              <a:rPr kumimoji="0" lang="en-US" sz="1600" b="0"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Macrozamia</a:t>
            </a:r>
            <a:r>
              <a:rPr kumimoji="0" lang="en-US" sz="16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can be ground and boiled in water and used as a food for </a:t>
            </a:r>
            <a:r>
              <a:rPr kumimoji="0" lang="en-US" sz="1600" b="0"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pigs,poultry</a:t>
            </a:r>
            <a:r>
              <a:rPr kumimoji="0" lang="en-US" sz="16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and calves.</a:t>
            </a:r>
            <a:endParaRPr kumimoji="0" lang="en-US" sz="1600" b="0"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dirty="0" smtClean="0">
                <a:ln>
                  <a:noFill/>
                </a:ln>
                <a:solidFill>
                  <a:srgbClr val="C00000"/>
                </a:solidFill>
                <a:effectLst/>
                <a:latin typeface="Calibri" pitchFamily="34" charset="0"/>
                <a:ea typeface="Calibri" pitchFamily="34" charset="0"/>
                <a:cs typeface="Times New Roman" pitchFamily="18" charset="0"/>
              </a:rPr>
              <a:t>B) As a soft wood and timber</a:t>
            </a:r>
            <a:r>
              <a:rPr kumimoji="0" lang="en-US" sz="1600" b="1"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a:t>
            </a:r>
            <a:r>
              <a:rPr kumimoji="0" lang="en-US" sz="16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The wood of gymnosperms is light ,soft ,resinous and non-porous (lack of vessels) Due to presence of </a:t>
            </a:r>
            <a:r>
              <a:rPr kumimoji="0" lang="en-US" sz="1600" b="0"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resins,the</a:t>
            </a:r>
            <a:r>
              <a:rPr kumimoji="0" lang="en-US" sz="16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wood is durable and used in many ways.</a:t>
            </a:r>
            <a:endParaRPr kumimoji="0" lang="en-US" sz="1600" b="0"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3)The wood obtained from different  species of </a:t>
            </a:r>
            <a:r>
              <a:rPr kumimoji="0" lang="en-US" sz="1600" b="0"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Pinus</a:t>
            </a:r>
            <a:r>
              <a:rPr kumimoji="0" lang="en-US" sz="16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is used as a timber for making furniture ,boxes,    poles and toys.</a:t>
            </a:r>
            <a:endParaRPr kumimoji="0" lang="en-US" sz="1600" b="0"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4) </a:t>
            </a:r>
            <a:r>
              <a:rPr kumimoji="0" lang="en-US" sz="1600" b="0"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Juniperus</a:t>
            </a:r>
            <a:r>
              <a:rPr kumimoji="0" lang="en-US" sz="16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wood is used for boats and making lead pencils.</a:t>
            </a:r>
            <a:endParaRPr kumimoji="0" lang="en-US" sz="1600" b="0"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5) The wood of </a:t>
            </a:r>
            <a:r>
              <a:rPr kumimoji="0" lang="en-US" sz="1600" b="0"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Abies</a:t>
            </a:r>
            <a:r>
              <a:rPr kumimoji="0" lang="en-US" sz="16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and </a:t>
            </a:r>
            <a:r>
              <a:rPr kumimoji="0" lang="en-US" sz="1600" b="0"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Cycas</a:t>
            </a:r>
            <a:r>
              <a:rPr kumimoji="0" lang="en-US" sz="16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is used for making small </a:t>
            </a:r>
            <a:r>
              <a:rPr kumimoji="0" lang="en-US" sz="1600" b="0"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boxes,dishes</a:t>
            </a:r>
            <a:r>
              <a:rPr kumimoji="0" lang="en-US" sz="16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etc.</a:t>
            </a:r>
            <a:endParaRPr kumimoji="0" lang="en-US" sz="1600" b="0"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dirty="0" smtClean="0">
                <a:ln>
                  <a:noFill/>
                </a:ln>
                <a:solidFill>
                  <a:srgbClr val="C00000"/>
                </a:solidFill>
                <a:effectLst/>
                <a:latin typeface="Calibri" pitchFamily="34" charset="0"/>
                <a:ea typeface="Calibri" pitchFamily="34" charset="0"/>
                <a:cs typeface="Times New Roman" pitchFamily="18" charset="0"/>
              </a:rPr>
              <a:t>C) As a gums and resins</a:t>
            </a:r>
            <a:r>
              <a:rPr kumimoji="0" lang="en-US" sz="1600" b="1"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a:t>
            </a:r>
            <a:r>
              <a:rPr kumimoji="0" lang="en-US" sz="16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The gums and resins are minor but important forest </a:t>
            </a:r>
            <a:r>
              <a:rPr kumimoji="0" lang="en-US" sz="1600" b="0"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products.They</a:t>
            </a:r>
            <a:r>
              <a:rPr kumimoji="0" lang="en-US" sz="16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are obtained from many gymnosperms and used in industrial products.</a:t>
            </a:r>
            <a:endParaRPr kumimoji="0" lang="en-US" sz="1600" b="0"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6) Turpentine obtained from different </a:t>
            </a:r>
            <a:r>
              <a:rPr kumimoji="0" lang="en-US" sz="1600" b="0"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sps</a:t>
            </a:r>
            <a:r>
              <a:rPr kumimoji="0" lang="en-US" sz="16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of </a:t>
            </a:r>
            <a:r>
              <a:rPr kumimoji="0" lang="en-US" sz="1600" b="0"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pinus</a:t>
            </a:r>
            <a:r>
              <a:rPr kumimoji="0" lang="en-US" sz="16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is used in paints ,varnishes ,inks etc.</a:t>
            </a:r>
            <a:endParaRPr kumimoji="0" lang="en-US" sz="1600" b="0"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7) Canada balsam , a resin obtained from </a:t>
            </a:r>
            <a:r>
              <a:rPr kumimoji="0" lang="en-US" sz="1600" b="0"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Abies</a:t>
            </a:r>
            <a:r>
              <a:rPr kumimoji="0" lang="en-US" sz="16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a:t>
            </a:r>
            <a:r>
              <a:rPr kumimoji="0" lang="en-US" sz="1600" b="0"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balsamea</a:t>
            </a:r>
            <a:r>
              <a:rPr kumimoji="0" lang="en-US" sz="16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is very useful mounting medium in biological preparations.</a:t>
            </a:r>
            <a:endParaRPr kumimoji="0" lang="en-US" sz="1600" b="0"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8) The gum of Araucaria and </a:t>
            </a:r>
            <a:r>
              <a:rPr kumimoji="0" lang="en-US" sz="1600" b="0"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Cycas</a:t>
            </a:r>
            <a:r>
              <a:rPr kumimoji="0" lang="en-US" sz="16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is a </a:t>
            </a:r>
            <a:r>
              <a:rPr kumimoji="0" lang="en-US" sz="1600" b="0"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adcesive</a:t>
            </a:r>
            <a:r>
              <a:rPr kumimoji="0" lang="en-US" sz="16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a:t>
            </a:r>
            <a:endParaRPr kumimoji="0" lang="en-US" sz="1600" b="0"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9) The ‘Green gum ‘or ‘Candle gum’ obtained from </a:t>
            </a:r>
            <a:r>
              <a:rPr kumimoji="0" lang="en-US" sz="1600" b="0"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Agathis</a:t>
            </a:r>
            <a:r>
              <a:rPr kumimoji="0" lang="en-US" sz="16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a:t>
            </a:r>
            <a:r>
              <a:rPr kumimoji="0" lang="en-US" sz="1600" b="0"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sps</a:t>
            </a:r>
            <a:r>
              <a:rPr kumimoji="0" lang="en-US" sz="16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is used in varnish making ,preparation of plastics, polishes etc.</a:t>
            </a:r>
            <a:endParaRPr kumimoji="0" lang="en-US" sz="1600" b="0"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dirty="0" smtClean="0">
                <a:ln>
                  <a:noFill/>
                </a:ln>
                <a:solidFill>
                  <a:srgbClr val="C00000"/>
                </a:solidFill>
                <a:effectLst/>
                <a:latin typeface="Calibri" pitchFamily="34" charset="0"/>
                <a:ea typeface="Calibri" pitchFamily="34" charset="0"/>
                <a:cs typeface="Times New Roman" pitchFamily="18" charset="0"/>
              </a:rPr>
              <a:t>D)</a:t>
            </a:r>
            <a:r>
              <a:rPr kumimoji="0" lang="en-US" sz="1600" b="1"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a:t>
            </a:r>
            <a:r>
              <a:rPr kumimoji="0" lang="en-US" sz="1600" b="1" i="0" u="none" strike="noStrike" cap="none" normalizeH="0" baseline="0" dirty="0" smtClean="0">
                <a:ln>
                  <a:noFill/>
                </a:ln>
                <a:solidFill>
                  <a:srgbClr val="C00000"/>
                </a:solidFill>
                <a:effectLst/>
                <a:latin typeface="Calibri" pitchFamily="34" charset="0"/>
                <a:ea typeface="Calibri" pitchFamily="34" charset="0"/>
                <a:cs typeface="Times New Roman" pitchFamily="18" charset="0"/>
              </a:rPr>
              <a:t>Gymnosperms have medicinal values</a:t>
            </a:r>
            <a:r>
              <a:rPr kumimoji="0" lang="en-US" sz="1600" b="1"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a:t>
            </a:r>
            <a:r>
              <a:rPr kumimoji="0" lang="en-US" sz="16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10) Ephedrine a drug obtained from </a:t>
            </a:r>
            <a:r>
              <a:rPr kumimoji="0" lang="en-US" sz="1600" b="0"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Ephedra</a:t>
            </a:r>
            <a:r>
              <a:rPr kumimoji="0" lang="en-US" sz="16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is very useful in </a:t>
            </a:r>
            <a:r>
              <a:rPr kumimoji="0" lang="en-US" sz="1600" b="0"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asthama</a:t>
            </a:r>
            <a:r>
              <a:rPr kumimoji="0" lang="en-US" sz="16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and colds.  </a:t>
            </a:r>
            <a:endParaRPr kumimoji="0" lang="en-US" sz="1600" b="0"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11)The seed paste of </a:t>
            </a:r>
            <a:r>
              <a:rPr kumimoji="0" lang="en-US" sz="1600" b="0"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Cycas</a:t>
            </a:r>
            <a:r>
              <a:rPr kumimoji="0" lang="en-US" sz="16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in coconut oil is used for </a:t>
            </a:r>
            <a:r>
              <a:rPr kumimoji="0" lang="en-US" sz="1600" b="0"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sores,swelling</a:t>
            </a:r>
            <a:r>
              <a:rPr kumimoji="0" lang="en-US" sz="16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a:t>
            </a:r>
            <a:r>
              <a:rPr kumimoji="0" lang="en-US" sz="1600" b="0"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wounds,boils</a:t>
            </a:r>
            <a:r>
              <a:rPr kumimoji="0" lang="en-US" sz="16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and skin disease.</a:t>
            </a:r>
            <a:endParaRPr kumimoji="0" lang="en-US" sz="1600" b="0"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12) A liquid decoction of the seeds of </a:t>
            </a:r>
            <a:r>
              <a:rPr kumimoji="0" lang="en-US" sz="1600" b="0"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Dioon</a:t>
            </a:r>
            <a:r>
              <a:rPr kumimoji="0" lang="en-US" sz="16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is employed (in Mexico) for neuralgia.</a:t>
            </a:r>
            <a:endParaRPr kumimoji="0" lang="en-US" sz="1600" b="0"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13)The crushed seeds of </a:t>
            </a:r>
            <a:r>
              <a:rPr kumimoji="0" lang="en-US" sz="1600" b="0"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C.circinalis</a:t>
            </a:r>
            <a:r>
              <a:rPr kumimoji="0" lang="en-US" sz="16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are used as a fish poison .The leaf juice used in stomach disorders ,skin disease and vomiting.</a:t>
            </a:r>
            <a:endParaRPr kumimoji="0" lang="en-US" sz="1600" b="0"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14)The stem extract of </a:t>
            </a:r>
            <a:r>
              <a:rPr kumimoji="0" lang="en-US" sz="1600" b="0"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C.pectinata</a:t>
            </a:r>
            <a:r>
              <a:rPr kumimoji="0" lang="en-US" sz="16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is used as hair –wash.</a:t>
            </a:r>
            <a:endParaRPr kumimoji="0" lang="en-US" sz="1600" b="0" i="0" u="none" strike="noStrike" cap="none" normalizeH="0" baseline="0" dirty="0" smtClean="0">
              <a:ln>
                <a:noFill/>
              </a:ln>
              <a:solidFill>
                <a:schemeClr val="tx1"/>
              </a:solidFill>
              <a:effectLst/>
              <a:latin typeface="Arial" pitchFamily="34" charset="0"/>
            </a:endParaRPr>
          </a:p>
        </p:txBody>
      </p:sp>
    </p:spTree>
  </p:cSld>
  <p:clrMapOvr>
    <a:masterClrMapping/>
  </p:clrMapOvr>
  <p:transition>
    <p:wipe dir="u"/>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1"/>
          <p:cNvSpPr>
            <a:spLocks noChangeArrowheads="1"/>
          </p:cNvSpPr>
          <p:nvPr/>
        </p:nvSpPr>
        <p:spPr bwMode="auto">
          <a:xfrm>
            <a:off x="0" y="0"/>
            <a:ext cx="9144000" cy="729430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b="1" i="0" u="none" strike="noStrike" cap="none" normalizeH="0" baseline="0" dirty="0" smtClean="0">
              <a:ln>
                <a:noFill/>
              </a:ln>
              <a:solidFill>
                <a:srgbClr val="C00000"/>
              </a:solidFill>
              <a:effectLst/>
              <a:latin typeface="Calibri" pitchFamily="34" charset="0"/>
              <a:ea typeface="Calibri" pitchFamily="34"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lang="en-US" b="1" dirty="0" smtClean="0">
              <a:solidFill>
                <a:srgbClr val="C00000"/>
              </a:solidFill>
              <a:latin typeface="Calibri" pitchFamily="34" charset="0"/>
              <a:ea typeface="Calibri" pitchFamily="34"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b="1" i="0" u="none" strike="noStrike" cap="none" normalizeH="0" baseline="0" dirty="0" smtClean="0">
              <a:ln>
                <a:noFill/>
              </a:ln>
              <a:solidFill>
                <a:srgbClr val="C00000"/>
              </a:solidFill>
              <a:effectLst/>
              <a:latin typeface="Calibri" pitchFamily="34" charset="0"/>
              <a:ea typeface="Calibri" pitchFamily="34"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lang="en-US" b="1" dirty="0" smtClean="0">
              <a:solidFill>
                <a:srgbClr val="C00000"/>
              </a:solidFill>
              <a:latin typeface="Calibri" pitchFamily="34" charset="0"/>
              <a:ea typeface="Calibri" pitchFamily="34"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b="1" i="0" u="none" strike="noStrike" cap="none" normalizeH="0" baseline="0" dirty="0" smtClean="0">
              <a:ln>
                <a:noFill/>
              </a:ln>
              <a:solidFill>
                <a:srgbClr val="C00000"/>
              </a:solidFill>
              <a:effectLst/>
              <a:latin typeface="Calibri" pitchFamily="34" charset="0"/>
              <a:ea typeface="Calibri" pitchFamily="34"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lang="en-US" b="1" dirty="0" smtClean="0">
              <a:solidFill>
                <a:srgbClr val="C00000"/>
              </a:solidFill>
              <a:latin typeface="Calibri" pitchFamily="34" charset="0"/>
              <a:ea typeface="Calibri" pitchFamily="34"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b="1" i="0" u="none" strike="noStrike" cap="none" normalizeH="0" baseline="0" dirty="0" smtClean="0">
              <a:ln>
                <a:noFill/>
              </a:ln>
              <a:solidFill>
                <a:srgbClr val="C00000"/>
              </a:solidFill>
              <a:effectLst/>
              <a:latin typeface="Calibri" pitchFamily="34" charset="0"/>
              <a:ea typeface="Calibri" pitchFamily="34"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lang="en-US" b="1" dirty="0" smtClean="0">
              <a:solidFill>
                <a:srgbClr val="C00000"/>
              </a:solidFill>
              <a:latin typeface="Calibri" pitchFamily="34" charset="0"/>
              <a:ea typeface="Calibri" pitchFamily="34"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US" b="1" i="0" u="none" strike="noStrike" cap="none" normalizeH="0" baseline="0" dirty="0" smtClean="0">
                <a:ln>
                  <a:noFill/>
                </a:ln>
                <a:solidFill>
                  <a:srgbClr val="C00000"/>
                </a:solidFill>
                <a:effectLst/>
                <a:latin typeface="Calibri" pitchFamily="34" charset="0"/>
                <a:ea typeface="Calibri" pitchFamily="34" charset="0"/>
                <a:cs typeface="Times New Roman" pitchFamily="18" charset="0"/>
              </a:rPr>
              <a:t>E</a:t>
            </a:r>
            <a:r>
              <a:rPr kumimoji="0" lang="en-US" b="1" i="0" u="none" strike="noStrike" cap="none" normalizeH="0" baseline="0" dirty="0" smtClean="0">
                <a:ln>
                  <a:noFill/>
                </a:ln>
                <a:solidFill>
                  <a:srgbClr val="C00000"/>
                </a:solidFill>
                <a:effectLst/>
                <a:latin typeface="Calibri" pitchFamily="34" charset="0"/>
                <a:ea typeface="Calibri" pitchFamily="34" charset="0"/>
                <a:cs typeface="Times New Roman" pitchFamily="18" charset="0"/>
              </a:rPr>
              <a:t>) They are useful for aromatic essential oils</a:t>
            </a:r>
            <a:r>
              <a:rPr kumimoji="0" lang="en-US" b="1"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a:t>
            </a:r>
            <a:r>
              <a:rPr kumimoji="0" lang="en-US"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An aromatic essential  oils is obtained from  many Gymnosperms. Due to aromatic  nature ,these oils are used in perfume industry.</a:t>
            </a:r>
            <a:endParaRPr kumimoji="0" lang="en-US" b="0"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15) The oil obtained from </a:t>
            </a:r>
            <a:r>
              <a:rPr kumimoji="0" lang="en-US" b="0"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Juniperus</a:t>
            </a:r>
            <a:r>
              <a:rPr kumimoji="0" lang="en-US"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 </a:t>
            </a:r>
            <a:r>
              <a:rPr kumimoji="0" lang="en-US" b="0"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Pinus</a:t>
            </a:r>
            <a:r>
              <a:rPr kumimoji="0" lang="en-US"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and </a:t>
            </a:r>
            <a:r>
              <a:rPr kumimoji="0" lang="en-US" b="0"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Cedrus</a:t>
            </a:r>
            <a:r>
              <a:rPr kumimoji="0" lang="en-US"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a:t>
            </a:r>
            <a:r>
              <a:rPr kumimoji="0" lang="en-US" b="0"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sps.is</a:t>
            </a:r>
            <a:r>
              <a:rPr kumimoji="0" lang="en-US"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useful in perfume industry for different commercial products.</a:t>
            </a:r>
            <a:endParaRPr kumimoji="0" lang="en-US" b="0"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b="1" i="0" u="none" strike="noStrike" cap="none" normalizeH="0" baseline="0" dirty="0" smtClean="0">
                <a:ln>
                  <a:noFill/>
                </a:ln>
                <a:solidFill>
                  <a:srgbClr val="C00000"/>
                </a:solidFill>
                <a:effectLst/>
                <a:latin typeface="Calibri" pitchFamily="34" charset="0"/>
                <a:ea typeface="Calibri" pitchFamily="34" charset="0"/>
                <a:cs typeface="Times New Roman" pitchFamily="18" charset="0"/>
              </a:rPr>
              <a:t>F) As fiber plants </a:t>
            </a:r>
            <a:r>
              <a:rPr kumimoji="0" lang="en-US" b="1"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a:t>
            </a:r>
            <a:r>
              <a:rPr kumimoji="0" lang="en-US"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The nonporous wood of gymnosperms mainly contains </a:t>
            </a:r>
            <a:r>
              <a:rPr kumimoji="0" lang="en-US" b="0"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tracheids</a:t>
            </a:r>
            <a:r>
              <a:rPr kumimoji="0" lang="en-US"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and fibers.</a:t>
            </a:r>
            <a:endParaRPr kumimoji="0" lang="en-US" b="0"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16) The wood of different species of </a:t>
            </a:r>
            <a:r>
              <a:rPr kumimoji="0" lang="en-US" b="0"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Pinus</a:t>
            </a:r>
            <a:r>
              <a:rPr kumimoji="0" lang="en-US"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a:t>
            </a:r>
            <a:r>
              <a:rPr kumimoji="0" lang="en-US" b="0"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Abies</a:t>
            </a:r>
            <a:r>
              <a:rPr kumimoji="0" lang="en-US"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a:t>
            </a:r>
            <a:r>
              <a:rPr kumimoji="0" lang="en-US" b="0"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Tsuga</a:t>
            </a:r>
            <a:r>
              <a:rPr kumimoji="0" lang="en-US"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and </a:t>
            </a:r>
            <a:r>
              <a:rPr kumimoji="0" lang="en-US" b="0"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Larix</a:t>
            </a:r>
            <a:r>
              <a:rPr kumimoji="0" lang="en-US"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is used for cellulose fibers for the preparation of paper pulp in paper industry. Higher grades of paper are made from it.</a:t>
            </a:r>
            <a:endParaRPr kumimoji="0" lang="en-US" b="0"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17) The fine fibers (called palm wool) found at the base of leaves of species   of  </a:t>
            </a:r>
            <a:r>
              <a:rPr kumimoji="0" lang="en-US" b="0"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Macrozamia</a:t>
            </a:r>
            <a:r>
              <a:rPr kumimoji="0" lang="en-US"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and </a:t>
            </a:r>
            <a:r>
              <a:rPr kumimoji="0" lang="en-US" b="0"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Cycas</a:t>
            </a:r>
            <a:r>
              <a:rPr kumimoji="0" lang="en-US"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are used for stuffing pillows and mattresses.</a:t>
            </a:r>
            <a:endParaRPr kumimoji="0" lang="en-US" b="0"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18) The surface fibers from the leaves of C. </a:t>
            </a:r>
            <a:r>
              <a:rPr kumimoji="0" lang="en-US" b="0"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revoluta</a:t>
            </a:r>
            <a:r>
              <a:rPr kumimoji="0" lang="en-US"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and C. </a:t>
            </a:r>
            <a:r>
              <a:rPr kumimoji="0" lang="en-US" b="0"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circinalis</a:t>
            </a:r>
            <a:r>
              <a:rPr kumimoji="0" lang="en-US"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have been made into cloth.</a:t>
            </a:r>
            <a:endParaRPr kumimoji="0" lang="en-US" b="0"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b="1" i="0" u="none" strike="noStrike" cap="none" normalizeH="0" baseline="0" dirty="0" smtClean="0">
                <a:ln>
                  <a:noFill/>
                </a:ln>
                <a:solidFill>
                  <a:srgbClr val="C00000"/>
                </a:solidFill>
                <a:effectLst/>
                <a:latin typeface="Calibri" pitchFamily="34" charset="0"/>
                <a:ea typeface="Calibri" pitchFamily="34" charset="0"/>
                <a:cs typeface="Times New Roman" pitchFamily="18" charset="0"/>
              </a:rPr>
              <a:t>G) Other uses</a:t>
            </a:r>
            <a:r>
              <a:rPr kumimoji="0" lang="en-US" b="1"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a:t>
            </a:r>
            <a:r>
              <a:rPr kumimoji="0" lang="en-US"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19) Many genera like </a:t>
            </a:r>
            <a:r>
              <a:rPr kumimoji="0" lang="en-US" b="0"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Cycas</a:t>
            </a:r>
            <a:r>
              <a:rPr kumimoji="0" lang="en-US"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a:t>
            </a:r>
            <a:r>
              <a:rPr kumimoji="0" lang="en-US" b="0"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Thuja</a:t>
            </a:r>
            <a:r>
              <a:rPr kumimoji="0" lang="en-US"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,Araucaria ,</a:t>
            </a:r>
            <a:r>
              <a:rPr kumimoji="0" lang="en-US" b="0"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Cryptomeria</a:t>
            </a:r>
            <a:r>
              <a:rPr kumimoji="0" lang="en-US"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a:t>
            </a:r>
            <a:r>
              <a:rPr kumimoji="0" lang="en-US" b="0"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Cupressus</a:t>
            </a:r>
            <a:r>
              <a:rPr kumimoji="0" lang="en-US"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and </a:t>
            </a:r>
            <a:r>
              <a:rPr kumimoji="0" lang="en-US" b="0"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Agathis</a:t>
            </a:r>
            <a:r>
              <a:rPr kumimoji="0" lang="en-US"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are grown as garden ornamentals.</a:t>
            </a:r>
            <a:endParaRPr kumimoji="0" lang="en-US" b="0"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20) The bark of Araucaria  </a:t>
            </a:r>
            <a:r>
              <a:rPr kumimoji="0" lang="en-US" b="0"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Picea</a:t>
            </a:r>
            <a:r>
              <a:rPr kumimoji="0" lang="en-US"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a:t>
            </a:r>
            <a:r>
              <a:rPr kumimoji="0" lang="en-US" b="0"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Tsuga</a:t>
            </a:r>
            <a:r>
              <a:rPr kumimoji="0" lang="en-US"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a:t>
            </a:r>
            <a:r>
              <a:rPr kumimoji="0" lang="en-US" b="0"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sps</a:t>
            </a:r>
            <a:r>
              <a:rPr kumimoji="0" lang="en-US"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contain good quality of tannin therefore it is used in tanning industry.</a:t>
            </a:r>
            <a:endParaRPr kumimoji="0" lang="en-US" b="0"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21) The </a:t>
            </a:r>
            <a:r>
              <a:rPr kumimoji="0" lang="en-US" b="0"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Pinus</a:t>
            </a:r>
            <a:r>
              <a:rPr kumimoji="0" lang="en-US"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plantation keeps the air fresh and healthy therefore it is planted near T.B Hospitals .it prevents the soil erosion therefore used in </a:t>
            </a:r>
            <a:r>
              <a:rPr kumimoji="0" lang="en-US" b="0"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afforestration</a:t>
            </a:r>
            <a:r>
              <a:rPr kumimoji="0" lang="en-US"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and planted on hilly slopes.</a:t>
            </a:r>
            <a:endParaRPr kumimoji="0" lang="en-US" b="0"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endParaRPr>
          </a:p>
        </p:txBody>
      </p:sp>
      <p:sp>
        <p:nvSpPr>
          <p:cNvPr id="4" name="Rectangle 3"/>
          <p:cNvSpPr/>
          <p:nvPr/>
        </p:nvSpPr>
        <p:spPr>
          <a:xfrm>
            <a:off x="0" y="0"/>
            <a:ext cx="9144000" cy="2308324"/>
          </a:xfrm>
          <a:prstGeom prst="rect">
            <a:avLst/>
          </a:prstGeom>
        </p:spPr>
        <p:txBody>
          <a:bodyPr wrap="square">
            <a:spAutoFit/>
          </a:bodyPr>
          <a:lstStyle/>
          <a:p>
            <a:pPr lvl="0" eaLnBrk="0" fontAlgn="base" hangingPunct="0">
              <a:spcBef>
                <a:spcPct val="0"/>
              </a:spcBef>
              <a:spcAft>
                <a:spcPct val="0"/>
              </a:spcAft>
            </a:pPr>
            <a:r>
              <a:rPr lang="en-US" b="1" dirty="0" smtClean="0">
                <a:solidFill>
                  <a:srgbClr val="C00000"/>
                </a:solidFill>
                <a:latin typeface="Calibri" pitchFamily="34" charset="0"/>
                <a:ea typeface="Calibri" pitchFamily="34" charset="0"/>
                <a:cs typeface="Times New Roman" pitchFamily="18" charset="0"/>
              </a:rPr>
              <a:t>D)</a:t>
            </a:r>
            <a:r>
              <a:rPr lang="en-US" b="1" dirty="0" smtClean="0">
                <a:latin typeface="Calibri" pitchFamily="34" charset="0"/>
                <a:ea typeface="Calibri" pitchFamily="34" charset="0"/>
                <a:cs typeface="Times New Roman" pitchFamily="18" charset="0"/>
              </a:rPr>
              <a:t> </a:t>
            </a:r>
            <a:r>
              <a:rPr lang="en-US" b="1" dirty="0" smtClean="0">
                <a:solidFill>
                  <a:srgbClr val="C00000"/>
                </a:solidFill>
                <a:latin typeface="Calibri" pitchFamily="34" charset="0"/>
                <a:ea typeface="Calibri" pitchFamily="34" charset="0"/>
                <a:cs typeface="Times New Roman" pitchFamily="18" charset="0"/>
              </a:rPr>
              <a:t>Gymnosperms have medicinal values</a:t>
            </a:r>
            <a:r>
              <a:rPr lang="en-US" b="1" dirty="0" smtClean="0">
                <a:latin typeface="Calibri" pitchFamily="34" charset="0"/>
                <a:ea typeface="Calibri" pitchFamily="34" charset="0"/>
                <a:cs typeface="Times New Roman" pitchFamily="18" charset="0"/>
              </a:rPr>
              <a:t>: </a:t>
            </a:r>
            <a:r>
              <a:rPr lang="en-US" dirty="0" smtClean="0">
                <a:latin typeface="Calibri" pitchFamily="34" charset="0"/>
                <a:ea typeface="Calibri" pitchFamily="34" charset="0"/>
                <a:cs typeface="Times New Roman" pitchFamily="18" charset="0"/>
              </a:rPr>
              <a:t>10) Ephedrine a drug obtained from </a:t>
            </a:r>
            <a:r>
              <a:rPr lang="en-US" dirty="0" err="1" smtClean="0">
                <a:latin typeface="Calibri" pitchFamily="34" charset="0"/>
                <a:ea typeface="Calibri" pitchFamily="34" charset="0"/>
                <a:cs typeface="Times New Roman" pitchFamily="18" charset="0"/>
              </a:rPr>
              <a:t>Ephedra</a:t>
            </a:r>
            <a:r>
              <a:rPr lang="en-US" dirty="0" smtClean="0">
                <a:latin typeface="Calibri" pitchFamily="34" charset="0"/>
                <a:ea typeface="Calibri" pitchFamily="34" charset="0"/>
                <a:cs typeface="Times New Roman" pitchFamily="18" charset="0"/>
              </a:rPr>
              <a:t>  is very useful in </a:t>
            </a:r>
            <a:r>
              <a:rPr lang="en-US" dirty="0" err="1" smtClean="0">
                <a:latin typeface="Calibri" pitchFamily="34" charset="0"/>
                <a:ea typeface="Calibri" pitchFamily="34" charset="0"/>
                <a:cs typeface="Times New Roman" pitchFamily="18" charset="0"/>
              </a:rPr>
              <a:t>asthama</a:t>
            </a:r>
            <a:r>
              <a:rPr lang="en-US" dirty="0" smtClean="0">
                <a:latin typeface="Calibri" pitchFamily="34" charset="0"/>
                <a:ea typeface="Calibri" pitchFamily="34" charset="0"/>
                <a:cs typeface="Times New Roman" pitchFamily="18" charset="0"/>
              </a:rPr>
              <a:t> and colds.  </a:t>
            </a:r>
            <a:endParaRPr lang="en-US" dirty="0" smtClean="0">
              <a:latin typeface="Arial" pitchFamily="34" charset="0"/>
            </a:endParaRPr>
          </a:p>
          <a:p>
            <a:pPr lvl="0" eaLnBrk="0" fontAlgn="base" hangingPunct="0">
              <a:spcBef>
                <a:spcPct val="0"/>
              </a:spcBef>
              <a:spcAft>
                <a:spcPct val="0"/>
              </a:spcAft>
            </a:pPr>
            <a:r>
              <a:rPr lang="en-US" dirty="0" smtClean="0">
                <a:latin typeface="Calibri" pitchFamily="34" charset="0"/>
                <a:ea typeface="Calibri" pitchFamily="34" charset="0"/>
                <a:cs typeface="Times New Roman" pitchFamily="18" charset="0"/>
              </a:rPr>
              <a:t>11)The seed paste of </a:t>
            </a:r>
            <a:r>
              <a:rPr lang="en-US" dirty="0" err="1" smtClean="0">
                <a:latin typeface="Calibri" pitchFamily="34" charset="0"/>
                <a:ea typeface="Calibri" pitchFamily="34" charset="0"/>
                <a:cs typeface="Times New Roman" pitchFamily="18" charset="0"/>
              </a:rPr>
              <a:t>Cycas</a:t>
            </a:r>
            <a:r>
              <a:rPr lang="en-US" dirty="0" smtClean="0">
                <a:latin typeface="Calibri" pitchFamily="34" charset="0"/>
                <a:ea typeface="Calibri" pitchFamily="34" charset="0"/>
                <a:cs typeface="Times New Roman" pitchFamily="18" charset="0"/>
              </a:rPr>
              <a:t> in coconut oil is used for </a:t>
            </a:r>
            <a:r>
              <a:rPr lang="en-US" dirty="0" err="1" smtClean="0">
                <a:latin typeface="Calibri" pitchFamily="34" charset="0"/>
                <a:ea typeface="Calibri" pitchFamily="34" charset="0"/>
                <a:cs typeface="Times New Roman" pitchFamily="18" charset="0"/>
              </a:rPr>
              <a:t>sores,swelling</a:t>
            </a:r>
            <a:r>
              <a:rPr lang="en-US" dirty="0" smtClean="0">
                <a:latin typeface="Calibri" pitchFamily="34" charset="0"/>
                <a:ea typeface="Calibri" pitchFamily="34" charset="0"/>
                <a:cs typeface="Times New Roman" pitchFamily="18" charset="0"/>
              </a:rPr>
              <a:t> ,</a:t>
            </a:r>
            <a:r>
              <a:rPr lang="en-US" dirty="0" err="1" smtClean="0">
                <a:latin typeface="Calibri" pitchFamily="34" charset="0"/>
                <a:ea typeface="Calibri" pitchFamily="34" charset="0"/>
                <a:cs typeface="Times New Roman" pitchFamily="18" charset="0"/>
              </a:rPr>
              <a:t>wounds,boils</a:t>
            </a:r>
            <a:r>
              <a:rPr lang="en-US" dirty="0" smtClean="0">
                <a:latin typeface="Calibri" pitchFamily="34" charset="0"/>
                <a:ea typeface="Calibri" pitchFamily="34" charset="0"/>
                <a:cs typeface="Times New Roman" pitchFamily="18" charset="0"/>
              </a:rPr>
              <a:t> and skin disease.</a:t>
            </a:r>
            <a:endParaRPr lang="en-US" dirty="0" smtClean="0">
              <a:latin typeface="Arial" pitchFamily="34" charset="0"/>
            </a:endParaRPr>
          </a:p>
          <a:p>
            <a:pPr lvl="0" eaLnBrk="0" fontAlgn="base" hangingPunct="0">
              <a:spcBef>
                <a:spcPct val="0"/>
              </a:spcBef>
              <a:spcAft>
                <a:spcPct val="0"/>
              </a:spcAft>
            </a:pPr>
            <a:r>
              <a:rPr lang="en-US" dirty="0" smtClean="0">
                <a:latin typeface="Calibri" pitchFamily="34" charset="0"/>
                <a:ea typeface="Calibri" pitchFamily="34" charset="0"/>
                <a:cs typeface="Times New Roman" pitchFamily="18" charset="0"/>
              </a:rPr>
              <a:t>12) A liquid decoction of the seeds of </a:t>
            </a:r>
            <a:r>
              <a:rPr lang="en-US" dirty="0" err="1" smtClean="0">
                <a:latin typeface="Calibri" pitchFamily="34" charset="0"/>
                <a:ea typeface="Calibri" pitchFamily="34" charset="0"/>
                <a:cs typeface="Times New Roman" pitchFamily="18" charset="0"/>
              </a:rPr>
              <a:t>Dioon</a:t>
            </a:r>
            <a:r>
              <a:rPr lang="en-US" dirty="0" smtClean="0">
                <a:latin typeface="Calibri" pitchFamily="34" charset="0"/>
                <a:ea typeface="Calibri" pitchFamily="34" charset="0"/>
                <a:cs typeface="Times New Roman" pitchFamily="18" charset="0"/>
              </a:rPr>
              <a:t> is employed (in Mexico) for neuralgia.</a:t>
            </a:r>
            <a:endParaRPr lang="en-US" dirty="0" smtClean="0">
              <a:latin typeface="Arial" pitchFamily="34" charset="0"/>
            </a:endParaRPr>
          </a:p>
          <a:p>
            <a:pPr lvl="0" eaLnBrk="0" fontAlgn="base" hangingPunct="0">
              <a:spcBef>
                <a:spcPct val="0"/>
              </a:spcBef>
              <a:spcAft>
                <a:spcPct val="0"/>
              </a:spcAft>
            </a:pPr>
            <a:r>
              <a:rPr lang="en-US" dirty="0" smtClean="0">
                <a:latin typeface="Calibri" pitchFamily="34" charset="0"/>
                <a:ea typeface="Calibri" pitchFamily="34" charset="0"/>
                <a:cs typeface="Times New Roman" pitchFamily="18" charset="0"/>
              </a:rPr>
              <a:t>13)The crushed seeds of </a:t>
            </a:r>
            <a:r>
              <a:rPr lang="en-US" dirty="0" err="1" smtClean="0">
                <a:latin typeface="Calibri" pitchFamily="34" charset="0"/>
                <a:ea typeface="Calibri" pitchFamily="34" charset="0"/>
                <a:cs typeface="Times New Roman" pitchFamily="18" charset="0"/>
              </a:rPr>
              <a:t>C.circinalis</a:t>
            </a:r>
            <a:r>
              <a:rPr lang="en-US" dirty="0" smtClean="0">
                <a:latin typeface="Calibri" pitchFamily="34" charset="0"/>
                <a:ea typeface="Calibri" pitchFamily="34" charset="0"/>
                <a:cs typeface="Times New Roman" pitchFamily="18" charset="0"/>
              </a:rPr>
              <a:t> are used as a fish poison .The leaf juice used in stomach disorders ,skin disease and vomiting.</a:t>
            </a:r>
            <a:endParaRPr lang="en-US" dirty="0" smtClean="0">
              <a:latin typeface="Arial" pitchFamily="34" charset="0"/>
            </a:endParaRPr>
          </a:p>
          <a:p>
            <a:pPr lvl="0" eaLnBrk="0" fontAlgn="base" hangingPunct="0">
              <a:spcBef>
                <a:spcPct val="0"/>
              </a:spcBef>
              <a:spcAft>
                <a:spcPct val="0"/>
              </a:spcAft>
            </a:pPr>
            <a:r>
              <a:rPr lang="en-US" dirty="0" smtClean="0">
                <a:latin typeface="Calibri" pitchFamily="34" charset="0"/>
                <a:ea typeface="Calibri" pitchFamily="34" charset="0"/>
                <a:cs typeface="Times New Roman" pitchFamily="18" charset="0"/>
              </a:rPr>
              <a:t>14)The stem extract of </a:t>
            </a:r>
            <a:r>
              <a:rPr lang="en-US" dirty="0" err="1" smtClean="0">
                <a:latin typeface="Calibri" pitchFamily="34" charset="0"/>
                <a:ea typeface="Calibri" pitchFamily="34" charset="0"/>
                <a:cs typeface="Times New Roman" pitchFamily="18" charset="0"/>
              </a:rPr>
              <a:t>C.pectinata</a:t>
            </a:r>
            <a:r>
              <a:rPr lang="en-US" dirty="0" smtClean="0">
                <a:latin typeface="Calibri" pitchFamily="34" charset="0"/>
                <a:ea typeface="Calibri" pitchFamily="34" charset="0"/>
                <a:cs typeface="Times New Roman" pitchFamily="18" charset="0"/>
              </a:rPr>
              <a:t>  is used as hair –wash.</a:t>
            </a:r>
            <a:endParaRPr lang="en-US" dirty="0" smtClean="0">
              <a:latin typeface="Arial" pitchFamily="34" charset="0"/>
            </a:endParaRPr>
          </a:p>
        </p:txBody>
      </p:sp>
    </p:spTree>
  </p:cSld>
  <p:clrMapOvr>
    <a:masterClrMapping/>
  </p:clrMapOvr>
  <p:transition>
    <p:wipe dir="u"/>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858000"/>
          </a:xfrm>
        </p:spPr>
        <p:txBody>
          <a:bodyPr/>
          <a:lstStyle/>
          <a:p>
            <a:endParaRPr lang="en-US" dirty="0"/>
          </a:p>
        </p:txBody>
      </p:sp>
      <p:pic>
        <p:nvPicPr>
          <p:cNvPr id="1027" name="Picture 3"/>
          <p:cNvPicPr>
            <a:picLocks noChangeAspect="1" noChangeArrowheads="1"/>
          </p:cNvPicPr>
          <p:nvPr/>
        </p:nvPicPr>
        <p:blipFill>
          <a:blip r:embed="rId2"/>
          <a:srcRect/>
          <a:stretch>
            <a:fillRect/>
          </a:stretch>
        </p:blipFill>
        <p:spPr bwMode="auto">
          <a:xfrm>
            <a:off x="0" y="0"/>
            <a:ext cx="9144000" cy="6858000"/>
          </a:xfrm>
          <a:prstGeom prst="rect">
            <a:avLst/>
          </a:prstGeom>
          <a:noFill/>
          <a:ln w="9525">
            <a:noFill/>
            <a:miter lim="800000"/>
            <a:headEnd/>
            <a:tailEnd/>
          </a:ln>
          <a:effectLst/>
        </p:spPr>
      </p:pic>
      <p:sp>
        <p:nvSpPr>
          <p:cNvPr id="5" name="TextBox 4"/>
          <p:cNvSpPr txBox="1"/>
          <p:nvPr/>
        </p:nvSpPr>
        <p:spPr>
          <a:xfrm>
            <a:off x="7543800" y="0"/>
            <a:ext cx="1600200" cy="1323439"/>
          </a:xfrm>
          <a:prstGeom prst="rect">
            <a:avLst/>
          </a:prstGeom>
          <a:noFill/>
        </p:spPr>
        <p:txBody>
          <a:bodyPr wrap="square" rtlCol="0">
            <a:spAutoFit/>
          </a:bodyPr>
          <a:lstStyle/>
          <a:p>
            <a:r>
              <a:rPr lang="en-US" sz="4000" i="1" dirty="0" err="1" smtClean="0"/>
              <a:t>Cycas</a:t>
            </a:r>
            <a:r>
              <a:rPr lang="en-US" sz="4000" dirty="0" smtClean="0"/>
              <a:t> plant</a:t>
            </a:r>
            <a:endParaRPr lang="en-US" sz="4000" dirty="0"/>
          </a:p>
        </p:txBody>
      </p:sp>
    </p:spTree>
  </p:cSld>
  <p:clrMapOvr>
    <a:masterClrMapping/>
  </p:clrMapOvr>
  <p:transition>
    <p:wipe dir="u"/>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1"/>
          <p:cNvSpPr>
            <a:spLocks noChangeArrowheads="1"/>
          </p:cNvSpPr>
          <p:nvPr/>
        </p:nvSpPr>
        <p:spPr bwMode="auto">
          <a:xfrm>
            <a:off x="0" y="0"/>
            <a:ext cx="9144000" cy="612475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3200" b="1" i="0" u="none" strike="noStrike" cap="none" normalizeH="0" baseline="0" dirty="0" smtClean="0">
                <a:ln>
                  <a:noFill/>
                </a:ln>
                <a:solidFill>
                  <a:srgbClr val="00B050"/>
                </a:solidFill>
                <a:effectLst/>
                <a:latin typeface="Calibri" pitchFamily="34" charset="0"/>
                <a:ea typeface="Calibri" pitchFamily="34" charset="0"/>
                <a:cs typeface="Arial,Bold" charset="0"/>
              </a:rPr>
              <a:t>Distribution and Habitat</a:t>
            </a:r>
            <a:endParaRPr kumimoji="0" lang="en-US" sz="3200" b="1" i="0" u="none" strike="noStrike" cap="none" normalizeH="0" baseline="0" dirty="0" smtClean="0">
              <a:ln>
                <a:noFill/>
              </a:ln>
              <a:solidFill>
                <a:srgbClr val="00B050"/>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400" b="1" i="0" u="none" strike="noStrike" cap="none" normalizeH="0" baseline="0" dirty="0" smtClean="0">
                <a:ln>
                  <a:noFill/>
                </a:ln>
                <a:solidFill>
                  <a:schemeClr val="tx1"/>
                </a:solidFill>
                <a:effectLst/>
                <a:latin typeface="Calibri" pitchFamily="34" charset="0"/>
                <a:ea typeface="Calibri" pitchFamily="34" charset="0"/>
                <a:cs typeface="SymbolMT" charset="0"/>
              </a:rPr>
              <a:t>• </a:t>
            </a:r>
            <a:r>
              <a:rPr kumimoji="0" lang="en-US" sz="2400" i="0" u="none" strike="noStrike" cap="none" normalizeH="0" baseline="0" dirty="0" smtClean="0">
                <a:ln>
                  <a:noFill/>
                </a:ln>
                <a:solidFill>
                  <a:schemeClr val="tx1"/>
                </a:solidFill>
                <a:effectLst/>
                <a:latin typeface="Arial" pitchFamily="34" charset="0"/>
                <a:ea typeface="Calibri" pitchFamily="34" charset="0"/>
                <a:cs typeface="Arial" pitchFamily="34" charset="0"/>
              </a:rPr>
              <a:t>There are </a:t>
            </a:r>
            <a:r>
              <a:rPr kumimoji="0" lang="en-US" sz="2400" i="0" u="none" strike="noStrike" cap="none" normalizeH="0" baseline="0" dirty="0" smtClean="0">
                <a:ln>
                  <a:noFill/>
                </a:ln>
                <a:solidFill>
                  <a:schemeClr val="tx1"/>
                </a:solidFill>
                <a:effectLst/>
                <a:latin typeface="Calibri" pitchFamily="34" charset="0"/>
                <a:ea typeface="Calibri" pitchFamily="34" charset="0"/>
                <a:cs typeface="Arial,Bold" charset="0"/>
              </a:rPr>
              <a:t>20 </a:t>
            </a:r>
            <a:r>
              <a:rPr kumimoji="0" lang="en-US" sz="2400" i="0" u="none" strike="noStrike" cap="none" normalizeH="0" baseline="0" dirty="0" smtClean="0">
                <a:ln>
                  <a:noFill/>
                </a:ln>
                <a:solidFill>
                  <a:schemeClr val="tx1"/>
                </a:solidFill>
                <a:effectLst/>
                <a:latin typeface="Arial" pitchFamily="34" charset="0"/>
                <a:ea typeface="Calibri" pitchFamily="34" charset="0"/>
                <a:cs typeface="Arial" pitchFamily="34" charset="0"/>
              </a:rPr>
              <a:t>species of </a:t>
            </a:r>
            <a:r>
              <a:rPr kumimoji="0" lang="en-US" sz="2400" i="1" u="none" strike="noStrike" cap="none" normalizeH="0" baseline="0" dirty="0" err="1" smtClean="0">
                <a:ln>
                  <a:noFill/>
                </a:ln>
                <a:solidFill>
                  <a:schemeClr val="tx1"/>
                </a:solidFill>
                <a:effectLst/>
                <a:latin typeface="Calibri" pitchFamily="34" charset="0"/>
                <a:ea typeface="Calibri" pitchFamily="34" charset="0"/>
                <a:cs typeface="Arial,Italic" charset="0"/>
              </a:rPr>
              <a:t>Cycas</a:t>
            </a:r>
            <a:r>
              <a:rPr kumimoji="0" lang="en-US" sz="2400" i="1" u="none" strike="noStrike" cap="none" normalizeH="0" baseline="0" dirty="0" smtClean="0">
                <a:ln>
                  <a:noFill/>
                </a:ln>
                <a:solidFill>
                  <a:schemeClr val="tx1"/>
                </a:solidFill>
                <a:effectLst/>
                <a:latin typeface="Calibri" pitchFamily="34" charset="0"/>
                <a:ea typeface="Calibri" pitchFamily="34" charset="0"/>
                <a:cs typeface="Arial,Italic" charset="0"/>
              </a:rPr>
              <a:t> </a:t>
            </a:r>
            <a:r>
              <a:rPr kumimoji="0" lang="en-US" sz="2400" i="0" u="none" strike="noStrike" cap="none" normalizeH="0" baseline="0" dirty="0" smtClean="0">
                <a:ln>
                  <a:noFill/>
                </a:ln>
                <a:solidFill>
                  <a:schemeClr val="tx1"/>
                </a:solidFill>
                <a:effectLst/>
                <a:latin typeface="Arial" pitchFamily="34" charset="0"/>
                <a:ea typeface="Calibri" pitchFamily="34" charset="0"/>
                <a:cs typeface="Arial" pitchFamily="34" charset="0"/>
              </a:rPr>
              <a:t>distributed in tropical and sub-tropical regions of eastern hemisphere of the world.</a:t>
            </a:r>
            <a:endParaRPr kumimoji="0" lang="en-US" sz="2400"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400" i="0" u="none" strike="noStrike" cap="none" normalizeH="0" baseline="0" dirty="0" smtClean="0">
                <a:ln>
                  <a:noFill/>
                </a:ln>
                <a:solidFill>
                  <a:schemeClr val="tx1"/>
                </a:solidFill>
                <a:effectLst/>
                <a:latin typeface="Arial" pitchFamily="34" charset="0"/>
                <a:ea typeface="Calibri" pitchFamily="34" charset="0"/>
                <a:cs typeface="Arial" pitchFamily="34" charset="0"/>
              </a:rPr>
              <a:t>4 species occur naturally in our country.</a:t>
            </a:r>
            <a:endParaRPr kumimoji="0" lang="en-US" sz="2400"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400" i="0" u="none" strike="noStrike" cap="none" normalizeH="0" baseline="0" dirty="0" smtClean="0">
                <a:ln>
                  <a:noFill/>
                </a:ln>
                <a:solidFill>
                  <a:schemeClr val="tx1"/>
                </a:solidFill>
                <a:effectLst/>
                <a:latin typeface="Calibri" pitchFamily="34" charset="0"/>
                <a:ea typeface="Calibri" pitchFamily="34" charset="0"/>
                <a:cs typeface="SymbolMT" charset="0"/>
              </a:rPr>
              <a:t>• </a:t>
            </a:r>
            <a:r>
              <a:rPr kumimoji="0" lang="en-US" sz="2400" i="1" u="none" strike="noStrike" cap="none" normalizeH="0" baseline="0" dirty="0" err="1" smtClean="0">
                <a:ln>
                  <a:noFill/>
                </a:ln>
                <a:solidFill>
                  <a:schemeClr val="tx1"/>
                </a:solidFill>
                <a:effectLst/>
                <a:latin typeface="Calibri" pitchFamily="34" charset="0"/>
                <a:ea typeface="Calibri" pitchFamily="34" charset="0"/>
                <a:cs typeface="Arial,Italic" charset="0"/>
              </a:rPr>
              <a:t>Cycas</a:t>
            </a:r>
            <a:r>
              <a:rPr kumimoji="0" lang="en-US" sz="2400" i="1" u="none" strike="noStrike" cap="none" normalizeH="0" baseline="0" dirty="0" smtClean="0">
                <a:ln>
                  <a:noFill/>
                </a:ln>
                <a:solidFill>
                  <a:schemeClr val="tx1"/>
                </a:solidFill>
                <a:effectLst/>
                <a:latin typeface="Calibri" pitchFamily="34" charset="0"/>
                <a:ea typeface="Calibri" pitchFamily="34" charset="0"/>
                <a:cs typeface="Arial,Italic" charset="0"/>
              </a:rPr>
              <a:t> </a:t>
            </a:r>
            <a:r>
              <a:rPr kumimoji="0" lang="en-US" sz="2400" i="1" u="none" strike="noStrike" cap="none" normalizeH="0" baseline="0" dirty="0" err="1" smtClean="0">
                <a:ln>
                  <a:noFill/>
                </a:ln>
                <a:solidFill>
                  <a:schemeClr val="tx1"/>
                </a:solidFill>
                <a:effectLst/>
                <a:latin typeface="Calibri" pitchFamily="34" charset="0"/>
                <a:ea typeface="Calibri" pitchFamily="34" charset="0"/>
                <a:cs typeface="Arial,Italic" charset="0"/>
              </a:rPr>
              <a:t>revoluta</a:t>
            </a:r>
            <a:r>
              <a:rPr kumimoji="0" lang="en-US" sz="2400" i="1" u="none" strike="noStrike" cap="none" normalizeH="0" baseline="0" dirty="0" smtClean="0">
                <a:ln>
                  <a:noFill/>
                </a:ln>
                <a:solidFill>
                  <a:schemeClr val="tx1"/>
                </a:solidFill>
                <a:effectLst/>
                <a:latin typeface="Calibri" pitchFamily="34" charset="0"/>
                <a:ea typeface="Calibri" pitchFamily="34" charset="0"/>
                <a:cs typeface="Arial,Italic" charset="0"/>
              </a:rPr>
              <a:t> </a:t>
            </a:r>
            <a:r>
              <a:rPr kumimoji="0" lang="en-US" sz="2400" i="0" u="none" strike="noStrike" cap="none" normalizeH="0" baseline="0" dirty="0" smtClean="0">
                <a:ln>
                  <a:noFill/>
                </a:ln>
                <a:solidFill>
                  <a:schemeClr val="tx1"/>
                </a:solidFill>
                <a:effectLst/>
                <a:latin typeface="Arial" pitchFamily="34" charset="0"/>
                <a:ea typeface="Calibri" pitchFamily="34" charset="0"/>
                <a:cs typeface="Arial" pitchFamily="34" charset="0"/>
              </a:rPr>
              <a:t>(</a:t>
            </a:r>
            <a:r>
              <a:rPr kumimoji="0" lang="en-US" sz="2400" i="0" u="none" strike="noStrike" cap="none" normalizeH="0" baseline="0" dirty="0" err="1" smtClean="0">
                <a:ln>
                  <a:noFill/>
                </a:ln>
                <a:solidFill>
                  <a:schemeClr val="tx1"/>
                </a:solidFill>
                <a:effectLst/>
                <a:latin typeface="Arial" pitchFamily="34" charset="0"/>
                <a:ea typeface="Calibri" pitchFamily="34" charset="0"/>
                <a:cs typeface="Arial" pitchFamily="34" charset="0"/>
              </a:rPr>
              <a:t>Crozier</a:t>
            </a:r>
            <a:r>
              <a:rPr kumimoji="0" lang="en-US" sz="2400" i="0" u="none" strike="noStrike" cap="none" normalizeH="0" baseline="0" dirty="0" smtClean="0">
                <a:ln>
                  <a:noFill/>
                </a:ln>
                <a:solidFill>
                  <a:schemeClr val="tx1"/>
                </a:solidFill>
                <a:effectLst/>
                <a:latin typeface="Arial" pitchFamily="34" charset="0"/>
                <a:ea typeface="Calibri" pitchFamily="34" charset="0"/>
                <a:cs typeface="Arial" pitchFamily="34" charset="0"/>
              </a:rPr>
              <a:t> </a:t>
            </a:r>
            <a:r>
              <a:rPr kumimoji="0" lang="en-US" sz="2400" i="1" u="none" strike="noStrike" cap="none" normalizeH="0" baseline="0" dirty="0" err="1" smtClean="0">
                <a:ln>
                  <a:noFill/>
                </a:ln>
                <a:solidFill>
                  <a:schemeClr val="tx1"/>
                </a:solidFill>
                <a:effectLst/>
                <a:latin typeface="Calibri" pitchFamily="34" charset="0"/>
                <a:ea typeface="Calibri" pitchFamily="34" charset="0"/>
                <a:cs typeface="Arial,Italic" charset="0"/>
              </a:rPr>
              <a:t>Cycas</a:t>
            </a:r>
            <a:r>
              <a:rPr kumimoji="0" lang="en-US" sz="2400" i="0" u="none" strike="noStrike" cap="none" normalizeH="0" baseline="0" dirty="0" smtClean="0">
                <a:ln>
                  <a:noFill/>
                </a:ln>
                <a:solidFill>
                  <a:schemeClr val="tx1"/>
                </a:solidFill>
                <a:effectLst/>
                <a:latin typeface="Arial" pitchFamily="34" charset="0"/>
                <a:ea typeface="Calibri" pitchFamily="34" charset="0"/>
                <a:cs typeface="Arial" pitchFamily="34" charset="0"/>
              </a:rPr>
              <a:t>) grows in dry deciduous forests of </a:t>
            </a:r>
            <a:r>
              <a:rPr kumimoji="0" lang="en-US" sz="2400" i="0" u="none" strike="noStrike" cap="none" normalizeH="0" baseline="0" dirty="0" smtClean="0">
                <a:ln>
                  <a:noFill/>
                </a:ln>
                <a:solidFill>
                  <a:schemeClr val="tx1"/>
                </a:solidFill>
                <a:effectLst/>
                <a:latin typeface="Calibri" pitchFamily="34" charset="0"/>
                <a:ea typeface="Calibri" pitchFamily="34" charset="0"/>
                <a:cs typeface="Arial,Bold" charset="0"/>
              </a:rPr>
              <a:t>southern India</a:t>
            </a:r>
            <a:r>
              <a:rPr kumimoji="0" lang="en-US" sz="2400" i="0" u="none" strike="noStrike" cap="none" normalizeH="0" baseline="0" dirty="0" smtClean="0">
                <a:ln>
                  <a:noFill/>
                </a:ln>
                <a:solidFill>
                  <a:schemeClr val="tx1"/>
                </a:solidFill>
                <a:effectLst/>
                <a:latin typeface="Arial" pitchFamily="34" charset="0"/>
                <a:ea typeface="Calibri" pitchFamily="34" charset="0"/>
                <a:cs typeface="Arial" pitchFamily="34" charset="0"/>
              </a:rPr>
              <a:t>.</a:t>
            </a:r>
            <a:endParaRPr kumimoji="0" lang="en-US" sz="2400"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400" i="0" u="none" strike="noStrike" cap="none" normalizeH="0" baseline="0" dirty="0" smtClean="0">
                <a:ln>
                  <a:noFill/>
                </a:ln>
                <a:solidFill>
                  <a:schemeClr val="tx1"/>
                </a:solidFill>
                <a:effectLst/>
                <a:latin typeface="Calibri" pitchFamily="34" charset="0"/>
                <a:ea typeface="Calibri" pitchFamily="34" charset="0"/>
                <a:cs typeface="SymbolMT" charset="0"/>
              </a:rPr>
              <a:t>• </a:t>
            </a:r>
            <a:r>
              <a:rPr kumimoji="0" lang="en-US" sz="2400" i="1" u="none" strike="noStrike" cap="none" normalizeH="0" baseline="0" dirty="0" err="1" smtClean="0">
                <a:ln>
                  <a:noFill/>
                </a:ln>
                <a:solidFill>
                  <a:schemeClr val="tx1"/>
                </a:solidFill>
                <a:effectLst/>
                <a:latin typeface="Calibri" pitchFamily="34" charset="0"/>
                <a:ea typeface="Calibri" pitchFamily="34" charset="0"/>
                <a:cs typeface="Arial,Italic" charset="0"/>
              </a:rPr>
              <a:t>Cycas</a:t>
            </a:r>
            <a:r>
              <a:rPr kumimoji="0" lang="en-US" sz="2400" i="1" u="none" strike="noStrike" cap="none" normalizeH="0" baseline="0" dirty="0" smtClean="0">
                <a:ln>
                  <a:noFill/>
                </a:ln>
                <a:solidFill>
                  <a:schemeClr val="tx1"/>
                </a:solidFill>
                <a:effectLst/>
                <a:latin typeface="Calibri" pitchFamily="34" charset="0"/>
                <a:ea typeface="Calibri" pitchFamily="34" charset="0"/>
                <a:cs typeface="Arial,Italic" charset="0"/>
              </a:rPr>
              <a:t> </a:t>
            </a:r>
            <a:r>
              <a:rPr kumimoji="0" lang="en-US" sz="2400" i="1" u="none" strike="noStrike" cap="none" normalizeH="0" baseline="0" dirty="0" err="1" smtClean="0">
                <a:ln>
                  <a:noFill/>
                </a:ln>
                <a:solidFill>
                  <a:schemeClr val="tx1"/>
                </a:solidFill>
                <a:effectLst/>
                <a:latin typeface="Calibri" pitchFamily="34" charset="0"/>
                <a:ea typeface="Calibri" pitchFamily="34" charset="0"/>
                <a:cs typeface="Arial,Italic" charset="0"/>
              </a:rPr>
              <a:t>beddomei</a:t>
            </a:r>
            <a:r>
              <a:rPr kumimoji="0" lang="en-US" sz="2400" i="1" u="none" strike="noStrike" cap="none" normalizeH="0" baseline="0" dirty="0" smtClean="0">
                <a:ln>
                  <a:noFill/>
                </a:ln>
                <a:solidFill>
                  <a:schemeClr val="tx1"/>
                </a:solidFill>
                <a:effectLst/>
                <a:latin typeface="Calibri" pitchFamily="34" charset="0"/>
                <a:ea typeface="Calibri" pitchFamily="34" charset="0"/>
                <a:cs typeface="Arial,Italic" charset="0"/>
              </a:rPr>
              <a:t> </a:t>
            </a:r>
            <a:r>
              <a:rPr kumimoji="0" lang="en-US" sz="2400" i="0" u="none" strike="noStrike" cap="none" normalizeH="0" baseline="0" dirty="0" smtClean="0">
                <a:ln>
                  <a:noFill/>
                </a:ln>
                <a:solidFill>
                  <a:schemeClr val="tx1"/>
                </a:solidFill>
                <a:effectLst/>
                <a:latin typeface="Arial" pitchFamily="34" charset="0"/>
                <a:ea typeface="Calibri" pitchFamily="34" charset="0"/>
                <a:cs typeface="Arial" pitchFamily="34" charset="0"/>
              </a:rPr>
              <a:t>(Madras </a:t>
            </a:r>
            <a:r>
              <a:rPr kumimoji="0" lang="en-US" sz="2400" i="1" u="none" strike="noStrike" cap="none" normalizeH="0" baseline="0" dirty="0" err="1" smtClean="0">
                <a:ln>
                  <a:noFill/>
                </a:ln>
                <a:solidFill>
                  <a:schemeClr val="tx1"/>
                </a:solidFill>
                <a:effectLst/>
                <a:latin typeface="Calibri" pitchFamily="34" charset="0"/>
                <a:ea typeface="Calibri" pitchFamily="34" charset="0"/>
                <a:cs typeface="Arial,Italic" charset="0"/>
              </a:rPr>
              <a:t>Cycas</a:t>
            </a:r>
            <a:r>
              <a:rPr kumimoji="0" lang="en-US" sz="2400" i="0" u="none" strike="noStrike" cap="none" normalizeH="0" baseline="0" dirty="0" smtClean="0">
                <a:ln>
                  <a:noFill/>
                </a:ln>
                <a:solidFill>
                  <a:schemeClr val="tx1"/>
                </a:solidFill>
                <a:effectLst/>
                <a:latin typeface="Arial" pitchFamily="34" charset="0"/>
                <a:ea typeface="Calibri" pitchFamily="34" charset="0"/>
                <a:cs typeface="Arial" pitchFamily="34" charset="0"/>
              </a:rPr>
              <a:t>) grows in </a:t>
            </a:r>
            <a:r>
              <a:rPr kumimoji="0" lang="en-US" sz="2400" i="0" u="none" strike="noStrike" cap="none" normalizeH="0" baseline="0" dirty="0" smtClean="0">
                <a:ln>
                  <a:noFill/>
                </a:ln>
                <a:solidFill>
                  <a:schemeClr val="tx1"/>
                </a:solidFill>
                <a:effectLst/>
                <a:latin typeface="Calibri" pitchFamily="34" charset="0"/>
                <a:ea typeface="Calibri" pitchFamily="34" charset="0"/>
                <a:cs typeface="Arial,Bold" charset="0"/>
              </a:rPr>
              <a:t>Eastern Ghats </a:t>
            </a:r>
            <a:r>
              <a:rPr kumimoji="0" lang="en-US" sz="2400" i="0" u="none" strike="noStrike" cap="none" normalizeH="0" baseline="0" dirty="0" smtClean="0">
                <a:ln>
                  <a:noFill/>
                </a:ln>
                <a:solidFill>
                  <a:schemeClr val="tx1"/>
                </a:solidFill>
                <a:effectLst/>
                <a:latin typeface="Arial" pitchFamily="34" charset="0"/>
                <a:ea typeface="Calibri" pitchFamily="34" charset="0"/>
                <a:cs typeface="Arial" pitchFamily="34" charset="0"/>
              </a:rPr>
              <a:t>of our country.</a:t>
            </a:r>
            <a:endParaRPr kumimoji="0" lang="en-US" sz="2400"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400" i="0" u="none" strike="noStrike" cap="none" normalizeH="0" baseline="0" dirty="0" smtClean="0">
                <a:ln>
                  <a:noFill/>
                </a:ln>
                <a:solidFill>
                  <a:schemeClr val="tx1"/>
                </a:solidFill>
                <a:effectLst/>
                <a:latin typeface="Calibri" pitchFamily="34" charset="0"/>
                <a:ea typeface="Calibri" pitchFamily="34" charset="0"/>
                <a:cs typeface="SymbolMT" charset="0"/>
              </a:rPr>
              <a:t>• </a:t>
            </a:r>
            <a:r>
              <a:rPr kumimoji="0" lang="en-US" sz="2400" i="1" u="none" strike="noStrike" cap="none" normalizeH="0" baseline="0" dirty="0" err="1" smtClean="0">
                <a:ln>
                  <a:noFill/>
                </a:ln>
                <a:solidFill>
                  <a:schemeClr val="tx1"/>
                </a:solidFill>
                <a:effectLst/>
                <a:latin typeface="Calibri" pitchFamily="34" charset="0"/>
                <a:ea typeface="Calibri" pitchFamily="34" charset="0"/>
                <a:cs typeface="Arial,Italic" charset="0"/>
              </a:rPr>
              <a:t>Cycas</a:t>
            </a:r>
            <a:r>
              <a:rPr kumimoji="0" lang="en-US" sz="2400" i="1" u="none" strike="noStrike" cap="none" normalizeH="0" baseline="0" dirty="0" smtClean="0">
                <a:ln>
                  <a:noFill/>
                </a:ln>
                <a:solidFill>
                  <a:schemeClr val="tx1"/>
                </a:solidFill>
                <a:effectLst/>
                <a:latin typeface="Calibri" pitchFamily="34" charset="0"/>
                <a:ea typeface="Calibri" pitchFamily="34" charset="0"/>
                <a:cs typeface="Arial,Italic" charset="0"/>
              </a:rPr>
              <a:t> </a:t>
            </a:r>
            <a:r>
              <a:rPr kumimoji="0" lang="en-US" sz="2400" i="1" u="none" strike="noStrike" cap="none" normalizeH="0" baseline="0" dirty="0" err="1" smtClean="0">
                <a:ln>
                  <a:noFill/>
                </a:ln>
                <a:solidFill>
                  <a:schemeClr val="tx1"/>
                </a:solidFill>
                <a:effectLst/>
                <a:latin typeface="Calibri" pitchFamily="34" charset="0"/>
                <a:ea typeface="Calibri" pitchFamily="34" charset="0"/>
                <a:cs typeface="Arial,Italic" charset="0"/>
              </a:rPr>
              <a:t>pectinata</a:t>
            </a:r>
            <a:r>
              <a:rPr kumimoji="0" lang="en-US" sz="2400" i="1" u="none" strike="noStrike" cap="none" normalizeH="0" baseline="0" dirty="0" smtClean="0">
                <a:ln>
                  <a:noFill/>
                </a:ln>
                <a:solidFill>
                  <a:schemeClr val="tx1"/>
                </a:solidFill>
                <a:effectLst/>
                <a:latin typeface="Calibri" pitchFamily="34" charset="0"/>
                <a:ea typeface="Calibri" pitchFamily="34" charset="0"/>
                <a:cs typeface="Arial,Italic" charset="0"/>
              </a:rPr>
              <a:t> </a:t>
            </a:r>
            <a:r>
              <a:rPr kumimoji="0" lang="en-US" sz="2400" i="0" u="none" strike="noStrike" cap="none" normalizeH="0" baseline="0" dirty="0" smtClean="0">
                <a:ln>
                  <a:noFill/>
                </a:ln>
                <a:solidFill>
                  <a:schemeClr val="tx1"/>
                </a:solidFill>
                <a:effectLst/>
                <a:latin typeface="Arial" pitchFamily="34" charset="0"/>
                <a:ea typeface="Calibri" pitchFamily="34" charset="0"/>
                <a:cs typeface="Arial" pitchFamily="34" charset="0"/>
              </a:rPr>
              <a:t>(Nepal </a:t>
            </a:r>
            <a:r>
              <a:rPr kumimoji="0" lang="en-US" sz="2400" i="1" u="none" strike="noStrike" cap="none" normalizeH="0" baseline="0" dirty="0" err="1" smtClean="0">
                <a:ln>
                  <a:noFill/>
                </a:ln>
                <a:solidFill>
                  <a:schemeClr val="tx1"/>
                </a:solidFill>
                <a:effectLst/>
                <a:latin typeface="Calibri" pitchFamily="34" charset="0"/>
                <a:ea typeface="Calibri" pitchFamily="34" charset="0"/>
                <a:cs typeface="Arial,Italic" charset="0"/>
              </a:rPr>
              <a:t>Cycas</a:t>
            </a:r>
            <a:r>
              <a:rPr kumimoji="0" lang="en-US" sz="2400" i="0" u="none" strike="noStrike" cap="none" normalizeH="0" baseline="0" dirty="0" smtClean="0">
                <a:ln>
                  <a:noFill/>
                </a:ln>
                <a:solidFill>
                  <a:schemeClr val="tx1"/>
                </a:solidFill>
                <a:effectLst/>
                <a:latin typeface="Arial" pitchFamily="34" charset="0"/>
                <a:ea typeface="Calibri" pitchFamily="34" charset="0"/>
                <a:cs typeface="Arial" pitchFamily="34" charset="0"/>
              </a:rPr>
              <a:t>) grows in </a:t>
            </a:r>
            <a:r>
              <a:rPr kumimoji="0" lang="en-US" sz="2400" i="0" u="none" strike="noStrike" cap="none" normalizeH="0" baseline="0" dirty="0" smtClean="0">
                <a:ln>
                  <a:noFill/>
                </a:ln>
                <a:solidFill>
                  <a:schemeClr val="tx1"/>
                </a:solidFill>
                <a:effectLst/>
                <a:latin typeface="Calibri" pitchFamily="34" charset="0"/>
                <a:ea typeface="Calibri" pitchFamily="34" charset="0"/>
                <a:cs typeface="Arial,Bold" charset="0"/>
              </a:rPr>
              <a:t>eastern </a:t>
            </a:r>
            <a:r>
              <a:rPr kumimoji="0" lang="en-US" sz="2400" i="0" u="none" strike="noStrike" cap="none" normalizeH="0" baseline="0" dirty="0" smtClean="0">
                <a:ln>
                  <a:noFill/>
                </a:ln>
                <a:solidFill>
                  <a:schemeClr val="tx1"/>
                </a:solidFill>
                <a:effectLst/>
                <a:latin typeface="Arial" pitchFamily="34" charset="0"/>
                <a:ea typeface="Calibri" pitchFamily="34" charset="0"/>
                <a:cs typeface="Arial" pitchFamily="34" charset="0"/>
              </a:rPr>
              <a:t>India.</a:t>
            </a:r>
            <a:endParaRPr kumimoji="0" lang="en-US" sz="2400"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400" i="0" u="none" strike="noStrike" cap="none" normalizeH="0" baseline="0" dirty="0" smtClean="0">
                <a:ln>
                  <a:noFill/>
                </a:ln>
                <a:solidFill>
                  <a:schemeClr val="tx1"/>
                </a:solidFill>
                <a:effectLst/>
                <a:latin typeface="Calibri" pitchFamily="34" charset="0"/>
                <a:ea typeface="Calibri" pitchFamily="34" charset="0"/>
                <a:cs typeface="SymbolMT" charset="0"/>
              </a:rPr>
              <a:t>• </a:t>
            </a:r>
            <a:r>
              <a:rPr kumimoji="0" lang="en-US" sz="2400" i="1" u="none" strike="noStrike" cap="none" normalizeH="0" baseline="0" dirty="0" err="1" smtClean="0">
                <a:ln>
                  <a:noFill/>
                </a:ln>
                <a:solidFill>
                  <a:schemeClr val="tx1"/>
                </a:solidFill>
                <a:effectLst/>
                <a:latin typeface="Calibri" pitchFamily="34" charset="0"/>
                <a:ea typeface="Calibri" pitchFamily="34" charset="0"/>
                <a:cs typeface="Arial,Italic" charset="0"/>
              </a:rPr>
              <a:t>Cycas</a:t>
            </a:r>
            <a:r>
              <a:rPr kumimoji="0" lang="en-US" sz="2400" i="1" u="none" strike="noStrike" cap="none" normalizeH="0" baseline="0" dirty="0" smtClean="0">
                <a:ln>
                  <a:noFill/>
                </a:ln>
                <a:solidFill>
                  <a:schemeClr val="tx1"/>
                </a:solidFill>
                <a:effectLst/>
                <a:latin typeface="Calibri" pitchFamily="34" charset="0"/>
                <a:ea typeface="Calibri" pitchFamily="34" charset="0"/>
                <a:cs typeface="Arial,Italic" charset="0"/>
              </a:rPr>
              <a:t> </a:t>
            </a:r>
            <a:r>
              <a:rPr kumimoji="0" lang="en-US" sz="2400" i="1" u="none" strike="noStrike" cap="none" normalizeH="0" baseline="0" dirty="0" err="1" smtClean="0">
                <a:ln>
                  <a:noFill/>
                </a:ln>
                <a:solidFill>
                  <a:schemeClr val="tx1"/>
                </a:solidFill>
                <a:effectLst/>
                <a:latin typeface="Calibri" pitchFamily="34" charset="0"/>
                <a:ea typeface="Calibri" pitchFamily="34" charset="0"/>
                <a:cs typeface="Arial,Italic" charset="0"/>
              </a:rPr>
              <a:t>rumphii</a:t>
            </a:r>
            <a:r>
              <a:rPr kumimoji="0" lang="en-US" sz="2400" i="1" u="none" strike="noStrike" cap="none" normalizeH="0" baseline="0" dirty="0" smtClean="0">
                <a:ln>
                  <a:noFill/>
                </a:ln>
                <a:solidFill>
                  <a:schemeClr val="tx1"/>
                </a:solidFill>
                <a:effectLst/>
                <a:latin typeface="Calibri" pitchFamily="34" charset="0"/>
                <a:ea typeface="Calibri" pitchFamily="34" charset="0"/>
                <a:cs typeface="Arial,Italic" charset="0"/>
              </a:rPr>
              <a:t> </a:t>
            </a:r>
            <a:r>
              <a:rPr kumimoji="0" lang="en-US" sz="2400" i="0" u="none" strike="noStrike" cap="none" normalizeH="0" baseline="0" dirty="0" smtClean="0">
                <a:ln>
                  <a:noFill/>
                </a:ln>
                <a:solidFill>
                  <a:schemeClr val="tx1"/>
                </a:solidFill>
                <a:effectLst/>
                <a:latin typeface="Arial" pitchFamily="34" charset="0"/>
                <a:ea typeface="Calibri" pitchFamily="34" charset="0"/>
                <a:cs typeface="Arial" pitchFamily="34" charset="0"/>
              </a:rPr>
              <a:t>(</a:t>
            </a:r>
            <a:r>
              <a:rPr kumimoji="0" lang="en-US" sz="2400" i="0" u="none" strike="noStrike" cap="none" normalizeH="0" baseline="0" dirty="0" err="1" smtClean="0">
                <a:ln>
                  <a:noFill/>
                </a:ln>
                <a:solidFill>
                  <a:schemeClr val="tx1"/>
                </a:solidFill>
                <a:effectLst/>
                <a:latin typeface="Arial" pitchFamily="34" charset="0"/>
                <a:ea typeface="Calibri" pitchFamily="34" charset="0"/>
                <a:cs typeface="Arial" pitchFamily="34" charset="0"/>
              </a:rPr>
              <a:t>Rumphious</a:t>
            </a:r>
            <a:r>
              <a:rPr kumimoji="0" lang="en-US" sz="2400" i="0" u="none" strike="noStrike" cap="none" normalizeH="0" baseline="0" dirty="0" smtClean="0">
                <a:ln>
                  <a:noFill/>
                </a:ln>
                <a:solidFill>
                  <a:schemeClr val="tx1"/>
                </a:solidFill>
                <a:effectLst/>
                <a:latin typeface="Arial" pitchFamily="34" charset="0"/>
                <a:ea typeface="Calibri" pitchFamily="34" charset="0"/>
                <a:cs typeface="Arial" pitchFamily="34" charset="0"/>
              </a:rPr>
              <a:t> </a:t>
            </a:r>
            <a:r>
              <a:rPr kumimoji="0" lang="en-US" sz="2400" i="1" u="none" strike="noStrike" cap="none" normalizeH="0" baseline="0" dirty="0" err="1" smtClean="0">
                <a:ln>
                  <a:noFill/>
                </a:ln>
                <a:solidFill>
                  <a:schemeClr val="tx1"/>
                </a:solidFill>
                <a:effectLst/>
                <a:latin typeface="Calibri" pitchFamily="34" charset="0"/>
                <a:ea typeface="Calibri" pitchFamily="34" charset="0"/>
                <a:cs typeface="Arial,Italic" charset="0"/>
              </a:rPr>
              <a:t>Cycas</a:t>
            </a:r>
            <a:r>
              <a:rPr kumimoji="0" lang="en-US" sz="2400" i="0" u="none" strike="noStrike" cap="none" normalizeH="0" baseline="0" dirty="0" smtClean="0">
                <a:ln>
                  <a:noFill/>
                </a:ln>
                <a:solidFill>
                  <a:schemeClr val="tx1"/>
                </a:solidFill>
                <a:effectLst/>
                <a:latin typeface="Arial" pitchFamily="34" charset="0"/>
                <a:ea typeface="Calibri" pitchFamily="34" charset="0"/>
                <a:cs typeface="Arial" pitchFamily="34" charset="0"/>
              </a:rPr>
              <a:t>) grows in </a:t>
            </a:r>
            <a:r>
              <a:rPr kumimoji="0" lang="en-US" sz="2400" i="0" u="none" strike="noStrike" cap="none" normalizeH="0" baseline="0" dirty="0" smtClean="0">
                <a:ln>
                  <a:noFill/>
                </a:ln>
                <a:solidFill>
                  <a:schemeClr val="tx1"/>
                </a:solidFill>
                <a:effectLst/>
                <a:latin typeface="Calibri" pitchFamily="34" charset="0"/>
                <a:ea typeface="Calibri" pitchFamily="34" charset="0"/>
                <a:cs typeface="Arial,Bold" charset="0"/>
              </a:rPr>
              <a:t>Andaman </a:t>
            </a:r>
            <a:r>
              <a:rPr kumimoji="0" lang="en-US" sz="2400" i="0" u="none" strike="noStrike" cap="none" normalizeH="0" baseline="0" dirty="0" smtClean="0">
                <a:ln>
                  <a:noFill/>
                </a:ln>
                <a:solidFill>
                  <a:schemeClr val="tx1"/>
                </a:solidFill>
                <a:effectLst/>
                <a:latin typeface="Arial" pitchFamily="34" charset="0"/>
                <a:ea typeface="Calibri" pitchFamily="34" charset="0"/>
                <a:cs typeface="Arial" pitchFamily="34" charset="0"/>
              </a:rPr>
              <a:t>and </a:t>
            </a:r>
            <a:r>
              <a:rPr kumimoji="0" lang="en-US" sz="2400" i="0" u="none" strike="noStrike" cap="none" normalizeH="0" baseline="0" dirty="0" smtClean="0">
                <a:ln>
                  <a:noFill/>
                </a:ln>
                <a:solidFill>
                  <a:schemeClr val="tx1"/>
                </a:solidFill>
                <a:effectLst/>
                <a:latin typeface="Calibri" pitchFamily="34" charset="0"/>
                <a:ea typeface="Calibri" pitchFamily="34" charset="0"/>
                <a:cs typeface="Arial,Bold" charset="0"/>
              </a:rPr>
              <a:t>Nicobar </a:t>
            </a:r>
            <a:r>
              <a:rPr kumimoji="0" lang="en-US" sz="2400" i="0" u="none" strike="noStrike" cap="none" normalizeH="0" baseline="0" dirty="0" smtClean="0">
                <a:ln>
                  <a:noFill/>
                </a:ln>
                <a:solidFill>
                  <a:schemeClr val="tx1"/>
                </a:solidFill>
                <a:effectLst/>
                <a:latin typeface="Arial" pitchFamily="34" charset="0"/>
                <a:ea typeface="Calibri" pitchFamily="34" charset="0"/>
                <a:cs typeface="Arial" pitchFamily="34" charset="0"/>
              </a:rPr>
              <a:t>islands.</a:t>
            </a:r>
            <a:endParaRPr kumimoji="0" lang="en-US" sz="2400"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400" i="0" u="none" strike="noStrike" cap="none" normalizeH="0" baseline="0" dirty="0" smtClean="0">
                <a:ln>
                  <a:noFill/>
                </a:ln>
                <a:solidFill>
                  <a:schemeClr val="tx1"/>
                </a:solidFill>
                <a:effectLst/>
                <a:latin typeface="Calibri" pitchFamily="34" charset="0"/>
                <a:ea typeface="Calibri" pitchFamily="34" charset="0"/>
                <a:cs typeface="SymbolMT" charset="0"/>
              </a:rPr>
              <a:t>• </a:t>
            </a:r>
            <a:r>
              <a:rPr kumimoji="0" lang="en-US" sz="2400" i="1" u="none" strike="noStrike" cap="none" normalizeH="0" baseline="0" dirty="0" err="1" smtClean="0">
                <a:ln>
                  <a:noFill/>
                </a:ln>
                <a:solidFill>
                  <a:schemeClr val="tx1"/>
                </a:solidFill>
                <a:effectLst/>
                <a:latin typeface="Calibri" pitchFamily="34" charset="0"/>
                <a:ea typeface="Calibri" pitchFamily="34" charset="0"/>
                <a:cs typeface="Arial,Italic" charset="0"/>
              </a:rPr>
              <a:t>Cycas</a:t>
            </a:r>
            <a:r>
              <a:rPr kumimoji="0" lang="en-US" sz="2400" i="1" u="none" strike="noStrike" cap="none" normalizeH="0" baseline="0" dirty="0" smtClean="0">
                <a:ln>
                  <a:noFill/>
                </a:ln>
                <a:solidFill>
                  <a:schemeClr val="tx1"/>
                </a:solidFill>
                <a:effectLst/>
                <a:latin typeface="Calibri" pitchFamily="34" charset="0"/>
                <a:ea typeface="Calibri" pitchFamily="34" charset="0"/>
                <a:cs typeface="Arial,Italic" charset="0"/>
              </a:rPr>
              <a:t> </a:t>
            </a:r>
            <a:r>
              <a:rPr kumimoji="0" lang="en-US" sz="2400" i="1" u="none" strike="noStrike" cap="none" normalizeH="0" baseline="0" dirty="0" err="1" smtClean="0">
                <a:ln>
                  <a:noFill/>
                </a:ln>
                <a:solidFill>
                  <a:schemeClr val="tx1"/>
                </a:solidFill>
                <a:effectLst/>
                <a:latin typeface="Calibri" pitchFamily="34" charset="0"/>
                <a:ea typeface="Calibri" pitchFamily="34" charset="0"/>
                <a:cs typeface="Arial,Italic" charset="0"/>
              </a:rPr>
              <a:t>revoluta</a:t>
            </a:r>
            <a:r>
              <a:rPr kumimoji="0" lang="en-US" sz="2400" i="1" u="none" strike="noStrike" cap="none" normalizeH="0" baseline="0" dirty="0" smtClean="0">
                <a:ln>
                  <a:noFill/>
                </a:ln>
                <a:solidFill>
                  <a:schemeClr val="tx1"/>
                </a:solidFill>
                <a:effectLst/>
                <a:latin typeface="Calibri" pitchFamily="34" charset="0"/>
                <a:ea typeface="Calibri" pitchFamily="34" charset="0"/>
                <a:cs typeface="Arial,Italic" charset="0"/>
              </a:rPr>
              <a:t> </a:t>
            </a:r>
            <a:r>
              <a:rPr kumimoji="0" lang="en-US" sz="2400" i="0" u="none" strike="noStrike" cap="none" normalizeH="0" baseline="0" dirty="0" smtClean="0">
                <a:ln>
                  <a:noFill/>
                </a:ln>
                <a:solidFill>
                  <a:schemeClr val="tx1"/>
                </a:solidFill>
                <a:effectLst/>
                <a:latin typeface="Arial" pitchFamily="34" charset="0"/>
                <a:ea typeface="Calibri" pitchFamily="34" charset="0"/>
                <a:cs typeface="Arial" pitchFamily="34" charset="0"/>
              </a:rPr>
              <a:t>(Sago </a:t>
            </a:r>
            <a:r>
              <a:rPr kumimoji="0" lang="en-US" sz="2400" i="1" u="none" strike="noStrike" cap="none" normalizeH="0" baseline="0" dirty="0" err="1" smtClean="0">
                <a:ln>
                  <a:noFill/>
                </a:ln>
                <a:solidFill>
                  <a:schemeClr val="tx1"/>
                </a:solidFill>
                <a:effectLst/>
                <a:latin typeface="Calibri" pitchFamily="34" charset="0"/>
                <a:ea typeface="Calibri" pitchFamily="34" charset="0"/>
                <a:cs typeface="Arial,Italic" charset="0"/>
              </a:rPr>
              <a:t>Cycas</a:t>
            </a:r>
            <a:r>
              <a:rPr kumimoji="0" lang="en-US" sz="2400" i="0" u="none" strike="noStrike" cap="none" normalizeH="0" baseline="0" dirty="0" smtClean="0">
                <a:ln>
                  <a:noFill/>
                </a:ln>
                <a:solidFill>
                  <a:schemeClr val="tx1"/>
                </a:solidFill>
                <a:effectLst/>
                <a:latin typeface="Arial" pitchFamily="34" charset="0"/>
                <a:ea typeface="Calibri" pitchFamily="34" charset="0"/>
                <a:cs typeface="Arial" pitchFamily="34" charset="0"/>
              </a:rPr>
              <a:t>) is Japanese species grown as ornamental in India.</a:t>
            </a:r>
            <a:endParaRPr kumimoji="0" lang="en-US" sz="2400"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400" i="0" u="none" strike="noStrike" cap="none" normalizeH="0" baseline="0" dirty="0" smtClean="0">
                <a:ln>
                  <a:noFill/>
                </a:ln>
                <a:solidFill>
                  <a:schemeClr val="tx1"/>
                </a:solidFill>
                <a:effectLst/>
                <a:latin typeface="Calibri" pitchFamily="34" charset="0"/>
                <a:ea typeface="Calibri" pitchFamily="34" charset="0"/>
                <a:cs typeface="SymbolMT" charset="0"/>
              </a:rPr>
              <a:t>• </a:t>
            </a:r>
            <a:r>
              <a:rPr kumimoji="0" lang="en-US" sz="2400" i="0" u="none" strike="noStrike" cap="none" normalizeH="0" baseline="0" dirty="0" smtClean="0">
                <a:ln>
                  <a:noFill/>
                </a:ln>
                <a:solidFill>
                  <a:schemeClr val="tx1"/>
                </a:solidFill>
                <a:effectLst/>
                <a:latin typeface="Arial" pitchFamily="34" charset="0"/>
                <a:ea typeface="Calibri" pitchFamily="34" charset="0"/>
                <a:cs typeface="Arial" pitchFamily="34" charset="0"/>
              </a:rPr>
              <a:t>Two species grow naturally in our state. They are </a:t>
            </a:r>
            <a:r>
              <a:rPr kumimoji="0" lang="en-US" sz="2400" i="1" u="none" strike="noStrike" cap="none" normalizeH="0" baseline="0" dirty="0" err="1" smtClean="0">
                <a:ln>
                  <a:noFill/>
                </a:ln>
                <a:solidFill>
                  <a:schemeClr val="tx1"/>
                </a:solidFill>
                <a:effectLst/>
                <a:latin typeface="Calibri" pitchFamily="34" charset="0"/>
                <a:ea typeface="Calibri" pitchFamily="34" charset="0"/>
                <a:cs typeface="Arial,Italic" charset="0"/>
              </a:rPr>
              <a:t>C.beddomei</a:t>
            </a:r>
            <a:r>
              <a:rPr kumimoji="0" lang="en-US" sz="2400" i="1" u="none" strike="noStrike" cap="none" normalizeH="0" baseline="0" dirty="0" smtClean="0">
                <a:ln>
                  <a:noFill/>
                </a:ln>
                <a:solidFill>
                  <a:schemeClr val="tx1"/>
                </a:solidFill>
                <a:effectLst/>
                <a:latin typeface="Calibri" pitchFamily="34" charset="0"/>
                <a:ea typeface="Calibri" pitchFamily="34" charset="0"/>
                <a:cs typeface="Arial,Italic" charset="0"/>
              </a:rPr>
              <a:t> </a:t>
            </a:r>
            <a:r>
              <a:rPr kumimoji="0" lang="en-US" sz="2400" i="0" u="none" strike="noStrike" cap="none" normalizeH="0" baseline="0" dirty="0" smtClean="0">
                <a:ln>
                  <a:noFill/>
                </a:ln>
                <a:solidFill>
                  <a:schemeClr val="tx1"/>
                </a:solidFill>
                <a:effectLst/>
                <a:latin typeface="Arial" pitchFamily="34" charset="0"/>
                <a:ea typeface="Calibri" pitchFamily="34" charset="0"/>
                <a:cs typeface="Arial" pitchFamily="34" charset="0"/>
              </a:rPr>
              <a:t>on </a:t>
            </a:r>
            <a:r>
              <a:rPr kumimoji="0" lang="en-US" sz="2400" i="0" u="none" strike="noStrike" cap="none" normalizeH="0" baseline="0" dirty="0" err="1" smtClean="0">
                <a:ln>
                  <a:noFill/>
                </a:ln>
                <a:solidFill>
                  <a:schemeClr val="tx1"/>
                </a:solidFill>
                <a:effectLst/>
                <a:latin typeface="Arial" pitchFamily="34" charset="0"/>
                <a:ea typeface="Calibri" pitchFamily="34" charset="0"/>
                <a:cs typeface="Arial" pitchFamily="34" charset="0"/>
              </a:rPr>
              <a:t>Tirumala</a:t>
            </a:r>
            <a:r>
              <a:rPr kumimoji="0" lang="en-US" sz="2400" i="0" u="none" strike="noStrike" cap="none" normalizeH="0" baseline="0" dirty="0" smtClean="0">
                <a:ln>
                  <a:noFill/>
                </a:ln>
                <a:solidFill>
                  <a:schemeClr val="tx1"/>
                </a:solidFill>
                <a:effectLst/>
                <a:latin typeface="Arial" pitchFamily="34" charset="0"/>
                <a:ea typeface="Calibri" pitchFamily="34" charset="0"/>
                <a:cs typeface="Arial" pitchFamily="34" charset="0"/>
              </a:rPr>
              <a:t> hills and </a:t>
            </a:r>
            <a:r>
              <a:rPr kumimoji="0" lang="en-US" sz="2400" i="1" u="none" strike="noStrike" cap="none" normalizeH="0" baseline="0" dirty="0" smtClean="0">
                <a:ln>
                  <a:noFill/>
                </a:ln>
                <a:solidFill>
                  <a:schemeClr val="tx1"/>
                </a:solidFill>
                <a:effectLst/>
                <a:latin typeface="Calibri" pitchFamily="34" charset="0"/>
                <a:ea typeface="Calibri" pitchFamily="34" charset="0"/>
                <a:cs typeface="Arial,Italic" charset="0"/>
              </a:rPr>
              <a:t>C. </a:t>
            </a:r>
            <a:r>
              <a:rPr kumimoji="0" lang="en-US" sz="2400" i="1" u="none" strike="noStrike" cap="none" normalizeH="0" baseline="0" dirty="0" err="1" smtClean="0">
                <a:ln>
                  <a:noFill/>
                </a:ln>
                <a:solidFill>
                  <a:schemeClr val="tx1"/>
                </a:solidFill>
                <a:effectLst/>
                <a:latin typeface="Calibri" pitchFamily="34" charset="0"/>
                <a:ea typeface="Calibri" pitchFamily="34" charset="0"/>
                <a:cs typeface="Arial,Italic" charset="0"/>
              </a:rPr>
              <a:t>circinalis</a:t>
            </a:r>
            <a:r>
              <a:rPr kumimoji="0" lang="en-US" sz="2400" i="1" u="none" strike="noStrike" cap="none" normalizeH="0" baseline="0" dirty="0" smtClean="0">
                <a:ln>
                  <a:noFill/>
                </a:ln>
                <a:solidFill>
                  <a:schemeClr val="tx1"/>
                </a:solidFill>
                <a:effectLst/>
                <a:latin typeface="Calibri" pitchFamily="34" charset="0"/>
                <a:ea typeface="Calibri" pitchFamily="34" charset="0"/>
                <a:cs typeface="Arial,Italic" charset="0"/>
              </a:rPr>
              <a:t> </a:t>
            </a:r>
            <a:r>
              <a:rPr kumimoji="0" lang="en-US" sz="2400" i="0" u="none" strike="noStrike" cap="none" normalizeH="0" baseline="0" dirty="0" smtClean="0">
                <a:ln>
                  <a:noFill/>
                </a:ln>
                <a:solidFill>
                  <a:schemeClr val="tx1"/>
                </a:solidFill>
                <a:effectLst/>
                <a:latin typeface="Arial" pitchFamily="34" charset="0"/>
                <a:ea typeface="Calibri" pitchFamily="34" charset="0"/>
                <a:cs typeface="Arial" pitchFamily="34" charset="0"/>
              </a:rPr>
              <a:t>in Eastern</a:t>
            </a:r>
            <a:endParaRPr kumimoji="0" lang="en-US" sz="2400"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400" i="0" u="none" strike="noStrike" cap="none" normalizeH="0" baseline="0" dirty="0" smtClean="0">
                <a:ln>
                  <a:noFill/>
                </a:ln>
                <a:solidFill>
                  <a:schemeClr val="tx1"/>
                </a:solidFill>
                <a:effectLst/>
                <a:latin typeface="Arial" pitchFamily="34" charset="0"/>
                <a:ea typeface="Calibri" pitchFamily="34" charset="0"/>
                <a:cs typeface="Arial" pitchFamily="34" charset="0"/>
              </a:rPr>
              <a:t>Ghats</a:t>
            </a:r>
            <a:endParaRPr kumimoji="0" lang="en-US" sz="2400" i="0" u="none" strike="noStrike" cap="none" normalizeH="0" baseline="0" dirty="0" smtClean="0">
              <a:ln>
                <a:noFill/>
              </a:ln>
              <a:solidFill>
                <a:schemeClr val="tx1"/>
              </a:solidFill>
              <a:effectLst/>
              <a:latin typeface="Arial" pitchFamily="34" charset="0"/>
            </a:endParaRPr>
          </a:p>
        </p:txBody>
      </p:sp>
    </p:spTree>
  </p:cSld>
  <p:clrMapOvr>
    <a:masterClrMapping/>
  </p:clrMapOvr>
  <p:transition>
    <p:wipe dir="u"/>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1"/>
          <p:cNvSpPr>
            <a:spLocks noChangeArrowheads="1"/>
          </p:cNvSpPr>
          <p:nvPr/>
        </p:nvSpPr>
        <p:spPr bwMode="auto">
          <a:xfrm>
            <a:off x="0" y="0"/>
            <a:ext cx="9144000" cy="677108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3200" b="1" i="0" u="none" strike="noStrike" cap="none" normalizeH="0" baseline="0" dirty="0" err="1" smtClean="0">
                <a:ln>
                  <a:noFill/>
                </a:ln>
                <a:solidFill>
                  <a:srgbClr val="00B050"/>
                </a:solidFill>
                <a:effectLst/>
                <a:latin typeface="Calibri" pitchFamily="34" charset="0"/>
                <a:ea typeface="Times New Roman" pitchFamily="18" charset="0"/>
                <a:cs typeface="Times New Roman" pitchFamily="18" charset="0"/>
              </a:rPr>
              <a:t>Systametic</a:t>
            </a:r>
            <a:r>
              <a:rPr kumimoji="0" lang="en-US" sz="3200" b="1" i="0" u="none" strike="noStrike" cap="none" normalizeH="0" baseline="0" dirty="0" smtClean="0">
                <a:ln>
                  <a:noFill/>
                </a:ln>
                <a:solidFill>
                  <a:srgbClr val="00B050"/>
                </a:solidFill>
                <a:effectLst/>
                <a:latin typeface="Calibri" pitchFamily="34" charset="0"/>
                <a:ea typeface="Times New Roman" pitchFamily="18" charset="0"/>
                <a:cs typeface="Times New Roman" pitchFamily="18" charset="0"/>
              </a:rPr>
              <a:t> position</a:t>
            </a:r>
            <a:r>
              <a:rPr kumimoji="0" lang="en-US" sz="320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 </a:t>
            </a:r>
            <a:endParaRPr kumimoji="0" lang="en-US" sz="3200"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320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Kingdom: </a:t>
            </a:r>
            <a:r>
              <a:rPr kumimoji="0" lang="en-US" sz="3200" i="0" u="none" strike="noStrike" cap="none" normalizeH="0" baseline="0" dirty="0" err="1" smtClean="0">
                <a:ln>
                  <a:noFill/>
                </a:ln>
                <a:effectLst/>
                <a:latin typeface="Calibri" pitchFamily="34" charset="0"/>
                <a:ea typeface="Calibri" pitchFamily="34" charset="0"/>
                <a:cs typeface="Times New Roman" pitchFamily="18" charset="0"/>
                <a:hlinkClick r:id="rId2" tooltip="Plant"/>
              </a:rPr>
              <a:t>Plantae</a:t>
            </a:r>
            <a:r>
              <a:rPr kumimoji="0" lang="en-US" sz="320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 – Presence of chlorophyll</a:t>
            </a:r>
            <a:endParaRPr kumimoji="0" lang="en-US" sz="3200"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320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Division: </a:t>
            </a:r>
            <a:r>
              <a:rPr kumimoji="0" lang="en-US" sz="320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Gymnosperms</a:t>
            </a:r>
            <a:r>
              <a:rPr kumimoji="0" lang="en-US" sz="3200" i="0" u="sng"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 </a:t>
            </a:r>
            <a:r>
              <a:rPr kumimoji="0" lang="en-US" sz="320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Ovules &amp; Seeds naked</a:t>
            </a:r>
            <a:endParaRPr kumimoji="0" lang="en-US" sz="3200"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320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Class: </a:t>
            </a:r>
            <a:r>
              <a:rPr kumimoji="0" lang="en-US" sz="3200" i="0" u="none" strike="noStrike" cap="none" normalizeH="0" baseline="0" dirty="0" err="1" smtClean="0">
                <a:ln>
                  <a:noFill/>
                </a:ln>
                <a:effectLst/>
                <a:latin typeface="Calibri" pitchFamily="34" charset="0"/>
                <a:ea typeface="Calibri" pitchFamily="34" charset="0"/>
                <a:cs typeface="Times New Roman" pitchFamily="18" charset="0"/>
                <a:hlinkClick r:id="rId3" tooltip="Cycad"/>
              </a:rPr>
              <a:t>Cycadopsida</a:t>
            </a:r>
            <a:r>
              <a:rPr kumimoji="0" lang="en-US" sz="320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 Small trees with </a:t>
            </a:r>
            <a:r>
              <a:rPr kumimoji="0" lang="en-US" sz="3200"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unbranched</a:t>
            </a:r>
            <a:r>
              <a:rPr kumimoji="0" lang="en-US" sz="320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stem &amp; palm like </a:t>
            </a:r>
            <a:r>
              <a:rPr kumimoji="0" lang="en-US" sz="3200"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pinnately</a:t>
            </a:r>
            <a:r>
              <a:rPr kumimoji="0" lang="en-US" sz="320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compound leaves</a:t>
            </a:r>
            <a:endParaRPr kumimoji="0" lang="en-US" sz="3200"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320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Order: </a:t>
            </a:r>
            <a:r>
              <a:rPr kumimoji="0" lang="en-US" sz="3200"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hlinkClick r:id="rId3" tooltip="Cycad"/>
              </a:rPr>
              <a:t>Cycadales</a:t>
            </a:r>
            <a:r>
              <a:rPr kumimoji="0" lang="en-US" sz="320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–The plants are slow growing, woody palm like, </a:t>
            </a:r>
            <a:r>
              <a:rPr kumimoji="0" lang="en-US" sz="3200"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unbranched</a:t>
            </a:r>
            <a:r>
              <a:rPr kumimoji="0" lang="en-US" sz="320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trees with </a:t>
            </a:r>
            <a:r>
              <a:rPr kumimoji="0" lang="en-US" sz="3200"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corolloid</a:t>
            </a:r>
            <a:r>
              <a:rPr kumimoji="0" lang="en-US" sz="320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roots</a:t>
            </a:r>
            <a:r>
              <a:rPr kumimoji="0" lang="en-US" sz="320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 </a:t>
            </a:r>
            <a:endParaRPr kumimoji="0" lang="en-US" sz="3200"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320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Family: </a:t>
            </a:r>
            <a:r>
              <a:rPr kumimoji="0" lang="en-US" sz="3200" i="0" u="none" strike="noStrike" cap="none" normalizeH="0" baseline="0" dirty="0" err="1" smtClean="0">
                <a:ln>
                  <a:noFill/>
                </a:ln>
                <a:solidFill>
                  <a:srgbClr val="0070C0"/>
                </a:solidFill>
                <a:effectLst/>
                <a:latin typeface="Calibri" pitchFamily="34" charset="0"/>
                <a:ea typeface="Times New Roman" pitchFamily="18" charset="0"/>
                <a:cs typeface="Times New Roman" pitchFamily="18" charset="0"/>
              </a:rPr>
              <a:t>Cycadaceae</a:t>
            </a:r>
            <a:r>
              <a:rPr kumimoji="0" lang="en-US" sz="320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 – The plants are </a:t>
            </a:r>
            <a:br>
              <a:rPr kumimoji="0" lang="en-US" sz="320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br>
            <a:r>
              <a:rPr kumimoji="0" lang="en-US" sz="320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Genus: </a:t>
            </a:r>
            <a:r>
              <a:rPr kumimoji="0" lang="en-US" sz="3200" i="1" u="none" strike="noStrike" cap="none" normalizeH="0" baseline="0" dirty="0" err="1" smtClean="0">
                <a:ln>
                  <a:noFill/>
                </a:ln>
                <a:solidFill>
                  <a:srgbClr val="0070C0"/>
                </a:solidFill>
                <a:effectLst/>
                <a:latin typeface="Calibri" pitchFamily="34" charset="0"/>
                <a:ea typeface="Times New Roman" pitchFamily="18" charset="0"/>
                <a:cs typeface="Times New Roman" pitchFamily="18" charset="0"/>
              </a:rPr>
              <a:t>Cycas</a:t>
            </a:r>
            <a:r>
              <a:rPr kumimoji="0" lang="en-US" sz="3200" i="1"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 </a:t>
            </a:r>
            <a:r>
              <a:rPr kumimoji="0" lang="en-US" sz="320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 The </a:t>
            </a:r>
            <a:r>
              <a:rPr kumimoji="0" lang="en-US" sz="3200" i="0" u="none" strike="noStrike" cap="none" normalizeH="0" baseline="0" dirty="0" err="1" smtClean="0">
                <a:ln>
                  <a:noFill/>
                </a:ln>
                <a:solidFill>
                  <a:schemeClr val="tx1"/>
                </a:solidFill>
                <a:effectLst/>
                <a:latin typeface="Calibri" pitchFamily="34" charset="0"/>
                <a:ea typeface="Times New Roman" pitchFamily="18" charset="0"/>
                <a:cs typeface="Times New Roman" pitchFamily="18" charset="0"/>
              </a:rPr>
              <a:t>pinnae</a:t>
            </a:r>
            <a:r>
              <a:rPr kumimoji="0" lang="en-US" sz="320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 are with central midrib but no lateral veins, </a:t>
            </a:r>
            <a:r>
              <a:rPr kumimoji="0" lang="en-US" sz="3200" i="0" u="none" strike="noStrike" cap="none" normalizeH="0" baseline="0" dirty="0" err="1" smtClean="0">
                <a:ln>
                  <a:noFill/>
                </a:ln>
                <a:solidFill>
                  <a:schemeClr val="tx1"/>
                </a:solidFill>
                <a:effectLst/>
                <a:latin typeface="Calibri" pitchFamily="34" charset="0"/>
                <a:ea typeface="Times New Roman" pitchFamily="18" charset="0"/>
                <a:cs typeface="Times New Roman" pitchFamily="18" charset="0"/>
              </a:rPr>
              <a:t>megasporophylls</a:t>
            </a:r>
            <a:r>
              <a:rPr kumimoji="0" lang="en-US" sz="320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 are not                       aggregated in cones</a:t>
            </a:r>
            <a:br>
              <a:rPr kumimoji="0" lang="en-US" sz="320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br>
            <a:r>
              <a:rPr kumimoji="0" lang="en-US" sz="320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hlinkClick r:id="rId4" tooltip="Carolus Linnaeus"/>
              </a:rPr>
              <a:t>L.</a:t>
            </a:r>
            <a:r>
              <a:rPr kumimoji="0" lang="en-US" sz="320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 </a:t>
            </a:r>
            <a:r>
              <a:rPr kumimoji="0" lang="en-US" sz="320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hlinkClick r:id="rId5" tooltip="Type species"/>
              </a:rPr>
              <a:t>Type species</a:t>
            </a:r>
            <a:r>
              <a:rPr kumimoji="0" lang="en-US" sz="320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 </a:t>
            </a:r>
            <a:r>
              <a:rPr kumimoji="0" lang="en-US" sz="3200" i="1" u="sng"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C. </a:t>
            </a:r>
            <a:r>
              <a:rPr kumimoji="0" lang="en-US" sz="3200" i="1" u="sng" strike="noStrike" cap="none" normalizeH="0" baseline="0" dirty="0" err="1" smtClean="0">
                <a:ln>
                  <a:noFill/>
                </a:ln>
                <a:solidFill>
                  <a:schemeClr val="tx1"/>
                </a:solidFill>
                <a:effectLst/>
                <a:latin typeface="Calibri" pitchFamily="34" charset="0"/>
                <a:ea typeface="Times New Roman" pitchFamily="18" charset="0"/>
                <a:cs typeface="Times New Roman" pitchFamily="18" charset="0"/>
              </a:rPr>
              <a:t>circinalis</a:t>
            </a:r>
            <a:endParaRPr kumimoji="0" lang="en-US" sz="3200"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endParaRPr>
          </a:p>
        </p:txBody>
      </p:sp>
    </p:spTree>
  </p:cSld>
  <p:clrMapOvr>
    <a:masterClrMapping/>
  </p:clrMapOvr>
  <p:transition>
    <p:wipe dir="u"/>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srcRect/>
          <a:stretch>
            <a:fillRect/>
          </a:stretch>
        </p:blipFill>
        <p:spPr bwMode="auto">
          <a:xfrm>
            <a:off x="0" y="0"/>
            <a:ext cx="9144000" cy="6858000"/>
          </a:xfrm>
          <a:prstGeom prst="rect">
            <a:avLst/>
          </a:prstGeom>
          <a:noFill/>
          <a:ln w="9525">
            <a:noFill/>
            <a:miter lim="800000"/>
            <a:headEnd/>
            <a:tailEnd/>
          </a:ln>
          <a:effectLst/>
        </p:spPr>
      </p:pic>
      <p:sp>
        <p:nvSpPr>
          <p:cNvPr id="3" name="Rectangle 2"/>
          <p:cNvSpPr/>
          <p:nvPr/>
        </p:nvSpPr>
        <p:spPr>
          <a:xfrm>
            <a:off x="3505200" y="0"/>
            <a:ext cx="5638800" cy="461665"/>
          </a:xfrm>
          <a:prstGeom prst="rect">
            <a:avLst/>
          </a:prstGeom>
        </p:spPr>
        <p:txBody>
          <a:bodyPr wrap="square">
            <a:spAutoFit/>
          </a:bodyPr>
          <a:lstStyle/>
          <a:p>
            <a:r>
              <a:rPr lang="en-US" sz="2400" b="1" dirty="0" smtClean="0">
                <a:solidFill>
                  <a:srgbClr val="00B050"/>
                </a:solidFill>
              </a:rPr>
              <a:t>             External morphology of </a:t>
            </a:r>
            <a:r>
              <a:rPr lang="en-US" sz="2400" b="1" dirty="0" err="1" smtClean="0">
                <a:solidFill>
                  <a:srgbClr val="00B050"/>
                </a:solidFill>
              </a:rPr>
              <a:t>sporophyte</a:t>
            </a:r>
            <a:endParaRPr lang="en-US" sz="2400" dirty="0">
              <a:solidFill>
                <a:srgbClr val="00B050"/>
              </a:solidFill>
            </a:endParaRPr>
          </a:p>
        </p:txBody>
      </p:sp>
    </p:spTree>
  </p:cSld>
  <p:clrMapOvr>
    <a:masterClrMapping/>
  </p:clrMapOvr>
  <p:transition>
    <p:wipe dir="u"/>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1"/>
          <p:cNvSpPr>
            <a:spLocks noChangeArrowheads="1"/>
          </p:cNvSpPr>
          <p:nvPr/>
        </p:nvSpPr>
        <p:spPr bwMode="auto">
          <a:xfrm>
            <a:off x="0" y="0"/>
            <a:ext cx="9144000" cy="563231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1" u="none" strike="noStrike" cap="none" normalizeH="0" baseline="0" dirty="0" err="1" smtClean="0">
                <a:ln>
                  <a:noFill/>
                </a:ln>
                <a:solidFill>
                  <a:srgbClr val="000000"/>
                </a:solidFill>
                <a:effectLst/>
                <a:latin typeface="Calibri" pitchFamily="34" charset="0"/>
                <a:ea typeface="Calibri" pitchFamily="34" charset="0"/>
                <a:cs typeface="Arial,Italic" charset="0"/>
              </a:rPr>
              <a:t>Cycas</a:t>
            </a:r>
            <a:r>
              <a:rPr kumimoji="0" lang="en-US" sz="2400" b="0" i="1" u="none" strike="noStrike" cap="none" normalizeH="0" baseline="0" dirty="0" smtClean="0">
                <a:ln>
                  <a:noFill/>
                </a:ln>
                <a:solidFill>
                  <a:srgbClr val="000000"/>
                </a:solidFill>
                <a:effectLst/>
                <a:latin typeface="Calibri" pitchFamily="34" charset="0"/>
                <a:ea typeface="Calibri" pitchFamily="34" charset="0"/>
                <a:cs typeface="Arial,Italic" charset="0"/>
              </a:rPr>
              <a:t> </a:t>
            </a:r>
            <a:r>
              <a:rPr kumimoji="0" lang="en-US" sz="2400" b="0" i="0" u="none" strike="noStrike" cap="none" normalizeH="0" baseline="0" dirty="0" smtClean="0">
                <a:ln>
                  <a:noFill/>
                </a:ln>
                <a:solidFill>
                  <a:srgbClr val="000000"/>
                </a:solidFill>
                <a:effectLst/>
                <a:latin typeface="Calibri" pitchFamily="34" charset="0"/>
                <a:ea typeface="Calibri" pitchFamily="34" charset="0"/>
                <a:cs typeface="Arial" pitchFamily="34" charset="0"/>
              </a:rPr>
              <a:t>plant is slow growing, long-lived, evergreen, </a:t>
            </a:r>
            <a:r>
              <a:rPr kumimoji="0" lang="en-US" sz="2400" b="0" i="0" u="none" strike="noStrike" cap="none" normalizeH="0" baseline="0" dirty="0" err="1" smtClean="0">
                <a:ln>
                  <a:noFill/>
                </a:ln>
                <a:solidFill>
                  <a:srgbClr val="000000"/>
                </a:solidFill>
                <a:effectLst/>
                <a:latin typeface="Calibri" pitchFamily="34" charset="0"/>
                <a:ea typeface="Calibri" pitchFamily="34" charset="0"/>
                <a:cs typeface="Arial" pitchFamily="34" charset="0"/>
              </a:rPr>
              <a:t>arborescent</a:t>
            </a:r>
            <a:r>
              <a:rPr kumimoji="0" lang="en-US" sz="2400" b="0" i="0" u="none" strike="noStrike" cap="none" normalizeH="0" baseline="0" dirty="0" smtClean="0">
                <a:ln>
                  <a:noFill/>
                </a:ln>
                <a:solidFill>
                  <a:srgbClr val="000000"/>
                </a:solidFill>
                <a:effectLst/>
                <a:latin typeface="Calibri" pitchFamily="34" charset="0"/>
                <a:ea typeface="Calibri" pitchFamily="34" charset="0"/>
                <a:cs typeface="Arial" pitchFamily="34" charset="0"/>
              </a:rPr>
              <a:t> </a:t>
            </a:r>
            <a:r>
              <a:rPr kumimoji="0" lang="en-US" sz="2400" b="0" i="0" u="none" strike="noStrike" cap="none" normalizeH="0" baseline="0" dirty="0" err="1" smtClean="0">
                <a:ln>
                  <a:noFill/>
                </a:ln>
                <a:solidFill>
                  <a:srgbClr val="000000"/>
                </a:solidFill>
                <a:effectLst/>
                <a:latin typeface="Calibri" pitchFamily="34" charset="0"/>
                <a:ea typeface="Calibri" pitchFamily="34" charset="0"/>
                <a:cs typeface="Arial" pitchFamily="34" charset="0"/>
              </a:rPr>
              <a:t>sporophyte</a:t>
            </a:r>
            <a:r>
              <a:rPr kumimoji="0" lang="en-US" sz="2400" b="0" i="0" u="none" strike="noStrike" cap="none" normalizeH="0" baseline="0" dirty="0" smtClean="0">
                <a:ln>
                  <a:noFill/>
                </a:ln>
                <a:solidFill>
                  <a:srgbClr val="000000"/>
                </a:solidFill>
                <a:effectLst/>
                <a:latin typeface="Calibri" pitchFamily="34" charset="0"/>
                <a:ea typeface="Calibri" pitchFamily="34" charset="0"/>
                <a:cs typeface="Arial" pitchFamily="34" charset="0"/>
              </a:rPr>
              <a:t>.</a:t>
            </a:r>
            <a:endParaRPr kumimoji="0" lang="en-US" sz="2400" b="0"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smtClean="0">
                <a:ln>
                  <a:noFill/>
                </a:ln>
                <a:solidFill>
                  <a:srgbClr val="000000"/>
                </a:solidFill>
                <a:effectLst/>
                <a:latin typeface="Calibri" pitchFamily="34" charset="0"/>
                <a:ea typeface="Calibri" pitchFamily="34" charset="0"/>
                <a:cs typeface="SymbolMT" charset="0"/>
              </a:rPr>
              <a:t>• </a:t>
            </a:r>
            <a:r>
              <a:rPr kumimoji="0" lang="en-US" sz="2400" b="0" i="0" u="none" strike="noStrike" cap="none" normalizeH="0" baseline="0" dirty="0" smtClean="0">
                <a:ln>
                  <a:noFill/>
                </a:ln>
                <a:solidFill>
                  <a:srgbClr val="000000"/>
                </a:solidFill>
                <a:effectLst/>
                <a:latin typeface="Calibri" pitchFamily="34" charset="0"/>
                <a:ea typeface="Calibri" pitchFamily="34" charset="0"/>
                <a:cs typeface="Arial" pitchFamily="34" charset="0"/>
              </a:rPr>
              <a:t>It grows up to a height of </a:t>
            </a:r>
            <a:r>
              <a:rPr kumimoji="0" lang="en-US" sz="2400" b="0" i="0" u="none" strike="noStrike" cap="none" normalizeH="0" baseline="0" dirty="0" smtClean="0">
                <a:ln>
                  <a:noFill/>
                </a:ln>
                <a:solidFill>
                  <a:srgbClr val="000000"/>
                </a:solidFill>
                <a:effectLst/>
                <a:latin typeface="Calibri" pitchFamily="34" charset="0"/>
                <a:ea typeface="Calibri" pitchFamily="34" charset="0"/>
                <a:cs typeface="Arial,Bold" charset="0"/>
              </a:rPr>
              <a:t>2 – 5 </a:t>
            </a:r>
            <a:r>
              <a:rPr kumimoji="0" lang="en-US" sz="2400" b="0" i="0" u="none" strike="noStrike" cap="none" normalizeH="0" baseline="0" dirty="0" smtClean="0">
                <a:ln>
                  <a:noFill/>
                </a:ln>
                <a:solidFill>
                  <a:srgbClr val="000000"/>
                </a:solidFill>
                <a:effectLst/>
                <a:latin typeface="Calibri" pitchFamily="34" charset="0"/>
                <a:ea typeface="Calibri" pitchFamily="34" charset="0"/>
                <a:cs typeface="Arial" pitchFamily="34" charset="0"/>
              </a:rPr>
              <a:t>meters.</a:t>
            </a:r>
            <a:endParaRPr kumimoji="0" lang="en-US" sz="2400" b="0"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smtClean="0">
                <a:ln>
                  <a:noFill/>
                </a:ln>
                <a:solidFill>
                  <a:srgbClr val="000000"/>
                </a:solidFill>
                <a:effectLst/>
                <a:latin typeface="Calibri" pitchFamily="34" charset="0"/>
                <a:ea typeface="Calibri" pitchFamily="34" charset="0"/>
                <a:cs typeface="SymbolMT" charset="0"/>
              </a:rPr>
              <a:t>• </a:t>
            </a:r>
            <a:r>
              <a:rPr kumimoji="0" lang="en-US" sz="2400" b="0" i="0" u="none" strike="noStrike" cap="none" normalizeH="0" baseline="0" dirty="0" smtClean="0">
                <a:ln>
                  <a:noFill/>
                </a:ln>
                <a:solidFill>
                  <a:srgbClr val="000000"/>
                </a:solidFill>
                <a:effectLst/>
                <a:latin typeface="Calibri" pitchFamily="34" charset="0"/>
                <a:ea typeface="Calibri" pitchFamily="34" charset="0"/>
                <a:cs typeface="Arial" pitchFamily="34" charset="0"/>
              </a:rPr>
              <a:t>It has </a:t>
            </a:r>
            <a:r>
              <a:rPr kumimoji="0" lang="en-US" sz="2400" b="0" i="0" u="none" strike="noStrike" cap="none" normalizeH="0" baseline="0" dirty="0" err="1" smtClean="0">
                <a:ln>
                  <a:noFill/>
                </a:ln>
                <a:solidFill>
                  <a:srgbClr val="000000"/>
                </a:solidFill>
                <a:effectLst/>
                <a:latin typeface="Calibri" pitchFamily="34" charset="0"/>
                <a:ea typeface="Calibri" pitchFamily="34" charset="0"/>
                <a:cs typeface="Arial" pitchFamily="34" charset="0"/>
              </a:rPr>
              <a:t>unbranched</a:t>
            </a:r>
            <a:r>
              <a:rPr kumimoji="0" lang="en-US" sz="2400" b="0" i="0" u="none" strike="noStrike" cap="none" normalizeH="0" baseline="0" dirty="0" smtClean="0">
                <a:ln>
                  <a:noFill/>
                </a:ln>
                <a:solidFill>
                  <a:srgbClr val="000000"/>
                </a:solidFill>
                <a:effectLst/>
                <a:latin typeface="Calibri" pitchFamily="34" charset="0"/>
                <a:ea typeface="Calibri" pitchFamily="34" charset="0"/>
                <a:cs typeface="Arial" pitchFamily="34" charset="0"/>
              </a:rPr>
              <a:t> woody stem with a crown of </a:t>
            </a:r>
            <a:r>
              <a:rPr kumimoji="0" lang="en-US" sz="2400" b="0" i="0" u="none" strike="noStrike" cap="none" normalizeH="0" baseline="0" dirty="0" err="1" smtClean="0">
                <a:ln>
                  <a:noFill/>
                </a:ln>
                <a:solidFill>
                  <a:srgbClr val="000000"/>
                </a:solidFill>
                <a:effectLst/>
                <a:latin typeface="Calibri" pitchFamily="34" charset="0"/>
                <a:ea typeface="Calibri" pitchFamily="34" charset="0"/>
                <a:cs typeface="Arial,Bold" charset="0"/>
              </a:rPr>
              <a:t>unipinnate</a:t>
            </a:r>
            <a:r>
              <a:rPr kumimoji="0" lang="en-US" sz="2400" b="0" i="0" u="none" strike="noStrike" cap="none" normalizeH="0" baseline="0" dirty="0" smtClean="0">
                <a:ln>
                  <a:noFill/>
                </a:ln>
                <a:solidFill>
                  <a:srgbClr val="000000"/>
                </a:solidFill>
                <a:effectLst/>
                <a:latin typeface="Calibri" pitchFamily="34" charset="0"/>
                <a:ea typeface="Calibri" pitchFamily="34" charset="0"/>
                <a:cs typeface="Arial,Bold" charset="0"/>
              </a:rPr>
              <a:t> </a:t>
            </a:r>
            <a:r>
              <a:rPr kumimoji="0" lang="en-US" sz="2400" b="0" i="0" u="none" strike="noStrike" cap="none" normalizeH="0" baseline="0" dirty="0" smtClean="0">
                <a:ln>
                  <a:noFill/>
                </a:ln>
                <a:solidFill>
                  <a:srgbClr val="000000"/>
                </a:solidFill>
                <a:effectLst/>
                <a:latin typeface="Calibri" pitchFamily="34" charset="0"/>
                <a:ea typeface="Calibri" pitchFamily="34" charset="0"/>
                <a:cs typeface="Arial" pitchFamily="34" charset="0"/>
              </a:rPr>
              <a:t>and </a:t>
            </a:r>
            <a:r>
              <a:rPr kumimoji="0" lang="en-US" sz="2400" b="0" i="0" u="none" strike="noStrike" cap="none" normalizeH="0" baseline="0" dirty="0" err="1" smtClean="0">
                <a:ln>
                  <a:noFill/>
                </a:ln>
                <a:solidFill>
                  <a:srgbClr val="000000"/>
                </a:solidFill>
                <a:effectLst/>
                <a:latin typeface="Calibri" pitchFamily="34" charset="0"/>
                <a:ea typeface="Calibri" pitchFamily="34" charset="0"/>
                <a:cs typeface="Arial,Bold" charset="0"/>
              </a:rPr>
              <a:t>paripinnate</a:t>
            </a:r>
            <a:r>
              <a:rPr kumimoji="0" lang="en-US" sz="2400" b="0" i="0" u="none" strike="noStrike" cap="none" normalizeH="0" baseline="0" dirty="0" smtClean="0">
                <a:ln>
                  <a:noFill/>
                </a:ln>
                <a:solidFill>
                  <a:srgbClr val="000000"/>
                </a:solidFill>
                <a:effectLst/>
                <a:latin typeface="Calibri" pitchFamily="34" charset="0"/>
                <a:ea typeface="Calibri" pitchFamily="34" charset="0"/>
                <a:cs typeface="Arial,Bold" charset="0"/>
              </a:rPr>
              <a:t> </a:t>
            </a:r>
            <a:r>
              <a:rPr kumimoji="0" lang="en-US" sz="2400" b="0" i="0" u="none" strike="noStrike" cap="none" normalizeH="0" baseline="0" dirty="0" smtClean="0">
                <a:ln>
                  <a:noFill/>
                </a:ln>
                <a:solidFill>
                  <a:srgbClr val="000000"/>
                </a:solidFill>
                <a:effectLst/>
                <a:latin typeface="Calibri" pitchFamily="34" charset="0"/>
                <a:ea typeface="Calibri" pitchFamily="34" charset="0"/>
                <a:cs typeface="Arial" pitchFamily="34" charset="0"/>
              </a:rPr>
              <a:t>compound leaves at its apex. Stem</a:t>
            </a:r>
            <a:r>
              <a:rPr lang="en-US" sz="2400" dirty="0" smtClean="0">
                <a:latin typeface="Arial" pitchFamily="34" charset="0"/>
                <a:ea typeface="Calibri" pitchFamily="34" charset="0"/>
                <a:cs typeface="Arial" pitchFamily="34" charset="0"/>
              </a:rPr>
              <a:t> </a:t>
            </a:r>
            <a:r>
              <a:rPr kumimoji="0" lang="en-US" sz="2400" b="0" i="0" u="none" strike="noStrike" cap="none" normalizeH="0" baseline="0" dirty="0" smtClean="0">
                <a:ln>
                  <a:noFill/>
                </a:ln>
                <a:solidFill>
                  <a:srgbClr val="000000"/>
                </a:solidFill>
                <a:effectLst/>
                <a:latin typeface="Calibri" pitchFamily="34" charset="0"/>
                <a:ea typeface="Calibri" pitchFamily="34" charset="0"/>
                <a:cs typeface="Arial" pitchFamily="34" charset="0"/>
              </a:rPr>
              <a:t>is described as </a:t>
            </a:r>
            <a:r>
              <a:rPr kumimoji="0" lang="en-US" sz="2400" b="0" i="0" u="none" strike="noStrike" cap="none" normalizeH="0" baseline="0" dirty="0" err="1" smtClean="0">
                <a:ln>
                  <a:noFill/>
                </a:ln>
                <a:solidFill>
                  <a:srgbClr val="000000"/>
                </a:solidFill>
                <a:effectLst/>
                <a:latin typeface="Calibri" pitchFamily="34" charset="0"/>
                <a:ea typeface="Calibri" pitchFamily="34" charset="0"/>
                <a:cs typeface="Arial,Bold" charset="0"/>
              </a:rPr>
              <a:t>Caudex</a:t>
            </a:r>
            <a:r>
              <a:rPr kumimoji="0" lang="en-US" sz="2400" b="0" i="0" u="none" strike="noStrike" cap="none" normalizeH="0" baseline="0" dirty="0" smtClean="0">
                <a:ln>
                  <a:noFill/>
                </a:ln>
                <a:solidFill>
                  <a:srgbClr val="000000"/>
                </a:solidFill>
                <a:effectLst/>
                <a:latin typeface="Calibri" pitchFamily="34" charset="0"/>
                <a:ea typeface="Calibri" pitchFamily="34" charset="0"/>
                <a:cs typeface="Arial" pitchFamily="34" charset="0"/>
              </a:rPr>
              <a:t>.</a:t>
            </a:r>
            <a:endParaRPr kumimoji="0" lang="en-US" sz="2400" b="0"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400" b="1" i="0" u="none" strike="noStrike" cap="none" normalizeH="0" baseline="0" dirty="0" smtClean="0">
                <a:ln>
                  <a:noFill/>
                </a:ln>
                <a:solidFill>
                  <a:srgbClr val="C00000"/>
                </a:solidFill>
                <a:effectLst/>
                <a:latin typeface="Calibri" pitchFamily="34" charset="0"/>
                <a:ea typeface="Calibri" pitchFamily="34" charset="0"/>
                <a:cs typeface="Arial,Bold" charset="0"/>
              </a:rPr>
              <a:t>Stem</a:t>
            </a:r>
            <a:endParaRPr kumimoji="0" lang="en-US" sz="2400" b="0" i="0" u="none" strike="noStrike" cap="none" normalizeH="0" baseline="0" dirty="0" smtClean="0">
              <a:ln>
                <a:noFill/>
              </a:ln>
              <a:solidFill>
                <a:srgbClr val="C00000"/>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smtClean="0">
                <a:ln>
                  <a:noFill/>
                </a:ln>
                <a:solidFill>
                  <a:srgbClr val="000000"/>
                </a:solidFill>
                <a:effectLst/>
                <a:latin typeface="Calibri" pitchFamily="34" charset="0"/>
                <a:ea typeface="Calibri" pitchFamily="34" charset="0"/>
                <a:cs typeface="SymbolMT" charset="0"/>
              </a:rPr>
              <a:t>• </a:t>
            </a:r>
            <a:r>
              <a:rPr kumimoji="0" lang="en-US" sz="2400" b="0" i="0" u="none" strike="noStrike" cap="none" normalizeH="0" baseline="0" dirty="0" smtClean="0">
                <a:ln>
                  <a:noFill/>
                </a:ln>
                <a:solidFill>
                  <a:srgbClr val="000000"/>
                </a:solidFill>
                <a:effectLst/>
                <a:latin typeface="Calibri" pitchFamily="34" charset="0"/>
                <a:ea typeface="Calibri" pitchFamily="34" charset="0"/>
                <a:cs typeface="Arial" pitchFamily="34" charset="0"/>
              </a:rPr>
              <a:t>Younger stems are </a:t>
            </a:r>
            <a:r>
              <a:rPr kumimoji="0" lang="en-US" sz="2400" b="0" i="0" u="none" strike="noStrike" cap="none" normalizeH="0" baseline="0" dirty="0" smtClean="0">
                <a:ln>
                  <a:noFill/>
                </a:ln>
                <a:solidFill>
                  <a:srgbClr val="000000"/>
                </a:solidFill>
                <a:effectLst/>
                <a:latin typeface="Calibri" pitchFamily="34" charset="0"/>
                <a:ea typeface="Calibri" pitchFamily="34" charset="0"/>
                <a:cs typeface="Arial,Bold" charset="0"/>
              </a:rPr>
              <a:t>tuberous</a:t>
            </a:r>
            <a:r>
              <a:rPr kumimoji="0" lang="en-US" sz="2400" b="0" i="0" u="none" strike="noStrike" cap="none" normalizeH="0" baseline="0" dirty="0" smtClean="0">
                <a:ln>
                  <a:noFill/>
                </a:ln>
                <a:solidFill>
                  <a:srgbClr val="000000"/>
                </a:solidFill>
                <a:effectLst/>
                <a:latin typeface="Calibri" pitchFamily="34" charset="0"/>
                <a:ea typeface="Calibri" pitchFamily="34" charset="0"/>
                <a:cs typeface="Arial" pitchFamily="34" charset="0"/>
              </a:rPr>
              <a:t>, underground, stout and short.</a:t>
            </a:r>
            <a:endParaRPr kumimoji="0" lang="en-US" sz="2400" b="0" i="0" u="none" strike="noStrike" cap="none" normalizeH="0" baseline="0" dirty="0" smtClean="0">
              <a:ln>
                <a:noFill/>
              </a:ln>
              <a:solidFill>
                <a:schemeClr val="tx1"/>
              </a:solidFill>
              <a:effectLst/>
              <a:latin typeface="Arial" pitchFamily="34" charset="0"/>
            </a:endParaRPr>
          </a:p>
          <a:p>
            <a:r>
              <a:rPr kumimoji="0" lang="en-US" sz="2400" b="0" i="0" u="none" strike="noStrike" cap="none" normalizeH="0" baseline="0" dirty="0" smtClean="0">
                <a:ln>
                  <a:noFill/>
                </a:ln>
                <a:solidFill>
                  <a:srgbClr val="000000"/>
                </a:solidFill>
                <a:effectLst/>
                <a:latin typeface="Calibri" pitchFamily="34" charset="0"/>
                <a:ea typeface="Calibri" pitchFamily="34" charset="0"/>
                <a:cs typeface="SymbolMT" charset="0"/>
              </a:rPr>
              <a:t>• </a:t>
            </a:r>
            <a:r>
              <a:rPr kumimoji="0" lang="en-US" sz="2400" b="0" i="0" u="none" strike="noStrike" cap="none" normalizeH="0" baseline="0" dirty="0" smtClean="0">
                <a:ln>
                  <a:noFill/>
                </a:ln>
                <a:solidFill>
                  <a:srgbClr val="000000"/>
                </a:solidFill>
                <a:effectLst/>
                <a:latin typeface="Calibri" pitchFamily="34" charset="0"/>
                <a:ea typeface="Calibri" pitchFamily="34" charset="0"/>
                <a:cs typeface="Arial" pitchFamily="34" charset="0"/>
              </a:rPr>
              <a:t>Older stems are </a:t>
            </a:r>
            <a:r>
              <a:rPr kumimoji="0" lang="en-US" sz="2400" b="0" i="0" u="none" strike="noStrike" cap="none" normalizeH="0" baseline="0" dirty="0" err="1" smtClean="0">
                <a:ln>
                  <a:noFill/>
                </a:ln>
                <a:solidFill>
                  <a:srgbClr val="000000"/>
                </a:solidFill>
                <a:effectLst/>
                <a:latin typeface="Calibri" pitchFamily="34" charset="0"/>
                <a:ea typeface="Calibri" pitchFamily="34" charset="0"/>
                <a:cs typeface="Arial" pitchFamily="34" charset="0"/>
              </a:rPr>
              <a:t>unbranched</a:t>
            </a:r>
            <a:r>
              <a:rPr kumimoji="0" lang="en-US" sz="2400" b="0" i="0" u="none" strike="noStrike" cap="none" normalizeH="0" baseline="0" dirty="0" smtClean="0">
                <a:ln>
                  <a:noFill/>
                </a:ln>
                <a:solidFill>
                  <a:srgbClr val="000000"/>
                </a:solidFill>
                <a:effectLst/>
                <a:latin typeface="Calibri" pitchFamily="34" charset="0"/>
                <a:ea typeface="Calibri" pitchFamily="34" charset="0"/>
                <a:cs typeface="Arial" pitchFamily="34" charset="0"/>
              </a:rPr>
              <a:t>, woody, and aerial with </a:t>
            </a:r>
            <a:r>
              <a:rPr kumimoji="0" lang="en-US" sz="2400" b="0" i="0" u="none" strike="noStrike" cap="none" normalizeH="0" baseline="0" dirty="0" err="1" smtClean="0">
                <a:ln>
                  <a:noFill/>
                </a:ln>
                <a:solidFill>
                  <a:srgbClr val="000000"/>
                </a:solidFill>
                <a:effectLst/>
                <a:latin typeface="Calibri" pitchFamily="34" charset="0"/>
                <a:ea typeface="Calibri" pitchFamily="34" charset="0"/>
                <a:cs typeface="Arial" pitchFamily="34" charset="0"/>
              </a:rPr>
              <a:t>armour</a:t>
            </a:r>
            <a:r>
              <a:rPr kumimoji="0" lang="en-US" sz="2400" b="0" i="0" u="none" strike="noStrike" cap="none" normalizeH="0" baseline="0" dirty="0" smtClean="0">
                <a:ln>
                  <a:noFill/>
                </a:ln>
                <a:solidFill>
                  <a:srgbClr val="000000"/>
                </a:solidFill>
                <a:effectLst/>
                <a:latin typeface="Calibri" pitchFamily="34" charset="0"/>
                <a:ea typeface="Calibri" pitchFamily="34" charset="0"/>
                <a:cs typeface="Arial" pitchFamily="34" charset="0"/>
              </a:rPr>
              <a:t> of woody, </a:t>
            </a:r>
            <a:r>
              <a:rPr kumimoji="0" lang="en-US" sz="2400" b="0" i="0" u="none" strike="noStrike" cap="none" normalizeH="0" baseline="0" dirty="0" smtClean="0">
                <a:ln>
                  <a:noFill/>
                </a:ln>
                <a:solidFill>
                  <a:srgbClr val="000000"/>
                </a:solidFill>
                <a:effectLst/>
                <a:latin typeface="Calibri" pitchFamily="34" charset="0"/>
                <a:ea typeface="Calibri" pitchFamily="34" charset="0"/>
                <a:cs typeface="Arial,Bold" charset="0"/>
              </a:rPr>
              <a:t>persistent leaf bases</a:t>
            </a:r>
            <a:r>
              <a:rPr kumimoji="0" lang="en-US" sz="2400" b="0" i="0" u="none" strike="noStrike" cap="none" normalizeH="0" baseline="0" dirty="0" smtClean="0">
                <a:ln>
                  <a:noFill/>
                </a:ln>
                <a:solidFill>
                  <a:srgbClr val="000000"/>
                </a:solidFill>
                <a:effectLst/>
                <a:latin typeface="Calibri" pitchFamily="34" charset="0"/>
                <a:ea typeface="Calibri" pitchFamily="34" charset="0"/>
                <a:cs typeface="Arial" pitchFamily="34" charset="0"/>
              </a:rPr>
              <a:t>.</a:t>
            </a:r>
            <a:r>
              <a:rPr lang="en-US" sz="2400" b="1" dirty="0"/>
              <a:t> </a:t>
            </a:r>
            <a:endParaRPr lang="en-US" sz="2400" b="1" dirty="0" smtClean="0"/>
          </a:p>
          <a:p>
            <a:r>
              <a:rPr lang="en-US" sz="2400" b="1" dirty="0" smtClean="0">
                <a:solidFill>
                  <a:srgbClr val="C00000"/>
                </a:solidFill>
              </a:rPr>
              <a:t>Leaf</a:t>
            </a:r>
            <a:endParaRPr lang="en-US" sz="2400" dirty="0">
              <a:solidFill>
                <a:srgbClr val="C00000"/>
              </a:solidFill>
            </a:endParaRPr>
          </a:p>
          <a:p>
            <a:r>
              <a:rPr lang="en-US" sz="2400" dirty="0"/>
              <a:t>• </a:t>
            </a:r>
            <a:r>
              <a:rPr lang="en-US" sz="2400" i="1" dirty="0" err="1"/>
              <a:t>Cycas</a:t>
            </a:r>
            <a:r>
              <a:rPr lang="en-US" sz="2400" i="1" dirty="0"/>
              <a:t> </a:t>
            </a:r>
            <a:r>
              <a:rPr lang="en-US" sz="2400" dirty="0"/>
              <a:t>shows habitual </a:t>
            </a:r>
            <a:r>
              <a:rPr lang="en-US" sz="2400" dirty="0" err="1"/>
              <a:t>heterophylly</a:t>
            </a:r>
            <a:r>
              <a:rPr lang="en-US" sz="2400" dirty="0"/>
              <a:t> with morphologically two different types of leaves. These leaves are foliage</a:t>
            </a:r>
          </a:p>
          <a:p>
            <a:r>
              <a:rPr lang="en-US" sz="2400" dirty="0"/>
              <a:t>leaves and scale leaves.</a:t>
            </a:r>
          </a:p>
          <a:p>
            <a:r>
              <a:rPr lang="en-US" sz="2400" b="1" dirty="0"/>
              <a:t> </a:t>
            </a:r>
            <a:endParaRPr lang="en-US" sz="2400" dirty="0"/>
          </a:p>
          <a:p>
            <a:r>
              <a:rPr lang="en-US" sz="2400" b="1" dirty="0"/>
              <a:t> </a:t>
            </a:r>
            <a:endParaRPr lang="en-US" sz="2400" dirty="0"/>
          </a:p>
        </p:txBody>
      </p:sp>
    </p:spTree>
  </p:cSld>
  <p:clrMapOvr>
    <a:masterClrMapping/>
  </p:clrMapOvr>
  <p:transition>
    <p:wipe dir="u"/>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505123"/>
            <a:ext cx="9144000" cy="5755422"/>
          </a:xfrm>
          <a:prstGeom prst="rect">
            <a:avLst/>
          </a:prstGeom>
        </p:spPr>
        <p:txBody>
          <a:bodyPr wrap="square">
            <a:spAutoFit/>
          </a:bodyPr>
          <a:lstStyle/>
          <a:p>
            <a:r>
              <a:rPr lang="en-US" sz="2400" b="1" dirty="0" smtClean="0">
                <a:solidFill>
                  <a:srgbClr val="C00000"/>
                </a:solidFill>
              </a:rPr>
              <a:t>Scale leaves</a:t>
            </a:r>
            <a:endParaRPr lang="en-US" sz="2400" dirty="0" smtClean="0">
              <a:solidFill>
                <a:srgbClr val="C00000"/>
              </a:solidFill>
            </a:endParaRPr>
          </a:p>
          <a:p>
            <a:r>
              <a:rPr lang="en-US" sz="2400" dirty="0" smtClean="0"/>
              <a:t>• These are small, rough, dry, triangular and densely covered with brown hair known as </a:t>
            </a:r>
            <a:r>
              <a:rPr lang="en-US" sz="2400" dirty="0" err="1" smtClean="0"/>
              <a:t>ramenta</a:t>
            </a:r>
            <a:r>
              <a:rPr lang="en-US" sz="2400" dirty="0" smtClean="0"/>
              <a:t> (Fern character).</a:t>
            </a:r>
          </a:p>
          <a:p>
            <a:r>
              <a:rPr lang="en-US" sz="2400" dirty="0" smtClean="0"/>
              <a:t>• They are more than foliage leaves, persistent and protective in function.</a:t>
            </a:r>
          </a:p>
          <a:p>
            <a:r>
              <a:rPr lang="en-US" sz="2400" dirty="0" smtClean="0"/>
              <a:t>• They protect the younger foliage leaves, stem apex and other organs.</a:t>
            </a:r>
          </a:p>
          <a:p>
            <a:r>
              <a:rPr lang="en-US" sz="2400" dirty="0" smtClean="0"/>
              <a:t>• These are arranged in close spiral succession alternate to the foliage leaves.</a:t>
            </a:r>
          </a:p>
          <a:p>
            <a:r>
              <a:rPr lang="en-US" sz="2400" b="1" dirty="0" smtClean="0"/>
              <a:t> </a:t>
            </a:r>
            <a:endParaRPr lang="en-US" sz="2400" dirty="0" smtClean="0"/>
          </a:p>
          <a:p>
            <a:r>
              <a:rPr lang="en-US" sz="2400" b="1" dirty="0" smtClean="0">
                <a:solidFill>
                  <a:srgbClr val="C00000"/>
                </a:solidFill>
              </a:rPr>
              <a:t>Foliage leaves</a:t>
            </a:r>
            <a:endParaRPr lang="en-US" sz="2400" dirty="0" smtClean="0">
              <a:solidFill>
                <a:srgbClr val="C00000"/>
              </a:solidFill>
            </a:endParaRPr>
          </a:p>
          <a:p>
            <a:r>
              <a:rPr lang="en-US" sz="2400" dirty="0" smtClean="0"/>
              <a:t>• Foliage leaves are spirally developed as terminal crowns.</a:t>
            </a:r>
          </a:p>
          <a:p>
            <a:r>
              <a:rPr lang="en-US" sz="2400" dirty="0" smtClean="0"/>
              <a:t>• One or two crowns are developed every year.</a:t>
            </a:r>
          </a:p>
          <a:p>
            <a:r>
              <a:rPr lang="en-US" sz="2400" dirty="0" smtClean="0"/>
              <a:t>• Each leaf is 1 – 3 cm in length, </a:t>
            </a:r>
            <a:r>
              <a:rPr lang="en-US" sz="2400" dirty="0" err="1" smtClean="0"/>
              <a:t>unipinnate</a:t>
            </a:r>
            <a:r>
              <a:rPr lang="en-US" sz="2400" dirty="0" smtClean="0"/>
              <a:t> </a:t>
            </a:r>
            <a:r>
              <a:rPr lang="en-US" sz="2400" dirty="0" err="1" smtClean="0"/>
              <a:t>paripinnate</a:t>
            </a:r>
            <a:r>
              <a:rPr lang="en-US" sz="2400" dirty="0" smtClean="0"/>
              <a:t> and attached to the stem by transversely broadened</a:t>
            </a:r>
          </a:p>
          <a:p>
            <a:pPr lvl="0" eaLnBrk="0" fontAlgn="base" hangingPunct="0">
              <a:spcBef>
                <a:spcPct val="0"/>
              </a:spcBef>
              <a:spcAft>
                <a:spcPct val="0"/>
              </a:spcAft>
            </a:pPr>
            <a:endParaRPr kumimoji="0" lang="en-US" b="0" i="0" u="none" strike="noStrike" cap="none" normalizeH="0" baseline="0" dirty="0" smtClean="0">
              <a:ln>
                <a:noFill/>
              </a:ln>
              <a:solidFill>
                <a:schemeClr val="tx1"/>
              </a:solidFill>
              <a:effectLst/>
              <a:latin typeface="Arial" pitchFamily="34" charset="0"/>
            </a:endParaRPr>
          </a:p>
          <a:p>
            <a:pPr lvl="0" eaLnBrk="0" fontAlgn="base" hangingPunct="0">
              <a:spcBef>
                <a:spcPct val="0"/>
              </a:spcBef>
              <a:spcAft>
                <a:spcPct val="0"/>
              </a:spcAft>
            </a:pPr>
            <a:endParaRPr kumimoji="0" lang="en-US" sz="1400" b="0" i="0" u="none" strike="noStrike" cap="none" normalizeH="0" baseline="0" dirty="0" smtClean="0">
              <a:ln>
                <a:noFill/>
              </a:ln>
              <a:solidFill>
                <a:schemeClr val="tx1"/>
              </a:solidFill>
              <a:effectLst/>
              <a:latin typeface="Arial" pitchFamily="34" charset="0"/>
            </a:endParaRPr>
          </a:p>
        </p:txBody>
      </p:sp>
    </p:spTree>
  </p:cSld>
  <p:clrMapOvr>
    <a:masterClrMapping/>
  </p:clrMapOvr>
  <p:transition>
    <p:wipe dir="u"/>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1"/>
          <p:cNvSpPr>
            <a:spLocks noChangeArrowheads="1"/>
          </p:cNvSpPr>
          <p:nvPr/>
        </p:nvSpPr>
        <p:spPr bwMode="auto">
          <a:xfrm>
            <a:off x="0" y="0"/>
            <a:ext cx="9144000" cy="747897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smtClean="0">
                <a:ln>
                  <a:noFill/>
                </a:ln>
                <a:solidFill>
                  <a:srgbClr val="C00000"/>
                </a:solidFill>
                <a:effectLst/>
                <a:latin typeface="Calibri" pitchFamily="34" charset="0"/>
                <a:ea typeface="Calibri" pitchFamily="34" charset="0"/>
                <a:cs typeface="Arial,Bold" charset="0"/>
              </a:rPr>
              <a:t>Root</a:t>
            </a:r>
            <a:endParaRPr kumimoji="0" lang="en-US" sz="2400" b="0" i="0" u="none" strike="noStrike" cap="none" normalizeH="0" baseline="0" dirty="0" smtClean="0">
              <a:ln>
                <a:noFill/>
              </a:ln>
              <a:solidFill>
                <a:srgbClr val="C00000"/>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smtClean="0">
                <a:ln>
                  <a:noFill/>
                </a:ln>
                <a:solidFill>
                  <a:srgbClr val="000000"/>
                </a:solidFill>
                <a:effectLst/>
                <a:latin typeface="Calibri" pitchFamily="34" charset="0"/>
                <a:ea typeface="Calibri" pitchFamily="34" charset="0"/>
                <a:cs typeface="SymbolMT" charset="0"/>
              </a:rPr>
              <a:t>• </a:t>
            </a:r>
            <a:r>
              <a:rPr kumimoji="0" lang="en-US" sz="2400" b="0" i="0" u="none" strike="noStrike" cap="none" normalizeH="0" baseline="0" dirty="0" smtClean="0">
                <a:ln>
                  <a:noFill/>
                </a:ln>
                <a:solidFill>
                  <a:srgbClr val="000000"/>
                </a:solidFill>
                <a:effectLst/>
                <a:latin typeface="Calibri" pitchFamily="34" charset="0"/>
                <a:ea typeface="Calibri" pitchFamily="34" charset="0"/>
                <a:cs typeface="Arial" pitchFamily="34" charset="0"/>
              </a:rPr>
              <a:t>It has two types of roots known as </a:t>
            </a:r>
            <a:r>
              <a:rPr kumimoji="0" lang="en-US" sz="2400" b="0" i="0" u="none" strike="noStrike" cap="none" normalizeH="0" baseline="0" dirty="0" smtClean="0">
                <a:ln>
                  <a:noFill/>
                </a:ln>
                <a:solidFill>
                  <a:srgbClr val="000000"/>
                </a:solidFill>
                <a:effectLst/>
                <a:latin typeface="Calibri" pitchFamily="34" charset="0"/>
                <a:ea typeface="Calibri" pitchFamily="34" charset="0"/>
                <a:cs typeface="Arial,Bold" charset="0"/>
              </a:rPr>
              <a:t>normal roots </a:t>
            </a:r>
            <a:r>
              <a:rPr kumimoji="0" lang="en-US" sz="2400" b="0" i="0" u="none" strike="noStrike" cap="none" normalizeH="0" baseline="0" dirty="0" smtClean="0">
                <a:ln>
                  <a:noFill/>
                </a:ln>
                <a:solidFill>
                  <a:srgbClr val="000000"/>
                </a:solidFill>
                <a:effectLst/>
                <a:latin typeface="Calibri" pitchFamily="34" charset="0"/>
                <a:ea typeface="Calibri" pitchFamily="34" charset="0"/>
                <a:cs typeface="Arial" pitchFamily="34" charset="0"/>
              </a:rPr>
              <a:t>and </a:t>
            </a:r>
            <a:r>
              <a:rPr kumimoji="0" lang="en-US" sz="2400" b="0" i="0" u="none" strike="noStrike" cap="none" normalizeH="0" baseline="0" dirty="0" smtClean="0">
                <a:ln>
                  <a:noFill/>
                </a:ln>
                <a:solidFill>
                  <a:srgbClr val="000000"/>
                </a:solidFill>
                <a:effectLst/>
                <a:latin typeface="Calibri" pitchFamily="34" charset="0"/>
                <a:ea typeface="Calibri" pitchFamily="34" charset="0"/>
                <a:cs typeface="Arial,Bold" charset="0"/>
              </a:rPr>
              <a:t>coralloid roots </a:t>
            </a:r>
            <a:r>
              <a:rPr kumimoji="0" lang="en-US" sz="2400" b="0" i="0" u="none" strike="noStrike" cap="none" normalizeH="0" baseline="0" dirty="0" smtClean="0">
                <a:ln>
                  <a:noFill/>
                </a:ln>
                <a:solidFill>
                  <a:srgbClr val="000000"/>
                </a:solidFill>
                <a:effectLst/>
                <a:latin typeface="Calibri" pitchFamily="34" charset="0"/>
                <a:ea typeface="Calibri" pitchFamily="34" charset="0"/>
                <a:cs typeface="Arial" pitchFamily="34" charset="0"/>
              </a:rPr>
              <a:t>(Dimorphic roots).</a:t>
            </a:r>
            <a:endParaRPr kumimoji="0" lang="en-US" sz="2400" b="0"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smtClean="0">
                <a:ln>
                  <a:noFill/>
                </a:ln>
                <a:solidFill>
                  <a:srgbClr val="000000"/>
                </a:solidFill>
                <a:effectLst/>
                <a:latin typeface="Calibri" pitchFamily="34" charset="0"/>
                <a:ea typeface="Calibri" pitchFamily="34" charset="0"/>
                <a:cs typeface="Arial" pitchFamily="34" charset="0"/>
              </a:rPr>
              <a:t>by blue green algae such as </a:t>
            </a:r>
            <a:r>
              <a:rPr kumimoji="0" lang="en-US" sz="2400" b="0" i="1" u="none" strike="noStrike" cap="none" normalizeH="0" baseline="0" dirty="0" smtClean="0">
                <a:ln>
                  <a:noFill/>
                </a:ln>
                <a:solidFill>
                  <a:srgbClr val="000000"/>
                </a:solidFill>
                <a:effectLst/>
                <a:latin typeface="Calibri" pitchFamily="34" charset="0"/>
                <a:ea typeface="Calibri" pitchFamily="34" charset="0"/>
                <a:cs typeface="Arial,Italic" charset="0"/>
              </a:rPr>
              <a:t>Anabaena </a:t>
            </a:r>
            <a:r>
              <a:rPr kumimoji="0" lang="en-US" sz="2400" b="0" i="1" u="none" strike="noStrike" cap="none" normalizeH="0" baseline="0" dirty="0" err="1" smtClean="0">
                <a:ln>
                  <a:noFill/>
                </a:ln>
                <a:solidFill>
                  <a:srgbClr val="000000"/>
                </a:solidFill>
                <a:effectLst/>
                <a:latin typeface="Calibri" pitchFamily="34" charset="0"/>
                <a:ea typeface="Calibri" pitchFamily="34" charset="0"/>
                <a:cs typeface="Arial,Italic" charset="0"/>
              </a:rPr>
              <a:t>cycadacearum</a:t>
            </a:r>
            <a:r>
              <a:rPr kumimoji="0" lang="en-US" sz="2400" b="0" i="1" u="none" strike="noStrike" cap="none" normalizeH="0" baseline="0" dirty="0" smtClean="0">
                <a:ln>
                  <a:noFill/>
                </a:ln>
                <a:solidFill>
                  <a:srgbClr val="000000"/>
                </a:solidFill>
                <a:effectLst/>
                <a:latin typeface="Calibri" pitchFamily="34" charset="0"/>
                <a:ea typeface="Calibri" pitchFamily="34" charset="0"/>
                <a:cs typeface="Arial,Italic" charset="0"/>
              </a:rPr>
              <a:t> </a:t>
            </a:r>
            <a:r>
              <a:rPr kumimoji="0" lang="en-US" sz="2400" b="0" i="0" u="none" strike="noStrike" cap="none" normalizeH="0" baseline="0" dirty="0" smtClean="0">
                <a:ln>
                  <a:noFill/>
                </a:ln>
                <a:solidFill>
                  <a:srgbClr val="000000"/>
                </a:solidFill>
                <a:effectLst/>
                <a:latin typeface="Calibri" pitchFamily="34" charset="0"/>
                <a:ea typeface="Calibri" pitchFamily="34" charset="0"/>
                <a:cs typeface="Arial" pitchFamily="34" charset="0"/>
              </a:rPr>
              <a:t>and </a:t>
            </a:r>
            <a:r>
              <a:rPr kumimoji="0" lang="en-US" sz="2400" b="0" i="1" u="none" strike="noStrike" cap="none" normalizeH="0" baseline="0" dirty="0" err="1" smtClean="0">
                <a:ln>
                  <a:noFill/>
                </a:ln>
                <a:solidFill>
                  <a:srgbClr val="000000"/>
                </a:solidFill>
                <a:effectLst/>
                <a:latin typeface="Calibri" pitchFamily="34" charset="0"/>
                <a:ea typeface="Calibri" pitchFamily="34" charset="0"/>
                <a:cs typeface="Arial,Italic" charset="0"/>
              </a:rPr>
              <a:t>Nostoc</a:t>
            </a:r>
            <a:r>
              <a:rPr kumimoji="0" lang="en-US" sz="2400" b="0" i="1" u="none" strike="noStrike" cap="none" normalizeH="0" baseline="0" dirty="0" smtClean="0">
                <a:ln>
                  <a:noFill/>
                </a:ln>
                <a:solidFill>
                  <a:srgbClr val="000000"/>
                </a:solidFill>
                <a:effectLst/>
                <a:latin typeface="Calibri" pitchFamily="34" charset="0"/>
                <a:ea typeface="Calibri" pitchFamily="34" charset="0"/>
                <a:cs typeface="Arial,Italic" charset="0"/>
              </a:rPr>
              <a:t> </a:t>
            </a:r>
            <a:r>
              <a:rPr kumimoji="0" lang="en-US" sz="2400" b="0" i="1" u="none" strike="noStrike" cap="none" normalizeH="0" baseline="0" dirty="0" err="1" smtClean="0">
                <a:ln>
                  <a:noFill/>
                </a:ln>
                <a:solidFill>
                  <a:srgbClr val="000000"/>
                </a:solidFill>
                <a:effectLst/>
                <a:latin typeface="Calibri" pitchFamily="34" charset="0"/>
                <a:ea typeface="Calibri" pitchFamily="34" charset="0"/>
                <a:cs typeface="Arial,Italic" charset="0"/>
              </a:rPr>
              <a:t>punctiformae</a:t>
            </a:r>
            <a:r>
              <a:rPr kumimoji="0" lang="en-US" sz="2400" b="0" i="0" u="none" strike="noStrike" cap="none" normalizeH="0" baseline="0" dirty="0" smtClean="0">
                <a:ln>
                  <a:noFill/>
                </a:ln>
                <a:solidFill>
                  <a:srgbClr val="000000"/>
                </a:solidFill>
                <a:effectLst/>
                <a:latin typeface="Calibri" pitchFamily="34" charset="0"/>
                <a:ea typeface="Calibri" pitchFamily="34" charset="0"/>
                <a:cs typeface="Arial" pitchFamily="34" charset="0"/>
              </a:rPr>
              <a:t>. Hence</a:t>
            </a:r>
            <a:endParaRPr kumimoji="0" lang="en-US" sz="2400" b="0"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smtClean="0">
                <a:ln>
                  <a:noFill/>
                </a:ln>
                <a:solidFill>
                  <a:srgbClr val="000000"/>
                </a:solidFill>
                <a:effectLst/>
                <a:latin typeface="Calibri" pitchFamily="34" charset="0"/>
                <a:ea typeface="Calibri" pitchFamily="34" charset="0"/>
                <a:cs typeface="Arial" pitchFamily="34" charset="0"/>
              </a:rPr>
              <a:t>these are </a:t>
            </a:r>
            <a:r>
              <a:rPr kumimoji="0" lang="en-US" sz="2400" b="0" i="1" u="none" strike="noStrike" cap="none" normalizeH="0" baseline="0" dirty="0" smtClean="0">
                <a:ln>
                  <a:noFill/>
                </a:ln>
                <a:solidFill>
                  <a:srgbClr val="4F83BE"/>
                </a:solidFill>
                <a:effectLst/>
                <a:latin typeface="Calibri" pitchFamily="34" charset="0"/>
                <a:ea typeface="Calibri" pitchFamily="34" charset="0"/>
                <a:cs typeface="Cambria-BoldItalic"/>
              </a:rPr>
              <a:t>Normal root</a:t>
            </a:r>
            <a:endParaRPr kumimoji="0" lang="en-US" sz="2400" b="0"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smtClean="0">
                <a:ln>
                  <a:noFill/>
                </a:ln>
                <a:solidFill>
                  <a:srgbClr val="000000"/>
                </a:solidFill>
                <a:effectLst/>
                <a:latin typeface="Calibri" pitchFamily="34" charset="0"/>
                <a:ea typeface="Calibri" pitchFamily="34" charset="0"/>
                <a:cs typeface="SymbolMT" charset="0"/>
              </a:rPr>
              <a:t>• </a:t>
            </a:r>
            <a:r>
              <a:rPr kumimoji="0" lang="en-US" sz="2400" b="0" i="0" u="none" strike="noStrike" cap="none" normalizeH="0" baseline="0" dirty="0" smtClean="0">
                <a:ln>
                  <a:noFill/>
                </a:ln>
                <a:solidFill>
                  <a:srgbClr val="000000"/>
                </a:solidFill>
                <a:effectLst/>
                <a:latin typeface="Calibri" pitchFamily="34" charset="0"/>
                <a:ea typeface="Calibri" pitchFamily="34" charset="0"/>
                <a:cs typeface="Arial" pitchFamily="34" charset="0"/>
              </a:rPr>
              <a:t>Tap root system is developed at the beginning and in course of time it is replaced by adventitious root system</a:t>
            </a:r>
            <a:r>
              <a:rPr lang="en-US" sz="2400" dirty="0" smtClean="0">
                <a:solidFill>
                  <a:srgbClr val="000000"/>
                </a:solidFill>
                <a:latin typeface="Arial" pitchFamily="34" charset="0"/>
                <a:ea typeface="Calibri" pitchFamily="34" charset="0"/>
                <a:cs typeface="Arial" pitchFamily="34" charset="0"/>
              </a:rPr>
              <a:t> </a:t>
            </a:r>
            <a:r>
              <a:rPr kumimoji="0" lang="en-US" sz="2000" b="0" i="0" u="none" strike="noStrike" cap="none" normalizeH="0" baseline="0" dirty="0" smtClean="0">
                <a:ln>
                  <a:noFill/>
                </a:ln>
                <a:solidFill>
                  <a:srgbClr val="000000"/>
                </a:solidFill>
                <a:effectLst/>
                <a:latin typeface="Arial" pitchFamily="34" charset="0"/>
                <a:ea typeface="Calibri" pitchFamily="34" charset="0"/>
                <a:cs typeface="Arial" pitchFamily="34" charset="0"/>
              </a:rPr>
              <a:t>arising from the base of stem.</a:t>
            </a:r>
          </a:p>
          <a:p>
            <a:pPr marL="0" marR="0" lvl="0" indent="0" algn="l" defTabSz="914400" rtl="0" eaLnBrk="0" fontAlgn="base" latinLnBrk="0" hangingPunct="0">
              <a:lnSpc>
                <a:spcPct val="100000"/>
              </a:lnSpc>
              <a:spcBef>
                <a:spcPct val="0"/>
              </a:spcBef>
              <a:spcAft>
                <a:spcPct val="0"/>
              </a:spcAft>
              <a:buClrTx/>
              <a:buSzTx/>
              <a:buFontTx/>
              <a:buNone/>
              <a:tabLst/>
            </a:pPr>
            <a:r>
              <a:rPr lang="en-US" sz="2400" dirty="0" smtClean="0">
                <a:solidFill>
                  <a:srgbClr val="C00000"/>
                </a:solidFill>
                <a:latin typeface="Arial" pitchFamily="34" charset="0"/>
                <a:ea typeface="Calibri" pitchFamily="34" charset="0"/>
                <a:cs typeface="Arial" pitchFamily="34" charset="0"/>
              </a:rPr>
              <a:t>Coralloid Root</a:t>
            </a:r>
            <a:endParaRPr lang="en-US" sz="2400" dirty="0">
              <a:solidFill>
                <a:srgbClr val="C00000"/>
              </a:solidFill>
              <a:latin typeface="Arial" pitchFamily="34" charset="0"/>
              <a:ea typeface="Calibri" pitchFamily="34" charset="0"/>
              <a:cs typeface="Arial" pitchFamily="34" charset="0"/>
            </a:endParaRPr>
          </a:p>
          <a:p>
            <a:r>
              <a:rPr lang="en-US" sz="2400" dirty="0" smtClean="0">
                <a:solidFill>
                  <a:srgbClr val="C00000"/>
                </a:solidFill>
                <a:latin typeface="Arial" pitchFamily="34" charset="0"/>
                <a:ea typeface="Calibri" pitchFamily="34" charset="0"/>
                <a:cs typeface="Arial" pitchFamily="34" charset="0"/>
              </a:rPr>
              <a:t>.</a:t>
            </a:r>
            <a:r>
              <a:rPr lang="en-US" sz="2400" dirty="0"/>
              <a:t> • These are </a:t>
            </a:r>
            <a:r>
              <a:rPr lang="en-US" sz="2400" dirty="0" err="1"/>
              <a:t>apogeotropic</a:t>
            </a:r>
            <a:r>
              <a:rPr lang="en-US" sz="2400" dirty="0"/>
              <a:t>, dichotomously branched, rough surfaced, coral like lateral roots arising from the</a:t>
            </a:r>
          </a:p>
          <a:p>
            <a:r>
              <a:rPr lang="en-US" sz="2400" dirty="0"/>
              <a:t>lateral sides of normal roots reaching up to the surface of the ground.</a:t>
            </a:r>
          </a:p>
          <a:p>
            <a:r>
              <a:rPr lang="en-US" sz="2400" dirty="0"/>
              <a:t>• They are inhabited symbiotic and show nitrogenous nutrition.</a:t>
            </a:r>
          </a:p>
          <a:p>
            <a:r>
              <a:rPr lang="en-US" sz="2400" dirty="0"/>
              <a:t>• Lenticels present on coralloid roots help in </a:t>
            </a:r>
            <a:r>
              <a:rPr lang="en-US" sz="2400" dirty="0" smtClean="0"/>
              <a:t>respiration.</a:t>
            </a:r>
            <a:endParaRPr lang="en-US" sz="2400" dirty="0"/>
          </a:p>
          <a:p>
            <a:r>
              <a:rPr lang="en-US" sz="2400" b="1" dirty="0"/>
              <a:t> </a:t>
            </a:r>
            <a:endParaRPr lang="en-US" sz="2400" dirty="0"/>
          </a:p>
          <a:p>
            <a:pPr marL="0" marR="0" lvl="0" indent="0" algn="l" defTabSz="914400" rtl="0" eaLnBrk="0" fontAlgn="base" latinLnBrk="0" hangingPunct="0">
              <a:lnSpc>
                <a:spcPct val="100000"/>
              </a:lnSpc>
              <a:spcBef>
                <a:spcPct val="0"/>
              </a:spcBef>
              <a:spcAft>
                <a:spcPct val="0"/>
              </a:spcAft>
              <a:buClrTx/>
              <a:buSzTx/>
              <a:buFontTx/>
              <a:buNone/>
              <a:tabLst/>
            </a:pPr>
            <a:endParaRPr lang="en-US" sz="2400" dirty="0" smtClean="0">
              <a:solidFill>
                <a:srgbClr val="C00000"/>
              </a:solidFill>
              <a:latin typeface="Arial" pitchFamily="34" charset="0"/>
              <a:ea typeface="Calibri"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lang="en-US" sz="2400" dirty="0">
              <a:latin typeface="Arial" pitchFamily="34" charset="0"/>
              <a:ea typeface="Calibri"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lang="en-US" sz="2400" dirty="0" smtClean="0">
              <a:latin typeface="Arial" pitchFamily="34" charset="0"/>
              <a:ea typeface="Calibri"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lang="en-US" sz="2400" dirty="0" smtClean="0">
              <a:latin typeface="Arial" pitchFamily="34" charset="0"/>
              <a:ea typeface="Calibri"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Arial" pitchFamily="34" charset="0"/>
            </a:endParaRPr>
          </a:p>
        </p:txBody>
      </p:sp>
    </p:spTree>
  </p:cSld>
  <p:clrMapOvr>
    <a:masterClrMapping/>
  </p:clrMapOvr>
  <p:transition>
    <p:wipe dir="u"/>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1"/>
          <p:cNvSpPr>
            <a:spLocks noChangeArrowheads="1"/>
          </p:cNvSpPr>
          <p:nvPr/>
        </p:nvSpPr>
        <p:spPr bwMode="auto">
          <a:xfrm>
            <a:off x="0" y="0"/>
            <a:ext cx="6094297" cy="461665"/>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smtClean="0">
                <a:ln>
                  <a:noFill/>
                </a:ln>
                <a:solidFill>
                  <a:srgbClr val="00B050"/>
                </a:solidFill>
                <a:effectLst/>
                <a:latin typeface="Calibri" pitchFamily="34" charset="0"/>
                <a:ea typeface="Calibri" pitchFamily="34" charset="0"/>
                <a:cs typeface="Arial,Bold" charset="0"/>
              </a:rPr>
              <a:t>                                        T. S. of Leaflet or </a:t>
            </a:r>
            <a:r>
              <a:rPr kumimoji="0" lang="en-US" sz="2400" b="1" i="0" u="none" strike="noStrike" cap="none" normalizeH="0" baseline="0" dirty="0" err="1" smtClean="0">
                <a:ln>
                  <a:noFill/>
                </a:ln>
                <a:solidFill>
                  <a:srgbClr val="00B050"/>
                </a:solidFill>
                <a:effectLst/>
                <a:latin typeface="Calibri" pitchFamily="34" charset="0"/>
                <a:ea typeface="Calibri" pitchFamily="34" charset="0"/>
                <a:cs typeface="Arial,Bold" charset="0"/>
              </a:rPr>
              <a:t>Pinnule</a:t>
            </a:r>
            <a:endParaRPr kumimoji="0" lang="en-US" sz="2400" b="0" i="0" u="none" strike="noStrike" cap="none" normalizeH="0" baseline="0" dirty="0" smtClean="0">
              <a:ln>
                <a:noFill/>
              </a:ln>
              <a:solidFill>
                <a:srgbClr val="00B050"/>
              </a:solidFill>
              <a:effectLst/>
              <a:latin typeface="Arial" pitchFamily="34" charset="0"/>
            </a:endParaRPr>
          </a:p>
        </p:txBody>
      </p:sp>
      <p:sp>
        <p:nvSpPr>
          <p:cNvPr id="21506" name="Rectangle 2"/>
          <p:cNvSpPr>
            <a:spLocks noChangeArrowheads="1"/>
          </p:cNvSpPr>
          <p:nvPr/>
        </p:nvSpPr>
        <p:spPr bwMode="auto">
          <a:xfrm>
            <a:off x="0" y="3352800"/>
            <a:ext cx="9144000" cy="341632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solidFill>
                  <a:srgbClr val="000000"/>
                </a:solidFill>
                <a:effectLst/>
                <a:latin typeface="Calibri" pitchFamily="34" charset="0"/>
                <a:ea typeface="Calibri" pitchFamily="34" charset="0"/>
                <a:cs typeface="SymbolMT" charset="0"/>
              </a:rPr>
              <a:t>• </a:t>
            </a:r>
            <a:r>
              <a:rPr kumimoji="0" lang="en-US" sz="2400" b="0" i="0" u="none" strike="noStrike" cap="none" normalizeH="0" baseline="0" dirty="0" smtClean="0">
                <a:ln>
                  <a:noFill/>
                </a:ln>
                <a:solidFill>
                  <a:srgbClr val="000000"/>
                </a:solidFill>
                <a:effectLst/>
                <a:latin typeface="Calibri" pitchFamily="34" charset="0"/>
                <a:ea typeface="Calibri" pitchFamily="34" charset="0"/>
                <a:cs typeface="Arial" pitchFamily="34" charset="0"/>
              </a:rPr>
              <a:t>In T.S., leaflet shows the presence of Epidermis, </a:t>
            </a:r>
            <a:r>
              <a:rPr kumimoji="0" lang="en-US" sz="2400" b="0" i="0" u="none" strike="noStrike" cap="none" normalizeH="0" baseline="0" dirty="0" err="1" smtClean="0">
                <a:ln>
                  <a:noFill/>
                </a:ln>
                <a:solidFill>
                  <a:srgbClr val="000000"/>
                </a:solidFill>
                <a:effectLst/>
                <a:latin typeface="Calibri" pitchFamily="34" charset="0"/>
                <a:ea typeface="Calibri" pitchFamily="34" charset="0"/>
                <a:cs typeface="Arial" pitchFamily="34" charset="0"/>
              </a:rPr>
              <a:t>Mesophyll</a:t>
            </a:r>
            <a:r>
              <a:rPr kumimoji="0" lang="en-US" sz="2400" b="0" i="0" u="none" strike="noStrike" cap="none" normalizeH="0" baseline="0" dirty="0" smtClean="0">
                <a:ln>
                  <a:noFill/>
                </a:ln>
                <a:solidFill>
                  <a:srgbClr val="000000"/>
                </a:solidFill>
                <a:effectLst/>
                <a:latin typeface="Calibri" pitchFamily="34" charset="0"/>
                <a:ea typeface="Calibri" pitchFamily="34" charset="0"/>
                <a:cs typeface="Arial" pitchFamily="34" charset="0"/>
              </a:rPr>
              <a:t> and Vascular bundle.</a:t>
            </a:r>
            <a:endParaRPr kumimoji="0" lang="en-US" sz="2400" b="0"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smtClean="0">
                <a:ln>
                  <a:noFill/>
                </a:ln>
                <a:solidFill>
                  <a:srgbClr val="000000"/>
                </a:solidFill>
                <a:effectLst/>
                <a:latin typeface="Calibri" pitchFamily="34" charset="0"/>
                <a:ea typeface="Calibri" pitchFamily="34" charset="0"/>
                <a:cs typeface="Arial,Bold" charset="0"/>
              </a:rPr>
              <a:t>Epidermis</a:t>
            </a:r>
            <a:endParaRPr kumimoji="0" lang="en-US" sz="2400" b="0"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smtClean="0">
                <a:ln>
                  <a:noFill/>
                </a:ln>
                <a:solidFill>
                  <a:srgbClr val="000000"/>
                </a:solidFill>
                <a:effectLst/>
                <a:latin typeface="Calibri" pitchFamily="34" charset="0"/>
                <a:ea typeface="Calibri" pitchFamily="34" charset="0"/>
                <a:cs typeface="SymbolMT" charset="0"/>
              </a:rPr>
              <a:t>• </a:t>
            </a:r>
            <a:r>
              <a:rPr kumimoji="0" lang="en-US" sz="2400" b="0" i="0" u="none" strike="noStrike" cap="none" normalizeH="0" baseline="0" dirty="0" smtClean="0">
                <a:ln>
                  <a:noFill/>
                </a:ln>
                <a:solidFill>
                  <a:srgbClr val="000000"/>
                </a:solidFill>
                <a:effectLst/>
                <a:latin typeface="Calibri" pitchFamily="34" charset="0"/>
                <a:ea typeface="Calibri" pitchFamily="34" charset="0"/>
                <a:cs typeface="Arial" pitchFamily="34" charset="0"/>
              </a:rPr>
              <a:t>It is the outermost layer of leaflet present on </a:t>
            </a:r>
            <a:r>
              <a:rPr kumimoji="0" lang="en-US" sz="2400" b="0" i="0" u="none" strike="noStrike" cap="none" normalizeH="0" baseline="0" dirty="0" err="1" smtClean="0">
                <a:ln>
                  <a:noFill/>
                </a:ln>
                <a:solidFill>
                  <a:srgbClr val="000000"/>
                </a:solidFill>
                <a:effectLst/>
                <a:latin typeface="Calibri" pitchFamily="34" charset="0"/>
                <a:ea typeface="Calibri" pitchFamily="34" charset="0"/>
                <a:cs typeface="Arial" pitchFamily="34" charset="0"/>
              </a:rPr>
              <a:t>adaxial</a:t>
            </a:r>
            <a:r>
              <a:rPr kumimoji="0" lang="en-US" sz="2400" b="0" i="0" u="none" strike="noStrike" cap="none" normalizeH="0" baseline="0" dirty="0" smtClean="0">
                <a:ln>
                  <a:noFill/>
                </a:ln>
                <a:solidFill>
                  <a:srgbClr val="000000"/>
                </a:solidFill>
                <a:effectLst/>
                <a:latin typeface="Calibri" pitchFamily="34" charset="0"/>
                <a:ea typeface="Calibri" pitchFamily="34" charset="0"/>
                <a:cs typeface="Arial" pitchFamily="34" charset="0"/>
              </a:rPr>
              <a:t> and </a:t>
            </a:r>
            <a:r>
              <a:rPr kumimoji="0" lang="en-US" sz="2400" b="0" i="0" u="none" strike="noStrike" cap="none" normalizeH="0" baseline="0" dirty="0" err="1" smtClean="0">
                <a:ln>
                  <a:noFill/>
                </a:ln>
                <a:solidFill>
                  <a:srgbClr val="000000"/>
                </a:solidFill>
                <a:effectLst/>
                <a:latin typeface="Calibri" pitchFamily="34" charset="0"/>
                <a:ea typeface="Calibri" pitchFamily="34" charset="0"/>
                <a:cs typeface="Arial" pitchFamily="34" charset="0"/>
              </a:rPr>
              <a:t>abaxial</a:t>
            </a:r>
            <a:r>
              <a:rPr kumimoji="0" lang="en-US" sz="2400" b="0" i="0" u="none" strike="noStrike" cap="none" normalizeH="0" baseline="0" dirty="0" smtClean="0">
                <a:ln>
                  <a:noFill/>
                </a:ln>
                <a:solidFill>
                  <a:srgbClr val="000000"/>
                </a:solidFill>
                <a:effectLst/>
                <a:latin typeface="Calibri" pitchFamily="34" charset="0"/>
                <a:ea typeface="Calibri" pitchFamily="34" charset="0"/>
                <a:cs typeface="Arial" pitchFamily="34" charset="0"/>
              </a:rPr>
              <a:t> sides.</a:t>
            </a:r>
            <a:endParaRPr kumimoji="0" lang="en-US" sz="2400" b="0"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smtClean="0">
                <a:ln>
                  <a:noFill/>
                </a:ln>
                <a:solidFill>
                  <a:srgbClr val="000000"/>
                </a:solidFill>
                <a:effectLst/>
                <a:latin typeface="Calibri" pitchFamily="34" charset="0"/>
                <a:ea typeface="Calibri" pitchFamily="34" charset="0"/>
                <a:cs typeface="SymbolMT" charset="0"/>
              </a:rPr>
              <a:t>• </a:t>
            </a:r>
            <a:r>
              <a:rPr kumimoji="0" lang="en-US" sz="2400" b="0" i="0" u="none" strike="noStrike" cap="none" normalizeH="0" baseline="0" dirty="0" smtClean="0">
                <a:ln>
                  <a:noFill/>
                </a:ln>
                <a:solidFill>
                  <a:srgbClr val="000000"/>
                </a:solidFill>
                <a:effectLst/>
                <a:latin typeface="Calibri" pitchFamily="34" charset="0"/>
                <a:ea typeface="Calibri" pitchFamily="34" charset="0"/>
                <a:cs typeface="Arial" pitchFamily="34" charset="0"/>
              </a:rPr>
              <a:t>It is thick walled and surrounded by thick cuticle.</a:t>
            </a:r>
            <a:endParaRPr kumimoji="0" lang="en-US" sz="2400" b="0"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smtClean="0">
                <a:ln>
                  <a:noFill/>
                </a:ln>
                <a:solidFill>
                  <a:srgbClr val="000000"/>
                </a:solidFill>
                <a:effectLst/>
                <a:latin typeface="Calibri" pitchFamily="34" charset="0"/>
                <a:ea typeface="Calibri" pitchFamily="34" charset="0"/>
                <a:cs typeface="SymbolMT" charset="0"/>
              </a:rPr>
              <a:t>• </a:t>
            </a:r>
            <a:r>
              <a:rPr kumimoji="0" lang="en-US" sz="2400" b="0" i="0" u="none" strike="noStrike" cap="none" normalizeH="0" baseline="0" dirty="0" smtClean="0">
                <a:ln>
                  <a:noFill/>
                </a:ln>
                <a:solidFill>
                  <a:srgbClr val="000000"/>
                </a:solidFill>
                <a:effectLst/>
                <a:latin typeface="Calibri" pitchFamily="34" charset="0"/>
                <a:ea typeface="Calibri" pitchFamily="34" charset="0"/>
                <a:cs typeface="Arial" pitchFamily="34" charset="0"/>
              </a:rPr>
              <a:t>Stomata are sunken and confined to lower epidermis.</a:t>
            </a:r>
            <a:endParaRPr kumimoji="0" lang="en-US" sz="2400" b="0"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err="1" smtClean="0">
                <a:ln>
                  <a:noFill/>
                </a:ln>
                <a:solidFill>
                  <a:srgbClr val="000000"/>
                </a:solidFill>
                <a:effectLst/>
                <a:latin typeface="Calibri" pitchFamily="34" charset="0"/>
                <a:ea typeface="Calibri" pitchFamily="34" charset="0"/>
                <a:cs typeface="Arial,Bold" charset="0"/>
              </a:rPr>
              <a:t>Mesophyll</a:t>
            </a:r>
            <a:endParaRPr kumimoji="0" lang="en-US" sz="2400" b="0"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smtClean="0">
                <a:ln>
                  <a:noFill/>
                </a:ln>
                <a:solidFill>
                  <a:srgbClr val="000000"/>
                </a:solidFill>
                <a:effectLst/>
                <a:latin typeface="Calibri" pitchFamily="34" charset="0"/>
                <a:ea typeface="Calibri" pitchFamily="34" charset="0"/>
                <a:cs typeface="SymbolMT" charset="0"/>
              </a:rPr>
              <a:t>• </a:t>
            </a:r>
            <a:r>
              <a:rPr kumimoji="0" lang="en-US" sz="2400" b="0" i="0" u="none" strike="noStrike" cap="none" normalizeH="0" baseline="0" dirty="0" smtClean="0">
                <a:ln>
                  <a:noFill/>
                </a:ln>
                <a:solidFill>
                  <a:srgbClr val="000000"/>
                </a:solidFill>
                <a:effectLst/>
                <a:latin typeface="Calibri" pitchFamily="34" charset="0"/>
                <a:ea typeface="Calibri" pitchFamily="34" charset="0"/>
                <a:cs typeface="Arial" pitchFamily="34" charset="0"/>
              </a:rPr>
              <a:t>It is present between upper and lower epidermis and has hypodermis, palisade, spongy tissue and transfusion tissue.</a:t>
            </a:r>
            <a:endParaRPr kumimoji="0" lang="en-US" sz="2400" b="0" i="0" u="none" strike="noStrike" cap="none" normalizeH="0" baseline="0" dirty="0" smtClean="0">
              <a:ln>
                <a:noFill/>
              </a:ln>
              <a:solidFill>
                <a:schemeClr val="tx1"/>
              </a:solidFill>
              <a:effectLst/>
              <a:latin typeface="Arial" pitchFamily="34" charset="0"/>
            </a:endParaRPr>
          </a:p>
        </p:txBody>
      </p:sp>
      <p:pic>
        <p:nvPicPr>
          <p:cNvPr id="1026" name="Picture 2" descr="C:\Documents and Settings\vidnyan\Desktop\cycas bsc 1 practicle\t.s leaflet.gif"/>
          <p:cNvPicPr>
            <a:picLocks noChangeAspect="1" noChangeArrowheads="1"/>
          </p:cNvPicPr>
          <p:nvPr/>
        </p:nvPicPr>
        <p:blipFill>
          <a:blip r:embed="rId2"/>
          <a:srcRect/>
          <a:stretch>
            <a:fillRect/>
          </a:stretch>
        </p:blipFill>
        <p:spPr bwMode="auto">
          <a:xfrm>
            <a:off x="381000" y="0"/>
            <a:ext cx="7924800" cy="3505200"/>
          </a:xfrm>
          <a:prstGeom prst="rect">
            <a:avLst/>
          </a:prstGeom>
          <a:noFill/>
        </p:spPr>
      </p:pic>
    </p:spTree>
  </p:cSld>
  <p:clrMapOvr>
    <a:masterClrMapping/>
  </p:clrMapOvr>
  <p:transition>
    <p:wedg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
          <p:cNvSpPr>
            <a:spLocks noChangeArrowheads="1"/>
          </p:cNvSpPr>
          <p:nvPr/>
        </p:nvSpPr>
        <p:spPr bwMode="auto">
          <a:xfrm>
            <a:off x="0" y="0"/>
            <a:ext cx="9144000" cy="495520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1" i="1" u="none" strike="noStrike" cap="none" normalizeH="0" baseline="0" dirty="0" smtClean="0">
                <a:ln>
                  <a:noFill/>
                </a:ln>
                <a:solidFill>
                  <a:srgbClr val="C00000"/>
                </a:solidFill>
                <a:effectLst/>
                <a:latin typeface="Calibri" pitchFamily="34" charset="0"/>
                <a:ea typeface="Calibri" pitchFamily="34" charset="0"/>
                <a:cs typeface="Cambria-BoldItalic"/>
              </a:rPr>
              <a:t>Hypodermis</a:t>
            </a:r>
            <a:endParaRPr kumimoji="0" lang="en-US" sz="2400" b="0" i="0" u="none" strike="noStrike" cap="none" normalizeH="0" baseline="0" dirty="0" smtClean="0">
              <a:ln>
                <a:noFill/>
              </a:ln>
              <a:solidFill>
                <a:srgbClr val="C00000"/>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smtClean="0">
                <a:ln>
                  <a:noFill/>
                </a:ln>
                <a:solidFill>
                  <a:srgbClr val="000000"/>
                </a:solidFill>
                <a:effectLst/>
                <a:latin typeface="Calibri" pitchFamily="34" charset="0"/>
                <a:ea typeface="Calibri" pitchFamily="34" charset="0"/>
                <a:cs typeface="SymbolMT" charset="0"/>
              </a:rPr>
              <a:t>• </a:t>
            </a:r>
            <a:r>
              <a:rPr kumimoji="0" lang="en-US" sz="2400" b="0" i="0" u="none" strike="noStrike" cap="none" normalizeH="0" baseline="0" dirty="0" smtClean="0">
                <a:ln>
                  <a:noFill/>
                </a:ln>
                <a:solidFill>
                  <a:srgbClr val="000000"/>
                </a:solidFill>
                <a:effectLst/>
                <a:latin typeface="Calibri" pitchFamily="34" charset="0"/>
                <a:ea typeface="Calibri" pitchFamily="34" charset="0"/>
                <a:cs typeface="Arial" pitchFamily="34" charset="0"/>
              </a:rPr>
              <a:t>It is </a:t>
            </a:r>
            <a:r>
              <a:rPr kumimoji="0" lang="en-US" sz="2400" b="0" i="0" u="none" strike="noStrike" cap="none" normalizeH="0" baseline="0" dirty="0" err="1" smtClean="0">
                <a:ln>
                  <a:noFill/>
                </a:ln>
                <a:solidFill>
                  <a:srgbClr val="000000"/>
                </a:solidFill>
                <a:effectLst/>
                <a:latin typeface="Calibri" pitchFamily="34" charset="0"/>
                <a:ea typeface="Calibri" pitchFamily="34" charset="0"/>
                <a:cs typeface="Arial" pitchFamily="34" charset="0"/>
              </a:rPr>
              <a:t>sclerenchymatous</a:t>
            </a:r>
            <a:r>
              <a:rPr kumimoji="0" lang="en-US" sz="2400" b="0" i="0" u="none" strike="noStrike" cap="none" normalizeH="0" baseline="0" dirty="0" smtClean="0">
                <a:ln>
                  <a:noFill/>
                </a:ln>
                <a:solidFill>
                  <a:srgbClr val="000000"/>
                </a:solidFill>
                <a:effectLst/>
                <a:latin typeface="Calibri" pitchFamily="34" charset="0"/>
                <a:ea typeface="Calibri" pitchFamily="34" charset="0"/>
                <a:cs typeface="Arial" pitchFamily="34" charset="0"/>
              </a:rPr>
              <a:t> and present below the upper and lower epidermis.</a:t>
            </a:r>
            <a:endParaRPr kumimoji="0" lang="en-US" sz="2400" b="0"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smtClean="0">
                <a:ln>
                  <a:noFill/>
                </a:ln>
                <a:solidFill>
                  <a:srgbClr val="000000"/>
                </a:solidFill>
                <a:effectLst/>
                <a:latin typeface="Calibri" pitchFamily="34" charset="0"/>
                <a:ea typeface="Calibri" pitchFamily="34" charset="0"/>
                <a:cs typeface="SymbolMT" charset="0"/>
              </a:rPr>
              <a:t>• </a:t>
            </a:r>
            <a:r>
              <a:rPr kumimoji="0" lang="en-US" sz="2400" b="0" i="0" u="none" strike="noStrike" cap="none" normalizeH="0" baseline="0" dirty="0" smtClean="0">
                <a:ln>
                  <a:noFill/>
                </a:ln>
                <a:solidFill>
                  <a:srgbClr val="000000"/>
                </a:solidFill>
                <a:effectLst/>
                <a:latin typeface="Calibri" pitchFamily="34" charset="0"/>
                <a:ea typeface="Calibri" pitchFamily="34" charset="0"/>
                <a:cs typeface="Arial" pitchFamily="34" charset="0"/>
              </a:rPr>
              <a:t>In the wing region, it is one or two layered in the </a:t>
            </a:r>
            <a:r>
              <a:rPr kumimoji="0" lang="en-US" sz="2400" b="0" i="0" u="none" strike="noStrike" cap="none" normalizeH="0" baseline="0" dirty="0" err="1" smtClean="0">
                <a:ln>
                  <a:noFill/>
                </a:ln>
                <a:solidFill>
                  <a:srgbClr val="000000"/>
                </a:solidFill>
                <a:effectLst/>
                <a:latin typeface="Calibri" pitchFamily="34" charset="0"/>
                <a:ea typeface="Calibri" pitchFamily="34" charset="0"/>
                <a:cs typeface="Arial" pitchFamily="34" charset="0"/>
              </a:rPr>
              <a:t>adaxial</a:t>
            </a:r>
            <a:r>
              <a:rPr kumimoji="0" lang="en-US" sz="2400" b="0" i="0" u="none" strike="noStrike" cap="none" normalizeH="0" baseline="0" dirty="0" smtClean="0">
                <a:ln>
                  <a:noFill/>
                </a:ln>
                <a:solidFill>
                  <a:srgbClr val="000000"/>
                </a:solidFill>
                <a:effectLst/>
                <a:latin typeface="Calibri" pitchFamily="34" charset="0"/>
                <a:ea typeface="Calibri" pitchFamily="34" charset="0"/>
                <a:cs typeface="Arial" pitchFamily="34" charset="0"/>
              </a:rPr>
              <a:t> side and one layered in the </a:t>
            </a:r>
            <a:r>
              <a:rPr kumimoji="0" lang="en-US" sz="2400" b="0" i="0" u="none" strike="noStrike" cap="none" normalizeH="0" baseline="0" dirty="0" err="1" smtClean="0">
                <a:ln>
                  <a:noFill/>
                </a:ln>
                <a:solidFill>
                  <a:srgbClr val="000000"/>
                </a:solidFill>
                <a:effectLst/>
                <a:latin typeface="Calibri" pitchFamily="34" charset="0"/>
                <a:ea typeface="Calibri" pitchFamily="34" charset="0"/>
                <a:cs typeface="Arial" pitchFamily="34" charset="0"/>
              </a:rPr>
              <a:t>abaxial</a:t>
            </a:r>
            <a:r>
              <a:rPr kumimoji="0" lang="en-US" sz="2400" b="0" i="0" u="none" strike="noStrike" cap="none" normalizeH="0" baseline="0" dirty="0" smtClean="0">
                <a:ln>
                  <a:noFill/>
                </a:ln>
                <a:solidFill>
                  <a:srgbClr val="000000"/>
                </a:solidFill>
                <a:effectLst/>
                <a:latin typeface="Calibri" pitchFamily="34" charset="0"/>
                <a:ea typeface="Calibri" pitchFamily="34" charset="0"/>
                <a:cs typeface="Arial" pitchFamily="34" charset="0"/>
              </a:rPr>
              <a:t> side. In the midrib</a:t>
            </a:r>
            <a:endParaRPr kumimoji="0" lang="en-US" sz="2400" b="0"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smtClean="0">
                <a:ln>
                  <a:noFill/>
                </a:ln>
                <a:solidFill>
                  <a:srgbClr val="000000"/>
                </a:solidFill>
                <a:effectLst/>
                <a:latin typeface="Calibri" pitchFamily="34" charset="0"/>
                <a:ea typeface="Calibri" pitchFamily="34" charset="0"/>
                <a:cs typeface="Arial" pitchFamily="34" charset="0"/>
              </a:rPr>
              <a:t>region it is </a:t>
            </a:r>
            <a:r>
              <a:rPr kumimoji="0" lang="en-US" sz="2400" b="0" i="0" u="none" strike="noStrike" cap="none" normalizeH="0" baseline="0" dirty="0" smtClean="0">
                <a:ln>
                  <a:noFill/>
                </a:ln>
                <a:solidFill>
                  <a:srgbClr val="000000"/>
                </a:solidFill>
                <a:effectLst/>
                <a:latin typeface="Calibri" pitchFamily="34" charset="0"/>
                <a:ea typeface="Calibri" pitchFamily="34" charset="0"/>
                <a:cs typeface="Arial,Bold" charset="0"/>
              </a:rPr>
              <a:t>2 </a:t>
            </a:r>
            <a:r>
              <a:rPr kumimoji="0" lang="en-US" sz="2400" b="0" i="0" u="none" strike="noStrike" cap="none" normalizeH="0" baseline="0" dirty="0" smtClean="0">
                <a:ln>
                  <a:noFill/>
                </a:ln>
                <a:solidFill>
                  <a:srgbClr val="000000"/>
                </a:solidFill>
                <a:effectLst/>
                <a:latin typeface="Calibri" pitchFamily="34" charset="0"/>
                <a:ea typeface="Calibri" pitchFamily="34" charset="0"/>
                <a:cs typeface="Arial" pitchFamily="34" charset="0"/>
              </a:rPr>
              <a:t>or </a:t>
            </a:r>
            <a:r>
              <a:rPr kumimoji="0" lang="en-US" sz="2400" b="0" i="0" u="none" strike="noStrike" cap="none" normalizeH="0" baseline="0" dirty="0" smtClean="0">
                <a:ln>
                  <a:noFill/>
                </a:ln>
                <a:solidFill>
                  <a:srgbClr val="000000"/>
                </a:solidFill>
                <a:effectLst/>
                <a:latin typeface="Calibri" pitchFamily="34" charset="0"/>
                <a:ea typeface="Calibri" pitchFamily="34" charset="0"/>
                <a:cs typeface="Arial,Bold" charset="0"/>
              </a:rPr>
              <a:t>3 </a:t>
            </a:r>
            <a:r>
              <a:rPr kumimoji="0" lang="en-US" sz="2400" b="0" i="0" u="none" strike="noStrike" cap="none" normalizeH="0" baseline="0" dirty="0" smtClean="0">
                <a:ln>
                  <a:noFill/>
                </a:ln>
                <a:solidFill>
                  <a:srgbClr val="000000"/>
                </a:solidFill>
                <a:effectLst/>
                <a:latin typeface="Calibri" pitchFamily="34" charset="0"/>
                <a:ea typeface="Calibri" pitchFamily="34" charset="0"/>
                <a:cs typeface="Arial" pitchFamily="34" charset="0"/>
              </a:rPr>
              <a:t>layered.</a:t>
            </a:r>
            <a:endParaRPr kumimoji="0" lang="en-US" sz="2400" b="0"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smtClean="0">
                <a:ln>
                  <a:noFill/>
                </a:ln>
                <a:solidFill>
                  <a:srgbClr val="000000"/>
                </a:solidFill>
                <a:effectLst/>
                <a:latin typeface="Calibri" pitchFamily="34" charset="0"/>
                <a:ea typeface="Calibri" pitchFamily="34" charset="0"/>
                <a:cs typeface="SymbolMT" charset="0"/>
              </a:rPr>
              <a:t>• </a:t>
            </a:r>
            <a:r>
              <a:rPr kumimoji="0" lang="en-US" sz="2400" b="0" i="0" u="none" strike="noStrike" cap="none" normalizeH="0" baseline="0" dirty="0" smtClean="0">
                <a:ln>
                  <a:noFill/>
                </a:ln>
                <a:solidFill>
                  <a:srgbClr val="000000"/>
                </a:solidFill>
                <a:effectLst/>
                <a:latin typeface="Calibri" pitchFamily="34" charset="0"/>
                <a:ea typeface="Calibri" pitchFamily="34" charset="0"/>
                <a:cs typeface="Arial" pitchFamily="34" charset="0"/>
              </a:rPr>
              <a:t>It acts as </a:t>
            </a:r>
            <a:r>
              <a:rPr kumimoji="0" lang="en-US" sz="2400" b="0" i="0" u="none" strike="noStrike" cap="none" normalizeH="0" baseline="0" dirty="0" smtClean="0">
                <a:ln>
                  <a:noFill/>
                </a:ln>
                <a:solidFill>
                  <a:srgbClr val="000000"/>
                </a:solidFill>
                <a:effectLst/>
                <a:latin typeface="Calibri" pitchFamily="34" charset="0"/>
                <a:ea typeface="Calibri" pitchFamily="34" charset="0"/>
                <a:cs typeface="Arial,Bold" charset="0"/>
              </a:rPr>
              <a:t>heat screen </a:t>
            </a:r>
            <a:r>
              <a:rPr kumimoji="0" lang="en-US" sz="2400" b="0" i="0" u="none" strike="noStrike" cap="none" normalizeH="0" baseline="0" dirty="0" smtClean="0">
                <a:ln>
                  <a:noFill/>
                </a:ln>
                <a:solidFill>
                  <a:srgbClr val="000000"/>
                </a:solidFill>
                <a:effectLst/>
                <a:latin typeface="Calibri" pitchFamily="34" charset="0"/>
                <a:ea typeface="Calibri" pitchFamily="34" charset="0"/>
                <a:cs typeface="Arial" pitchFamily="34" charset="0"/>
              </a:rPr>
              <a:t>and protects the plant from over heating and excessive transpiration.</a:t>
            </a:r>
            <a:endParaRPr kumimoji="0" lang="en-US" sz="2400" b="0"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400" b="1" i="1" u="none" strike="noStrike" cap="none" normalizeH="0" baseline="0" dirty="0" smtClean="0">
                <a:ln>
                  <a:noFill/>
                </a:ln>
                <a:solidFill>
                  <a:srgbClr val="C00000"/>
                </a:solidFill>
                <a:effectLst/>
                <a:latin typeface="Calibri" pitchFamily="34" charset="0"/>
                <a:ea typeface="Calibri" pitchFamily="34" charset="0"/>
                <a:cs typeface="Cambria-BoldItalic"/>
              </a:rPr>
              <a:t>Palisade tissue</a:t>
            </a:r>
            <a:r>
              <a:rPr kumimoji="0" lang="en-US" sz="2400" b="0" i="1" u="none" strike="noStrike" cap="none" normalizeH="0" baseline="0" dirty="0" smtClean="0">
                <a:ln>
                  <a:noFill/>
                </a:ln>
                <a:solidFill>
                  <a:srgbClr val="C00000"/>
                </a:solidFill>
                <a:effectLst/>
                <a:latin typeface="Calibri" pitchFamily="34" charset="0"/>
                <a:ea typeface="Calibri" pitchFamily="34" charset="0"/>
                <a:cs typeface="Cambria-BoldItalic"/>
              </a:rPr>
              <a:t> :</a:t>
            </a:r>
            <a:endParaRPr kumimoji="0" lang="en-US" sz="2400" b="0" i="0" u="none" strike="noStrike" cap="none" normalizeH="0" baseline="0" dirty="0" smtClean="0">
              <a:ln>
                <a:noFill/>
              </a:ln>
              <a:solidFill>
                <a:srgbClr val="C00000"/>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smtClean="0">
                <a:ln>
                  <a:noFill/>
                </a:ln>
                <a:solidFill>
                  <a:srgbClr val="000000"/>
                </a:solidFill>
                <a:effectLst/>
                <a:latin typeface="Calibri" pitchFamily="34" charset="0"/>
                <a:ea typeface="Calibri" pitchFamily="34" charset="0"/>
                <a:cs typeface="SymbolMT" charset="0"/>
              </a:rPr>
              <a:t>• </a:t>
            </a:r>
            <a:r>
              <a:rPr kumimoji="0" lang="en-US" sz="2400" b="0" i="0" u="none" strike="noStrike" cap="none" normalizeH="0" baseline="0" dirty="0" smtClean="0">
                <a:ln>
                  <a:noFill/>
                </a:ln>
                <a:solidFill>
                  <a:srgbClr val="000000"/>
                </a:solidFill>
                <a:effectLst/>
                <a:latin typeface="Calibri" pitchFamily="34" charset="0"/>
                <a:ea typeface="Calibri" pitchFamily="34" charset="0"/>
                <a:cs typeface="Arial" pitchFamily="34" charset="0"/>
              </a:rPr>
              <a:t>It is present below the upper hypodermis and has cylindrical cells with more number of chloroplasts. It takes part</a:t>
            </a:r>
            <a:r>
              <a:rPr lang="en-US" sz="2400" dirty="0" smtClean="0">
                <a:latin typeface="Arial" pitchFamily="34" charset="0"/>
                <a:ea typeface="Calibri" pitchFamily="34" charset="0"/>
                <a:cs typeface="Arial" pitchFamily="34" charset="0"/>
              </a:rPr>
              <a:t> </a:t>
            </a:r>
            <a:r>
              <a:rPr kumimoji="0" lang="en-US" sz="2400" b="0" i="0" u="none" strike="noStrike" cap="none" normalizeH="0" baseline="0" dirty="0" smtClean="0">
                <a:ln>
                  <a:noFill/>
                </a:ln>
                <a:solidFill>
                  <a:srgbClr val="000000"/>
                </a:solidFill>
                <a:effectLst/>
                <a:latin typeface="Calibri" pitchFamily="34" charset="0"/>
                <a:ea typeface="Calibri" pitchFamily="34" charset="0"/>
                <a:cs typeface="Arial" pitchFamily="34" charset="0"/>
              </a:rPr>
              <a:t>in photosynthesis.</a:t>
            </a:r>
            <a:endParaRPr kumimoji="0" lang="en-US" sz="2400" b="0"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smtClean="0">
                <a:ln>
                  <a:noFill/>
                </a:ln>
                <a:solidFill>
                  <a:srgbClr val="000000"/>
                </a:solidFill>
                <a:effectLst/>
                <a:latin typeface="Calibri" pitchFamily="34" charset="0"/>
                <a:ea typeface="Calibri" pitchFamily="34" charset="0"/>
                <a:cs typeface="SymbolMT" charset="0"/>
              </a:rPr>
              <a:t>• </a:t>
            </a:r>
            <a:r>
              <a:rPr kumimoji="0" lang="en-US" sz="2400" b="0" i="0" u="none" strike="noStrike" cap="none" normalizeH="0" baseline="0" dirty="0" smtClean="0">
                <a:ln>
                  <a:noFill/>
                </a:ln>
                <a:solidFill>
                  <a:srgbClr val="000000"/>
                </a:solidFill>
                <a:effectLst/>
                <a:latin typeface="Calibri" pitchFamily="34" charset="0"/>
                <a:ea typeface="Calibri" pitchFamily="34" charset="0"/>
                <a:cs typeface="Arial" pitchFamily="34" charset="0"/>
              </a:rPr>
              <a:t>It is confined to only wing region in </a:t>
            </a:r>
            <a:r>
              <a:rPr kumimoji="0" lang="en-US" sz="2400" b="0" i="1" u="none" strike="noStrike" cap="none" normalizeH="0" baseline="0" dirty="0" smtClean="0">
                <a:ln>
                  <a:noFill/>
                </a:ln>
                <a:solidFill>
                  <a:srgbClr val="000000"/>
                </a:solidFill>
                <a:effectLst/>
                <a:latin typeface="Calibri" pitchFamily="34" charset="0"/>
                <a:ea typeface="Calibri" pitchFamily="34" charset="0"/>
                <a:cs typeface="Arial,Italic" charset="0"/>
              </a:rPr>
              <a:t>C. </a:t>
            </a:r>
            <a:r>
              <a:rPr kumimoji="0" lang="en-US" sz="2400" b="0" i="1" u="none" strike="noStrike" cap="none" normalizeH="0" baseline="0" dirty="0" err="1" smtClean="0">
                <a:ln>
                  <a:noFill/>
                </a:ln>
                <a:solidFill>
                  <a:srgbClr val="000000"/>
                </a:solidFill>
                <a:effectLst/>
                <a:latin typeface="Calibri" pitchFamily="34" charset="0"/>
                <a:ea typeface="Calibri" pitchFamily="34" charset="0"/>
                <a:cs typeface="Arial,Italic" charset="0"/>
              </a:rPr>
              <a:t>circinalis</a:t>
            </a:r>
            <a:r>
              <a:rPr kumimoji="0" lang="en-US" sz="2400" b="0" i="0" u="none" strike="noStrike" cap="none" normalizeH="0" baseline="0" dirty="0" smtClean="0">
                <a:ln>
                  <a:noFill/>
                </a:ln>
                <a:solidFill>
                  <a:srgbClr val="000000"/>
                </a:solidFill>
                <a:effectLst/>
                <a:latin typeface="Calibri" pitchFamily="34" charset="0"/>
                <a:ea typeface="Calibri" pitchFamily="34" charset="0"/>
                <a:cs typeface="Arial" pitchFamily="34" charset="0"/>
              </a:rPr>
              <a:t>. In </a:t>
            </a:r>
            <a:r>
              <a:rPr kumimoji="0" lang="en-US" sz="2400" b="0" i="1" u="none" strike="noStrike" cap="none" normalizeH="0" baseline="0" dirty="0" err="1" smtClean="0">
                <a:ln>
                  <a:noFill/>
                </a:ln>
                <a:solidFill>
                  <a:srgbClr val="000000"/>
                </a:solidFill>
                <a:effectLst/>
                <a:latin typeface="Calibri" pitchFamily="34" charset="0"/>
                <a:ea typeface="Calibri" pitchFamily="34" charset="0"/>
                <a:cs typeface="Arial,Italic" charset="0"/>
              </a:rPr>
              <a:t>Cycas</a:t>
            </a:r>
            <a:r>
              <a:rPr kumimoji="0" lang="en-US" sz="2400" b="0" i="1" u="none" strike="noStrike" cap="none" normalizeH="0" baseline="0" dirty="0" smtClean="0">
                <a:ln>
                  <a:noFill/>
                </a:ln>
                <a:solidFill>
                  <a:srgbClr val="000000"/>
                </a:solidFill>
                <a:effectLst/>
                <a:latin typeface="Calibri" pitchFamily="34" charset="0"/>
                <a:ea typeface="Calibri" pitchFamily="34" charset="0"/>
                <a:cs typeface="Arial,Italic" charset="0"/>
              </a:rPr>
              <a:t> </a:t>
            </a:r>
            <a:r>
              <a:rPr kumimoji="0" lang="en-US" sz="2400" b="0" i="1" u="none" strike="noStrike" cap="none" normalizeH="0" baseline="0" dirty="0" err="1" smtClean="0">
                <a:ln>
                  <a:noFill/>
                </a:ln>
                <a:solidFill>
                  <a:srgbClr val="000000"/>
                </a:solidFill>
                <a:effectLst/>
                <a:latin typeface="Calibri" pitchFamily="34" charset="0"/>
                <a:ea typeface="Calibri" pitchFamily="34" charset="0"/>
                <a:cs typeface="Arial,Italic" charset="0"/>
              </a:rPr>
              <a:t>revoluta</a:t>
            </a:r>
            <a:r>
              <a:rPr kumimoji="0" lang="en-US" sz="2400" b="0" i="0" u="none" strike="noStrike" cap="none" normalizeH="0" baseline="0" dirty="0" smtClean="0">
                <a:ln>
                  <a:noFill/>
                </a:ln>
                <a:solidFill>
                  <a:srgbClr val="000000"/>
                </a:solidFill>
                <a:effectLst/>
                <a:latin typeface="Calibri" pitchFamily="34" charset="0"/>
                <a:ea typeface="Calibri" pitchFamily="34" charset="0"/>
                <a:cs typeface="Arial" pitchFamily="34" charset="0"/>
              </a:rPr>
              <a:t>, it is extended into the midrib region</a:t>
            </a:r>
            <a:r>
              <a:rPr kumimoji="0" lang="en-US" sz="2800" b="0" i="0" u="none" strike="noStrike" cap="none" normalizeH="0" baseline="0" dirty="0" smtClean="0">
                <a:ln>
                  <a:noFill/>
                </a:ln>
                <a:solidFill>
                  <a:srgbClr val="000000"/>
                </a:solidFill>
                <a:effectLst/>
                <a:latin typeface="Calibri" pitchFamily="34" charset="0"/>
                <a:ea typeface="Calibri" pitchFamily="34" charset="0"/>
                <a:cs typeface="Arial" pitchFamily="34" charset="0"/>
              </a:rPr>
              <a:t>.</a:t>
            </a:r>
            <a:endParaRPr kumimoji="0" lang="en-US" sz="2800" b="0" i="0" u="none" strike="noStrike" cap="none" normalizeH="0" baseline="0" dirty="0" smtClean="0">
              <a:ln>
                <a:noFill/>
              </a:ln>
              <a:solidFill>
                <a:schemeClr val="tx1"/>
              </a:solidFill>
              <a:effectLst/>
              <a:latin typeface="Arial" pitchFamily="34" charset="0"/>
            </a:endParaRPr>
          </a:p>
        </p:txBody>
      </p:sp>
    </p:spTree>
  </p:cSld>
  <p:clrMapOvr>
    <a:masterClrMapping/>
  </p:clrMapOvr>
  <p:transition>
    <p:wipe dir="u"/>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1"/>
          <p:cNvSpPr>
            <a:spLocks noChangeArrowheads="1"/>
          </p:cNvSpPr>
          <p:nvPr/>
        </p:nvSpPr>
        <p:spPr bwMode="auto">
          <a:xfrm>
            <a:off x="0" y="0"/>
            <a:ext cx="9144000" cy="618630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200" b="1" i="1" u="none" strike="noStrike" cap="none" normalizeH="0" baseline="0" dirty="0" smtClean="0">
                <a:ln>
                  <a:noFill/>
                </a:ln>
                <a:solidFill>
                  <a:srgbClr val="C00000"/>
                </a:solidFill>
                <a:effectLst/>
                <a:latin typeface="Calibri" pitchFamily="34" charset="0"/>
                <a:ea typeface="Calibri" pitchFamily="34" charset="0"/>
                <a:cs typeface="Cambria-BoldItalic" charset="0"/>
              </a:rPr>
              <a:t>Spongy tissue</a:t>
            </a:r>
            <a:endParaRPr kumimoji="0" lang="en-US" sz="2200" b="0" i="0" u="none" strike="noStrike" cap="none" normalizeH="0" baseline="0" dirty="0" smtClean="0">
              <a:ln>
                <a:noFill/>
              </a:ln>
              <a:solidFill>
                <a:srgbClr val="C00000"/>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200" b="0" i="0" u="none" strike="noStrike" cap="none" normalizeH="0" baseline="0" dirty="0" smtClean="0">
                <a:ln>
                  <a:noFill/>
                </a:ln>
                <a:solidFill>
                  <a:srgbClr val="000000"/>
                </a:solidFill>
                <a:effectLst/>
                <a:latin typeface="Calibri" pitchFamily="34" charset="0"/>
                <a:ea typeface="Calibri" pitchFamily="34" charset="0"/>
                <a:cs typeface="SymbolMT" charset="0"/>
              </a:rPr>
              <a:t>• </a:t>
            </a:r>
            <a:r>
              <a:rPr kumimoji="0" lang="en-US" sz="2200" b="0" i="0" u="none" strike="noStrike" cap="none" normalizeH="0" baseline="0" dirty="0" smtClean="0">
                <a:ln>
                  <a:noFill/>
                </a:ln>
                <a:solidFill>
                  <a:srgbClr val="000000"/>
                </a:solidFill>
                <a:effectLst/>
                <a:latin typeface="Calibri" pitchFamily="34" charset="0"/>
                <a:ea typeface="Calibri" pitchFamily="34" charset="0"/>
                <a:cs typeface="Arial" pitchFamily="34" charset="0"/>
              </a:rPr>
              <a:t>It is present towards the </a:t>
            </a:r>
            <a:r>
              <a:rPr kumimoji="0" lang="en-US" sz="2200" b="0" i="0" u="none" strike="noStrike" cap="none" normalizeH="0" baseline="0" dirty="0" err="1" smtClean="0">
                <a:ln>
                  <a:noFill/>
                </a:ln>
                <a:solidFill>
                  <a:srgbClr val="000000"/>
                </a:solidFill>
                <a:effectLst/>
                <a:latin typeface="Calibri" pitchFamily="34" charset="0"/>
                <a:ea typeface="Calibri" pitchFamily="34" charset="0"/>
                <a:cs typeface="Arial" pitchFamily="34" charset="0"/>
              </a:rPr>
              <a:t>abaxial</a:t>
            </a:r>
            <a:r>
              <a:rPr kumimoji="0" lang="en-US" sz="2200" b="0" i="0" u="none" strike="noStrike" cap="none" normalizeH="0" baseline="0" dirty="0" smtClean="0">
                <a:ln>
                  <a:noFill/>
                </a:ln>
                <a:solidFill>
                  <a:srgbClr val="000000"/>
                </a:solidFill>
                <a:effectLst/>
                <a:latin typeface="Calibri" pitchFamily="34" charset="0"/>
                <a:ea typeface="Calibri" pitchFamily="34" charset="0"/>
                <a:cs typeface="Arial" pitchFamily="34" charset="0"/>
              </a:rPr>
              <a:t> side below the hypodermis.</a:t>
            </a:r>
            <a:endParaRPr kumimoji="0" lang="en-US" sz="2200" b="0"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200" b="0" i="0" u="none" strike="noStrike" cap="none" normalizeH="0" baseline="0" dirty="0" smtClean="0">
                <a:ln>
                  <a:noFill/>
                </a:ln>
                <a:solidFill>
                  <a:srgbClr val="000000"/>
                </a:solidFill>
                <a:effectLst/>
                <a:latin typeface="Calibri" pitchFamily="34" charset="0"/>
                <a:ea typeface="Calibri" pitchFamily="34" charset="0"/>
                <a:cs typeface="SymbolMT" charset="0"/>
              </a:rPr>
              <a:t>• </a:t>
            </a:r>
            <a:r>
              <a:rPr kumimoji="0" lang="en-US" sz="2200" b="0" i="0" u="none" strike="noStrike" cap="none" normalizeH="0" baseline="0" dirty="0" smtClean="0">
                <a:ln>
                  <a:noFill/>
                </a:ln>
                <a:solidFill>
                  <a:srgbClr val="000000"/>
                </a:solidFill>
                <a:effectLst/>
                <a:latin typeface="Calibri" pitchFamily="34" charset="0"/>
                <a:ea typeface="Calibri" pitchFamily="34" charset="0"/>
                <a:cs typeface="Arial" pitchFamily="34" charset="0"/>
              </a:rPr>
              <a:t>It has small oval or irregularly shaped and irregularly arranged chloroplast-containing cells with broad intercellular</a:t>
            </a:r>
            <a:endParaRPr kumimoji="0" lang="en-US" sz="2200" b="0"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200" b="0" i="0" u="none" strike="noStrike" cap="none" normalizeH="0" baseline="0" dirty="0" smtClean="0">
                <a:ln>
                  <a:noFill/>
                </a:ln>
                <a:solidFill>
                  <a:srgbClr val="000000"/>
                </a:solidFill>
                <a:effectLst/>
                <a:latin typeface="Calibri" pitchFamily="34" charset="0"/>
                <a:ea typeface="Calibri" pitchFamily="34" charset="0"/>
                <a:cs typeface="Arial" pitchFamily="34" charset="0"/>
              </a:rPr>
              <a:t>spaces.</a:t>
            </a:r>
            <a:endParaRPr kumimoji="0" lang="en-US" sz="2200" b="0"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200" b="0" i="0" u="none" strike="noStrike" cap="none" normalizeH="0" baseline="0" dirty="0" smtClean="0">
                <a:ln>
                  <a:noFill/>
                </a:ln>
                <a:solidFill>
                  <a:srgbClr val="000000"/>
                </a:solidFill>
                <a:effectLst/>
                <a:latin typeface="Calibri" pitchFamily="34" charset="0"/>
                <a:ea typeface="Calibri" pitchFamily="34" charset="0"/>
                <a:cs typeface="SymbolMT" charset="0"/>
              </a:rPr>
              <a:t>• </a:t>
            </a:r>
            <a:r>
              <a:rPr kumimoji="0" lang="en-US" sz="2200" b="0" i="0" u="none" strike="noStrike" cap="none" normalizeH="0" baseline="0" dirty="0" smtClean="0">
                <a:ln>
                  <a:noFill/>
                </a:ln>
                <a:solidFill>
                  <a:srgbClr val="000000"/>
                </a:solidFill>
                <a:effectLst/>
                <a:latin typeface="Calibri" pitchFamily="34" charset="0"/>
                <a:ea typeface="Calibri" pitchFamily="34" charset="0"/>
                <a:cs typeface="Arial" pitchFamily="34" charset="0"/>
              </a:rPr>
              <a:t>It acts as photosynthetic and aerating tissue.</a:t>
            </a:r>
            <a:endParaRPr kumimoji="0" lang="en-US" sz="2200" b="0"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200" b="1" i="1" u="none" strike="noStrike" cap="none" normalizeH="0" baseline="0" dirty="0" smtClean="0">
                <a:ln>
                  <a:noFill/>
                </a:ln>
                <a:solidFill>
                  <a:srgbClr val="C00000"/>
                </a:solidFill>
                <a:effectLst/>
                <a:latin typeface="Calibri" pitchFamily="34" charset="0"/>
                <a:ea typeface="Calibri" pitchFamily="34" charset="0"/>
                <a:cs typeface="Cambria-BoldItalic" charset="0"/>
              </a:rPr>
              <a:t>Transfusion tissue</a:t>
            </a:r>
            <a:endParaRPr kumimoji="0" lang="en-US" sz="2200" b="0" i="0" u="none" strike="noStrike" cap="none" normalizeH="0" baseline="0" dirty="0" smtClean="0">
              <a:ln>
                <a:noFill/>
              </a:ln>
              <a:solidFill>
                <a:srgbClr val="C00000"/>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200" b="0" i="0" u="none" strike="noStrike" cap="none" normalizeH="0" baseline="0" dirty="0" smtClean="0">
                <a:ln>
                  <a:noFill/>
                </a:ln>
                <a:solidFill>
                  <a:srgbClr val="000000"/>
                </a:solidFill>
                <a:effectLst/>
                <a:latin typeface="Calibri" pitchFamily="34" charset="0"/>
                <a:ea typeface="Calibri" pitchFamily="34" charset="0"/>
                <a:cs typeface="SymbolMT" charset="0"/>
              </a:rPr>
              <a:t>• </a:t>
            </a:r>
            <a:r>
              <a:rPr kumimoji="0" lang="en-US" sz="2200" b="0" i="0" u="none" strike="noStrike" cap="none" normalizeH="0" baseline="0" dirty="0" smtClean="0">
                <a:ln>
                  <a:noFill/>
                </a:ln>
                <a:solidFill>
                  <a:srgbClr val="000000"/>
                </a:solidFill>
                <a:effectLst/>
                <a:latin typeface="Calibri" pitchFamily="34" charset="0"/>
                <a:ea typeface="Calibri" pitchFamily="34" charset="0"/>
                <a:cs typeface="Arial" pitchFamily="34" charset="0"/>
              </a:rPr>
              <a:t>It is of two types known as </a:t>
            </a:r>
            <a:r>
              <a:rPr kumimoji="0" lang="en-US" sz="2200" b="0" i="0" u="none" strike="noStrike" cap="none" normalizeH="0" baseline="0" dirty="0" smtClean="0">
                <a:ln>
                  <a:noFill/>
                </a:ln>
                <a:solidFill>
                  <a:srgbClr val="000000"/>
                </a:solidFill>
                <a:effectLst/>
                <a:latin typeface="Calibri" pitchFamily="34" charset="0"/>
                <a:ea typeface="Calibri" pitchFamily="34" charset="0"/>
                <a:cs typeface="Arial,Bold" charset="0"/>
              </a:rPr>
              <a:t>primary </a:t>
            </a:r>
            <a:r>
              <a:rPr kumimoji="0" lang="en-US" sz="2200" b="0" i="0" u="none" strike="noStrike" cap="none" normalizeH="0" baseline="0" dirty="0" smtClean="0">
                <a:ln>
                  <a:noFill/>
                </a:ln>
                <a:solidFill>
                  <a:srgbClr val="000000"/>
                </a:solidFill>
                <a:effectLst/>
                <a:latin typeface="Calibri" pitchFamily="34" charset="0"/>
                <a:ea typeface="Calibri" pitchFamily="34" charset="0"/>
                <a:cs typeface="Arial" pitchFamily="34" charset="0"/>
              </a:rPr>
              <a:t>and </a:t>
            </a:r>
            <a:r>
              <a:rPr kumimoji="0" lang="en-US" sz="2200" b="0" i="0" u="none" strike="noStrike" cap="none" normalizeH="0" baseline="0" dirty="0" smtClean="0">
                <a:ln>
                  <a:noFill/>
                </a:ln>
                <a:solidFill>
                  <a:srgbClr val="000000"/>
                </a:solidFill>
                <a:effectLst/>
                <a:latin typeface="Calibri" pitchFamily="34" charset="0"/>
                <a:ea typeface="Calibri" pitchFamily="34" charset="0"/>
                <a:cs typeface="Arial,Bold" charset="0"/>
              </a:rPr>
              <a:t>secondary transfusion </a:t>
            </a:r>
            <a:r>
              <a:rPr kumimoji="0" lang="en-US" sz="2200" b="0" i="0" u="none" strike="noStrike" cap="none" normalizeH="0" baseline="0" dirty="0" smtClean="0">
                <a:ln>
                  <a:noFill/>
                </a:ln>
                <a:solidFill>
                  <a:srgbClr val="000000"/>
                </a:solidFill>
                <a:effectLst/>
                <a:latin typeface="Calibri" pitchFamily="34" charset="0"/>
                <a:ea typeface="Calibri" pitchFamily="34" charset="0"/>
                <a:cs typeface="Arial" pitchFamily="34" charset="0"/>
              </a:rPr>
              <a:t>tissue.</a:t>
            </a:r>
            <a:endParaRPr kumimoji="0" lang="en-US" sz="2200" b="0"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200" b="0" i="0" u="none" strike="noStrike" cap="none" normalizeH="0" baseline="0" dirty="0" smtClean="0">
                <a:ln>
                  <a:noFill/>
                </a:ln>
                <a:solidFill>
                  <a:srgbClr val="000000"/>
                </a:solidFill>
                <a:effectLst/>
                <a:latin typeface="Calibri" pitchFamily="34" charset="0"/>
                <a:ea typeface="Calibri" pitchFamily="34" charset="0"/>
                <a:cs typeface="SymbolMT" charset="0"/>
              </a:rPr>
              <a:t>• </a:t>
            </a:r>
            <a:r>
              <a:rPr kumimoji="0" lang="en-US" sz="2200" b="0" i="0" u="none" strike="noStrike" cap="none" normalizeH="0" baseline="0" dirty="0" smtClean="0">
                <a:ln>
                  <a:noFill/>
                </a:ln>
                <a:solidFill>
                  <a:srgbClr val="000000"/>
                </a:solidFill>
                <a:effectLst/>
                <a:latin typeface="Calibri" pitchFamily="34" charset="0"/>
                <a:ea typeface="Calibri" pitchFamily="34" charset="0"/>
                <a:cs typeface="Arial" pitchFamily="34" charset="0"/>
              </a:rPr>
              <a:t>Primary transfusion tissue is present in the ground tissue of midrib region around vascular bundle in parallel</a:t>
            </a:r>
            <a:r>
              <a:rPr lang="en-US" sz="2200" dirty="0" smtClean="0">
                <a:latin typeface="Arial" pitchFamily="34" charset="0"/>
                <a:ea typeface="Calibri" pitchFamily="34" charset="0"/>
                <a:cs typeface="Arial" pitchFamily="34" charset="0"/>
              </a:rPr>
              <a:t> </a:t>
            </a:r>
            <a:r>
              <a:rPr kumimoji="0" lang="en-US" sz="2200" b="0" i="0" u="none" strike="noStrike" cap="none" normalizeH="0" baseline="0" dirty="0" smtClean="0">
                <a:ln>
                  <a:noFill/>
                </a:ln>
                <a:solidFill>
                  <a:srgbClr val="000000"/>
                </a:solidFill>
                <a:effectLst/>
                <a:latin typeface="Calibri" pitchFamily="34" charset="0"/>
                <a:ea typeface="Calibri" pitchFamily="34" charset="0"/>
                <a:cs typeface="Arial" pitchFamily="34" charset="0"/>
              </a:rPr>
              <a:t>manner. It has </a:t>
            </a:r>
            <a:r>
              <a:rPr kumimoji="0" lang="en-US" sz="2200" b="0" i="0" u="none" strike="noStrike" cap="none" normalizeH="0" baseline="0" dirty="0" err="1" smtClean="0">
                <a:ln>
                  <a:noFill/>
                </a:ln>
                <a:solidFill>
                  <a:srgbClr val="000000"/>
                </a:solidFill>
                <a:effectLst/>
                <a:latin typeface="Calibri" pitchFamily="34" charset="0"/>
                <a:ea typeface="Calibri" pitchFamily="34" charset="0"/>
                <a:cs typeface="Arial,Bold" charset="0"/>
              </a:rPr>
              <a:t>tracheid</a:t>
            </a:r>
            <a:r>
              <a:rPr kumimoji="0" lang="en-US" sz="2200" b="0" i="0" u="none" strike="noStrike" cap="none" normalizeH="0" baseline="0" dirty="0" smtClean="0">
                <a:ln>
                  <a:noFill/>
                </a:ln>
                <a:solidFill>
                  <a:srgbClr val="000000"/>
                </a:solidFill>
                <a:effectLst/>
                <a:latin typeface="Calibri" pitchFamily="34" charset="0"/>
                <a:ea typeface="Calibri" pitchFamily="34" charset="0"/>
                <a:cs typeface="Arial,Bold" charset="0"/>
              </a:rPr>
              <a:t> like cells </a:t>
            </a:r>
            <a:r>
              <a:rPr kumimoji="0" lang="en-US" sz="2200" b="0" i="0" u="none" strike="noStrike" cap="none" normalizeH="0" baseline="0" dirty="0" smtClean="0">
                <a:ln>
                  <a:noFill/>
                </a:ln>
                <a:solidFill>
                  <a:srgbClr val="000000"/>
                </a:solidFill>
                <a:effectLst/>
                <a:latin typeface="Calibri" pitchFamily="34" charset="0"/>
                <a:ea typeface="Calibri" pitchFamily="34" charset="0"/>
                <a:cs typeface="Arial" pitchFamily="34" charset="0"/>
              </a:rPr>
              <a:t>with bordered </a:t>
            </a:r>
            <a:r>
              <a:rPr kumimoji="0" lang="en-US" sz="2200" b="0" i="0" u="none" strike="noStrike" cap="none" normalizeH="0" baseline="0" dirty="0" smtClean="0">
                <a:ln>
                  <a:noFill/>
                </a:ln>
                <a:solidFill>
                  <a:srgbClr val="000000"/>
                </a:solidFill>
                <a:effectLst/>
                <a:latin typeface="Calibri" pitchFamily="34" charset="0"/>
                <a:ea typeface="Calibri" pitchFamily="34" charset="0"/>
                <a:cs typeface="Arial,Bold" charset="0"/>
              </a:rPr>
              <a:t>pits </a:t>
            </a:r>
            <a:r>
              <a:rPr kumimoji="0" lang="en-US" sz="2200" b="0" i="0" u="none" strike="noStrike" cap="none" normalizeH="0" baseline="0" dirty="0" smtClean="0">
                <a:ln>
                  <a:noFill/>
                </a:ln>
                <a:solidFill>
                  <a:srgbClr val="000000"/>
                </a:solidFill>
                <a:effectLst/>
                <a:latin typeface="Calibri" pitchFamily="34" charset="0"/>
                <a:ea typeface="Calibri" pitchFamily="34" charset="0"/>
                <a:cs typeface="Arial" pitchFamily="34" charset="0"/>
              </a:rPr>
              <a:t>connected to the secondary transfusion tissue of the midrib</a:t>
            </a:r>
            <a:endParaRPr kumimoji="0" lang="en-US" sz="2200" b="0"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200" b="0" i="0" u="none" strike="noStrike" cap="none" normalizeH="0" baseline="0" dirty="0" smtClean="0">
                <a:ln>
                  <a:noFill/>
                </a:ln>
                <a:solidFill>
                  <a:srgbClr val="000000"/>
                </a:solidFill>
                <a:effectLst/>
                <a:latin typeface="Calibri" pitchFamily="34" charset="0"/>
                <a:ea typeface="Calibri" pitchFamily="34" charset="0"/>
                <a:cs typeface="Arial" pitchFamily="34" charset="0"/>
              </a:rPr>
              <a:t>region.</a:t>
            </a:r>
            <a:endParaRPr kumimoji="0" lang="en-US" sz="2200" b="0"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200" b="0" i="0" u="none" strike="noStrike" cap="none" normalizeH="0" baseline="0" dirty="0" smtClean="0">
                <a:ln>
                  <a:noFill/>
                </a:ln>
                <a:solidFill>
                  <a:srgbClr val="000000"/>
                </a:solidFill>
                <a:effectLst/>
                <a:latin typeface="Calibri" pitchFamily="34" charset="0"/>
                <a:ea typeface="Calibri" pitchFamily="34" charset="0"/>
                <a:cs typeface="SymbolMT" charset="0"/>
              </a:rPr>
              <a:t>• </a:t>
            </a:r>
            <a:r>
              <a:rPr kumimoji="0" lang="en-US" sz="2200" b="0" i="0" u="none" strike="noStrike" cap="none" normalizeH="0" baseline="0" dirty="0" smtClean="0">
                <a:ln>
                  <a:noFill/>
                </a:ln>
                <a:solidFill>
                  <a:srgbClr val="000000"/>
                </a:solidFill>
                <a:effectLst/>
                <a:latin typeface="Calibri" pitchFamily="34" charset="0"/>
                <a:ea typeface="Calibri" pitchFamily="34" charset="0"/>
                <a:cs typeface="Arial" pitchFamily="34" charset="0"/>
              </a:rPr>
              <a:t>Secondary transfusion tissue is present in the wing region in between palisade and spongy tissue. It is 3-4</a:t>
            </a:r>
            <a:r>
              <a:rPr lang="en-US" sz="2200" dirty="0" smtClean="0">
                <a:latin typeface="Arial" pitchFamily="34" charset="0"/>
                <a:ea typeface="Calibri" pitchFamily="34" charset="0"/>
                <a:cs typeface="Arial" pitchFamily="34" charset="0"/>
              </a:rPr>
              <a:t> </a:t>
            </a:r>
            <a:r>
              <a:rPr kumimoji="0" lang="en-US" sz="2200" b="0" i="0" u="none" strike="noStrike" cap="none" normalizeH="0" baseline="0" dirty="0" smtClean="0">
                <a:ln>
                  <a:noFill/>
                </a:ln>
                <a:solidFill>
                  <a:srgbClr val="000000"/>
                </a:solidFill>
                <a:effectLst/>
                <a:latin typeface="Calibri" pitchFamily="34" charset="0"/>
                <a:ea typeface="Calibri" pitchFamily="34" charset="0"/>
                <a:cs typeface="Arial" pitchFamily="34" charset="0"/>
              </a:rPr>
              <a:t>layered with </a:t>
            </a:r>
            <a:r>
              <a:rPr kumimoji="0" lang="en-US" sz="2200" b="0" i="0" u="none" strike="noStrike" cap="none" normalizeH="0" baseline="0" dirty="0" err="1" smtClean="0">
                <a:ln>
                  <a:noFill/>
                </a:ln>
                <a:solidFill>
                  <a:srgbClr val="000000"/>
                </a:solidFill>
                <a:effectLst/>
                <a:latin typeface="Calibri" pitchFamily="34" charset="0"/>
                <a:ea typeface="Calibri" pitchFamily="34" charset="0"/>
                <a:cs typeface="Arial,Bold" charset="0"/>
              </a:rPr>
              <a:t>tracheid</a:t>
            </a:r>
            <a:r>
              <a:rPr kumimoji="0" lang="en-US" sz="2200" b="0" i="0" u="none" strike="noStrike" cap="none" normalizeH="0" baseline="0" dirty="0" smtClean="0">
                <a:ln>
                  <a:noFill/>
                </a:ln>
                <a:solidFill>
                  <a:srgbClr val="000000"/>
                </a:solidFill>
                <a:effectLst/>
                <a:latin typeface="Calibri" pitchFamily="34" charset="0"/>
                <a:ea typeface="Calibri" pitchFamily="34" charset="0"/>
                <a:cs typeface="Arial,Bold" charset="0"/>
              </a:rPr>
              <a:t> </a:t>
            </a:r>
            <a:r>
              <a:rPr kumimoji="0" lang="en-US" sz="2200" b="0" i="0" u="none" strike="noStrike" cap="none" normalizeH="0" baseline="0" dirty="0" smtClean="0">
                <a:ln>
                  <a:noFill/>
                </a:ln>
                <a:solidFill>
                  <a:srgbClr val="000000"/>
                </a:solidFill>
                <a:effectLst/>
                <a:latin typeface="Calibri" pitchFamily="34" charset="0"/>
                <a:ea typeface="Calibri" pitchFamily="34" charset="0"/>
                <a:cs typeface="Arial" pitchFamily="34" charset="0"/>
              </a:rPr>
              <a:t>like </a:t>
            </a:r>
            <a:r>
              <a:rPr kumimoji="0" lang="en-US" sz="2200" b="0" i="0" u="none" strike="noStrike" cap="none" normalizeH="0" baseline="0" dirty="0" err="1" smtClean="0">
                <a:ln>
                  <a:noFill/>
                </a:ln>
                <a:solidFill>
                  <a:srgbClr val="000000"/>
                </a:solidFill>
                <a:effectLst/>
                <a:latin typeface="Calibri" pitchFamily="34" charset="0"/>
                <a:ea typeface="Calibri" pitchFamily="34" charset="0"/>
                <a:cs typeface="Arial" pitchFamily="34" charset="0"/>
              </a:rPr>
              <a:t>parenchymatous</a:t>
            </a:r>
            <a:r>
              <a:rPr kumimoji="0" lang="en-US" sz="2200" b="0" i="0" u="none" strike="noStrike" cap="none" normalizeH="0" baseline="0" dirty="0" smtClean="0">
                <a:ln>
                  <a:noFill/>
                </a:ln>
                <a:solidFill>
                  <a:srgbClr val="000000"/>
                </a:solidFill>
                <a:effectLst/>
                <a:latin typeface="Calibri" pitchFamily="34" charset="0"/>
                <a:ea typeface="Calibri" pitchFamily="34" charset="0"/>
                <a:cs typeface="Arial" pitchFamily="34" charset="0"/>
              </a:rPr>
              <a:t> transversely elongated cells. It runs parallel to the surface of the</a:t>
            </a:r>
            <a:r>
              <a:rPr lang="en-US" sz="2200" dirty="0" smtClean="0">
                <a:latin typeface="Arial" pitchFamily="34" charset="0"/>
                <a:ea typeface="Calibri" pitchFamily="34" charset="0"/>
                <a:cs typeface="Arial" pitchFamily="34" charset="0"/>
              </a:rPr>
              <a:t> </a:t>
            </a:r>
            <a:r>
              <a:rPr kumimoji="0" lang="en-US" sz="2200" b="0" i="0" u="none" strike="noStrike" cap="none" normalizeH="0" baseline="0" dirty="0" smtClean="0">
                <a:ln>
                  <a:noFill/>
                </a:ln>
                <a:solidFill>
                  <a:srgbClr val="000000"/>
                </a:solidFill>
                <a:effectLst/>
                <a:latin typeface="Calibri" pitchFamily="34" charset="0"/>
                <a:ea typeface="Calibri" pitchFamily="34" charset="0"/>
                <a:cs typeface="Arial" pitchFamily="34" charset="0"/>
              </a:rPr>
              <a:t>leaflet from midrib to the margin. Cells have </a:t>
            </a:r>
            <a:r>
              <a:rPr kumimoji="0" lang="en-US" sz="2200" b="0" i="0" u="none" strike="noStrike" cap="none" normalizeH="0" baseline="0" dirty="0" smtClean="0">
                <a:ln>
                  <a:noFill/>
                </a:ln>
                <a:solidFill>
                  <a:srgbClr val="000000"/>
                </a:solidFill>
                <a:effectLst/>
                <a:latin typeface="Calibri" pitchFamily="34" charset="0"/>
                <a:ea typeface="Calibri" pitchFamily="34" charset="0"/>
                <a:cs typeface="Arial,Bold" charset="0"/>
              </a:rPr>
              <a:t>bordered pits </a:t>
            </a:r>
            <a:r>
              <a:rPr kumimoji="0" lang="en-US" sz="2200" b="0" i="0" u="none" strike="noStrike" cap="none" normalizeH="0" baseline="0" dirty="0" smtClean="0">
                <a:ln>
                  <a:noFill/>
                </a:ln>
                <a:solidFill>
                  <a:srgbClr val="000000"/>
                </a:solidFill>
                <a:effectLst/>
                <a:latin typeface="Calibri" pitchFamily="34" charset="0"/>
                <a:ea typeface="Calibri" pitchFamily="34" charset="0"/>
                <a:cs typeface="Arial" pitchFamily="34" charset="0"/>
              </a:rPr>
              <a:t>in their radial walls. It helps in the lateral conduction of</a:t>
            </a:r>
            <a:r>
              <a:rPr lang="en-US" sz="2200" dirty="0" smtClean="0">
                <a:latin typeface="Arial" pitchFamily="34" charset="0"/>
                <a:ea typeface="Calibri" pitchFamily="34" charset="0"/>
                <a:cs typeface="Arial" pitchFamily="34" charset="0"/>
              </a:rPr>
              <a:t> </a:t>
            </a:r>
            <a:r>
              <a:rPr kumimoji="0" lang="en-US" sz="2200" b="0" i="0" u="none" strike="noStrike" cap="none" normalizeH="0" baseline="0" dirty="0" smtClean="0">
                <a:ln>
                  <a:noFill/>
                </a:ln>
                <a:solidFill>
                  <a:srgbClr val="000000"/>
                </a:solidFill>
                <a:effectLst/>
                <a:latin typeface="Calibri" pitchFamily="34" charset="0"/>
                <a:ea typeface="Calibri" pitchFamily="34" charset="0"/>
                <a:cs typeface="Arial" pitchFamily="34" charset="0"/>
              </a:rPr>
              <a:t>mineral water and compensates the absence of lateral veins.</a:t>
            </a:r>
            <a:endParaRPr kumimoji="0" lang="en-US" sz="2200" b="0" i="0" u="none" strike="noStrike" cap="none" normalizeH="0" baseline="0" dirty="0" smtClean="0">
              <a:ln>
                <a:noFill/>
              </a:ln>
              <a:solidFill>
                <a:schemeClr val="tx1"/>
              </a:solidFill>
              <a:effectLst/>
              <a:latin typeface="Arial" pitchFamily="34" charset="0"/>
            </a:endParaRPr>
          </a:p>
        </p:txBody>
      </p:sp>
    </p:spTree>
  </p:cSld>
  <p:clrMapOvr>
    <a:masterClrMapping/>
  </p:clrMapOvr>
  <p:transition>
    <p:wipe dir="u"/>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1"/>
          <p:cNvSpPr>
            <a:spLocks noChangeArrowheads="1"/>
          </p:cNvSpPr>
          <p:nvPr/>
        </p:nvSpPr>
        <p:spPr bwMode="auto">
          <a:xfrm>
            <a:off x="0" y="0"/>
            <a:ext cx="9144000" cy="526297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1" i="1" u="none" strike="noStrike" cap="none" normalizeH="0" baseline="0" dirty="0" smtClean="0">
                <a:ln>
                  <a:noFill/>
                </a:ln>
                <a:solidFill>
                  <a:srgbClr val="C00000"/>
                </a:solidFill>
                <a:effectLst/>
                <a:latin typeface="Calibri" pitchFamily="34" charset="0"/>
                <a:ea typeface="Calibri" pitchFamily="34" charset="0"/>
                <a:cs typeface="Cambria-BoldItalic" charset="0"/>
              </a:rPr>
              <a:t>Vascular Bundle</a:t>
            </a:r>
            <a:endParaRPr kumimoji="0" lang="en-US" sz="2400" b="0" i="0" u="none" strike="noStrike" cap="none" normalizeH="0" baseline="0" dirty="0" smtClean="0">
              <a:ln>
                <a:noFill/>
              </a:ln>
              <a:solidFill>
                <a:srgbClr val="C00000"/>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smtClean="0">
                <a:ln>
                  <a:noFill/>
                </a:ln>
                <a:solidFill>
                  <a:srgbClr val="000000"/>
                </a:solidFill>
                <a:effectLst/>
                <a:latin typeface="Calibri" pitchFamily="34" charset="0"/>
                <a:ea typeface="Calibri" pitchFamily="34" charset="0"/>
                <a:cs typeface="SymbolMT" charset="0"/>
              </a:rPr>
              <a:t>• </a:t>
            </a:r>
            <a:r>
              <a:rPr kumimoji="0" lang="en-US" sz="2400" b="0" i="0" u="none" strike="noStrike" cap="none" normalizeH="0" baseline="0" dirty="0" smtClean="0">
                <a:ln>
                  <a:noFill/>
                </a:ln>
                <a:solidFill>
                  <a:srgbClr val="000000"/>
                </a:solidFill>
                <a:effectLst/>
                <a:latin typeface="Calibri" pitchFamily="34" charset="0"/>
                <a:ea typeface="Calibri" pitchFamily="34" charset="0"/>
                <a:cs typeface="Arial" pitchFamily="34" charset="0"/>
              </a:rPr>
              <a:t>It is present in the midrib region surrounded by </a:t>
            </a:r>
            <a:r>
              <a:rPr kumimoji="0" lang="en-US" sz="2400" b="0" i="0" u="none" strike="noStrike" cap="none" normalizeH="0" baseline="0" dirty="0" err="1" smtClean="0">
                <a:ln>
                  <a:noFill/>
                </a:ln>
                <a:solidFill>
                  <a:srgbClr val="000000"/>
                </a:solidFill>
                <a:effectLst/>
                <a:latin typeface="Calibri" pitchFamily="34" charset="0"/>
                <a:ea typeface="Calibri" pitchFamily="34" charset="0"/>
                <a:cs typeface="Arial" pitchFamily="34" charset="0"/>
              </a:rPr>
              <a:t>parenchymatous</a:t>
            </a:r>
            <a:r>
              <a:rPr kumimoji="0" lang="en-US" sz="2400" b="0" i="0" u="none" strike="noStrike" cap="none" normalizeH="0" baseline="0" dirty="0" smtClean="0">
                <a:ln>
                  <a:noFill/>
                </a:ln>
                <a:solidFill>
                  <a:srgbClr val="000000"/>
                </a:solidFill>
                <a:effectLst/>
                <a:latin typeface="Calibri" pitchFamily="34" charset="0"/>
                <a:ea typeface="Calibri" pitchFamily="34" charset="0"/>
                <a:cs typeface="Arial" pitchFamily="34" charset="0"/>
              </a:rPr>
              <a:t> ground tissue. It is surrounded by</a:t>
            </a:r>
            <a:endParaRPr kumimoji="0" lang="en-US" sz="2400" b="0"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err="1" smtClean="0">
                <a:ln>
                  <a:noFill/>
                </a:ln>
                <a:solidFill>
                  <a:srgbClr val="000000"/>
                </a:solidFill>
                <a:effectLst/>
                <a:latin typeface="Calibri" pitchFamily="34" charset="0"/>
                <a:ea typeface="Calibri" pitchFamily="34" charset="0"/>
                <a:cs typeface="Arial" pitchFamily="34" charset="0"/>
              </a:rPr>
              <a:t>sclerenchymatous</a:t>
            </a:r>
            <a:r>
              <a:rPr kumimoji="0" lang="en-US" sz="2400" b="0" i="0" u="none" strike="noStrike" cap="none" normalizeH="0" baseline="0" dirty="0" smtClean="0">
                <a:ln>
                  <a:noFill/>
                </a:ln>
                <a:solidFill>
                  <a:srgbClr val="000000"/>
                </a:solidFill>
                <a:effectLst/>
                <a:latin typeface="Calibri" pitchFamily="34" charset="0"/>
                <a:ea typeface="Calibri" pitchFamily="34" charset="0"/>
                <a:cs typeface="Arial" pitchFamily="34" charset="0"/>
              </a:rPr>
              <a:t> bundle sheath.</a:t>
            </a:r>
            <a:endParaRPr kumimoji="0" lang="en-US" sz="2400" b="0"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smtClean="0">
                <a:ln>
                  <a:noFill/>
                </a:ln>
                <a:solidFill>
                  <a:srgbClr val="000000"/>
                </a:solidFill>
                <a:effectLst/>
                <a:latin typeface="Calibri" pitchFamily="34" charset="0"/>
                <a:ea typeface="Calibri" pitchFamily="34" charset="0"/>
                <a:cs typeface="SymbolMT" charset="0"/>
              </a:rPr>
              <a:t>• </a:t>
            </a:r>
            <a:r>
              <a:rPr kumimoji="0" lang="en-US" sz="2400" b="0" i="0" u="none" strike="noStrike" cap="none" normalizeH="0" baseline="0" dirty="0" smtClean="0">
                <a:ln>
                  <a:noFill/>
                </a:ln>
                <a:solidFill>
                  <a:srgbClr val="000000"/>
                </a:solidFill>
                <a:effectLst/>
                <a:latin typeface="Calibri" pitchFamily="34" charset="0"/>
                <a:ea typeface="Calibri" pitchFamily="34" charset="0"/>
                <a:cs typeface="Arial" pitchFamily="34" charset="0"/>
              </a:rPr>
              <a:t>It is towards upper surface.</a:t>
            </a:r>
            <a:endParaRPr kumimoji="0" lang="en-US" sz="2400" b="0" i="0" u="none" strike="noStrike" cap="none" normalizeH="0" baseline="0" dirty="0" smtClean="0">
              <a:ln>
                <a:noFill/>
              </a:ln>
              <a:solidFill>
                <a:schemeClr val="tx1"/>
              </a:solidFill>
              <a:effectLst/>
              <a:latin typeface="Arial" pitchFamily="34" charset="0"/>
            </a:endParaRPr>
          </a:p>
          <a:p>
            <a:pPr lvl="0" eaLnBrk="0" fontAlgn="base" hangingPunct="0">
              <a:spcBef>
                <a:spcPct val="0"/>
              </a:spcBef>
              <a:spcAft>
                <a:spcPct val="0"/>
              </a:spcAft>
            </a:pPr>
            <a:r>
              <a:rPr kumimoji="0" lang="en-US" sz="2400" b="0" i="0" u="none" strike="noStrike" cap="none" normalizeH="0" baseline="0" dirty="0" smtClean="0">
                <a:ln>
                  <a:noFill/>
                </a:ln>
                <a:solidFill>
                  <a:srgbClr val="000000"/>
                </a:solidFill>
                <a:effectLst/>
                <a:latin typeface="Calibri" pitchFamily="34" charset="0"/>
                <a:ea typeface="Calibri" pitchFamily="34" charset="0"/>
                <a:cs typeface="SymbolMT" charset="0"/>
              </a:rPr>
              <a:t>• </a:t>
            </a:r>
            <a:r>
              <a:rPr kumimoji="0" lang="en-US" sz="2400" b="0" i="0" u="none" strike="noStrike" cap="none" normalizeH="0" baseline="0" dirty="0" err="1" smtClean="0">
                <a:ln>
                  <a:noFill/>
                </a:ln>
                <a:solidFill>
                  <a:srgbClr val="000000"/>
                </a:solidFill>
                <a:effectLst/>
                <a:latin typeface="Calibri" pitchFamily="34" charset="0"/>
                <a:ea typeface="Calibri" pitchFamily="34" charset="0"/>
                <a:cs typeface="Arial" pitchFamily="34" charset="0"/>
              </a:rPr>
              <a:t>Cetrifugal</a:t>
            </a:r>
            <a:r>
              <a:rPr kumimoji="0" lang="en-US" sz="2400" b="0" i="0" u="none" strike="noStrike" cap="none" normalizeH="0" baseline="0" dirty="0" smtClean="0">
                <a:ln>
                  <a:noFill/>
                </a:ln>
                <a:solidFill>
                  <a:srgbClr val="000000"/>
                </a:solidFill>
                <a:effectLst/>
                <a:latin typeface="Calibri" pitchFamily="34" charset="0"/>
                <a:ea typeface="Calibri" pitchFamily="34" charset="0"/>
                <a:cs typeface="Arial" pitchFamily="34" charset="0"/>
              </a:rPr>
              <a:t> xylem is in </a:t>
            </a:r>
            <a:r>
              <a:rPr kumimoji="0" lang="en-US" sz="2400" b="0" i="0" u="none" strike="noStrike" cap="none" normalizeH="0" baseline="0" dirty="0" err="1" smtClean="0">
                <a:ln>
                  <a:noFill/>
                </a:ln>
                <a:solidFill>
                  <a:srgbClr val="000000"/>
                </a:solidFill>
                <a:effectLst/>
                <a:latin typeface="Calibri" pitchFamily="34" charset="0"/>
                <a:ea typeface="Calibri" pitchFamily="34" charset="0"/>
                <a:cs typeface="Arial" pitchFamily="34" charset="0"/>
              </a:rPr>
              <a:t>tconjoint</a:t>
            </a:r>
            <a:r>
              <a:rPr kumimoji="0" lang="en-US" sz="2400" b="0" i="0" u="none" strike="noStrike" cap="none" normalizeH="0" baseline="0" dirty="0" smtClean="0">
                <a:ln>
                  <a:noFill/>
                </a:ln>
                <a:solidFill>
                  <a:srgbClr val="000000"/>
                </a:solidFill>
                <a:effectLst/>
                <a:latin typeface="Calibri" pitchFamily="34" charset="0"/>
                <a:ea typeface="Calibri" pitchFamily="34" charset="0"/>
                <a:cs typeface="Arial" pitchFamily="34" charset="0"/>
              </a:rPr>
              <a:t>, collateral, open, </a:t>
            </a:r>
            <a:r>
              <a:rPr kumimoji="0" lang="en-US" sz="2400" b="0" i="0" u="none" strike="noStrike" cap="none" normalizeH="0" baseline="0" dirty="0" err="1" smtClean="0">
                <a:ln>
                  <a:noFill/>
                </a:ln>
                <a:solidFill>
                  <a:srgbClr val="000000"/>
                </a:solidFill>
                <a:effectLst/>
                <a:latin typeface="Calibri" pitchFamily="34" charset="0"/>
                <a:ea typeface="Calibri" pitchFamily="34" charset="0"/>
                <a:cs typeface="Arial,Bold" charset="0"/>
              </a:rPr>
              <a:t>diploxylic</a:t>
            </a:r>
            <a:r>
              <a:rPr kumimoji="0" lang="en-US" sz="2400" b="0" i="0" u="none" strike="noStrike" cap="none" normalizeH="0" baseline="0" dirty="0" smtClean="0">
                <a:ln>
                  <a:noFill/>
                </a:ln>
                <a:solidFill>
                  <a:srgbClr val="000000"/>
                </a:solidFill>
                <a:effectLst/>
                <a:latin typeface="Calibri" pitchFamily="34" charset="0"/>
                <a:ea typeface="Calibri" pitchFamily="34" charset="0"/>
                <a:cs typeface="Arial,Bold" charset="0"/>
              </a:rPr>
              <a:t> </a:t>
            </a:r>
            <a:r>
              <a:rPr kumimoji="0" lang="en-US" sz="2400" b="0" i="0" u="none" strike="noStrike" cap="none" normalizeH="0" baseline="0" dirty="0" smtClean="0">
                <a:ln>
                  <a:noFill/>
                </a:ln>
                <a:solidFill>
                  <a:srgbClr val="000000"/>
                </a:solidFill>
                <a:effectLst/>
                <a:latin typeface="Calibri" pitchFamily="34" charset="0"/>
                <a:ea typeface="Calibri" pitchFamily="34" charset="0"/>
                <a:cs typeface="Arial" pitchFamily="34" charset="0"/>
              </a:rPr>
              <a:t>and has </a:t>
            </a:r>
            <a:r>
              <a:rPr kumimoji="0" lang="en-US" sz="2400" b="0" i="0" u="none" strike="noStrike" cap="none" normalizeH="0" baseline="0" dirty="0" err="1" smtClean="0">
                <a:ln>
                  <a:noFill/>
                </a:ln>
                <a:solidFill>
                  <a:srgbClr val="000000"/>
                </a:solidFill>
                <a:effectLst/>
                <a:latin typeface="Calibri" pitchFamily="34" charset="0"/>
                <a:ea typeface="Calibri" pitchFamily="34" charset="0"/>
                <a:cs typeface="Arial,Bold" charset="0"/>
              </a:rPr>
              <a:t>pseudomesarch</a:t>
            </a:r>
            <a:r>
              <a:rPr kumimoji="0" lang="en-US" sz="2400" b="0" i="0" u="none" strike="noStrike" cap="none" normalizeH="0" baseline="0" dirty="0" smtClean="0">
                <a:ln>
                  <a:noFill/>
                </a:ln>
                <a:solidFill>
                  <a:srgbClr val="000000"/>
                </a:solidFill>
                <a:effectLst/>
                <a:latin typeface="Calibri" pitchFamily="34" charset="0"/>
                <a:ea typeface="Calibri" pitchFamily="34" charset="0"/>
                <a:cs typeface="Arial,Bold" charset="0"/>
              </a:rPr>
              <a:t> </a:t>
            </a:r>
            <a:r>
              <a:rPr kumimoji="0" lang="en-US" sz="2400" b="0" i="0" u="none" strike="noStrike" cap="none" normalizeH="0" baseline="0" dirty="0" smtClean="0">
                <a:ln>
                  <a:noFill/>
                </a:ln>
                <a:solidFill>
                  <a:srgbClr val="000000"/>
                </a:solidFill>
                <a:effectLst/>
                <a:latin typeface="Calibri" pitchFamily="34" charset="0"/>
                <a:ea typeface="Calibri" pitchFamily="34" charset="0"/>
                <a:cs typeface="Arial" pitchFamily="34" charset="0"/>
              </a:rPr>
              <a:t>condition</a:t>
            </a:r>
            <a:r>
              <a:rPr kumimoji="0" lang="en-US" sz="2400" b="0" i="0" u="none" strike="noStrike" cap="none" normalizeH="0" baseline="0" dirty="0" smtClean="0">
                <a:ln>
                  <a:noFill/>
                </a:ln>
                <a:solidFill>
                  <a:srgbClr val="000000"/>
                </a:solidFill>
                <a:effectLst/>
                <a:latin typeface="Calibri" pitchFamily="34" charset="0"/>
                <a:ea typeface="Calibri" pitchFamily="34" charset="0"/>
                <a:cs typeface="Arial,Bold" charset="0"/>
              </a:rPr>
              <a:t>.</a:t>
            </a:r>
            <a:endParaRPr kumimoji="0" lang="en-US" sz="2400" b="0" i="0" u="none" strike="noStrike" cap="none" normalizeH="0" baseline="0" dirty="0" smtClean="0">
              <a:ln>
                <a:noFill/>
              </a:ln>
              <a:solidFill>
                <a:schemeClr val="tx1"/>
              </a:solidFill>
              <a:effectLst/>
              <a:latin typeface="Arial" pitchFamily="34" charset="0"/>
            </a:endParaRPr>
          </a:p>
          <a:p>
            <a:pPr lvl="0" eaLnBrk="0" fontAlgn="base" hangingPunct="0">
              <a:spcBef>
                <a:spcPct val="0"/>
              </a:spcBef>
              <a:spcAft>
                <a:spcPct val="0"/>
              </a:spcAft>
            </a:pPr>
            <a:r>
              <a:rPr kumimoji="0" lang="en-US" sz="2400" b="0" i="0" u="none" strike="noStrike" cap="none" normalizeH="0" baseline="0" dirty="0" smtClean="0">
                <a:ln>
                  <a:noFill/>
                </a:ln>
                <a:solidFill>
                  <a:srgbClr val="000000"/>
                </a:solidFill>
                <a:effectLst/>
                <a:latin typeface="Calibri" pitchFamily="34" charset="0"/>
                <a:ea typeface="Calibri" pitchFamily="34" charset="0"/>
                <a:cs typeface="SymbolMT" charset="0"/>
              </a:rPr>
              <a:t>• </a:t>
            </a:r>
            <a:r>
              <a:rPr kumimoji="0" lang="en-US" sz="2400" b="0" i="0" u="none" strike="noStrike" cap="none" normalizeH="0" baseline="0" dirty="0" smtClean="0">
                <a:ln>
                  <a:noFill/>
                </a:ln>
                <a:solidFill>
                  <a:srgbClr val="000000"/>
                </a:solidFill>
                <a:effectLst/>
                <a:latin typeface="Calibri" pitchFamily="34" charset="0"/>
                <a:ea typeface="Calibri" pitchFamily="34" charset="0"/>
                <a:cs typeface="Arial" pitchFamily="34" charset="0"/>
              </a:rPr>
              <a:t>Centripetal xylem is larger, triangular and present towards the </a:t>
            </a:r>
            <a:r>
              <a:rPr kumimoji="0" lang="en-US" sz="2400" b="0" i="0" u="none" strike="noStrike" cap="none" normalizeH="0" baseline="0" dirty="0" err="1" smtClean="0">
                <a:ln>
                  <a:noFill/>
                </a:ln>
                <a:solidFill>
                  <a:srgbClr val="000000"/>
                </a:solidFill>
                <a:effectLst/>
                <a:latin typeface="Calibri" pitchFamily="34" charset="0"/>
                <a:ea typeface="Calibri" pitchFamily="34" charset="0"/>
                <a:cs typeface="Arial,Bold" charset="0"/>
              </a:rPr>
              <a:t>adaxial</a:t>
            </a:r>
            <a:r>
              <a:rPr kumimoji="0" lang="en-US" sz="2400" b="0" i="0" u="none" strike="noStrike" cap="none" normalizeH="0" baseline="0" dirty="0" smtClean="0">
                <a:ln>
                  <a:noFill/>
                </a:ln>
                <a:solidFill>
                  <a:srgbClr val="000000"/>
                </a:solidFill>
                <a:effectLst/>
                <a:latin typeface="Calibri" pitchFamily="34" charset="0"/>
                <a:ea typeface="Calibri" pitchFamily="34" charset="0"/>
                <a:cs typeface="Arial,Bold" charset="0"/>
              </a:rPr>
              <a:t> </a:t>
            </a:r>
            <a:r>
              <a:rPr kumimoji="0" lang="en-US" sz="2400" b="0" i="0" u="none" strike="noStrike" cap="none" normalizeH="0" baseline="0" dirty="0" smtClean="0">
                <a:ln>
                  <a:noFill/>
                </a:ln>
                <a:solidFill>
                  <a:srgbClr val="000000"/>
                </a:solidFill>
                <a:effectLst/>
                <a:latin typeface="Calibri" pitchFamily="34" charset="0"/>
                <a:ea typeface="Calibri" pitchFamily="34" charset="0"/>
                <a:cs typeface="Arial" pitchFamily="34" charset="0"/>
              </a:rPr>
              <a:t>side. Its </a:t>
            </a:r>
            <a:r>
              <a:rPr kumimoji="0" lang="en-US" sz="2400" b="0" i="0" u="none" strike="noStrike" cap="none" normalizeH="0" baseline="0" dirty="0" err="1" smtClean="0">
                <a:ln>
                  <a:noFill/>
                </a:ln>
                <a:solidFill>
                  <a:srgbClr val="000000"/>
                </a:solidFill>
                <a:effectLst/>
                <a:latin typeface="Calibri" pitchFamily="34" charset="0"/>
                <a:ea typeface="Calibri" pitchFamily="34" charset="0"/>
                <a:cs typeface="Arial" pitchFamily="34" charset="0"/>
              </a:rPr>
              <a:t>protoxylem</a:t>
            </a:r>
            <a:r>
              <a:rPr kumimoji="0" lang="en-US" sz="2400" b="0" i="0" u="none" strike="noStrike" cap="none" normalizeH="0" baseline="0" dirty="0" smtClean="0">
                <a:ln>
                  <a:noFill/>
                </a:ln>
                <a:solidFill>
                  <a:srgbClr val="000000"/>
                </a:solidFill>
                <a:effectLst/>
                <a:latin typeface="Calibri" pitchFamily="34" charset="0"/>
                <a:ea typeface="Calibri" pitchFamily="34" charset="0"/>
                <a:cs typeface="Arial" pitchFamily="34" charset="0"/>
              </a:rPr>
              <a:t> is towards lower</a:t>
            </a:r>
            <a:r>
              <a:rPr lang="en-US" sz="2400" dirty="0" smtClean="0">
                <a:latin typeface="Arial" pitchFamily="34" charset="0"/>
                <a:ea typeface="Calibri" pitchFamily="34" charset="0"/>
                <a:cs typeface="Arial" pitchFamily="34" charset="0"/>
              </a:rPr>
              <a:t> </a:t>
            </a:r>
            <a:r>
              <a:rPr kumimoji="0" lang="en-US" sz="2400" b="0" i="0" u="none" strike="noStrike" cap="none" normalizeH="0" baseline="0" dirty="0" smtClean="0">
                <a:ln>
                  <a:noFill/>
                </a:ln>
                <a:solidFill>
                  <a:srgbClr val="000000"/>
                </a:solidFill>
                <a:effectLst/>
                <a:latin typeface="Calibri" pitchFamily="34" charset="0"/>
                <a:ea typeface="Calibri" pitchFamily="34" charset="0"/>
                <a:cs typeface="Arial" pitchFamily="34" charset="0"/>
              </a:rPr>
              <a:t>surface and </a:t>
            </a:r>
            <a:r>
              <a:rPr kumimoji="0" lang="en-US" sz="2400" b="0" i="0" u="none" strike="noStrike" cap="none" normalizeH="0" baseline="0" dirty="0" err="1" smtClean="0">
                <a:ln>
                  <a:noFill/>
                </a:ln>
                <a:solidFill>
                  <a:srgbClr val="000000"/>
                </a:solidFill>
                <a:effectLst/>
                <a:latin typeface="Calibri" pitchFamily="34" charset="0"/>
                <a:ea typeface="Calibri" pitchFamily="34" charset="0"/>
                <a:cs typeface="Arial" pitchFamily="34" charset="0"/>
              </a:rPr>
              <a:t>metaxylem</a:t>
            </a:r>
            <a:r>
              <a:rPr kumimoji="0" lang="en-US" sz="2400" b="0" i="0" u="none" strike="noStrike" cap="none" normalizeH="0" baseline="0" dirty="0" smtClean="0">
                <a:ln>
                  <a:noFill/>
                </a:ln>
                <a:solidFill>
                  <a:srgbClr val="000000"/>
                </a:solidFill>
                <a:effectLst/>
                <a:latin typeface="Calibri" pitchFamily="34" charset="0"/>
                <a:ea typeface="Calibri" pitchFamily="34" charset="0"/>
                <a:cs typeface="Arial" pitchFamily="34" charset="0"/>
              </a:rPr>
              <a:t> </a:t>
            </a:r>
            <a:r>
              <a:rPr kumimoji="0" lang="en-US" sz="2400" b="0" i="0" u="none" strike="noStrike" cap="none" normalizeH="0" baseline="0" dirty="0" err="1" smtClean="0">
                <a:ln>
                  <a:noFill/>
                </a:ln>
                <a:solidFill>
                  <a:srgbClr val="000000"/>
                </a:solidFill>
                <a:effectLst/>
                <a:latin typeface="Calibri" pitchFamily="34" charset="0"/>
                <a:ea typeface="Calibri" pitchFamily="34" charset="0"/>
                <a:cs typeface="Arial" pitchFamily="34" charset="0"/>
              </a:rPr>
              <a:t>wo</a:t>
            </a:r>
            <a:r>
              <a:rPr kumimoji="0" lang="en-US" sz="2400" b="0" i="0" u="none" strike="noStrike" cap="none" normalizeH="0" baseline="0" dirty="0" smtClean="0">
                <a:ln>
                  <a:noFill/>
                </a:ln>
                <a:solidFill>
                  <a:srgbClr val="000000"/>
                </a:solidFill>
                <a:effectLst/>
                <a:latin typeface="Calibri" pitchFamily="34" charset="0"/>
                <a:ea typeface="Calibri" pitchFamily="34" charset="0"/>
                <a:cs typeface="Arial" pitchFamily="34" charset="0"/>
              </a:rPr>
              <a:t> small lateral groups present towards </a:t>
            </a:r>
            <a:r>
              <a:rPr kumimoji="0" lang="en-US" sz="2400" b="0" i="0" u="none" strike="noStrike" cap="none" normalizeH="0" baseline="0" dirty="0" err="1" smtClean="0">
                <a:ln>
                  <a:noFill/>
                </a:ln>
                <a:solidFill>
                  <a:srgbClr val="000000"/>
                </a:solidFill>
                <a:effectLst/>
                <a:latin typeface="Calibri" pitchFamily="34" charset="0"/>
                <a:ea typeface="Calibri" pitchFamily="34" charset="0"/>
                <a:cs typeface="Arial,Bold" charset="0"/>
              </a:rPr>
              <a:t>abaxial</a:t>
            </a:r>
            <a:r>
              <a:rPr kumimoji="0" lang="en-US" sz="2400" b="0" i="0" u="none" strike="noStrike" cap="none" normalizeH="0" baseline="0" dirty="0" smtClean="0">
                <a:ln>
                  <a:noFill/>
                </a:ln>
                <a:solidFill>
                  <a:srgbClr val="000000"/>
                </a:solidFill>
                <a:effectLst/>
                <a:latin typeface="Calibri" pitchFamily="34" charset="0"/>
                <a:ea typeface="Calibri" pitchFamily="34" charset="0"/>
                <a:cs typeface="Arial,Bold" charset="0"/>
              </a:rPr>
              <a:t> </a:t>
            </a:r>
            <a:r>
              <a:rPr kumimoji="0" lang="en-US" sz="2400" b="0" i="0" u="none" strike="noStrike" cap="none" normalizeH="0" baseline="0" dirty="0" smtClean="0">
                <a:ln>
                  <a:noFill/>
                </a:ln>
                <a:solidFill>
                  <a:srgbClr val="000000"/>
                </a:solidFill>
                <a:effectLst/>
                <a:latin typeface="Calibri" pitchFamily="34" charset="0"/>
                <a:ea typeface="Calibri" pitchFamily="34" charset="0"/>
                <a:cs typeface="Arial" pitchFamily="34" charset="0"/>
              </a:rPr>
              <a:t>side with </a:t>
            </a:r>
            <a:r>
              <a:rPr kumimoji="0" lang="en-US" sz="2400" b="0" i="0" u="none" strike="noStrike" cap="none" normalizeH="0" baseline="0" dirty="0" err="1" smtClean="0">
                <a:ln>
                  <a:noFill/>
                </a:ln>
                <a:solidFill>
                  <a:srgbClr val="000000"/>
                </a:solidFill>
                <a:effectLst/>
                <a:latin typeface="Calibri" pitchFamily="34" charset="0"/>
                <a:ea typeface="Calibri" pitchFamily="34" charset="0"/>
                <a:cs typeface="Arial" pitchFamily="34" charset="0"/>
              </a:rPr>
              <a:t>metaxylem</a:t>
            </a:r>
            <a:r>
              <a:rPr kumimoji="0" lang="en-US" sz="2400" b="0" i="0" u="none" strike="noStrike" cap="none" normalizeH="0" baseline="0" dirty="0" smtClean="0">
                <a:ln>
                  <a:noFill/>
                </a:ln>
                <a:solidFill>
                  <a:srgbClr val="000000"/>
                </a:solidFill>
                <a:effectLst/>
                <a:latin typeface="Calibri" pitchFamily="34" charset="0"/>
                <a:ea typeface="Calibri" pitchFamily="34" charset="0"/>
                <a:cs typeface="Arial" pitchFamily="34" charset="0"/>
              </a:rPr>
              <a:t> towards the lower</a:t>
            </a:r>
            <a:r>
              <a:rPr lang="en-US" sz="2400" dirty="0" smtClean="0">
                <a:latin typeface="Arial" pitchFamily="34" charset="0"/>
                <a:ea typeface="Calibri" pitchFamily="34" charset="0"/>
                <a:cs typeface="Arial" pitchFamily="34" charset="0"/>
              </a:rPr>
              <a:t> </a:t>
            </a:r>
            <a:r>
              <a:rPr kumimoji="0" lang="en-US" sz="2400" b="0" i="0" u="none" strike="noStrike" cap="none" normalizeH="0" baseline="0" dirty="0" smtClean="0">
                <a:ln>
                  <a:noFill/>
                </a:ln>
                <a:solidFill>
                  <a:srgbClr val="000000"/>
                </a:solidFill>
                <a:effectLst/>
                <a:latin typeface="Calibri" pitchFamily="34" charset="0"/>
                <a:ea typeface="Calibri" pitchFamily="34" charset="0"/>
                <a:cs typeface="Arial" pitchFamily="34" charset="0"/>
              </a:rPr>
              <a:t>surface and </a:t>
            </a:r>
            <a:r>
              <a:rPr kumimoji="0" lang="en-US" sz="2400" b="0" i="0" u="none" strike="noStrike" cap="none" normalizeH="0" baseline="0" dirty="0" err="1" smtClean="0">
                <a:ln>
                  <a:noFill/>
                </a:ln>
                <a:solidFill>
                  <a:srgbClr val="000000"/>
                </a:solidFill>
                <a:effectLst/>
                <a:latin typeface="Calibri" pitchFamily="34" charset="0"/>
                <a:ea typeface="Calibri" pitchFamily="34" charset="0"/>
                <a:cs typeface="Arial" pitchFamily="34" charset="0"/>
              </a:rPr>
              <a:t>protoxylem</a:t>
            </a:r>
            <a:r>
              <a:rPr kumimoji="0" lang="en-US" sz="2400" b="0" i="0" u="none" strike="noStrike" cap="none" normalizeH="0" baseline="0" dirty="0" smtClean="0">
                <a:ln>
                  <a:noFill/>
                </a:ln>
                <a:solidFill>
                  <a:srgbClr val="000000"/>
                </a:solidFill>
                <a:effectLst/>
                <a:latin typeface="Calibri" pitchFamily="34" charset="0"/>
                <a:ea typeface="Calibri" pitchFamily="34" charset="0"/>
                <a:cs typeface="Arial" pitchFamily="34" charset="0"/>
              </a:rPr>
              <a:t> towards upper epidermis.</a:t>
            </a:r>
            <a:endParaRPr kumimoji="0" lang="en-US" sz="2400" b="0"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smtClean="0">
                <a:ln>
                  <a:noFill/>
                </a:ln>
                <a:solidFill>
                  <a:srgbClr val="000000"/>
                </a:solidFill>
                <a:effectLst/>
                <a:latin typeface="Calibri" pitchFamily="34" charset="0"/>
                <a:ea typeface="Calibri" pitchFamily="34" charset="0"/>
                <a:cs typeface="SymbolMT" charset="0"/>
              </a:rPr>
              <a:t>• </a:t>
            </a:r>
            <a:r>
              <a:rPr kumimoji="0" lang="en-US" sz="2400" b="0" i="0" u="none" strike="noStrike" cap="none" normalizeH="0" baseline="0" dirty="0" smtClean="0">
                <a:ln>
                  <a:noFill/>
                </a:ln>
                <a:solidFill>
                  <a:srgbClr val="000000"/>
                </a:solidFill>
                <a:effectLst/>
                <a:latin typeface="Calibri" pitchFamily="34" charset="0"/>
                <a:ea typeface="Calibri" pitchFamily="34" charset="0"/>
                <a:cs typeface="Arial" pitchFamily="34" charset="0"/>
              </a:rPr>
              <a:t>Phloem is present towards the lower epidermis.</a:t>
            </a:r>
            <a:endParaRPr kumimoji="0" lang="en-US" sz="2400" b="0"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smtClean="0">
                <a:ln>
                  <a:noFill/>
                </a:ln>
                <a:solidFill>
                  <a:srgbClr val="000000"/>
                </a:solidFill>
                <a:effectLst/>
                <a:latin typeface="Calibri" pitchFamily="34" charset="0"/>
                <a:ea typeface="Calibri" pitchFamily="34" charset="0"/>
                <a:cs typeface="SymbolMT" charset="0"/>
              </a:rPr>
              <a:t>• </a:t>
            </a:r>
            <a:r>
              <a:rPr kumimoji="0" lang="en-US" sz="2400" b="0" i="0" u="none" strike="noStrike" cap="none" normalizeH="0" baseline="0" dirty="0" smtClean="0">
                <a:ln>
                  <a:noFill/>
                </a:ln>
                <a:solidFill>
                  <a:srgbClr val="000000"/>
                </a:solidFill>
                <a:effectLst/>
                <a:latin typeface="Calibri" pitchFamily="34" charset="0"/>
                <a:ea typeface="Calibri" pitchFamily="34" charset="0"/>
                <a:cs typeface="Arial" pitchFamily="34" charset="0"/>
              </a:rPr>
              <a:t>A strip of </a:t>
            </a:r>
            <a:r>
              <a:rPr kumimoji="0" lang="en-US" sz="2400" b="0" i="0" u="none" strike="noStrike" cap="none" normalizeH="0" baseline="0" dirty="0" smtClean="0">
                <a:ln>
                  <a:noFill/>
                </a:ln>
                <a:solidFill>
                  <a:srgbClr val="000000"/>
                </a:solidFill>
                <a:effectLst/>
                <a:latin typeface="Calibri" pitchFamily="34" charset="0"/>
                <a:ea typeface="Calibri" pitchFamily="34" charset="0"/>
                <a:cs typeface="Arial,Bold" charset="0"/>
              </a:rPr>
              <a:t>non-functional cambium </a:t>
            </a:r>
            <a:r>
              <a:rPr kumimoji="0" lang="en-US" sz="2400" b="0" i="0" u="none" strike="noStrike" cap="none" normalizeH="0" baseline="0" dirty="0" smtClean="0">
                <a:ln>
                  <a:noFill/>
                </a:ln>
                <a:solidFill>
                  <a:srgbClr val="000000"/>
                </a:solidFill>
                <a:effectLst/>
                <a:latin typeface="Calibri" pitchFamily="34" charset="0"/>
                <a:ea typeface="Calibri" pitchFamily="34" charset="0"/>
                <a:cs typeface="Arial" pitchFamily="34" charset="0"/>
              </a:rPr>
              <a:t>may be present between the centrifugal xylem and phloem.</a:t>
            </a:r>
            <a:endParaRPr kumimoji="0" lang="en-US" sz="2400" b="0" i="0" u="none" strike="noStrike" cap="none" normalizeH="0" baseline="0" dirty="0" smtClean="0">
              <a:ln>
                <a:noFill/>
              </a:ln>
              <a:solidFill>
                <a:schemeClr val="tx1"/>
              </a:solidFill>
              <a:effectLst/>
              <a:latin typeface="Arial" pitchFamily="34" charset="0"/>
            </a:endParaRPr>
          </a:p>
        </p:txBody>
      </p:sp>
    </p:spTree>
  </p:cSld>
  <p:clrMapOvr>
    <a:masterClrMapping/>
  </p:clrMapOvr>
  <p:transition>
    <p:wipe dir="u"/>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1"/>
          <p:cNvSpPr>
            <a:spLocks noChangeArrowheads="1"/>
          </p:cNvSpPr>
          <p:nvPr/>
        </p:nvSpPr>
        <p:spPr bwMode="auto">
          <a:xfrm>
            <a:off x="0" y="0"/>
            <a:ext cx="9144000" cy="489364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1" i="1" u="none" strike="noStrike" cap="none" normalizeH="0" baseline="0" dirty="0" err="1" smtClean="0">
                <a:ln>
                  <a:noFill/>
                </a:ln>
                <a:solidFill>
                  <a:srgbClr val="C00000"/>
                </a:solidFill>
                <a:effectLst/>
                <a:latin typeface="Calibri" pitchFamily="34" charset="0"/>
                <a:ea typeface="Calibri" pitchFamily="34" charset="0"/>
                <a:cs typeface="Cambria-BoldItalic" charset="0"/>
              </a:rPr>
              <a:t>Xerophytic</a:t>
            </a:r>
            <a:r>
              <a:rPr kumimoji="0" lang="en-US" sz="2400" b="1" i="1" u="none" strike="noStrike" cap="none" normalizeH="0" baseline="0" dirty="0" smtClean="0">
                <a:ln>
                  <a:noFill/>
                </a:ln>
                <a:solidFill>
                  <a:srgbClr val="C00000"/>
                </a:solidFill>
                <a:effectLst/>
                <a:latin typeface="Calibri" pitchFamily="34" charset="0"/>
                <a:ea typeface="Calibri" pitchFamily="34" charset="0"/>
                <a:cs typeface="Cambria-BoldItalic" charset="0"/>
              </a:rPr>
              <a:t> Adaptations of Leaflet</a:t>
            </a:r>
            <a:endParaRPr kumimoji="0" lang="en-US" sz="2400" b="0" i="0" u="none" strike="noStrike" cap="none" normalizeH="0" baseline="0" dirty="0" smtClean="0">
              <a:ln>
                <a:noFill/>
              </a:ln>
              <a:solidFill>
                <a:srgbClr val="C00000"/>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smtClean="0">
                <a:ln>
                  <a:noFill/>
                </a:ln>
                <a:solidFill>
                  <a:srgbClr val="000000"/>
                </a:solidFill>
                <a:effectLst/>
                <a:latin typeface="Calibri" pitchFamily="34" charset="0"/>
                <a:ea typeface="Calibri" pitchFamily="34" charset="0"/>
                <a:cs typeface="SymbolMT" charset="0"/>
              </a:rPr>
              <a:t>• </a:t>
            </a:r>
            <a:r>
              <a:rPr kumimoji="0" lang="en-US" sz="2400" b="0" i="0" u="none" strike="noStrike" cap="none" normalizeH="0" baseline="0" dirty="0" smtClean="0">
                <a:ln>
                  <a:noFill/>
                </a:ln>
                <a:solidFill>
                  <a:srgbClr val="000000"/>
                </a:solidFill>
                <a:effectLst/>
                <a:latin typeface="Calibri" pitchFamily="34" charset="0"/>
                <a:ea typeface="Calibri" pitchFamily="34" charset="0"/>
                <a:cs typeface="Arial" pitchFamily="34" charset="0"/>
              </a:rPr>
              <a:t>Presence of thick cuticle.</a:t>
            </a:r>
            <a:endParaRPr kumimoji="0" lang="en-US" sz="2400" b="0"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smtClean="0">
                <a:ln>
                  <a:noFill/>
                </a:ln>
                <a:solidFill>
                  <a:srgbClr val="000000"/>
                </a:solidFill>
                <a:effectLst/>
                <a:latin typeface="Calibri" pitchFamily="34" charset="0"/>
                <a:ea typeface="Calibri" pitchFamily="34" charset="0"/>
                <a:cs typeface="SymbolMT" charset="0"/>
              </a:rPr>
              <a:t>• </a:t>
            </a:r>
            <a:r>
              <a:rPr kumimoji="0" lang="en-US" sz="2400" b="0" i="0" u="none" strike="noStrike" cap="none" normalizeH="0" baseline="0" dirty="0" smtClean="0">
                <a:ln>
                  <a:noFill/>
                </a:ln>
                <a:solidFill>
                  <a:srgbClr val="000000"/>
                </a:solidFill>
                <a:effectLst/>
                <a:latin typeface="Calibri" pitchFamily="34" charset="0"/>
                <a:ea typeface="Calibri" pitchFamily="34" charset="0"/>
                <a:cs typeface="Arial" pitchFamily="34" charset="0"/>
              </a:rPr>
              <a:t>Epidermis with thick walled cells.</a:t>
            </a:r>
            <a:endParaRPr kumimoji="0" lang="en-US" sz="2400" b="0"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smtClean="0">
                <a:ln>
                  <a:noFill/>
                </a:ln>
                <a:solidFill>
                  <a:srgbClr val="000000"/>
                </a:solidFill>
                <a:effectLst/>
                <a:latin typeface="Calibri" pitchFamily="34" charset="0"/>
                <a:ea typeface="Calibri" pitchFamily="34" charset="0"/>
                <a:cs typeface="SymbolMT" charset="0"/>
              </a:rPr>
              <a:t>• </a:t>
            </a:r>
            <a:r>
              <a:rPr kumimoji="0" lang="en-US" sz="2400" b="0" i="0" u="none" strike="noStrike" cap="none" normalizeH="0" baseline="0" dirty="0" err="1" smtClean="0">
                <a:ln>
                  <a:noFill/>
                </a:ln>
                <a:solidFill>
                  <a:srgbClr val="000000"/>
                </a:solidFill>
                <a:effectLst/>
                <a:latin typeface="Calibri" pitchFamily="34" charset="0"/>
                <a:ea typeface="Calibri" pitchFamily="34" charset="0"/>
                <a:cs typeface="Arial" pitchFamily="34" charset="0"/>
              </a:rPr>
              <a:t>Sclerenchymatous</a:t>
            </a:r>
            <a:r>
              <a:rPr kumimoji="0" lang="en-US" sz="2400" b="0" i="0" u="none" strike="noStrike" cap="none" normalizeH="0" baseline="0" dirty="0" smtClean="0">
                <a:ln>
                  <a:noFill/>
                </a:ln>
                <a:solidFill>
                  <a:srgbClr val="000000"/>
                </a:solidFill>
                <a:effectLst/>
                <a:latin typeface="Calibri" pitchFamily="34" charset="0"/>
                <a:ea typeface="Calibri" pitchFamily="34" charset="0"/>
                <a:cs typeface="Arial" pitchFamily="34" charset="0"/>
              </a:rPr>
              <a:t> hypodermis.</a:t>
            </a:r>
            <a:endParaRPr kumimoji="0" lang="en-US" sz="2400" b="0"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smtClean="0">
                <a:ln>
                  <a:noFill/>
                </a:ln>
                <a:solidFill>
                  <a:srgbClr val="000000"/>
                </a:solidFill>
                <a:effectLst/>
                <a:latin typeface="Calibri" pitchFamily="34" charset="0"/>
                <a:ea typeface="Calibri" pitchFamily="34" charset="0"/>
                <a:cs typeface="SymbolMT" charset="0"/>
              </a:rPr>
              <a:t>• </a:t>
            </a:r>
            <a:r>
              <a:rPr kumimoji="0" lang="en-US" sz="2400" b="0" i="0" u="none" strike="noStrike" cap="none" normalizeH="0" baseline="0" dirty="0" smtClean="0">
                <a:ln>
                  <a:noFill/>
                </a:ln>
                <a:solidFill>
                  <a:srgbClr val="000000"/>
                </a:solidFill>
                <a:effectLst/>
                <a:latin typeface="Calibri" pitchFamily="34" charset="0"/>
                <a:ea typeface="Calibri" pitchFamily="34" charset="0"/>
                <a:cs typeface="Arial" pitchFamily="34" charset="0"/>
              </a:rPr>
              <a:t>Presence of sunken stomata.</a:t>
            </a:r>
            <a:endParaRPr kumimoji="0" lang="en-US" sz="2400" b="0"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smtClean="0">
                <a:ln>
                  <a:noFill/>
                </a:ln>
                <a:solidFill>
                  <a:srgbClr val="000000"/>
                </a:solidFill>
                <a:effectLst/>
                <a:latin typeface="Calibri" pitchFamily="34" charset="0"/>
                <a:ea typeface="Calibri" pitchFamily="34" charset="0"/>
                <a:cs typeface="SymbolMT" charset="0"/>
              </a:rPr>
              <a:t>• </a:t>
            </a:r>
            <a:r>
              <a:rPr kumimoji="0" lang="en-US" sz="2400" b="0" i="0" u="none" strike="noStrike" cap="none" normalizeH="0" baseline="0" dirty="0" smtClean="0">
                <a:ln>
                  <a:noFill/>
                </a:ln>
                <a:solidFill>
                  <a:srgbClr val="000000"/>
                </a:solidFill>
                <a:effectLst/>
                <a:latin typeface="Calibri" pitchFamily="34" charset="0"/>
                <a:ea typeface="Calibri" pitchFamily="34" charset="0"/>
                <a:cs typeface="Arial" pitchFamily="34" charset="0"/>
              </a:rPr>
              <a:t>Poorly developed spongy parenchyma.</a:t>
            </a:r>
            <a:endParaRPr kumimoji="0" lang="en-US" sz="2400" b="0" i="0" u="none" strike="noStrike" cap="none" normalizeH="0" baseline="0" dirty="0" smtClean="0">
              <a:ln>
                <a:noFill/>
              </a:ln>
              <a:solidFill>
                <a:srgbClr val="000000"/>
              </a:solidFill>
              <a:effectLst/>
              <a:latin typeface="Arial" pitchFamily="34" charset="0"/>
              <a:ea typeface="Calibri" pitchFamily="34" charset="0"/>
              <a:cs typeface="SymbolMT"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smtClean="0">
                <a:ln>
                  <a:noFill/>
                </a:ln>
                <a:solidFill>
                  <a:srgbClr val="000000"/>
                </a:solidFill>
                <a:effectLst/>
                <a:latin typeface="Calibri" pitchFamily="34" charset="0"/>
                <a:ea typeface="Calibri" pitchFamily="34" charset="0"/>
                <a:cs typeface="SymbolMT" charset="0"/>
              </a:rPr>
              <a:t>• </a:t>
            </a:r>
            <a:r>
              <a:rPr kumimoji="0" lang="en-US" sz="2400" b="0" i="0" u="none" strike="noStrike" cap="none" normalizeH="0" baseline="0" dirty="0" smtClean="0">
                <a:ln>
                  <a:noFill/>
                </a:ln>
                <a:solidFill>
                  <a:srgbClr val="000000"/>
                </a:solidFill>
                <a:effectLst/>
                <a:latin typeface="Calibri" pitchFamily="34" charset="0"/>
                <a:ea typeface="Calibri" pitchFamily="34" charset="0"/>
                <a:cs typeface="Arial" pitchFamily="34" charset="0"/>
              </a:rPr>
              <a:t>Presence of transfusion tissue</a:t>
            </a:r>
            <a:r>
              <a:rPr kumimoji="0" lang="en-US" sz="2400" b="0" i="0" u="none" strike="noStrike" cap="none" normalizeH="0" baseline="0" dirty="0" smtClean="0">
                <a:ln>
                  <a:noFill/>
                </a:ln>
                <a:solidFill>
                  <a:schemeClr val="tx1"/>
                </a:solidFill>
                <a:effectLst/>
                <a:latin typeface="Calibri" pitchFamily="34" charset="0"/>
              </a:rPr>
              <a:t> </a:t>
            </a:r>
          </a:p>
          <a:p>
            <a:pPr marL="0" marR="0" lvl="0" indent="0" algn="l" defTabSz="914400" rtl="0" eaLnBrk="0" fontAlgn="base" latinLnBrk="0" hangingPunct="0">
              <a:lnSpc>
                <a:spcPct val="100000"/>
              </a:lnSpc>
              <a:spcBef>
                <a:spcPct val="0"/>
              </a:spcBef>
              <a:spcAft>
                <a:spcPct val="0"/>
              </a:spcAft>
              <a:buClrTx/>
              <a:buSzTx/>
              <a:buFontTx/>
              <a:buNone/>
              <a:tabLst/>
            </a:pPr>
            <a:endParaRPr lang="en-US" sz="2400" dirty="0">
              <a:latin typeface="Calibri"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Calibri"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lang="en-US" sz="2400" dirty="0">
              <a:latin typeface="Calibri"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Calibri"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lang="en-US" sz="2400" dirty="0">
              <a:latin typeface="Calibri"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Calibri" pitchFamily="34" charset="0"/>
            </a:endParaRPr>
          </a:p>
        </p:txBody>
      </p:sp>
      <p:sp>
        <p:nvSpPr>
          <p:cNvPr id="3" name="Rectangle 2"/>
          <p:cNvSpPr/>
          <p:nvPr/>
        </p:nvSpPr>
        <p:spPr>
          <a:xfrm>
            <a:off x="1295400" y="2819400"/>
            <a:ext cx="5029200" cy="461665"/>
          </a:xfrm>
          <a:prstGeom prst="rect">
            <a:avLst/>
          </a:prstGeom>
        </p:spPr>
        <p:txBody>
          <a:bodyPr wrap="square">
            <a:spAutoFit/>
          </a:bodyPr>
          <a:lstStyle/>
          <a:p>
            <a:r>
              <a:rPr lang="en-US" sz="2400" b="1" dirty="0" smtClean="0">
                <a:solidFill>
                  <a:srgbClr val="00B050"/>
                </a:solidFill>
              </a:rPr>
              <a:t>             T</a:t>
            </a:r>
            <a:r>
              <a:rPr lang="en-US" sz="2400" b="1" dirty="0">
                <a:solidFill>
                  <a:srgbClr val="00B050"/>
                </a:solidFill>
              </a:rPr>
              <a:t>. S. of Coralloid root</a:t>
            </a:r>
            <a:endParaRPr lang="en-US" sz="2400" dirty="0">
              <a:solidFill>
                <a:srgbClr val="00B050"/>
              </a:solidFill>
            </a:endParaRPr>
          </a:p>
        </p:txBody>
      </p:sp>
      <p:pic>
        <p:nvPicPr>
          <p:cNvPr id="4" name="Picture 3" descr="I:\Botany\Botany 1\Seema\SAG 1\B. Sc. I\cycas\imagen.jpg"/>
          <p:cNvPicPr/>
          <p:nvPr/>
        </p:nvPicPr>
        <p:blipFill>
          <a:blip r:embed="rId2"/>
          <a:srcRect/>
          <a:stretch>
            <a:fillRect/>
          </a:stretch>
        </p:blipFill>
        <p:spPr bwMode="auto">
          <a:xfrm>
            <a:off x="762000" y="3276600"/>
            <a:ext cx="6858000" cy="3581400"/>
          </a:xfrm>
          <a:prstGeom prst="rect">
            <a:avLst/>
          </a:prstGeom>
          <a:noFill/>
          <a:ln w="9525">
            <a:noFill/>
            <a:miter lim="800000"/>
            <a:headEnd/>
            <a:tailEnd/>
          </a:ln>
        </p:spPr>
      </p:pic>
    </p:spTree>
  </p:cSld>
  <p:clrMapOvr>
    <a:masterClrMapping/>
  </p:clrMapOvr>
  <p:transition>
    <p:wipe dir="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 name="Rectangle 1"/>
          <p:cNvSpPr>
            <a:spLocks noChangeArrowheads="1"/>
          </p:cNvSpPr>
          <p:nvPr/>
        </p:nvSpPr>
        <p:spPr bwMode="auto">
          <a:xfrm>
            <a:off x="1" y="0"/>
            <a:ext cx="9144000" cy="526297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800" b="1" i="0" u="none" strike="noStrike" cap="none" normalizeH="0" baseline="0" dirty="0" smtClean="0">
                <a:ln>
                  <a:noFill/>
                </a:ln>
                <a:solidFill>
                  <a:srgbClr val="C00000"/>
                </a:solidFill>
                <a:effectLst/>
                <a:latin typeface="Calibri" pitchFamily="34" charset="0"/>
                <a:ea typeface="Calibri" pitchFamily="34" charset="0"/>
                <a:cs typeface="Arial,Bold"/>
              </a:rPr>
              <a:t>T. S. of Coralloid root</a:t>
            </a:r>
            <a:endParaRPr kumimoji="0" lang="en-US" sz="2800" b="0" i="0" u="none" strike="noStrike" cap="none" normalizeH="0" baseline="0" dirty="0" smtClean="0">
              <a:ln>
                <a:noFill/>
              </a:ln>
              <a:solidFill>
                <a:srgbClr val="C00000"/>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800" b="0" i="0" u="none" strike="noStrike" cap="none" normalizeH="0" baseline="0" dirty="0" smtClean="0">
                <a:ln>
                  <a:noFill/>
                </a:ln>
                <a:solidFill>
                  <a:schemeClr val="tx1"/>
                </a:solidFill>
                <a:effectLst/>
                <a:latin typeface="Calibri" pitchFamily="34" charset="0"/>
                <a:ea typeface="Calibri" pitchFamily="34" charset="0"/>
                <a:cs typeface="SymbolMT"/>
              </a:rPr>
              <a:t>• </a:t>
            </a:r>
            <a:r>
              <a:rPr kumimoji="0" lang="en-US" sz="2800" b="0" i="0" u="none" strike="noStrike" cap="none" normalizeH="0" baseline="0" dirty="0" smtClean="0">
                <a:ln>
                  <a:noFill/>
                </a:ln>
                <a:solidFill>
                  <a:schemeClr val="tx1"/>
                </a:solidFill>
                <a:effectLst/>
                <a:latin typeface="Calibri" pitchFamily="34" charset="0"/>
                <a:ea typeface="Calibri" pitchFamily="34" charset="0"/>
                <a:cs typeface="Arial" pitchFamily="34" charset="0"/>
              </a:rPr>
              <a:t>In internal structure, coralloid root shows the presence of epidermis, cortex and stele.</a:t>
            </a:r>
            <a:endParaRPr kumimoji="0" lang="en-US" sz="2800" b="0"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800" b="0" i="0" u="none" strike="noStrike" cap="none" normalizeH="0" baseline="0" dirty="0" smtClean="0">
                <a:ln>
                  <a:noFill/>
                </a:ln>
                <a:solidFill>
                  <a:schemeClr val="tx1"/>
                </a:solidFill>
                <a:effectLst/>
                <a:latin typeface="Calibri" pitchFamily="34" charset="0"/>
                <a:ea typeface="Calibri" pitchFamily="34" charset="0"/>
                <a:cs typeface="SymbolMT"/>
              </a:rPr>
              <a:t>• </a:t>
            </a:r>
            <a:r>
              <a:rPr kumimoji="0" lang="en-US" sz="2800" b="0" i="0" u="none" strike="noStrike" cap="none" normalizeH="0" baseline="0" dirty="0" smtClean="0">
                <a:ln>
                  <a:noFill/>
                </a:ln>
                <a:solidFill>
                  <a:schemeClr val="tx1"/>
                </a:solidFill>
                <a:effectLst/>
                <a:latin typeface="Calibri" pitchFamily="34" charset="0"/>
                <a:ea typeface="Calibri" pitchFamily="34" charset="0"/>
                <a:cs typeface="Arial" pitchFamily="34" charset="0"/>
              </a:rPr>
              <a:t>Epidermis of younger coralloid root is single layered, thin walled. It soon replaced by </a:t>
            </a:r>
            <a:r>
              <a:rPr kumimoji="0" lang="en-US" sz="2800" b="0" i="0" u="none" strike="noStrike" cap="none" normalizeH="0" baseline="0" dirty="0" err="1" smtClean="0">
                <a:ln>
                  <a:noFill/>
                </a:ln>
                <a:solidFill>
                  <a:schemeClr val="tx1"/>
                </a:solidFill>
                <a:effectLst/>
                <a:latin typeface="Calibri" pitchFamily="34" charset="0"/>
                <a:ea typeface="Calibri" pitchFamily="34" charset="0"/>
                <a:cs typeface="Arial,Bold"/>
              </a:rPr>
              <a:t>periderm</a:t>
            </a:r>
            <a:r>
              <a:rPr kumimoji="0" lang="en-US" sz="2800" b="0" i="0" u="none" strike="noStrike" cap="none" normalizeH="0" baseline="0" dirty="0" smtClean="0">
                <a:ln>
                  <a:noFill/>
                </a:ln>
                <a:solidFill>
                  <a:schemeClr val="tx1"/>
                </a:solidFill>
                <a:effectLst/>
                <a:latin typeface="Calibri" pitchFamily="34" charset="0"/>
                <a:ea typeface="Calibri" pitchFamily="34" charset="0"/>
                <a:cs typeface="Arial,Bold"/>
              </a:rPr>
              <a:t> </a:t>
            </a:r>
            <a:r>
              <a:rPr kumimoji="0" lang="en-US" sz="2800" b="0" i="0" u="none" strike="noStrike" cap="none" normalizeH="0" baseline="0" dirty="0" smtClean="0">
                <a:ln>
                  <a:noFill/>
                </a:ln>
                <a:solidFill>
                  <a:schemeClr val="tx1"/>
                </a:solidFill>
                <a:effectLst/>
                <a:latin typeface="Calibri" pitchFamily="34" charset="0"/>
                <a:ea typeface="Calibri" pitchFamily="34" charset="0"/>
                <a:cs typeface="Arial" pitchFamily="34" charset="0"/>
              </a:rPr>
              <a:t>with </a:t>
            </a:r>
            <a:r>
              <a:rPr kumimoji="0" lang="en-US" sz="2800" b="0" i="0" u="none" strike="noStrike" cap="none" normalizeH="0" baseline="0" dirty="0" smtClean="0">
                <a:ln>
                  <a:noFill/>
                </a:ln>
                <a:solidFill>
                  <a:schemeClr val="tx1"/>
                </a:solidFill>
                <a:effectLst/>
                <a:latin typeface="Calibri" pitchFamily="34" charset="0"/>
                <a:ea typeface="Calibri" pitchFamily="34" charset="0"/>
                <a:cs typeface="Arial,Bold"/>
              </a:rPr>
              <a:t>lenticels </a:t>
            </a:r>
            <a:r>
              <a:rPr kumimoji="0" lang="en-US" sz="2800" b="0" i="0" u="none" strike="noStrike" cap="none" normalizeH="0" baseline="0" dirty="0" smtClean="0">
                <a:ln>
                  <a:noFill/>
                </a:ln>
                <a:solidFill>
                  <a:schemeClr val="tx1"/>
                </a:solidFill>
                <a:effectLst/>
                <a:latin typeface="Calibri" pitchFamily="34" charset="0"/>
                <a:ea typeface="Calibri" pitchFamily="34" charset="0"/>
                <a:cs typeface="Arial" pitchFamily="34" charset="0"/>
              </a:rPr>
              <a:t>due</a:t>
            </a:r>
            <a:endParaRPr kumimoji="0" lang="en-US" sz="2800" b="0"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800" b="0" i="0" u="none" strike="noStrike" cap="none" normalizeH="0" baseline="0" dirty="0" smtClean="0">
                <a:ln>
                  <a:noFill/>
                </a:ln>
                <a:solidFill>
                  <a:schemeClr val="tx1"/>
                </a:solidFill>
                <a:effectLst/>
                <a:latin typeface="Calibri" pitchFamily="34" charset="0"/>
                <a:ea typeface="Calibri" pitchFamily="34" charset="0"/>
                <a:cs typeface="Arial" pitchFamily="34" charset="0"/>
              </a:rPr>
              <a:t>to secondary growth.</a:t>
            </a:r>
            <a:endParaRPr kumimoji="0" lang="en-US" sz="2800" b="0"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800" b="0" i="0" u="none" strike="noStrike" cap="none" normalizeH="0" baseline="0" dirty="0" smtClean="0">
                <a:ln>
                  <a:noFill/>
                </a:ln>
                <a:solidFill>
                  <a:schemeClr val="tx1"/>
                </a:solidFill>
                <a:effectLst/>
                <a:latin typeface="Calibri" pitchFamily="34" charset="0"/>
                <a:ea typeface="Calibri" pitchFamily="34" charset="0"/>
                <a:cs typeface="SymbolMT"/>
              </a:rPr>
              <a:t>• </a:t>
            </a:r>
            <a:r>
              <a:rPr kumimoji="0" lang="en-US" sz="2800" b="0" i="0" u="none" strike="noStrike" cap="none" normalizeH="0" baseline="0" dirty="0" smtClean="0">
                <a:ln>
                  <a:noFill/>
                </a:ln>
                <a:solidFill>
                  <a:schemeClr val="tx1"/>
                </a:solidFill>
                <a:effectLst/>
                <a:latin typeface="Calibri" pitchFamily="34" charset="0"/>
                <a:ea typeface="Calibri" pitchFamily="34" charset="0"/>
                <a:cs typeface="Arial" pitchFamily="34" charset="0"/>
              </a:rPr>
              <a:t>Cortex is extensive, </a:t>
            </a:r>
            <a:r>
              <a:rPr kumimoji="0" lang="en-US" sz="2800" b="0" i="0" u="none" strike="noStrike" cap="none" normalizeH="0" baseline="0" dirty="0" err="1" smtClean="0">
                <a:ln>
                  <a:noFill/>
                </a:ln>
                <a:solidFill>
                  <a:schemeClr val="tx1"/>
                </a:solidFill>
                <a:effectLst/>
                <a:latin typeface="Calibri" pitchFamily="34" charset="0"/>
                <a:ea typeface="Calibri" pitchFamily="34" charset="0"/>
                <a:cs typeface="Arial" pitchFamily="34" charset="0"/>
              </a:rPr>
              <a:t>parenchymatous</a:t>
            </a:r>
            <a:r>
              <a:rPr kumimoji="0" lang="en-US" sz="2800" b="0" i="0" u="none" strike="noStrike" cap="none" normalizeH="0" baseline="0" dirty="0" smtClean="0">
                <a:ln>
                  <a:noFill/>
                </a:ln>
                <a:solidFill>
                  <a:schemeClr val="tx1"/>
                </a:solidFill>
                <a:effectLst/>
                <a:latin typeface="Calibri" pitchFamily="34" charset="0"/>
                <a:ea typeface="Calibri" pitchFamily="34" charset="0"/>
                <a:cs typeface="Arial" pitchFamily="34" charset="0"/>
              </a:rPr>
              <a:t> and differentiated into three distinct zones such as outer cortex, middle</a:t>
            </a:r>
            <a:endParaRPr kumimoji="0" lang="en-US" sz="2800" b="0"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800" b="0" i="0" u="none" strike="noStrike" cap="none" normalizeH="0" baseline="0" dirty="0" smtClean="0">
                <a:ln>
                  <a:noFill/>
                </a:ln>
                <a:solidFill>
                  <a:schemeClr val="tx1"/>
                </a:solidFill>
                <a:effectLst/>
                <a:latin typeface="Calibri" pitchFamily="34" charset="0"/>
                <a:ea typeface="Calibri" pitchFamily="34" charset="0"/>
                <a:cs typeface="Arial" pitchFamily="34" charset="0"/>
              </a:rPr>
              <a:t>cortex and inner cortex.</a:t>
            </a:r>
            <a:endParaRPr kumimoji="0" lang="en-US" sz="2800" b="0"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800" b="0" i="0" u="none" strike="noStrike" cap="none" normalizeH="0" baseline="0" dirty="0" smtClean="0">
                <a:ln>
                  <a:noFill/>
                </a:ln>
                <a:solidFill>
                  <a:schemeClr val="tx1"/>
                </a:solidFill>
                <a:effectLst/>
                <a:latin typeface="Calibri" pitchFamily="34" charset="0"/>
                <a:ea typeface="Calibri" pitchFamily="34" charset="0"/>
                <a:cs typeface="SymbolMT"/>
              </a:rPr>
              <a:t>• </a:t>
            </a:r>
            <a:r>
              <a:rPr kumimoji="0" lang="en-US" sz="2800" b="0" i="0" u="none" strike="noStrike" cap="none" normalizeH="0" baseline="0" dirty="0" smtClean="0">
                <a:ln>
                  <a:noFill/>
                </a:ln>
                <a:solidFill>
                  <a:schemeClr val="tx1"/>
                </a:solidFill>
                <a:effectLst/>
                <a:latin typeface="Calibri" pitchFamily="34" charset="0"/>
                <a:ea typeface="Calibri" pitchFamily="34" charset="0"/>
                <a:cs typeface="Arial" pitchFamily="34" charset="0"/>
              </a:rPr>
              <a:t>Outer and inner cortex are made of thin walled parenchyma with </a:t>
            </a:r>
            <a:r>
              <a:rPr kumimoji="0" lang="en-US" sz="2800" b="0" i="0" u="none" strike="noStrike" cap="none" normalizeH="0" baseline="0" dirty="0" smtClean="0">
                <a:ln>
                  <a:noFill/>
                </a:ln>
                <a:solidFill>
                  <a:schemeClr val="tx1"/>
                </a:solidFill>
                <a:effectLst/>
                <a:latin typeface="Calibri" pitchFamily="34" charset="0"/>
                <a:ea typeface="Calibri" pitchFamily="34" charset="0"/>
                <a:cs typeface="Arial,Bold"/>
              </a:rPr>
              <a:t>mucilage ducts, tannin cells </a:t>
            </a:r>
            <a:r>
              <a:rPr kumimoji="0" lang="en-US" sz="2800" b="0" i="0" u="none" strike="noStrike" cap="none" normalizeH="0" baseline="0" dirty="0" smtClean="0">
                <a:ln>
                  <a:noFill/>
                </a:ln>
                <a:solidFill>
                  <a:schemeClr val="tx1"/>
                </a:solidFill>
                <a:effectLst/>
                <a:latin typeface="Calibri" pitchFamily="34" charset="0"/>
                <a:ea typeface="Calibri" pitchFamily="34" charset="0"/>
                <a:cs typeface="Arial" pitchFamily="34" charset="0"/>
              </a:rPr>
              <a:t>and cells with</a:t>
            </a:r>
            <a:endParaRPr kumimoji="0" lang="en-US" sz="2800" b="0"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800" b="0" i="0" u="none" strike="noStrike" cap="none" normalizeH="0" baseline="0" dirty="0" smtClean="0">
                <a:ln>
                  <a:noFill/>
                </a:ln>
                <a:solidFill>
                  <a:schemeClr val="tx1"/>
                </a:solidFill>
                <a:effectLst/>
                <a:latin typeface="Calibri" pitchFamily="34" charset="0"/>
                <a:ea typeface="Calibri" pitchFamily="34" charset="0"/>
                <a:cs typeface="Arial,Bold"/>
              </a:rPr>
              <a:t>druses</a:t>
            </a:r>
            <a:r>
              <a:rPr kumimoji="0" lang="en-US" sz="2800" b="0" i="0" u="none" strike="noStrike" cap="none" normalizeH="0" baseline="0" dirty="0" smtClean="0">
                <a:ln>
                  <a:noFill/>
                </a:ln>
                <a:solidFill>
                  <a:schemeClr val="tx1"/>
                </a:solidFill>
                <a:effectLst/>
                <a:latin typeface="Calibri" pitchFamily="34" charset="0"/>
                <a:ea typeface="Calibri" pitchFamily="34" charset="0"/>
                <a:cs typeface="Arial" pitchFamily="34" charset="0"/>
              </a:rPr>
              <a:t>.</a:t>
            </a:r>
            <a:endParaRPr kumimoji="0" lang="en-US" sz="2800" b="0" i="0" u="none" strike="noStrike" cap="none" normalizeH="0" baseline="0" dirty="0" smtClean="0">
              <a:ln>
                <a:noFill/>
              </a:ln>
              <a:solidFill>
                <a:schemeClr val="tx1"/>
              </a:solidFill>
              <a:effectLst/>
              <a:latin typeface="Arial" pitchFamily="34" charset="0"/>
            </a:endParaRPr>
          </a:p>
        </p:txBody>
      </p:sp>
    </p:spTree>
  </p:cSld>
  <p:clrMapOvr>
    <a:masterClrMapping/>
  </p:clrMapOvr>
  <p:transition>
    <p:wipe dir="u"/>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9" name="Rectangle 1"/>
          <p:cNvSpPr>
            <a:spLocks noChangeArrowheads="1"/>
          </p:cNvSpPr>
          <p:nvPr/>
        </p:nvSpPr>
        <p:spPr bwMode="auto">
          <a:xfrm>
            <a:off x="0" y="0"/>
            <a:ext cx="9144000" cy="397031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800" b="0" i="0" u="none" strike="noStrike" cap="none" normalizeH="0" baseline="0" dirty="0" smtClean="0">
                <a:ln>
                  <a:noFill/>
                </a:ln>
                <a:solidFill>
                  <a:schemeClr val="tx1"/>
                </a:solidFill>
                <a:effectLst/>
                <a:latin typeface="Calibri" pitchFamily="34" charset="0"/>
                <a:ea typeface="Calibri" pitchFamily="34" charset="0"/>
                <a:cs typeface="SymbolMT"/>
              </a:rPr>
              <a:t>• </a:t>
            </a:r>
            <a:r>
              <a:rPr kumimoji="0" lang="en-US" sz="2800" b="0" i="0" u="none" strike="noStrike" cap="none" normalizeH="0" baseline="0" dirty="0" smtClean="0">
                <a:ln>
                  <a:noFill/>
                </a:ln>
                <a:solidFill>
                  <a:schemeClr val="tx1"/>
                </a:solidFill>
                <a:effectLst/>
                <a:latin typeface="Calibri" pitchFamily="34" charset="0"/>
                <a:ea typeface="Calibri" pitchFamily="34" charset="0"/>
                <a:cs typeface="Arial" pitchFamily="34" charset="0"/>
              </a:rPr>
              <a:t>Middle cortex is </a:t>
            </a:r>
            <a:r>
              <a:rPr kumimoji="0" lang="en-US" sz="2800" b="0" i="0" u="none" strike="noStrike" cap="none" normalizeH="0" baseline="0" dirty="0" err="1" smtClean="0">
                <a:ln>
                  <a:noFill/>
                </a:ln>
                <a:solidFill>
                  <a:schemeClr val="tx1"/>
                </a:solidFill>
                <a:effectLst/>
                <a:latin typeface="Calibri" pitchFamily="34" charset="0"/>
                <a:ea typeface="Calibri" pitchFamily="34" charset="0"/>
                <a:cs typeface="Arial" pitchFamily="34" charset="0"/>
              </a:rPr>
              <a:t>disorganised</a:t>
            </a:r>
            <a:r>
              <a:rPr kumimoji="0" lang="en-US" sz="2800" b="0" i="0" u="none" strike="noStrike" cap="none" normalizeH="0" baseline="0" dirty="0" smtClean="0">
                <a:ln>
                  <a:noFill/>
                </a:ln>
                <a:solidFill>
                  <a:schemeClr val="tx1"/>
                </a:solidFill>
                <a:effectLst/>
                <a:latin typeface="Calibri" pitchFamily="34" charset="0"/>
                <a:ea typeface="Calibri" pitchFamily="34" charset="0"/>
                <a:cs typeface="Arial" pitchFamily="34" charset="0"/>
              </a:rPr>
              <a:t> and it is inhabited by symbiotic nitrogen fixing blue-green algae such as </a:t>
            </a:r>
            <a:r>
              <a:rPr kumimoji="0" lang="en-US" sz="2800" b="0" i="1" u="none" strike="noStrike" cap="none" normalizeH="0" baseline="0" dirty="0" smtClean="0">
                <a:ln>
                  <a:noFill/>
                </a:ln>
                <a:solidFill>
                  <a:schemeClr val="tx1"/>
                </a:solidFill>
                <a:effectLst/>
                <a:latin typeface="Calibri" pitchFamily="34" charset="0"/>
                <a:ea typeface="Calibri" pitchFamily="34" charset="0"/>
                <a:cs typeface="Arial,Italic"/>
              </a:rPr>
              <a:t>Anabaena</a:t>
            </a:r>
            <a:endParaRPr kumimoji="0" lang="en-US" sz="2800" b="0"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800" b="0" i="1" u="none" strike="noStrike" cap="none" normalizeH="0" baseline="0" dirty="0" err="1" smtClean="0">
                <a:ln>
                  <a:noFill/>
                </a:ln>
                <a:solidFill>
                  <a:schemeClr val="tx1"/>
                </a:solidFill>
                <a:effectLst/>
                <a:latin typeface="Calibri" pitchFamily="34" charset="0"/>
                <a:ea typeface="Calibri" pitchFamily="34" charset="0"/>
                <a:cs typeface="Arial,Italic"/>
              </a:rPr>
              <a:t>cycadacearum</a:t>
            </a:r>
            <a:r>
              <a:rPr kumimoji="0" lang="en-US" sz="2800" b="0" i="1" u="none" strike="noStrike" cap="none" normalizeH="0" baseline="0" dirty="0" smtClean="0">
                <a:ln>
                  <a:noFill/>
                </a:ln>
                <a:solidFill>
                  <a:schemeClr val="tx1"/>
                </a:solidFill>
                <a:effectLst/>
                <a:latin typeface="Calibri" pitchFamily="34" charset="0"/>
                <a:ea typeface="Calibri" pitchFamily="34" charset="0"/>
                <a:cs typeface="Arial,Italic"/>
              </a:rPr>
              <a:t> </a:t>
            </a:r>
            <a:r>
              <a:rPr kumimoji="0" lang="en-US" sz="2800" b="0" i="0" u="none" strike="noStrike" cap="none" normalizeH="0" baseline="0" dirty="0" smtClean="0">
                <a:ln>
                  <a:noFill/>
                </a:ln>
                <a:solidFill>
                  <a:schemeClr val="tx1"/>
                </a:solidFill>
                <a:effectLst/>
                <a:latin typeface="Calibri" pitchFamily="34" charset="0"/>
                <a:ea typeface="Calibri" pitchFamily="34" charset="0"/>
                <a:cs typeface="Arial" pitchFamily="34" charset="0"/>
              </a:rPr>
              <a:t>and </a:t>
            </a:r>
            <a:r>
              <a:rPr kumimoji="0" lang="en-US" sz="2800" b="0" i="1" u="none" strike="noStrike" cap="none" normalizeH="0" baseline="0" dirty="0" err="1" smtClean="0">
                <a:ln>
                  <a:noFill/>
                </a:ln>
                <a:solidFill>
                  <a:schemeClr val="tx1"/>
                </a:solidFill>
                <a:effectLst/>
                <a:latin typeface="Calibri" pitchFamily="34" charset="0"/>
                <a:ea typeface="Calibri" pitchFamily="34" charset="0"/>
                <a:cs typeface="Arial,Italic"/>
              </a:rPr>
              <a:t>Nostoc</a:t>
            </a:r>
            <a:r>
              <a:rPr kumimoji="0" lang="en-US" sz="2800" b="0" i="1" u="none" strike="noStrike" cap="none" normalizeH="0" baseline="0" dirty="0" smtClean="0">
                <a:ln>
                  <a:noFill/>
                </a:ln>
                <a:solidFill>
                  <a:schemeClr val="tx1"/>
                </a:solidFill>
                <a:effectLst/>
                <a:latin typeface="Calibri" pitchFamily="34" charset="0"/>
                <a:ea typeface="Calibri" pitchFamily="34" charset="0"/>
                <a:cs typeface="Arial,Italic"/>
              </a:rPr>
              <a:t> </a:t>
            </a:r>
            <a:r>
              <a:rPr kumimoji="0" lang="en-US" sz="2800" b="0" i="1" u="none" strike="noStrike" cap="none" normalizeH="0" baseline="0" dirty="0" err="1" smtClean="0">
                <a:ln>
                  <a:noFill/>
                </a:ln>
                <a:solidFill>
                  <a:schemeClr val="tx1"/>
                </a:solidFill>
                <a:effectLst/>
                <a:latin typeface="Calibri" pitchFamily="34" charset="0"/>
                <a:ea typeface="Calibri" pitchFamily="34" charset="0"/>
                <a:cs typeface="Arial,Italic"/>
              </a:rPr>
              <a:t>punctiformae</a:t>
            </a:r>
            <a:r>
              <a:rPr kumimoji="0" lang="en-US" sz="2800" b="0" i="0" u="none" strike="noStrike" cap="none" normalizeH="0" baseline="0" dirty="0" smtClean="0">
                <a:ln>
                  <a:noFill/>
                </a:ln>
                <a:solidFill>
                  <a:schemeClr val="tx1"/>
                </a:solidFill>
                <a:effectLst/>
                <a:latin typeface="Calibri" pitchFamily="34" charset="0"/>
                <a:ea typeface="Calibri" pitchFamily="34" charset="0"/>
                <a:cs typeface="Arial" pitchFamily="34" charset="0"/>
              </a:rPr>
              <a:t>. Hence this is called as </a:t>
            </a:r>
            <a:r>
              <a:rPr kumimoji="0" lang="en-US" sz="2800" b="0" i="0" u="none" strike="noStrike" cap="none" normalizeH="0" baseline="0" dirty="0" smtClean="0">
                <a:ln>
                  <a:noFill/>
                </a:ln>
                <a:solidFill>
                  <a:schemeClr val="tx1"/>
                </a:solidFill>
                <a:effectLst/>
                <a:latin typeface="Calibri" pitchFamily="34" charset="0"/>
                <a:ea typeface="Calibri" pitchFamily="34" charset="0"/>
                <a:cs typeface="Arial,Bold"/>
              </a:rPr>
              <a:t>algal zone</a:t>
            </a:r>
            <a:r>
              <a:rPr kumimoji="0" lang="en-US" sz="2800" b="0" i="0" u="none" strike="noStrike" cap="none" normalizeH="0" baseline="0" dirty="0" smtClean="0">
                <a:ln>
                  <a:noFill/>
                </a:ln>
                <a:solidFill>
                  <a:schemeClr val="tx1"/>
                </a:solidFill>
                <a:effectLst/>
                <a:latin typeface="Calibri" pitchFamily="34" charset="0"/>
                <a:ea typeface="Calibri" pitchFamily="34" charset="0"/>
                <a:cs typeface="Arial" pitchFamily="34" charset="0"/>
              </a:rPr>
              <a:t>. Cortex has single layered</a:t>
            </a:r>
            <a:endParaRPr kumimoji="0" lang="en-US" sz="2800" b="0"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800" b="0" i="0" u="none" strike="noStrike" cap="none" normalizeH="0" baseline="0" dirty="0" smtClean="0">
                <a:ln>
                  <a:noFill/>
                </a:ln>
                <a:solidFill>
                  <a:schemeClr val="tx1"/>
                </a:solidFill>
                <a:effectLst/>
                <a:latin typeface="Calibri" pitchFamily="34" charset="0"/>
                <a:ea typeface="Calibri" pitchFamily="34" charset="0"/>
                <a:cs typeface="Arial" pitchFamily="34" charset="0"/>
              </a:rPr>
              <a:t>endodermis.</a:t>
            </a:r>
            <a:endParaRPr kumimoji="0" lang="en-US" sz="2800" b="0"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800" b="0" i="0" u="none" strike="noStrike" cap="none" normalizeH="0" baseline="0" dirty="0" smtClean="0">
                <a:ln>
                  <a:noFill/>
                </a:ln>
                <a:solidFill>
                  <a:schemeClr val="tx1"/>
                </a:solidFill>
                <a:effectLst/>
                <a:latin typeface="Calibri" pitchFamily="34" charset="0"/>
                <a:ea typeface="Calibri" pitchFamily="34" charset="0"/>
                <a:cs typeface="SymbolMT"/>
              </a:rPr>
              <a:t>• </a:t>
            </a:r>
            <a:r>
              <a:rPr kumimoji="0" lang="en-US" sz="2800" b="0" i="0" u="none" strike="noStrike" cap="none" normalizeH="0" baseline="0" dirty="0" smtClean="0">
                <a:ln>
                  <a:noFill/>
                </a:ln>
                <a:solidFill>
                  <a:schemeClr val="tx1"/>
                </a:solidFill>
                <a:effectLst/>
                <a:latin typeface="Calibri" pitchFamily="34" charset="0"/>
                <a:ea typeface="Calibri" pitchFamily="34" charset="0"/>
                <a:cs typeface="Arial" pitchFamily="34" charset="0"/>
              </a:rPr>
              <a:t>Stele has </a:t>
            </a:r>
            <a:r>
              <a:rPr kumimoji="0" lang="en-US" sz="2800" b="0" i="0" u="none" strike="noStrike" cap="none" normalizeH="0" baseline="0" dirty="0" smtClean="0">
                <a:ln>
                  <a:noFill/>
                </a:ln>
                <a:solidFill>
                  <a:schemeClr val="tx1"/>
                </a:solidFill>
                <a:effectLst/>
                <a:latin typeface="Calibri" pitchFamily="34" charset="0"/>
                <a:ea typeface="Calibri" pitchFamily="34" charset="0"/>
                <a:cs typeface="Arial,Bold"/>
              </a:rPr>
              <a:t>2-3 </a:t>
            </a:r>
            <a:r>
              <a:rPr kumimoji="0" lang="en-US" sz="2800" b="0" i="0" u="none" strike="noStrike" cap="none" normalizeH="0" baseline="0" dirty="0" smtClean="0">
                <a:ln>
                  <a:noFill/>
                </a:ln>
                <a:solidFill>
                  <a:schemeClr val="tx1"/>
                </a:solidFill>
                <a:effectLst/>
                <a:latin typeface="Calibri" pitchFamily="34" charset="0"/>
                <a:ea typeface="Calibri" pitchFamily="34" charset="0"/>
                <a:cs typeface="Arial" pitchFamily="34" charset="0"/>
              </a:rPr>
              <a:t>layered </a:t>
            </a:r>
            <a:r>
              <a:rPr kumimoji="0" lang="en-US" sz="2800" b="0" i="0" u="none" strike="noStrike" cap="none" normalizeH="0" baseline="0" dirty="0" err="1" smtClean="0">
                <a:ln>
                  <a:noFill/>
                </a:ln>
                <a:solidFill>
                  <a:schemeClr val="tx1"/>
                </a:solidFill>
                <a:effectLst/>
                <a:latin typeface="Calibri" pitchFamily="34" charset="0"/>
                <a:ea typeface="Calibri" pitchFamily="34" charset="0"/>
                <a:cs typeface="Arial" pitchFamily="34" charset="0"/>
              </a:rPr>
              <a:t>pericycle</a:t>
            </a:r>
            <a:r>
              <a:rPr kumimoji="0" lang="en-US" sz="2800" b="0" i="0" u="none" strike="noStrike" cap="none" normalizeH="0" baseline="0" dirty="0" smtClean="0">
                <a:ln>
                  <a:noFill/>
                </a:ln>
                <a:solidFill>
                  <a:schemeClr val="tx1"/>
                </a:solidFill>
                <a:effectLst/>
                <a:latin typeface="Calibri" pitchFamily="34" charset="0"/>
                <a:ea typeface="Calibri" pitchFamily="34" charset="0"/>
                <a:cs typeface="Arial" pitchFamily="34" charset="0"/>
              </a:rPr>
              <a:t>, radial vascular bundles and xylem shows </a:t>
            </a:r>
            <a:r>
              <a:rPr kumimoji="0" lang="en-US" sz="2800" b="0" i="0" u="none" strike="noStrike" cap="none" normalizeH="0" baseline="0" dirty="0" err="1" smtClean="0">
                <a:ln>
                  <a:noFill/>
                </a:ln>
                <a:solidFill>
                  <a:schemeClr val="tx1"/>
                </a:solidFill>
                <a:effectLst/>
                <a:latin typeface="Calibri" pitchFamily="34" charset="0"/>
                <a:ea typeface="Calibri" pitchFamily="34" charset="0"/>
                <a:cs typeface="Arial,Bold"/>
              </a:rPr>
              <a:t>exarch</a:t>
            </a:r>
            <a:r>
              <a:rPr kumimoji="0" lang="en-US" sz="2800" b="0" i="0" u="none" strike="noStrike" cap="none" normalizeH="0" baseline="0" dirty="0" smtClean="0">
                <a:ln>
                  <a:noFill/>
                </a:ln>
                <a:solidFill>
                  <a:schemeClr val="tx1"/>
                </a:solidFill>
                <a:effectLst/>
                <a:latin typeface="Calibri" pitchFamily="34" charset="0"/>
                <a:ea typeface="Calibri" pitchFamily="34" charset="0"/>
                <a:cs typeface="Arial,Bold"/>
              </a:rPr>
              <a:t> </a:t>
            </a:r>
            <a:r>
              <a:rPr kumimoji="0" lang="en-US" sz="2800" b="0" i="0" u="none" strike="noStrike" cap="none" normalizeH="0" baseline="0" dirty="0" smtClean="0">
                <a:ln>
                  <a:noFill/>
                </a:ln>
                <a:solidFill>
                  <a:schemeClr val="tx1"/>
                </a:solidFill>
                <a:effectLst/>
                <a:latin typeface="Calibri" pitchFamily="34" charset="0"/>
                <a:ea typeface="Calibri" pitchFamily="34" charset="0"/>
                <a:cs typeface="Arial" pitchFamily="34" charset="0"/>
              </a:rPr>
              <a:t>and </a:t>
            </a:r>
            <a:r>
              <a:rPr kumimoji="0" lang="en-US" sz="2800" b="0" i="0" u="none" strike="noStrike" cap="none" normalizeH="0" baseline="0" dirty="0" err="1" smtClean="0">
                <a:ln>
                  <a:noFill/>
                </a:ln>
                <a:solidFill>
                  <a:schemeClr val="tx1"/>
                </a:solidFill>
                <a:effectLst/>
                <a:latin typeface="Calibri" pitchFamily="34" charset="0"/>
                <a:ea typeface="Calibri" pitchFamily="34" charset="0"/>
                <a:cs typeface="Arial,Bold"/>
              </a:rPr>
              <a:t>triarch</a:t>
            </a:r>
            <a:r>
              <a:rPr kumimoji="0" lang="en-US" sz="2800" b="0" i="0" u="none" strike="noStrike" cap="none" normalizeH="0" baseline="0" dirty="0" smtClean="0">
                <a:ln>
                  <a:noFill/>
                </a:ln>
                <a:solidFill>
                  <a:schemeClr val="tx1"/>
                </a:solidFill>
                <a:effectLst/>
                <a:latin typeface="Calibri" pitchFamily="34" charset="0"/>
                <a:ea typeface="Calibri" pitchFamily="34" charset="0"/>
                <a:cs typeface="Arial,Bold"/>
              </a:rPr>
              <a:t> </a:t>
            </a:r>
            <a:r>
              <a:rPr kumimoji="0" lang="en-US" sz="2800" b="0" i="0" u="none" strike="noStrike" cap="none" normalizeH="0" baseline="0" dirty="0" smtClean="0">
                <a:ln>
                  <a:noFill/>
                </a:ln>
                <a:solidFill>
                  <a:schemeClr val="tx1"/>
                </a:solidFill>
                <a:effectLst/>
                <a:latin typeface="Calibri" pitchFamily="34" charset="0"/>
                <a:ea typeface="Calibri" pitchFamily="34" charset="0"/>
                <a:cs typeface="Arial" pitchFamily="34" charset="0"/>
              </a:rPr>
              <a:t>condition.</a:t>
            </a:r>
            <a:endParaRPr kumimoji="0" lang="en-US" sz="2800" b="0"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800" b="0" i="0" u="none" strike="noStrike" cap="none" normalizeH="0" baseline="0" dirty="0" smtClean="0">
                <a:ln>
                  <a:noFill/>
                </a:ln>
                <a:solidFill>
                  <a:schemeClr val="tx1"/>
                </a:solidFill>
                <a:effectLst/>
                <a:latin typeface="Calibri" pitchFamily="34" charset="0"/>
                <a:ea typeface="Calibri" pitchFamily="34" charset="0"/>
                <a:cs typeface="SymbolMT"/>
              </a:rPr>
              <a:t>• </a:t>
            </a:r>
            <a:r>
              <a:rPr kumimoji="0" lang="en-US" sz="2800" b="0" i="0" u="none" strike="noStrike" cap="none" normalizeH="0" baseline="0" dirty="0" smtClean="0">
                <a:ln>
                  <a:noFill/>
                </a:ln>
                <a:solidFill>
                  <a:schemeClr val="tx1"/>
                </a:solidFill>
                <a:effectLst/>
                <a:latin typeface="Calibri" pitchFamily="34" charset="0"/>
                <a:ea typeface="Calibri" pitchFamily="34" charset="0"/>
                <a:cs typeface="Arial" pitchFamily="34" charset="0"/>
              </a:rPr>
              <a:t>In normal root, the cortex is homogenous and shows </a:t>
            </a:r>
            <a:r>
              <a:rPr kumimoji="0" lang="en-US" sz="2800" b="0" i="0" u="none" strike="noStrike" cap="none" normalizeH="0" baseline="0" dirty="0" err="1" smtClean="0">
                <a:ln>
                  <a:noFill/>
                </a:ln>
                <a:solidFill>
                  <a:schemeClr val="tx1"/>
                </a:solidFill>
                <a:effectLst/>
                <a:latin typeface="Calibri" pitchFamily="34" charset="0"/>
                <a:ea typeface="Calibri" pitchFamily="34" charset="0"/>
                <a:cs typeface="Arial,Bold"/>
              </a:rPr>
              <a:t>diarch</a:t>
            </a:r>
            <a:r>
              <a:rPr kumimoji="0" lang="en-US" sz="2800" b="0" i="0" u="none" strike="noStrike" cap="none" normalizeH="0" baseline="0" dirty="0" smtClean="0">
                <a:ln>
                  <a:noFill/>
                </a:ln>
                <a:solidFill>
                  <a:schemeClr val="tx1"/>
                </a:solidFill>
                <a:effectLst/>
                <a:latin typeface="Calibri" pitchFamily="34" charset="0"/>
                <a:ea typeface="Calibri" pitchFamily="34" charset="0"/>
                <a:cs typeface="Arial,Bold"/>
              </a:rPr>
              <a:t> to tetrarch </a:t>
            </a:r>
            <a:r>
              <a:rPr kumimoji="0" lang="en-US" sz="2800" b="0" i="0" u="none" strike="noStrike" cap="none" normalizeH="0" baseline="0" dirty="0" smtClean="0">
                <a:ln>
                  <a:noFill/>
                </a:ln>
                <a:solidFill>
                  <a:schemeClr val="tx1"/>
                </a:solidFill>
                <a:effectLst/>
                <a:latin typeface="Calibri" pitchFamily="34" charset="0"/>
                <a:ea typeface="Calibri" pitchFamily="34" charset="0"/>
                <a:cs typeface="Arial" pitchFamily="34" charset="0"/>
              </a:rPr>
              <a:t>condition and </a:t>
            </a:r>
            <a:r>
              <a:rPr kumimoji="0" lang="en-US" sz="2800" b="0" i="0" u="none" strike="noStrike" cap="none" normalizeH="0" baseline="0" dirty="0" err="1" smtClean="0">
                <a:ln>
                  <a:noFill/>
                </a:ln>
                <a:solidFill>
                  <a:schemeClr val="tx1"/>
                </a:solidFill>
                <a:effectLst/>
                <a:latin typeface="Calibri" pitchFamily="34" charset="0"/>
                <a:ea typeface="Calibri" pitchFamily="34" charset="0"/>
                <a:cs typeface="Arial" pitchFamily="34" charset="0"/>
              </a:rPr>
              <a:t>periderm</a:t>
            </a:r>
            <a:r>
              <a:rPr kumimoji="0" lang="en-US" sz="2800" b="0" i="0" u="none" strike="noStrike" cap="none" normalizeH="0" baseline="0" dirty="0" smtClean="0">
                <a:ln>
                  <a:noFill/>
                </a:ln>
                <a:solidFill>
                  <a:schemeClr val="tx1"/>
                </a:solidFill>
                <a:effectLst/>
                <a:latin typeface="Calibri" pitchFamily="34" charset="0"/>
                <a:ea typeface="Calibri" pitchFamily="34" charset="0"/>
                <a:cs typeface="Arial" pitchFamily="34" charset="0"/>
              </a:rPr>
              <a:t> is absent</a:t>
            </a:r>
            <a:endParaRPr kumimoji="0" lang="en-US" sz="2800" b="0" i="0" u="none" strike="noStrike" cap="none" normalizeH="0" baseline="0" dirty="0" smtClean="0">
              <a:ln>
                <a:noFill/>
              </a:ln>
              <a:solidFill>
                <a:schemeClr val="tx1"/>
              </a:solidFill>
              <a:effectLst/>
              <a:latin typeface="Arial" pitchFamily="34" charset="0"/>
            </a:endParaRPr>
          </a:p>
        </p:txBody>
      </p:sp>
    </p:spTree>
  </p:cSld>
  <p:clrMapOvr>
    <a:masterClrMapping/>
  </p:clrMapOvr>
  <p:transition>
    <p:wipe dir="u"/>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6" name="Rectangle 2"/>
          <p:cNvSpPr>
            <a:spLocks noChangeArrowheads="1"/>
          </p:cNvSpPr>
          <p:nvPr/>
        </p:nvSpPr>
        <p:spPr bwMode="auto">
          <a:xfrm>
            <a:off x="1676400" y="0"/>
            <a:ext cx="4419600" cy="46166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fontAlgn="base">
              <a:spcBef>
                <a:spcPct val="0"/>
              </a:spcBef>
              <a:spcAft>
                <a:spcPct val="0"/>
              </a:spcAft>
            </a:pPr>
            <a:r>
              <a:rPr lang="en-US" sz="2400" b="1" dirty="0" smtClean="0">
                <a:latin typeface="Calibri" pitchFamily="34" charset="0"/>
                <a:ea typeface="Calibri" pitchFamily="34" charset="0"/>
                <a:cs typeface="Arial,Bold" charset="0"/>
              </a:rPr>
              <a:t>                 </a:t>
            </a:r>
            <a:r>
              <a:rPr lang="en-US" sz="2400" b="1" dirty="0" smtClean="0">
                <a:solidFill>
                  <a:srgbClr val="C00000"/>
                </a:solidFill>
                <a:latin typeface="Calibri" pitchFamily="34" charset="0"/>
                <a:ea typeface="Calibri" pitchFamily="34" charset="0"/>
                <a:cs typeface="Arial,Bold" charset="0"/>
              </a:rPr>
              <a:t>Reproduction</a:t>
            </a:r>
            <a:endParaRPr kumimoji="0" lang="en-US" sz="2400" b="0" i="0" u="none" strike="noStrike" cap="none" normalizeH="0" baseline="0" dirty="0" smtClean="0">
              <a:ln>
                <a:noFill/>
              </a:ln>
              <a:solidFill>
                <a:srgbClr val="C00000"/>
              </a:solidFill>
              <a:effectLst/>
              <a:latin typeface="Arial" pitchFamily="34" charset="0"/>
            </a:endParaRPr>
          </a:p>
        </p:txBody>
      </p:sp>
      <p:sp>
        <p:nvSpPr>
          <p:cNvPr id="1025" name="Rectangle 1"/>
          <p:cNvSpPr>
            <a:spLocks noChangeArrowheads="1"/>
          </p:cNvSpPr>
          <p:nvPr/>
        </p:nvSpPr>
        <p:spPr bwMode="auto">
          <a:xfrm>
            <a:off x="0" y="381000"/>
            <a:ext cx="9372600" cy="535531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Char char="•"/>
              <a:tabLst/>
            </a:pPr>
            <a:r>
              <a:rPr kumimoji="0" lang="en-US" b="1" i="0" u="none" strike="noStrike" cap="none" normalizeH="0" baseline="0" dirty="0" smtClean="0">
                <a:ln>
                  <a:noFill/>
                </a:ln>
                <a:solidFill>
                  <a:schemeClr val="tx1"/>
                </a:solidFill>
                <a:effectLst/>
                <a:latin typeface="Calibri" pitchFamily="34" charset="0"/>
                <a:ea typeface="Calibri" pitchFamily="34" charset="0"/>
                <a:cs typeface="Arial" pitchFamily="34" charset="0"/>
              </a:rPr>
              <a:t>It reproduces </a:t>
            </a:r>
            <a:r>
              <a:rPr kumimoji="0" lang="en-US" b="1" i="0" u="none" strike="noStrike" cap="none" normalizeH="0" baseline="0" dirty="0" err="1" smtClean="0">
                <a:ln>
                  <a:noFill/>
                </a:ln>
                <a:solidFill>
                  <a:schemeClr val="tx1"/>
                </a:solidFill>
                <a:effectLst/>
                <a:latin typeface="Calibri" pitchFamily="34" charset="0"/>
                <a:ea typeface="Calibri" pitchFamily="34" charset="0"/>
                <a:cs typeface="Arial" pitchFamily="34" charset="0"/>
              </a:rPr>
              <a:t>vegetatively</a:t>
            </a:r>
            <a:r>
              <a:rPr kumimoji="0" lang="en-US" b="1" i="0" u="none" strike="noStrike" cap="none" normalizeH="0" baseline="0" dirty="0" smtClean="0">
                <a:ln>
                  <a:noFill/>
                </a:ln>
                <a:solidFill>
                  <a:schemeClr val="tx1"/>
                </a:solidFill>
                <a:effectLst/>
                <a:latin typeface="Calibri" pitchFamily="34" charset="0"/>
                <a:ea typeface="Calibri" pitchFamily="34" charset="0"/>
                <a:cs typeface="Arial" pitchFamily="34" charset="0"/>
              </a:rPr>
              <a:t> by </a:t>
            </a:r>
            <a:r>
              <a:rPr kumimoji="0" lang="en-US" b="1" i="0" u="none" strike="noStrike" cap="none" normalizeH="0" baseline="0" dirty="0" smtClean="0">
                <a:ln>
                  <a:noFill/>
                </a:ln>
                <a:solidFill>
                  <a:schemeClr val="tx1"/>
                </a:solidFill>
                <a:effectLst/>
                <a:latin typeface="Calibri" pitchFamily="34" charset="0"/>
                <a:ea typeface="Calibri" pitchFamily="34" charset="0"/>
                <a:cs typeface="Arial,Bold"/>
              </a:rPr>
              <a:t>bulbils </a:t>
            </a:r>
            <a:r>
              <a:rPr kumimoji="0" lang="en-US" b="1" i="0" u="none" strike="noStrike" cap="none" normalizeH="0" baseline="0" dirty="0" smtClean="0">
                <a:ln>
                  <a:noFill/>
                </a:ln>
                <a:solidFill>
                  <a:schemeClr val="tx1"/>
                </a:solidFill>
                <a:effectLst/>
                <a:latin typeface="Calibri" pitchFamily="34" charset="0"/>
                <a:ea typeface="Calibri" pitchFamily="34" charset="0"/>
                <a:cs typeface="Arial" pitchFamily="34" charset="0"/>
              </a:rPr>
              <a:t>or </a:t>
            </a:r>
            <a:r>
              <a:rPr kumimoji="0" lang="en-US" b="1" i="0" u="none" strike="noStrike" cap="none" normalizeH="0" baseline="0" dirty="0" smtClean="0">
                <a:ln>
                  <a:noFill/>
                </a:ln>
                <a:solidFill>
                  <a:schemeClr val="tx1"/>
                </a:solidFill>
                <a:effectLst/>
                <a:latin typeface="Calibri" pitchFamily="34" charset="0"/>
                <a:ea typeface="Calibri" pitchFamily="34" charset="0"/>
                <a:cs typeface="Arial,Bold"/>
              </a:rPr>
              <a:t>adventitious </a:t>
            </a:r>
            <a:r>
              <a:rPr kumimoji="0" lang="en-US" b="1" i="0" u="none" strike="noStrike" cap="none" normalizeH="0" baseline="0" dirty="0" smtClean="0">
                <a:ln>
                  <a:noFill/>
                </a:ln>
                <a:solidFill>
                  <a:schemeClr val="tx1"/>
                </a:solidFill>
                <a:effectLst/>
                <a:latin typeface="Calibri" pitchFamily="34" charset="0"/>
                <a:ea typeface="Calibri" pitchFamily="34" charset="0"/>
                <a:cs typeface="Arial" pitchFamily="34" charset="0"/>
              </a:rPr>
              <a:t>buds formed at the base of the stem.</a:t>
            </a:r>
            <a:endParaRPr kumimoji="0" lang="en-US" b="1"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b="1" i="0" u="none" strike="noStrike" cap="none" normalizeH="0" baseline="0" dirty="0" smtClean="0">
                <a:ln>
                  <a:noFill/>
                </a:ln>
                <a:solidFill>
                  <a:schemeClr val="tx1"/>
                </a:solidFill>
                <a:effectLst/>
                <a:latin typeface="Calibri" pitchFamily="34" charset="0"/>
                <a:ea typeface="Calibri" pitchFamily="34" charset="0"/>
                <a:cs typeface="SymbolMT"/>
              </a:rPr>
              <a:t>• </a:t>
            </a:r>
            <a:r>
              <a:rPr kumimoji="0" lang="en-US" b="1" i="0" u="none" strike="noStrike" cap="none" normalizeH="0" baseline="0" dirty="0" smtClean="0">
                <a:ln>
                  <a:noFill/>
                </a:ln>
                <a:solidFill>
                  <a:schemeClr val="tx1"/>
                </a:solidFill>
                <a:effectLst/>
                <a:latin typeface="Calibri" pitchFamily="34" charset="0"/>
                <a:ea typeface="Calibri" pitchFamily="34" charset="0"/>
                <a:cs typeface="Arial" pitchFamily="34" charset="0"/>
              </a:rPr>
              <a:t>During the germination of bulbils, adventitious roots are formed.</a:t>
            </a:r>
            <a:endParaRPr kumimoji="0" lang="en-US" b="1"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b="1" i="0" u="none" strike="noStrike" cap="none" normalizeH="0" baseline="0" dirty="0" smtClean="0">
                <a:ln>
                  <a:noFill/>
                </a:ln>
                <a:solidFill>
                  <a:schemeClr val="tx1"/>
                </a:solidFill>
                <a:effectLst/>
                <a:latin typeface="Calibri" pitchFamily="34" charset="0"/>
                <a:ea typeface="Calibri" pitchFamily="34" charset="0"/>
                <a:cs typeface="SymbolMT"/>
              </a:rPr>
              <a:t>• </a:t>
            </a:r>
            <a:r>
              <a:rPr kumimoji="0" lang="en-US" b="1" i="0" u="none" strike="noStrike" cap="none" normalizeH="0" baseline="0" dirty="0" smtClean="0">
                <a:ln>
                  <a:noFill/>
                </a:ln>
                <a:solidFill>
                  <a:schemeClr val="tx1"/>
                </a:solidFill>
                <a:effectLst/>
                <a:latin typeface="Calibri" pitchFamily="34" charset="0"/>
                <a:ea typeface="Calibri" pitchFamily="34" charset="0"/>
                <a:cs typeface="Arial" pitchFamily="34" charset="0"/>
              </a:rPr>
              <a:t>It reproduces through seeds only after </a:t>
            </a:r>
            <a:r>
              <a:rPr kumimoji="0" lang="en-US" b="1" i="0" u="none" strike="noStrike" cap="none" normalizeH="0" baseline="0" dirty="0" smtClean="0">
                <a:ln>
                  <a:noFill/>
                </a:ln>
                <a:solidFill>
                  <a:schemeClr val="tx1"/>
                </a:solidFill>
                <a:effectLst/>
                <a:latin typeface="Calibri" pitchFamily="34" charset="0"/>
                <a:ea typeface="Calibri" pitchFamily="34" charset="0"/>
                <a:cs typeface="Arial,Bold"/>
              </a:rPr>
              <a:t>10 years </a:t>
            </a:r>
            <a:r>
              <a:rPr kumimoji="0" lang="en-US" b="1" i="0" u="none" strike="noStrike" cap="none" normalizeH="0" baseline="0" dirty="0" smtClean="0">
                <a:ln>
                  <a:noFill/>
                </a:ln>
                <a:solidFill>
                  <a:schemeClr val="tx1"/>
                </a:solidFill>
                <a:effectLst/>
                <a:latin typeface="Calibri" pitchFamily="34" charset="0"/>
                <a:ea typeface="Calibri" pitchFamily="34" charset="0"/>
                <a:cs typeface="Arial" pitchFamily="34" charset="0"/>
              </a:rPr>
              <a:t>of vegetative growth.</a:t>
            </a:r>
            <a:endParaRPr kumimoji="0" lang="en-US" b="1"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b="1" i="0" u="none" strike="noStrike" cap="none" normalizeH="0" baseline="0" dirty="0" smtClean="0">
                <a:ln>
                  <a:noFill/>
                </a:ln>
                <a:solidFill>
                  <a:schemeClr val="tx1"/>
                </a:solidFill>
                <a:effectLst/>
                <a:latin typeface="Calibri" pitchFamily="34" charset="0"/>
                <a:ea typeface="Calibri" pitchFamily="34" charset="0"/>
                <a:cs typeface="SymbolMT"/>
              </a:rPr>
              <a:t>• </a:t>
            </a:r>
            <a:r>
              <a:rPr kumimoji="0" lang="en-US" b="1" i="1" u="none" strike="noStrike" cap="none" normalizeH="0" baseline="0" dirty="0" err="1" smtClean="0">
                <a:ln>
                  <a:noFill/>
                </a:ln>
                <a:solidFill>
                  <a:schemeClr val="tx1"/>
                </a:solidFill>
                <a:effectLst/>
                <a:latin typeface="Calibri" pitchFamily="34" charset="0"/>
                <a:ea typeface="Calibri" pitchFamily="34" charset="0"/>
                <a:cs typeface="Arial,Italic"/>
              </a:rPr>
              <a:t>Cycas</a:t>
            </a:r>
            <a:r>
              <a:rPr kumimoji="0" lang="en-US" b="1" i="1" u="none" strike="noStrike" cap="none" normalizeH="0" baseline="0" dirty="0" smtClean="0">
                <a:ln>
                  <a:noFill/>
                </a:ln>
                <a:solidFill>
                  <a:schemeClr val="tx1"/>
                </a:solidFill>
                <a:effectLst/>
                <a:latin typeface="Calibri" pitchFamily="34" charset="0"/>
                <a:ea typeface="Calibri" pitchFamily="34" charset="0"/>
                <a:cs typeface="Arial,Italic"/>
              </a:rPr>
              <a:t> </a:t>
            </a:r>
            <a:r>
              <a:rPr kumimoji="0" lang="en-US" b="1" i="0" u="none" strike="noStrike" cap="none" normalizeH="0" baseline="0" dirty="0" smtClean="0">
                <a:ln>
                  <a:noFill/>
                </a:ln>
                <a:solidFill>
                  <a:schemeClr val="tx1"/>
                </a:solidFill>
                <a:effectLst/>
                <a:latin typeface="Calibri" pitchFamily="34" charset="0"/>
                <a:ea typeface="Calibri" pitchFamily="34" charset="0"/>
                <a:cs typeface="Arial" pitchFamily="34" charset="0"/>
              </a:rPr>
              <a:t>is </a:t>
            </a:r>
            <a:r>
              <a:rPr kumimoji="0" lang="en-US" b="1" i="0" u="none" strike="noStrike" cap="none" normalizeH="0" baseline="0" dirty="0" err="1" smtClean="0">
                <a:ln>
                  <a:noFill/>
                </a:ln>
                <a:solidFill>
                  <a:schemeClr val="tx1"/>
                </a:solidFill>
                <a:effectLst/>
                <a:latin typeface="Calibri" pitchFamily="34" charset="0"/>
                <a:ea typeface="Calibri" pitchFamily="34" charset="0"/>
                <a:cs typeface="Arial,Bold"/>
              </a:rPr>
              <a:t>dioecious</a:t>
            </a:r>
            <a:r>
              <a:rPr kumimoji="0" lang="en-US" b="1" i="0" u="none" strike="noStrike" cap="none" normalizeH="0" baseline="0" dirty="0" smtClean="0">
                <a:ln>
                  <a:noFill/>
                </a:ln>
                <a:solidFill>
                  <a:schemeClr val="tx1"/>
                </a:solidFill>
                <a:effectLst/>
                <a:latin typeface="Calibri" pitchFamily="34" charset="0"/>
                <a:ea typeface="Calibri" pitchFamily="34" charset="0"/>
                <a:cs typeface="Arial,Bold"/>
              </a:rPr>
              <a:t> </a:t>
            </a:r>
            <a:r>
              <a:rPr kumimoji="0" lang="en-US" b="1" i="0" u="none" strike="noStrike" cap="none" normalizeH="0" baseline="0" dirty="0" smtClean="0">
                <a:ln>
                  <a:noFill/>
                </a:ln>
                <a:solidFill>
                  <a:schemeClr val="tx1"/>
                </a:solidFill>
                <a:effectLst/>
                <a:latin typeface="Calibri" pitchFamily="34" charset="0"/>
                <a:ea typeface="Calibri" pitchFamily="34" charset="0"/>
                <a:cs typeface="Arial" pitchFamily="34" charset="0"/>
              </a:rPr>
              <a:t>and </a:t>
            </a:r>
            <a:r>
              <a:rPr kumimoji="0" lang="en-US" b="1" i="0" u="none" strike="noStrike" cap="none" normalizeH="0" baseline="0" dirty="0" err="1" smtClean="0">
                <a:ln>
                  <a:noFill/>
                </a:ln>
                <a:solidFill>
                  <a:schemeClr val="tx1"/>
                </a:solidFill>
                <a:effectLst/>
                <a:latin typeface="Calibri" pitchFamily="34" charset="0"/>
                <a:ea typeface="Calibri" pitchFamily="34" charset="0"/>
                <a:cs typeface="Arial,Bold"/>
              </a:rPr>
              <a:t>heterosporous</a:t>
            </a:r>
            <a:r>
              <a:rPr kumimoji="0" lang="en-US" b="1" i="0" u="none" strike="noStrike" cap="none" normalizeH="0" baseline="0" dirty="0" smtClean="0">
                <a:ln>
                  <a:noFill/>
                </a:ln>
                <a:solidFill>
                  <a:schemeClr val="tx1"/>
                </a:solidFill>
                <a:effectLst/>
                <a:latin typeface="Calibri" pitchFamily="34" charset="0"/>
                <a:ea typeface="Calibri" pitchFamily="34" charset="0"/>
                <a:cs typeface="Arial" pitchFamily="34" charset="0"/>
              </a:rPr>
              <a:t>. It produces both microspores and megaspores.</a:t>
            </a:r>
            <a:endParaRPr kumimoji="0" lang="en-US" b="1"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b="1" i="0" u="none" strike="noStrike" cap="none" normalizeH="0" baseline="0" dirty="0" smtClean="0">
                <a:ln>
                  <a:noFill/>
                </a:ln>
                <a:solidFill>
                  <a:schemeClr val="tx1"/>
                </a:solidFill>
                <a:effectLst/>
                <a:latin typeface="Calibri" pitchFamily="34" charset="0"/>
                <a:ea typeface="Calibri" pitchFamily="34" charset="0"/>
                <a:cs typeface="SymbolMT"/>
              </a:rPr>
              <a:t>• </a:t>
            </a:r>
            <a:r>
              <a:rPr kumimoji="0" lang="en-US" b="1" i="0" u="none" strike="noStrike" cap="none" normalizeH="0" baseline="0" dirty="0" smtClean="0">
                <a:ln>
                  <a:noFill/>
                </a:ln>
                <a:solidFill>
                  <a:schemeClr val="tx1"/>
                </a:solidFill>
                <a:effectLst/>
                <a:latin typeface="Calibri" pitchFamily="34" charset="0"/>
                <a:ea typeface="Calibri" pitchFamily="34" charset="0"/>
                <a:cs typeface="Arial" pitchFamily="34" charset="0"/>
              </a:rPr>
              <a:t>Microspores are produced in </a:t>
            </a:r>
            <a:r>
              <a:rPr kumimoji="0" lang="en-US" b="1" i="0" u="none" strike="noStrike" cap="none" normalizeH="0" baseline="0" dirty="0" err="1" smtClean="0">
                <a:ln>
                  <a:noFill/>
                </a:ln>
                <a:solidFill>
                  <a:schemeClr val="tx1"/>
                </a:solidFill>
                <a:effectLst/>
                <a:latin typeface="Calibri" pitchFamily="34" charset="0"/>
                <a:ea typeface="Calibri" pitchFamily="34" charset="0"/>
                <a:cs typeface="Arial" pitchFamily="34" charset="0"/>
              </a:rPr>
              <a:t>microsporangia</a:t>
            </a:r>
            <a:r>
              <a:rPr kumimoji="0" lang="en-US" b="1" i="0" u="none" strike="noStrike" cap="none" normalizeH="0" baseline="0" dirty="0" smtClean="0">
                <a:ln>
                  <a:noFill/>
                </a:ln>
                <a:solidFill>
                  <a:schemeClr val="tx1"/>
                </a:solidFill>
                <a:effectLst/>
                <a:latin typeface="Calibri" pitchFamily="34" charset="0"/>
                <a:ea typeface="Calibri" pitchFamily="34" charset="0"/>
                <a:cs typeface="Arial" pitchFamily="34" charset="0"/>
              </a:rPr>
              <a:t> of microsporophyll that together form male cone.</a:t>
            </a:r>
            <a:endParaRPr kumimoji="0" lang="en-US" b="1"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b="1" i="0" u="none" strike="noStrike" cap="none" normalizeH="0" baseline="0" dirty="0" smtClean="0">
                <a:ln>
                  <a:noFill/>
                </a:ln>
                <a:solidFill>
                  <a:schemeClr val="tx1"/>
                </a:solidFill>
                <a:effectLst/>
                <a:latin typeface="Calibri" pitchFamily="34" charset="0"/>
                <a:ea typeface="Calibri" pitchFamily="34" charset="0"/>
                <a:cs typeface="SymbolMT"/>
              </a:rPr>
              <a:t>• </a:t>
            </a:r>
            <a:r>
              <a:rPr kumimoji="0" lang="en-US" b="1" i="0" u="none" strike="noStrike" cap="none" normalizeH="0" baseline="0" dirty="0" smtClean="0">
                <a:ln>
                  <a:noFill/>
                </a:ln>
                <a:solidFill>
                  <a:schemeClr val="tx1"/>
                </a:solidFill>
                <a:effectLst/>
                <a:latin typeface="Calibri" pitchFamily="34" charset="0"/>
                <a:ea typeface="Calibri" pitchFamily="34" charset="0"/>
                <a:cs typeface="Arial" pitchFamily="34" charset="0"/>
              </a:rPr>
              <a:t>Megaspores are formed in the ovule, which in return are formed on </a:t>
            </a:r>
            <a:r>
              <a:rPr kumimoji="0" lang="en-US" b="1" i="0" u="none" strike="noStrike" cap="none" normalizeH="0" baseline="0" dirty="0" err="1" smtClean="0">
                <a:ln>
                  <a:noFill/>
                </a:ln>
                <a:solidFill>
                  <a:schemeClr val="tx1"/>
                </a:solidFill>
                <a:effectLst/>
                <a:latin typeface="Calibri" pitchFamily="34" charset="0"/>
                <a:ea typeface="Calibri" pitchFamily="34" charset="0"/>
                <a:cs typeface="Arial" pitchFamily="34" charset="0"/>
              </a:rPr>
              <a:t>megasporophylls</a:t>
            </a:r>
            <a:r>
              <a:rPr kumimoji="0" lang="en-US" b="1" i="0" u="none" strike="noStrike" cap="none" normalizeH="0" baseline="0" dirty="0" smtClean="0">
                <a:ln>
                  <a:noFill/>
                </a:ln>
                <a:solidFill>
                  <a:schemeClr val="tx1"/>
                </a:solidFill>
                <a:effectLst/>
                <a:latin typeface="Calibri" pitchFamily="34" charset="0"/>
                <a:ea typeface="Calibri" pitchFamily="34" charset="0"/>
                <a:cs typeface="Arial" pitchFamily="34" charset="0"/>
              </a:rPr>
              <a:t>. These are arranged loosely</a:t>
            </a:r>
            <a:r>
              <a:rPr lang="en-US" b="1" dirty="0" smtClean="0">
                <a:latin typeface="Arial" pitchFamily="34" charset="0"/>
                <a:ea typeface="Calibri" pitchFamily="34" charset="0"/>
                <a:cs typeface="Arial" pitchFamily="34" charset="0"/>
              </a:rPr>
              <a:t> </a:t>
            </a:r>
            <a:r>
              <a:rPr kumimoji="0" lang="en-US" b="1" i="0" u="none" strike="noStrike" cap="none" normalizeH="0" baseline="0" dirty="0" smtClean="0">
                <a:ln>
                  <a:noFill/>
                </a:ln>
                <a:solidFill>
                  <a:schemeClr val="tx1"/>
                </a:solidFill>
                <a:effectLst/>
                <a:latin typeface="Calibri" pitchFamily="34" charset="0"/>
                <a:ea typeface="Calibri" pitchFamily="34" charset="0"/>
                <a:cs typeface="Arial" pitchFamily="34" charset="0"/>
              </a:rPr>
              <a:t>and do not form female cone.</a:t>
            </a:r>
            <a:endParaRPr kumimoji="0" lang="en-US" b="1"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b="1" i="0" u="none" strike="noStrike" cap="none" normalizeH="0" baseline="0" dirty="0" smtClean="0">
                <a:ln>
                  <a:noFill/>
                </a:ln>
                <a:solidFill>
                  <a:schemeClr val="tx1"/>
                </a:solidFill>
                <a:effectLst/>
                <a:latin typeface="Calibri" pitchFamily="34" charset="0"/>
                <a:ea typeface="Calibri" pitchFamily="34" charset="0"/>
                <a:cs typeface="Arial,Bold"/>
              </a:rPr>
              <a:t>Male cone</a:t>
            </a:r>
            <a:endParaRPr kumimoji="0" lang="en-US" b="1"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b="1" i="0" u="none" strike="noStrike" cap="none" normalizeH="0" baseline="0" dirty="0" smtClean="0">
                <a:ln>
                  <a:noFill/>
                </a:ln>
                <a:solidFill>
                  <a:schemeClr val="tx1"/>
                </a:solidFill>
                <a:effectLst/>
                <a:latin typeface="Calibri" pitchFamily="34" charset="0"/>
                <a:ea typeface="Calibri" pitchFamily="34" charset="0"/>
                <a:cs typeface="SymbolMT"/>
              </a:rPr>
              <a:t>• </a:t>
            </a:r>
            <a:r>
              <a:rPr kumimoji="0" lang="en-US" b="1" i="0" u="none" strike="noStrike" cap="none" normalizeH="0" baseline="0" dirty="0" smtClean="0">
                <a:ln>
                  <a:noFill/>
                </a:ln>
                <a:solidFill>
                  <a:schemeClr val="tx1"/>
                </a:solidFill>
                <a:effectLst/>
                <a:latin typeface="Calibri" pitchFamily="34" charset="0"/>
                <a:ea typeface="Calibri" pitchFamily="34" charset="0"/>
                <a:cs typeface="Arial" pitchFamily="34" charset="0"/>
              </a:rPr>
              <a:t>It is </a:t>
            </a:r>
            <a:r>
              <a:rPr kumimoji="0" lang="en-US" b="1" i="0" u="none" strike="noStrike" cap="none" normalizeH="0" baseline="0" dirty="0" smtClean="0">
                <a:ln>
                  <a:noFill/>
                </a:ln>
                <a:solidFill>
                  <a:schemeClr val="tx1"/>
                </a:solidFill>
                <a:effectLst/>
                <a:latin typeface="Calibri" pitchFamily="34" charset="0"/>
                <a:ea typeface="Calibri" pitchFamily="34" charset="0"/>
                <a:cs typeface="Arial,Bold"/>
              </a:rPr>
              <a:t>singly </a:t>
            </a:r>
            <a:r>
              <a:rPr kumimoji="0" lang="en-US" b="1" i="0" u="none" strike="noStrike" cap="none" normalizeH="0" baseline="0" dirty="0" smtClean="0">
                <a:ln>
                  <a:noFill/>
                </a:ln>
                <a:solidFill>
                  <a:schemeClr val="tx1"/>
                </a:solidFill>
                <a:effectLst/>
                <a:latin typeface="Calibri" pitchFamily="34" charset="0"/>
                <a:ea typeface="Calibri" pitchFamily="34" charset="0"/>
                <a:cs typeface="Arial" pitchFamily="34" charset="0"/>
              </a:rPr>
              <a:t>formed every year at the apex of male plant after 10 years of vegetative growth of the plant.</a:t>
            </a:r>
            <a:endParaRPr kumimoji="0" lang="en-US" b="1"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b="1" i="0" u="none" strike="noStrike" cap="none" normalizeH="0" baseline="0" dirty="0" smtClean="0">
                <a:ln>
                  <a:noFill/>
                </a:ln>
                <a:solidFill>
                  <a:schemeClr val="tx1"/>
                </a:solidFill>
                <a:effectLst/>
                <a:latin typeface="Calibri" pitchFamily="34" charset="0"/>
                <a:ea typeface="Calibri" pitchFamily="34" charset="0"/>
                <a:cs typeface="SymbolMT"/>
              </a:rPr>
              <a:t>• </a:t>
            </a:r>
            <a:r>
              <a:rPr kumimoji="0" lang="en-US" b="1" i="0" u="none" strike="noStrike" cap="none" normalizeH="0" baseline="0" dirty="0" smtClean="0">
                <a:ln>
                  <a:noFill/>
                </a:ln>
                <a:solidFill>
                  <a:schemeClr val="tx1"/>
                </a:solidFill>
                <a:effectLst/>
                <a:latin typeface="Calibri" pitchFamily="34" charset="0"/>
                <a:ea typeface="Calibri" pitchFamily="34" charset="0"/>
                <a:cs typeface="Arial" pitchFamily="34" charset="0"/>
              </a:rPr>
              <a:t>During its formation the apical </a:t>
            </a:r>
            <a:r>
              <a:rPr kumimoji="0" lang="en-US" b="1" i="0" u="none" strike="noStrike" cap="none" normalizeH="0" baseline="0" dirty="0" err="1" smtClean="0">
                <a:ln>
                  <a:noFill/>
                </a:ln>
                <a:solidFill>
                  <a:schemeClr val="tx1"/>
                </a:solidFill>
                <a:effectLst/>
                <a:latin typeface="Calibri" pitchFamily="34" charset="0"/>
                <a:ea typeface="Calibri" pitchFamily="34" charset="0"/>
                <a:cs typeface="Arial" pitchFamily="34" charset="0"/>
              </a:rPr>
              <a:t>meristem</a:t>
            </a:r>
            <a:r>
              <a:rPr kumimoji="0" lang="en-US" b="1" i="0" u="none" strike="noStrike" cap="none" normalizeH="0" baseline="0" dirty="0" smtClean="0">
                <a:ln>
                  <a:noFill/>
                </a:ln>
                <a:solidFill>
                  <a:schemeClr val="tx1"/>
                </a:solidFill>
                <a:effectLst/>
                <a:latin typeface="Calibri" pitchFamily="34" charset="0"/>
                <a:ea typeface="Calibri" pitchFamily="34" charset="0"/>
                <a:cs typeface="Arial" pitchFamily="34" charset="0"/>
              </a:rPr>
              <a:t> is completely consumed and further growth is continued by a lateral bud</a:t>
            </a:r>
            <a:r>
              <a:rPr lang="en-US" b="1" dirty="0" smtClean="0">
                <a:latin typeface="Arial" pitchFamily="34" charset="0"/>
                <a:ea typeface="Calibri" pitchFamily="34" charset="0"/>
                <a:cs typeface="Arial" pitchFamily="34" charset="0"/>
              </a:rPr>
              <a:t> </a:t>
            </a:r>
            <a:r>
              <a:rPr kumimoji="0" lang="en-US" b="1" i="0" u="none" strike="noStrike" cap="none" normalizeH="0" baseline="0" dirty="0" smtClean="0">
                <a:ln>
                  <a:noFill/>
                </a:ln>
                <a:solidFill>
                  <a:schemeClr val="tx1"/>
                </a:solidFill>
                <a:effectLst/>
                <a:latin typeface="Calibri" pitchFamily="34" charset="0"/>
                <a:ea typeface="Calibri" pitchFamily="34" charset="0"/>
                <a:cs typeface="Arial" pitchFamily="34" charset="0"/>
              </a:rPr>
              <a:t>present at the base of the cone. Hence the stem shows </a:t>
            </a:r>
            <a:r>
              <a:rPr kumimoji="0" lang="en-US" b="1" i="0" u="none" strike="noStrike" cap="none" normalizeH="0" baseline="0" dirty="0" err="1" smtClean="0">
                <a:ln>
                  <a:noFill/>
                </a:ln>
                <a:solidFill>
                  <a:schemeClr val="tx1"/>
                </a:solidFill>
                <a:effectLst/>
                <a:latin typeface="Calibri" pitchFamily="34" charset="0"/>
                <a:ea typeface="Calibri" pitchFamily="34" charset="0"/>
                <a:cs typeface="Arial" pitchFamily="34" charset="0"/>
              </a:rPr>
              <a:t>monopodial</a:t>
            </a:r>
            <a:r>
              <a:rPr kumimoji="0" lang="en-US" b="1" i="0" u="none" strike="noStrike" cap="none" normalizeH="0" baseline="0" dirty="0" smtClean="0">
                <a:ln>
                  <a:noFill/>
                </a:ln>
                <a:solidFill>
                  <a:schemeClr val="tx1"/>
                </a:solidFill>
                <a:effectLst/>
                <a:latin typeface="Calibri" pitchFamily="34" charset="0"/>
                <a:ea typeface="Calibri" pitchFamily="34" charset="0"/>
                <a:cs typeface="Arial" pitchFamily="34" charset="0"/>
              </a:rPr>
              <a:t> growth up to </a:t>
            </a:r>
            <a:r>
              <a:rPr kumimoji="0" lang="en-US" b="1" i="0" u="none" strike="noStrike" cap="none" normalizeH="0" baseline="0" dirty="0" smtClean="0">
                <a:ln>
                  <a:noFill/>
                </a:ln>
                <a:solidFill>
                  <a:schemeClr val="tx1"/>
                </a:solidFill>
                <a:effectLst/>
                <a:latin typeface="Calibri" pitchFamily="34" charset="0"/>
                <a:ea typeface="Calibri" pitchFamily="34" charset="0"/>
                <a:cs typeface="Arial,Bold"/>
              </a:rPr>
              <a:t>10th year </a:t>
            </a:r>
            <a:r>
              <a:rPr kumimoji="0" lang="en-US" b="1" i="0" u="none" strike="noStrike" cap="none" normalizeH="0" baseline="0" dirty="0" smtClean="0">
                <a:ln>
                  <a:noFill/>
                </a:ln>
                <a:solidFill>
                  <a:schemeClr val="tx1"/>
                </a:solidFill>
                <a:effectLst/>
                <a:latin typeface="Calibri" pitchFamily="34" charset="0"/>
                <a:ea typeface="Calibri" pitchFamily="34" charset="0"/>
                <a:cs typeface="Arial" pitchFamily="34" charset="0"/>
              </a:rPr>
              <a:t>and later </a:t>
            </a:r>
            <a:r>
              <a:rPr kumimoji="0" lang="en-US" b="1" i="0" u="none" strike="noStrike" cap="none" normalizeH="0" baseline="0" dirty="0" err="1" smtClean="0">
                <a:ln>
                  <a:noFill/>
                </a:ln>
                <a:solidFill>
                  <a:schemeClr val="tx1"/>
                </a:solidFill>
                <a:effectLst/>
                <a:latin typeface="Calibri" pitchFamily="34" charset="0"/>
                <a:ea typeface="Calibri" pitchFamily="34" charset="0"/>
                <a:cs typeface="Arial" pitchFamily="34" charset="0"/>
              </a:rPr>
              <a:t>sympodial</a:t>
            </a:r>
            <a:r>
              <a:rPr lang="en-US" b="1" dirty="0" smtClean="0">
                <a:latin typeface="Arial" pitchFamily="34" charset="0"/>
                <a:ea typeface="Calibri" pitchFamily="34" charset="0"/>
                <a:cs typeface="Arial" pitchFamily="34" charset="0"/>
              </a:rPr>
              <a:t> </a:t>
            </a:r>
            <a:r>
              <a:rPr kumimoji="0" lang="en-US" b="1" i="0" u="none" strike="noStrike" cap="none" normalizeH="0" baseline="0" dirty="0" smtClean="0">
                <a:ln>
                  <a:noFill/>
                </a:ln>
                <a:solidFill>
                  <a:schemeClr val="tx1"/>
                </a:solidFill>
                <a:effectLst/>
                <a:latin typeface="Calibri" pitchFamily="34" charset="0"/>
                <a:ea typeface="Calibri" pitchFamily="34" charset="0"/>
                <a:cs typeface="Arial" pitchFamily="34" charset="0"/>
              </a:rPr>
              <a:t>growth (</a:t>
            </a:r>
            <a:r>
              <a:rPr kumimoji="0" lang="en-US" b="1" i="0" u="none" strike="noStrike" cap="none" normalizeH="0" baseline="0" dirty="0" err="1" smtClean="0">
                <a:ln>
                  <a:noFill/>
                </a:ln>
                <a:solidFill>
                  <a:schemeClr val="tx1"/>
                </a:solidFill>
                <a:effectLst/>
                <a:latin typeface="Calibri" pitchFamily="34" charset="0"/>
                <a:ea typeface="Calibri" pitchFamily="34" charset="0"/>
                <a:cs typeface="Arial" pitchFamily="34" charset="0"/>
              </a:rPr>
              <a:t>Cymose</a:t>
            </a:r>
            <a:r>
              <a:rPr kumimoji="0" lang="en-US" b="1" i="0" u="none" strike="noStrike" cap="none" normalizeH="0" baseline="0" dirty="0" smtClean="0">
                <a:ln>
                  <a:noFill/>
                </a:ln>
                <a:solidFill>
                  <a:schemeClr val="tx1"/>
                </a:solidFill>
                <a:effectLst/>
                <a:latin typeface="Calibri" pitchFamily="34" charset="0"/>
                <a:ea typeface="Calibri" pitchFamily="34" charset="0"/>
                <a:cs typeface="Arial" pitchFamily="34" charset="0"/>
              </a:rPr>
              <a:t>).</a:t>
            </a:r>
            <a:endParaRPr kumimoji="0" lang="en-US" b="1"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b="1" i="0" u="none" strike="noStrike" cap="none" normalizeH="0" baseline="0" dirty="0" smtClean="0">
                <a:ln>
                  <a:noFill/>
                </a:ln>
                <a:solidFill>
                  <a:schemeClr val="tx1"/>
                </a:solidFill>
                <a:effectLst/>
                <a:latin typeface="Calibri" pitchFamily="34" charset="0"/>
                <a:ea typeface="Calibri" pitchFamily="34" charset="0"/>
                <a:cs typeface="SymbolMT"/>
              </a:rPr>
              <a:t>• </a:t>
            </a:r>
            <a:r>
              <a:rPr kumimoji="0" lang="en-US" b="1" i="0" u="none" strike="noStrike" cap="none" normalizeH="0" baseline="0" dirty="0" smtClean="0">
                <a:ln>
                  <a:noFill/>
                </a:ln>
                <a:solidFill>
                  <a:schemeClr val="tx1"/>
                </a:solidFill>
                <a:effectLst/>
                <a:latin typeface="Calibri" pitchFamily="34" charset="0"/>
                <a:ea typeface="Calibri" pitchFamily="34" charset="0"/>
                <a:cs typeface="Arial" pitchFamily="34" charset="0"/>
              </a:rPr>
              <a:t>It is long, compact, </a:t>
            </a:r>
            <a:r>
              <a:rPr kumimoji="0" lang="en-US" b="1" i="0" u="none" strike="noStrike" cap="none" normalizeH="0" baseline="0" dirty="0" smtClean="0">
                <a:ln>
                  <a:noFill/>
                </a:ln>
                <a:solidFill>
                  <a:schemeClr val="tx1"/>
                </a:solidFill>
                <a:effectLst/>
                <a:latin typeface="Calibri" pitchFamily="34" charset="0"/>
                <a:ea typeface="Calibri" pitchFamily="34" charset="0"/>
                <a:cs typeface="Arial,Bold"/>
              </a:rPr>
              <a:t>oval </a:t>
            </a:r>
            <a:r>
              <a:rPr kumimoji="0" lang="en-US" b="1" i="0" u="none" strike="noStrike" cap="none" normalizeH="0" baseline="0" dirty="0" smtClean="0">
                <a:ln>
                  <a:noFill/>
                </a:ln>
                <a:solidFill>
                  <a:schemeClr val="tx1"/>
                </a:solidFill>
                <a:effectLst/>
                <a:latin typeface="Calibri" pitchFamily="34" charset="0"/>
                <a:ea typeface="Calibri" pitchFamily="34" charset="0"/>
                <a:cs typeface="Arial" pitchFamily="34" charset="0"/>
              </a:rPr>
              <a:t>or </a:t>
            </a:r>
            <a:r>
              <a:rPr kumimoji="0" lang="en-US" b="1" i="0" u="none" strike="noStrike" cap="none" normalizeH="0" baseline="0" dirty="0" err="1" smtClean="0">
                <a:ln>
                  <a:noFill/>
                </a:ln>
                <a:solidFill>
                  <a:schemeClr val="tx1"/>
                </a:solidFill>
                <a:effectLst/>
                <a:latin typeface="Calibri" pitchFamily="34" charset="0"/>
                <a:ea typeface="Calibri" pitchFamily="34" charset="0"/>
                <a:cs typeface="Arial,Bold"/>
              </a:rPr>
              <a:t>fusiform</a:t>
            </a:r>
            <a:r>
              <a:rPr kumimoji="0" lang="en-US" b="1" i="0" u="none" strike="noStrike" cap="none" normalizeH="0" baseline="0" dirty="0" smtClean="0">
                <a:ln>
                  <a:noFill/>
                </a:ln>
                <a:solidFill>
                  <a:schemeClr val="tx1"/>
                </a:solidFill>
                <a:effectLst/>
                <a:latin typeface="Calibri" pitchFamily="34" charset="0"/>
                <a:ea typeface="Calibri" pitchFamily="34" charset="0"/>
                <a:cs typeface="Arial,Bold"/>
              </a:rPr>
              <a:t> </a:t>
            </a:r>
            <a:r>
              <a:rPr kumimoji="0" lang="en-US" b="1" i="0" u="none" strike="noStrike" cap="none" normalizeH="0" baseline="0" dirty="0" smtClean="0">
                <a:ln>
                  <a:noFill/>
                </a:ln>
                <a:solidFill>
                  <a:schemeClr val="tx1"/>
                </a:solidFill>
                <a:effectLst/>
                <a:latin typeface="Calibri" pitchFamily="34" charset="0"/>
                <a:ea typeface="Calibri" pitchFamily="34" charset="0"/>
                <a:cs typeface="Arial" pitchFamily="34" charset="0"/>
              </a:rPr>
              <a:t>and has short stalk. It is surrounded by a crown of young leaves.</a:t>
            </a:r>
            <a:endParaRPr kumimoji="0" lang="en-US" b="1"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b="1" i="0" u="none" strike="noStrike" cap="none" normalizeH="0" baseline="0" dirty="0" smtClean="0">
                <a:ln>
                  <a:noFill/>
                </a:ln>
                <a:solidFill>
                  <a:schemeClr val="tx1"/>
                </a:solidFill>
                <a:effectLst/>
                <a:latin typeface="Calibri" pitchFamily="34" charset="0"/>
                <a:ea typeface="Calibri" pitchFamily="34" charset="0"/>
                <a:cs typeface="SymbolMT"/>
              </a:rPr>
              <a:t>• </a:t>
            </a:r>
            <a:r>
              <a:rPr kumimoji="0" lang="en-US" b="1" i="0" u="none" strike="noStrike" cap="none" normalizeH="0" baseline="0" dirty="0" smtClean="0">
                <a:ln>
                  <a:noFill/>
                </a:ln>
                <a:solidFill>
                  <a:schemeClr val="tx1"/>
                </a:solidFill>
                <a:effectLst/>
                <a:latin typeface="Calibri" pitchFamily="34" charset="0"/>
                <a:ea typeface="Calibri" pitchFamily="34" charset="0"/>
                <a:cs typeface="Arial" pitchFamily="34" charset="0"/>
              </a:rPr>
              <a:t>It woody and has </a:t>
            </a:r>
            <a:r>
              <a:rPr kumimoji="0" lang="en-US" b="1" i="0" u="none" strike="noStrike" cap="none" normalizeH="0" baseline="0" dirty="0" smtClean="0">
                <a:ln>
                  <a:noFill/>
                </a:ln>
                <a:solidFill>
                  <a:schemeClr val="tx1"/>
                </a:solidFill>
                <a:effectLst/>
                <a:latin typeface="Calibri" pitchFamily="34" charset="0"/>
                <a:ea typeface="Calibri" pitchFamily="34" charset="0"/>
                <a:cs typeface="Arial,Bold"/>
              </a:rPr>
              <a:t>20 – 60 cm </a:t>
            </a:r>
            <a:r>
              <a:rPr kumimoji="0" lang="en-US" b="1" i="0" u="none" strike="noStrike" cap="none" normalizeH="0" baseline="0" dirty="0" smtClean="0">
                <a:ln>
                  <a:noFill/>
                </a:ln>
                <a:solidFill>
                  <a:schemeClr val="tx1"/>
                </a:solidFill>
                <a:effectLst/>
                <a:latin typeface="Calibri" pitchFamily="34" charset="0"/>
                <a:ea typeface="Calibri" pitchFamily="34" charset="0"/>
                <a:cs typeface="Arial" pitchFamily="34" charset="0"/>
              </a:rPr>
              <a:t>length.</a:t>
            </a:r>
            <a:endParaRPr kumimoji="0" lang="en-US" b="1"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b="1" i="0" u="none" strike="noStrike" cap="none" normalizeH="0" baseline="0" dirty="0" smtClean="0">
                <a:ln>
                  <a:noFill/>
                </a:ln>
                <a:solidFill>
                  <a:schemeClr val="tx1"/>
                </a:solidFill>
                <a:effectLst/>
                <a:latin typeface="Calibri" pitchFamily="34" charset="0"/>
                <a:ea typeface="Calibri" pitchFamily="34" charset="0"/>
                <a:cs typeface="SymbolMT"/>
              </a:rPr>
              <a:t>• </a:t>
            </a:r>
            <a:r>
              <a:rPr kumimoji="0" lang="en-US" b="1" i="0" u="none" strike="noStrike" cap="none" normalizeH="0" baseline="0" dirty="0" smtClean="0">
                <a:ln>
                  <a:noFill/>
                </a:ln>
                <a:solidFill>
                  <a:schemeClr val="tx1"/>
                </a:solidFill>
                <a:effectLst/>
                <a:latin typeface="Calibri" pitchFamily="34" charset="0"/>
                <a:ea typeface="Calibri" pitchFamily="34" charset="0"/>
                <a:cs typeface="Arial" pitchFamily="34" charset="0"/>
              </a:rPr>
              <a:t>Its axis has several compactly, spirally and </a:t>
            </a:r>
            <a:r>
              <a:rPr kumimoji="0" lang="en-US" b="1" i="0" u="none" strike="noStrike" cap="none" normalizeH="0" baseline="0" dirty="0" err="1" smtClean="0">
                <a:ln>
                  <a:noFill/>
                </a:ln>
                <a:solidFill>
                  <a:schemeClr val="tx1"/>
                </a:solidFill>
                <a:effectLst/>
                <a:latin typeface="Calibri" pitchFamily="34" charset="0"/>
                <a:ea typeface="Calibri" pitchFamily="34" charset="0"/>
                <a:cs typeface="Arial" pitchFamily="34" charset="0"/>
              </a:rPr>
              <a:t>acropetally</a:t>
            </a:r>
            <a:r>
              <a:rPr kumimoji="0" lang="en-US" b="1" i="0" u="none" strike="noStrike" cap="none" normalizeH="0" baseline="0" dirty="0" smtClean="0">
                <a:ln>
                  <a:noFill/>
                </a:ln>
                <a:solidFill>
                  <a:schemeClr val="tx1"/>
                </a:solidFill>
                <a:effectLst/>
                <a:latin typeface="Calibri" pitchFamily="34" charset="0"/>
                <a:ea typeface="Calibri" pitchFamily="34" charset="0"/>
                <a:cs typeface="Arial" pitchFamily="34" charset="0"/>
              </a:rPr>
              <a:t> arranged </a:t>
            </a:r>
            <a:r>
              <a:rPr kumimoji="0" lang="en-US" b="1" i="0" u="none" strike="noStrike" cap="none" normalizeH="0" baseline="0" dirty="0" err="1" smtClean="0">
                <a:ln>
                  <a:noFill/>
                </a:ln>
                <a:solidFill>
                  <a:schemeClr val="tx1"/>
                </a:solidFill>
                <a:effectLst/>
                <a:latin typeface="Calibri" pitchFamily="34" charset="0"/>
                <a:ea typeface="Calibri" pitchFamily="34" charset="0"/>
                <a:cs typeface="Arial" pitchFamily="34" charset="0"/>
              </a:rPr>
              <a:t>microsporophylls</a:t>
            </a:r>
            <a:r>
              <a:rPr kumimoji="0" lang="en-US" b="1" i="0" u="none" strike="noStrike" cap="none" normalizeH="0" baseline="0" dirty="0" smtClean="0">
                <a:ln>
                  <a:noFill/>
                </a:ln>
                <a:solidFill>
                  <a:schemeClr val="tx1"/>
                </a:solidFill>
                <a:effectLst/>
                <a:latin typeface="Calibri" pitchFamily="34" charset="0"/>
                <a:ea typeface="Calibri" pitchFamily="34" charset="0"/>
                <a:cs typeface="Arial" pitchFamily="34" charset="0"/>
              </a:rPr>
              <a:t>.</a:t>
            </a:r>
            <a:endParaRPr kumimoji="0" lang="en-US" b="1"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b="1" i="0" u="none" strike="noStrike" cap="none" normalizeH="0" baseline="0" dirty="0" smtClean="0">
                <a:ln>
                  <a:noFill/>
                </a:ln>
                <a:solidFill>
                  <a:schemeClr val="tx1"/>
                </a:solidFill>
                <a:effectLst/>
                <a:latin typeface="Calibri" pitchFamily="34" charset="0"/>
                <a:ea typeface="Calibri" pitchFamily="34" charset="0"/>
                <a:cs typeface="SymbolMT"/>
              </a:rPr>
              <a:t>• </a:t>
            </a:r>
            <a:r>
              <a:rPr kumimoji="0" lang="en-US" b="1" i="0" u="none" strike="noStrike" cap="none" normalizeH="0" baseline="0" dirty="0" smtClean="0">
                <a:ln>
                  <a:noFill/>
                </a:ln>
                <a:solidFill>
                  <a:schemeClr val="tx1"/>
                </a:solidFill>
                <a:effectLst/>
                <a:latin typeface="Calibri" pitchFamily="34" charset="0"/>
                <a:ea typeface="Calibri" pitchFamily="34" charset="0"/>
                <a:cs typeface="Arial" pitchFamily="34" charset="0"/>
              </a:rPr>
              <a:t>Some </a:t>
            </a:r>
            <a:r>
              <a:rPr kumimoji="0" lang="en-US" b="1" i="0" u="none" strike="noStrike" cap="none" normalizeH="0" baseline="0" dirty="0" err="1" smtClean="0">
                <a:ln>
                  <a:noFill/>
                </a:ln>
                <a:solidFill>
                  <a:schemeClr val="tx1"/>
                </a:solidFill>
                <a:effectLst/>
                <a:latin typeface="Calibri" pitchFamily="34" charset="0"/>
                <a:ea typeface="Calibri" pitchFamily="34" charset="0"/>
                <a:cs typeface="Arial" pitchFamily="34" charset="0"/>
              </a:rPr>
              <a:t>microsporophylls</a:t>
            </a:r>
            <a:r>
              <a:rPr kumimoji="0" lang="en-US" b="1" i="0" u="none" strike="noStrike" cap="none" normalizeH="0" baseline="0" dirty="0" smtClean="0">
                <a:ln>
                  <a:noFill/>
                </a:ln>
                <a:solidFill>
                  <a:schemeClr val="tx1"/>
                </a:solidFill>
                <a:effectLst/>
                <a:latin typeface="Calibri" pitchFamily="34" charset="0"/>
                <a:ea typeface="Calibri" pitchFamily="34" charset="0"/>
                <a:cs typeface="Arial" pitchFamily="34" charset="0"/>
              </a:rPr>
              <a:t> of apical and basal regions are sterile and do not produce </a:t>
            </a:r>
            <a:r>
              <a:rPr kumimoji="0" lang="en-US" b="1" i="0" u="none" strike="noStrike" cap="none" normalizeH="0" baseline="0" dirty="0" err="1" smtClean="0">
                <a:ln>
                  <a:noFill/>
                </a:ln>
                <a:solidFill>
                  <a:schemeClr val="tx1"/>
                </a:solidFill>
                <a:effectLst/>
                <a:latin typeface="Calibri" pitchFamily="34" charset="0"/>
                <a:ea typeface="Calibri" pitchFamily="34" charset="0"/>
                <a:cs typeface="Arial" pitchFamily="34" charset="0"/>
              </a:rPr>
              <a:t>microsporangia</a:t>
            </a:r>
            <a:r>
              <a:rPr kumimoji="0" lang="en-US" sz="1200" b="1" i="0" u="none" strike="noStrike" cap="none" normalizeH="0" baseline="0" dirty="0" smtClean="0">
                <a:ln>
                  <a:noFill/>
                </a:ln>
                <a:solidFill>
                  <a:schemeClr val="tx1"/>
                </a:solidFill>
                <a:effectLst/>
                <a:latin typeface="Calibri" pitchFamily="34" charset="0"/>
                <a:ea typeface="Calibri" pitchFamily="34" charset="0"/>
                <a:cs typeface="Arial" pitchFamily="34" charset="0"/>
              </a:rPr>
              <a:t>.</a:t>
            </a:r>
            <a:endParaRPr kumimoji="0" lang="en-US" sz="1800" b="1" i="0" u="none" strike="noStrike" cap="none" normalizeH="0" baseline="0" dirty="0" smtClean="0">
              <a:ln>
                <a:noFill/>
              </a:ln>
              <a:solidFill>
                <a:schemeClr val="tx1"/>
              </a:solidFill>
              <a:effectLst/>
              <a:latin typeface="Arial" pitchFamily="34" charset="0"/>
            </a:endParaRPr>
          </a:p>
        </p:txBody>
      </p:sp>
    </p:spTree>
  </p:cSld>
  <p:clrMapOvr>
    <a:masterClrMapping/>
  </p:clrMapOvr>
  <p:transition>
    <p:wipe dir="u"/>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8" name="Picture 3" descr="male cone"/>
          <p:cNvPicPr>
            <a:picLocks noChangeAspect="1" noChangeArrowheads="1"/>
          </p:cNvPicPr>
          <p:nvPr/>
        </p:nvPicPr>
        <p:blipFill>
          <a:blip r:embed="rId2"/>
          <a:srcRect/>
          <a:stretch>
            <a:fillRect/>
          </a:stretch>
        </p:blipFill>
        <p:spPr bwMode="auto">
          <a:xfrm>
            <a:off x="4343400" y="609600"/>
            <a:ext cx="2743200" cy="2667000"/>
          </a:xfrm>
          <a:prstGeom prst="rect">
            <a:avLst/>
          </a:prstGeom>
          <a:noFill/>
        </p:spPr>
      </p:pic>
      <p:pic>
        <p:nvPicPr>
          <p:cNvPr id="41986" name="Picture 6" descr="microsporophyll"/>
          <p:cNvPicPr>
            <a:picLocks noChangeAspect="1" noChangeArrowheads="1"/>
          </p:cNvPicPr>
          <p:nvPr/>
        </p:nvPicPr>
        <p:blipFill>
          <a:blip r:embed="rId3"/>
          <a:srcRect/>
          <a:stretch>
            <a:fillRect/>
          </a:stretch>
        </p:blipFill>
        <p:spPr bwMode="auto">
          <a:xfrm>
            <a:off x="304800" y="3505200"/>
            <a:ext cx="3124200" cy="2819400"/>
          </a:xfrm>
          <a:prstGeom prst="rect">
            <a:avLst/>
          </a:prstGeom>
          <a:noFill/>
        </p:spPr>
      </p:pic>
      <p:pic>
        <p:nvPicPr>
          <p:cNvPr id="41985" name="Picture 8" descr="10"/>
          <p:cNvPicPr>
            <a:picLocks noChangeAspect="1" noChangeArrowheads="1"/>
          </p:cNvPicPr>
          <p:nvPr/>
        </p:nvPicPr>
        <p:blipFill>
          <a:blip r:embed="rId4"/>
          <a:srcRect/>
          <a:stretch>
            <a:fillRect/>
          </a:stretch>
        </p:blipFill>
        <p:spPr bwMode="auto">
          <a:xfrm>
            <a:off x="228600" y="762000"/>
            <a:ext cx="2962275" cy="2362200"/>
          </a:xfrm>
          <a:prstGeom prst="rect">
            <a:avLst/>
          </a:prstGeom>
          <a:noFill/>
        </p:spPr>
      </p:pic>
      <p:sp>
        <p:nvSpPr>
          <p:cNvPr id="41989" name="Rectangle 5"/>
          <p:cNvSpPr>
            <a:spLocks noChangeArrowheads="1"/>
          </p:cNvSpPr>
          <p:nvPr/>
        </p:nvSpPr>
        <p:spPr bwMode="auto">
          <a:xfrm>
            <a:off x="0" y="0"/>
            <a:ext cx="5159105" cy="677108"/>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lang="en-US" sz="2000" b="1" dirty="0" smtClean="0">
                <a:latin typeface="Calibri" pitchFamily="34" charset="0"/>
                <a:ea typeface="Calibri" pitchFamily="34" charset="0"/>
                <a:cs typeface="Arial,Bold" charset="0"/>
              </a:rPr>
              <a:t>                                                       </a:t>
            </a:r>
            <a:r>
              <a:rPr lang="en-US" sz="2000" b="1" dirty="0" smtClean="0">
                <a:solidFill>
                  <a:srgbClr val="C00000"/>
                </a:solidFill>
                <a:latin typeface="Calibri" pitchFamily="34" charset="0"/>
                <a:ea typeface="Calibri" pitchFamily="34" charset="0"/>
                <a:cs typeface="Arial,Bold" charset="0"/>
              </a:rPr>
              <a:t>Microsporophyll </a:t>
            </a:r>
            <a:endParaRPr kumimoji="0" lang="en-US" sz="2000" b="0"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endParaRPr>
          </a:p>
        </p:txBody>
      </p:sp>
      <p:sp>
        <p:nvSpPr>
          <p:cNvPr id="41990" name="Rectangle 6"/>
          <p:cNvSpPr>
            <a:spLocks noChangeArrowheads="1"/>
          </p:cNvSpPr>
          <p:nvPr/>
        </p:nvSpPr>
        <p:spPr bwMode="auto">
          <a:xfrm>
            <a:off x="0" y="579120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endParaRPr>
          </a:p>
        </p:txBody>
      </p:sp>
      <p:pic>
        <p:nvPicPr>
          <p:cNvPr id="8" name="Picture 5" descr="microspores"/>
          <p:cNvPicPr>
            <a:picLocks noChangeAspect="1" noChangeArrowheads="1"/>
          </p:cNvPicPr>
          <p:nvPr/>
        </p:nvPicPr>
        <p:blipFill>
          <a:blip r:embed="rId5"/>
          <a:srcRect/>
          <a:stretch>
            <a:fillRect/>
          </a:stretch>
        </p:blipFill>
        <p:spPr bwMode="auto">
          <a:xfrm>
            <a:off x="4343400" y="3581400"/>
            <a:ext cx="2743200" cy="2743200"/>
          </a:xfrm>
          <a:prstGeom prst="rect">
            <a:avLst/>
          </a:prstGeom>
          <a:noFill/>
        </p:spPr>
      </p:pic>
    </p:spTree>
  </p:cSld>
  <p:clrMapOvr>
    <a:masterClrMapping/>
  </p:clrMapOvr>
  <p:transition>
    <p:pull dir="ld"/>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1"/>
          <p:cNvSpPr>
            <a:spLocks noChangeArrowheads="1"/>
          </p:cNvSpPr>
          <p:nvPr/>
        </p:nvSpPr>
        <p:spPr bwMode="auto">
          <a:xfrm>
            <a:off x="0" y="0"/>
            <a:ext cx="9144000" cy="483209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800" b="1" i="0" u="none" strike="noStrike" cap="none" normalizeH="0" baseline="0" dirty="0" smtClean="0">
                <a:ln>
                  <a:noFill/>
                </a:ln>
                <a:solidFill>
                  <a:schemeClr val="tx1"/>
                </a:solidFill>
                <a:effectLst/>
                <a:latin typeface="Calibri" pitchFamily="34" charset="0"/>
                <a:ea typeface="Calibri" pitchFamily="34" charset="0"/>
                <a:cs typeface="SymbolMT"/>
              </a:rPr>
              <a:t>• </a:t>
            </a:r>
            <a:r>
              <a:rPr kumimoji="0" lang="en-US" sz="2800" b="1" i="0" u="none" strike="noStrike" cap="none" normalizeH="0" baseline="0" dirty="0" smtClean="0">
                <a:ln>
                  <a:noFill/>
                </a:ln>
                <a:solidFill>
                  <a:schemeClr val="tx1"/>
                </a:solidFill>
                <a:effectLst/>
                <a:latin typeface="Calibri" pitchFamily="34" charset="0"/>
                <a:ea typeface="Calibri" pitchFamily="34" charset="0"/>
                <a:cs typeface="Arial" pitchFamily="34" charset="0"/>
              </a:rPr>
              <a:t>It is flattened triangular structure with </a:t>
            </a:r>
            <a:r>
              <a:rPr kumimoji="0" lang="en-US" sz="2800" b="1" i="0" u="none" strike="noStrike" cap="none" normalizeH="0" baseline="0" dirty="0" smtClean="0">
                <a:ln>
                  <a:noFill/>
                </a:ln>
                <a:solidFill>
                  <a:schemeClr val="tx1"/>
                </a:solidFill>
                <a:effectLst/>
                <a:latin typeface="Calibri" pitchFamily="34" charset="0"/>
                <a:ea typeface="Calibri" pitchFamily="34" charset="0"/>
                <a:cs typeface="Arial,Bold"/>
              </a:rPr>
              <a:t>3 – 3.5 cm </a:t>
            </a:r>
            <a:r>
              <a:rPr kumimoji="0" lang="en-US" sz="2800" b="1" i="0" u="none" strike="noStrike" cap="none" normalizeH="0" baseline="0" dirty="0" smtClean="0">
                <a:ln>
                  <a:noFill/>
                </a:ln>
                <a:solidFill>
                  <a:schemeClr val="tx1"/>
                </a:solidFill>
                <a:effectLst/>
                <a:latin typeface="Calibri" pitchFamily="34" charset="0"/>
                <a:ea typeface="Calibri" pitchFamily="34" charset="0"/>
                <a:cs typeface="Arial" pitchFamily="34" charset="0"/>
              </a:rPr>
              <a:t>length and </a:t>
            </a:r>
            <a:r>
              <a:rPr kumimoji="0" lang="en-US" sz="2800" b="1" i="0" u="none" strike="noStrike" cap="none" normalizeH="0" baseline="0" dirty="0" smtClean="0">
                <a:ln>
                  <a:noFill/>
                </a:ln>
                <a:solidFill>
                  <a:schemeClr val="tx1"/>
                </a:solidFill>
                <a:effectLst/>
                <a:latin typeface="Calibri" pitchFamily="34" charset="0"/>
                <a:ea typeface="Calibri" pitchFamily="34" charset="0"/>
                <a:cs typeface="Arial,Bold"/>
              </a:rPr>
              <a:t>1.2 – 2.3 cm </a:t>
            </a:r>
            <a:r>
              <a:rPr kumimoji="0" lang="en-US" sz="2800" b="1" i="0" u="none" strike="noStrike" cap="none" normalizeH="0" baseline="0" dirty="0" smtClean="0">
                <a:ln>
                  <a:noFill/>
                </a:ln>
                <a:solidFill>
                  <a:schemeClr val="tx1"/>
                </a:solidFill>
                <a:effectLst/>
                <a:latin typeface="Calibri" pitchFamily="34" charset="0"/>
                <a:ea typeface="Calibri" pitchFamily="34" charset="0"/>
                <a:cs typeface="Arial" pitchFamily="34" charset="0"/>
              </a:rPr>
              <a:t>width.</a:t>
            </a:r>
            <a:endParaRPr kumimoji="0" lang="en-US" sz="2800" b="1"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800" b="1" i="0" u="none" strike="noStrike" cap="none" normalizeH="0" baseline="0" dirty="0" smtClean="0">
                <a:ln>
                  <a:noFill/>
                </a:ln>
                <a:solidFill>
                  <a:schemeClr val="tx1"/>
                </a:solidFill>
                <a:effectLst/>
                <a:latin typeface="Calibri" pitchFamily="34" charset="0"/>
                <a:ea typeface="Calibri" pitchFamily="34" charset="0"/>
                <a:cs typeface="SymbolMT"/>
              </a:rPr>
              <a:t>• </a:t>
            </a:r>
            <a:r>
              <a:rPr kumimoji="0" lang="en-US" sz="2800" b="1" i="0" u="none" strike="noStrike" cap="none" normalizeH="0" baseline="0" dirty="0" smtClean="0">
                <a:ln>
                  <a:noFill/>
                </a:ln>
                <a:solidFill>
                  <a:schemeClr val="tx1"/>
                </a:solidFill>
                <a:effectLst/>
                <a:latin typeface="Calibri" pitchFamily="34" charset="0"/>
                <a:ea typeface="Calibri" pitchFamily="34" charset="0"/>
                <a:cs typeface="Arial" pitchFamily="34" charset="0"/>
              </a:rPr>
              <a:t>It has middle fertile and basal and apical sterile regions.</a:t>
            </a:r>
            <a:endParaRPr kumimoji="0" lang="en-US" sz="2800" b="1"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800" b="1" i="0" u="none" strike="noStrike" cap="none" normalizeH="0" baseline="0" dirty="0" smtClean="0">
                <a:ln>
                  <a:noFill/>
                </a:ln>
                <a:solidFill>
                  <a:schemeClr val="tx1"/>
                </a:solidFill>
                <a:effectLst/>
                <a:latin typeface="Calibri" pitchFamily="34" charset="0"/>
                <a:ea typeface="Calibri" pitchFamily="34" charset="0"/>
                <a:cs typeface="SymbolMT"/>
              </a:rPr>
              <a:t>• </a:t>
            </a:r>
            <a:r>
              <a:rPr kumimoji="0" lang="en-US" sz="2800" b="1" i="0" u="none" strike="noStrike" cap="none" normalizeH="0" baseline="0" dirty="0" smtClean="0">
                <a:ln>
                  <a:noFill/>
                </a:ln>
                <a:solidFill>
                  <a:schemeClr val="tx1"/>
                </a:solidFill>
                <a:effectLst/>
                <a:latin typeface="Calibri" pitchFamily="34" charset="0"/>
                <a:ea typeface="Calibri" pitchFamily="34" charset="0"/>
                <a:cs typeface="Arial" pitchFamily="34" charset="0"/>
              </a:rPr>
              <a:t>The apical sterile broad gradually tapering structure arranged parallel to the cone axis is called as </a:t>
            </a:r>
            <a:r>
              <a:rPr kumimoji="0" lang="en-US" sz="2800" b="1" i="0" u="none" strike="noStrike" cap="none" normalizeH="0" baseline="0" dirty="0" err="1" smtClean="0">
                <a:ln>
                  <a:noFill/>
                </a:ln>
                <a:solidFill>
                  <a:schemeClr val="tx1"/>
                </a:solidFill>
                <a:effectLst/>
                <a:latin typeface="Calibri" pitchFamily="34" charset="0"/>
                <a:ea typeface="Calibri" pitchFamily="34" charset="0"/>
                <a:cs typeface="Arial,Bold"/>
              </a:rPr>
              <a:t>Apophysis</a:t>
            </a:r>
            <a:r>
              <a:rPr kumimoji="0" lang="en-US" sz="2800" b="1" i="0" u="none" strike="noStrike" cap="none" normalizeH="0" baseline="0" dirty="0" smtClean="0">
                <a:ln>
                  <a:noFill/>
                </a:ln>
                <a:solidFill>
                  <a:schemeClr val="tx1"/>
                </a:solidFill>
                <a:effectLst/>
                <a:latin typeface="Calibri" pitchFamily="34" charset="0"/>
                <a:ea typeface="Calibri" pitchFamily="34" charset="0"/>
                <a:cs typeface="Arial" pitchFamily="34" charset="0"/>
              </a:rPr>
              <a:t>.</a:t>
            </a:r>
            <a:endParaRPr kumimoji="0" lang="en-US" sz="2800" b="1"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800" b="1" i="0" u="none" strike="noStrike" cap="none" normalizeH="0" baseline="0" dirty="0" smtClean="0">
                <a:ln>
                  <a:noFill/>
                </a:ln>
                <a:solidFill>
                  <a:schemeClr val="tx1"/>
                </a:solidFill>
                <a:effectLst/>
                <a:latin typeface="Calibri" pitchFamily="34" charset="0"/>
                <a:ea typeface="Calibri" pitchFamily="34" charset="0"/>
                <a:cs typeface="SymbolMT"/>
              </a:rPr>
              <a:t>• </a:t>
            </a:r>
            <a:r>
              <a:rPr kumimoji="0" lang="en-US" sz="2800" b="1" i="0" u="none" strike="noStrike" cap="none" normalizeH="0" baseline="0" dirty="0" smtClean="0">
                <a:ln>
                  <a:noFill/>
                </a:ln>
                <a:solidFill>
                  <a:schemeClr val="tx1"/>
                </a:solidFill>
                <a:effectLst/>
                <a:latin typeface="Calibri" pitchFamily="34" charset="0"/>
                <a:ea typeface="Calibri" pitchFamily="34" charset="0"/>
                <a:cs typeface="Arial" pitchFamily="34" charset="0"/>
              </a:rPr>
              <a:t>The remaining portion of the </a:t>
            </a:r>
            <a:r>
              <a:rPr kumimoji="0" lang="en-US" sz="2800" b="1" i="0" u="none" strike="noStrike" cap="none" normalizeH="0" baseline="0" dirty="0" err="1" smtClean="0">
                <a:ln>
                  <a:noFill/>
                </a:ln>
                <a:solidFill>
                  <a:schemeClr val="tx1"/>
                </a:solidFill>
                <a:effectLst/>
                <a:latin typeface="Calibri" pitchFamily="34" charset="0"/>
                <a:ea typeface="Calibri" pitchFamily="34" charset="0"/>
                <a:cs typeface="Arial" pitchFamily="34" charset="0"/>
              </a:rPr>
              <a:t>sporophyll</a:t>
            </a:r>
            <a:r>
              <a:rPr kumimoji="0" lang="en-US" sz="2800" b="1" i="0" u="none" strike="noStrike" cap="none" normalizeH="0" baseline="0" dirty="0" smtClean="0">
                <a:ln>
                  <a:noFill/>
                </a:ln>
                <a:solidFill>
                  <a:schemeClr val="tx1"/>
                </a:solidFill>
                <a:effectLst/>
                <a:latin typeface="Calibri" pitchFamily="34" charset="0"/>
                <a:ea typeface="Calibri" pitchFamily="34" charset="0"/>
                <a:cs typeface="Arial" pitchFamily="34" charset="0"/>
              </a:rPr>
              <a:t> is perpendicular to the cone axis.</a:t>
            </a:r>
            <a:endParaRPr kumimoji="0" lang="en-US" sz="2800" b="1"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800" b="1" i="0" u="none" strike="noStrike" cap="none" normalizeH="0" baseline="0" dirty="0" smtClean="0">
                <a:ln>
                  <a:noFill/>
                </a:ln>
                <a:solidFill>
                  <a:schemeClr val="tx1"/>
                </a:solidFill>
                <a:effectLst/>
                <a:latin typeface="Calibri" pitchFamily="34" charset="0"/>
                <a:ea typeface="Calibri" pitchFamily="34" charset="0"/>
                <a:cs typeface="SymbolMT"/>
              </a:rPr>
              <a:t>• </a:t>
            </a:r>
            <a:r>
              <a:rPr kumimoji="0" lang="en-US" sz="2800" b="1" i="0" u="none" strike="noStrike" cap="none" normalizeH="0" baseline="0" dirty="0" smtClean="0">
                <a:ln>
                  <a:noFill/>
                </a:ln>
                <a:solidFill>
                  <a:schemeClr val="tx1"/>
                </a:solidFill>
                <a:effectLst/>
                <a:latin typeface="Calibri" pitchFamily="34" charset="0"/>
                <a:ea typeface="Calibri" pitchFamily="34" charset="0"/>
                <a:cs typeface="Arial,Bold"/>
              </a:rPr>
              <a:t>700 – 1000 </a:t>
            </a:r>
            <a:r>
              <a:rPr kumimoji="0" lang="en-US" sz="2800" b="1" i="0" u="none" strike="noStrike" cap="none" normalizeH="0" baseline="0" dirty="0" err="1" smtClean="0">
                <a:ln>
                  <a:noFill/>
                </a:ln>
                <a:solidFill>
                  <a:schemeClr val="tx1"/>
                </a:solidFill>
                <a:effectLst/>
                <a:latin typeface="Calibri" pitchFamily="34" charset="0"/>
                <a:ea typeface="Calibri" pitchFamily="34" charset="0"/>
                <a:cs typeface="Arial" pitchFamily="34" charset="0"/>
              </a:rPr>
              <a:t>microsporangia</a:t>
            </a:r>
            <a:r>
              <a:rPr kumimoji="0" lang="en-US" sz="2800" b="1" i="0" u="none" strike="noStrike" cap="none" normalizeH="0" baseline="0" dirty="0" smtClean="0">
                <a:ln>
                  <a:noFill/>
                </a:ln>
                <a:solidFill>
                  <a:schemeClr val="tx1"/>
                </a:solidFill>
                <a:effectLst/>
                <a:latin typeface="Calibri" pitchFamily="34" charset="0"/>
                <a:ea typeface="Calibri" pitchFamily="34" charset="0"/>
                <a:cs typeface="Arial" pitchFamily="34" charset="0"/>
              </a:rPr>
              <a:t> are borne as </a:t>
            </a:r>
            <a:r>
              <a:rPr kumimoji="0" lang="en-US" sz="2800" b="1" i="0" u="none" strike="noStrike" cap="none" normalizeH="0" baseline="0" dirty="0" err="1" smtClean="0">
                <a:ln>
                  <a:noFill/>
                </a:ln>
                <a:solidFill>
                  <a:schemeClr val="tx1"/>
                </a:solidFill>
                <a:effectLst/>
                <a:latin typeface="Calibri" pitchFamily="34" charset="0"/>
                <a:ea typeface="Calibri" pitchFamily="34" charset="0"/>
                <a:cs typeface="Arial,Bold"/>
              </a:rPr>
              <a:t>sori</a:t>
            </a:r>
            <a:r>
              <a:rPr kumimoji="0" lang="en-US" sz="2800" b="1" i="0" u="none" strike="noStrike" cap="none" normalizeH="0" baseline="0" dirty="0" smtClean="0">
                <a:ln>
                  <a:noFill/>
                </a:ln>
                <a:solidFill>
                  <a:schemeClr val="tx1"/>
                </a:solidFill>
                <a:effectLst/>
                <a:latin typeface="Calibri" pitchFamily="34" charset="0"/>
                <a:ea typeface="Calibri" pitchFamily="34" charset="0"/>
                <a:cs typeface="Arial,Bold"/>
              </a:rPr>
              <a:t> </a:t>
            </a:r>
            <a:r>
              <a:rPr kumimoji="0" lang="en-US" sz="2800" b="1" i="0" u="none" strike="noStrike" cap="none" normalizeH="0" baseline="0" dirty="0" smtClean="0">
                <a:ln>
                  <a:noFill/>
                </a:ln>
                <a:solidFill>
                  <a:schemeClr val="tx1"/>
                </a:solidFill>
                <a:effectLst/>
                <a:latin typeface="Calibri" pitchFamily="34" charset="0"/>
                <a:ea typeface="Calibri" pitchFamily="34" charset="0"/>
                <a:cs typeface="Arial" pitchFamily="34" charset="0"/>
              </a:rPr>
              <a:t>on the </a:t>
            </a:r>
            <a:r>
              <a:rPr kumimoji="0" lang="en-US" sz="2800" b="1" i="0" u="none" strike="noStrike" cap="none" normalizeH="0" baseline="0" dirty="0" err="1" smtClean="0">
                <a:ln>
                  <a:noFill/>
                </a:ln>
                <a:solidFill>
                  <a:schemeClr val="tx1"/>
                </a:solidFill>
                <a:effectLst/>
                <a:latin typeface="Calibri" pitchFamily="34" charset="0"/>
                <a:ea typeface="Calibri" pitchFamily="34" charset="0"/>
                <a:cs typeface="Arial" pitchFamily="34" charset="0"/>
              </a:rPr>
              <a:t>abaxial</a:t>
            </a:r>
            <a:r>
              <a:rPr kumimoji="0" lang="en-US" sz="2800" b="1" i="0" u="none" strike="noStrike" cap="none" normalizeH="0" baseline="0" dirty="0" smtClean="0">
                <a:ln>
                  <a:noFill/>
                </a:ln>
                <a:solidFill>
                  <a:schemeClr val="tx1"/>
                </a:solidFill>
                <a:effectLst/>
                <a:latin typeface="Calibri" pitchFamily="34" charset="0"/>
                <a:ea typeface="Calibri" pitchFamily="34" charset="0"/>
                <a:cs typeface="Arial" pitchFamily="34" charset="0"/>
              </a:rPr>
              <a:t> surface of middle fertile portion of </a:t>
            </a:r>
            <a:r>
              <a:rPr kumimoji="0" lang="en-US" sz="2800" b="1" i="0" u="none" strike="noStrike" cap="none" normalizeH="0" baseline="0" dirty="0" err="1" smtClean="0">
                <a:ln>
                  <a:noFill/>
                </a:ln>
                <a:solidFill>
                  <a:schemeClr val="tx1"/>
                </a:solidFill>
                <a:effectLst/>
                <a:latin typeface="Calibri" pitchFamily="34" charset="0"/>
                <a:ea typeface="Calibri" pitchFamily="34" charset="0"/>
                <a:cs typeface="Arial" pitchFamily="34" charset="0"/>
              </a:rPr>
              <a:t>sporophyll</a:t>
            </a:r>
            <a:r>
              <a:rPr kumimoji="0" lang="en-US" sz="2800" b="1" i="0" u="none" strike="noStrike" cap="none" normalizeH="0" baseline="0" dirty="0" smtClean="0">
                <a:ln>
                  <a:noFill/>
                </a:ln>
                <a:solidFill>
                  <a:schemeClr val="tx1"/>
                </a:solidFill>
                <a:effectLst/>
                <a:latin typeface="Calibri" pitchFamily="34" charset="0"/>
                <a:ea typeface="Calibri" pitchFamily="34" charset="0"/>
                <a:cs typeface="Arial" pitchFamily="34" charset="0"/>
              </a:rPr>
              <a:t>.</a:t>
            </a:r>
            <a:endParaRPr kumimoji="0" lang="en-US" sz="2800" b="1"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800" b="1" i="0" u="none" strike="noStrike" cap="none" normalizeH="0" baseline="0" dirty="0" smtClean="0">
                <a:ln>
                  <a:noFill/>
                </a:ln>
                <a:solidFill>
                  <a:schemeClr val="tx1"/>
                </a:solidFill>
                <a:effectLst/>
                <a:latin typeface="Calibri" pitchFamily="34" charset="0"/>
                <a:ea typeface="Calibri" pitchFamily="34" charset="0"/>
                <a:cs typeface="SymbolMT"/>
              </a:rPr>
              <a:t>• </a:t>
            </a:r>
            <a:r>
              <a:rPr kumimoji="0" lang="en-US" sz="2800" b="1" i="0" u="none" strike="noStrike" cap="none" normalizeH="0" baseline="0" dirty="0" smtClean="0">
                <a:ln>
                  <a:noFill/>
                </a:ln>
                <a:solidFill>
                  <a:schemeClr val="tx1"/>
                </a:solidFill>
                <a:effectLst/>
                <a:latin typeface="Calibri" pitchFamily="34" charset="0"/>
                <a:ea typeface="Calibri" pitchFamily="34" charset="0"/>
                <a:cs typeface="Arial" pitchFamily="34" charset="0"/>
              </a:rPr>
              <a:t>Each </a:t>
            </a:r>
            <a:r>
              <a:rPr kumimoji="0" lang="en-US" sz="2800" b="1" i="0" u="none" strike="noStrike" cap="none" normalizeH="0" baseline="0" dirty="0" err="1" smtClean="0">
                <a:ln>
                  <a:noFill/>
                </a:ln>
                <a:solidFill>
                  <a:schemeClr val="tx1"/>
                </a:solidFill>
                <a:effectLst/>
                <a:latin typeface="Calibri" pitchFamily="34" charset="0"/>
                <a:ea typeface="Calibri" pitchFamily="34" charset="0"/>
                <a:cs typeface="Arial" pitchFamily="34" charset="0"/>
              </a:rPr>
              <a:t>sorus</a:t>
            </a:r>
            <a:r>
              <a:rPr kumimoji="0" lang="en-US" sz="2800" b="1" i="0" u="none" strike="noStrike" cap="none" normalizeH="0" baseline="0" dirty="0" smtClean="0">
                <a:ln>
                  <a:noFill/>
                </a:ln>
                <a:solidFill>
                  <a:schemeClr val="tx1"/>
                </a:solidFill>
                <a:effectLst/>
                <a:latin typeface="Calibri" pitchFamily="34" charset="0"/>
                <a:ea typeface="Calibri" pitchFamily="34" charset="0"/>
                <a:cs typeface="Arial" pitchFamily="34" charset="0"/>
              </a:rPr>
              <a:t> has </a:t>
            </a:r>
            <a:r>
              <a:rPr kumimoji="0" lang="en-US" sz="2800" b="1" i="0" u="none" strike="noStrike" cap="none" normalizeH="0" baseline="0" dirty="0" smtClean="0">
                <a:ln>
                  <a:noFill/>
                </a:ln>
                <a:solidFill>
                  <a:schemeClr val="tx1"/>
                </a:solidFill>
                <a:effectLst/>
                <a:latin typeface="Calibri" pitchFamily="34" charset="0"/>
                <a:ea typeface="Calibri" pitchFamily="34" charset="0"/>
                <a:cs typeface="Arial,Bold"/>
              </a:rPr>
              <a:t>2 – 6 </a:t>
            </a:r>
            <a:r>
              <a:rPr kumimoji="0" lang="en-US" sz="2800" b="1" i="0" u="none" strike="noStrike" cap="none" normalizeH="0" baseline="0" dirty="0" err="1" smtClean="0">
                <a:ln>
                  <a:noFill/>
                </a:ln>
                <a:solidFill>
                  <a:schemeClr val="tx1"/>
                </a:solidFill>
                <a:effectLst/>
                <a:latin typeface="Calibri" pitchFamily="34" charset="0"/>
                <a:ea typeface="Calibri" pitchFamily="34" charset="0"/>
                <a:cs typeface="Arial" pitchFamily="34" charset="0"/>
              </a:rPr>
              <a:t>microsporangia</a:t>
            </a:r>
            <a:r>
              <a:rPr kumimoji="0" lang="en-US" sz="2800" b="1" i="0" u="none" strike="noStrike" cap="none" normalizeH="0" baseline="0" dirty="0" smtClean="0">
                <a:ln>
                  <a:noFill/>
                </a:ln>
                <a:solidFill>
                  <a:schemeClr val="tx1"/>
                </a:solidFill>
                <a:effectLst/>
                <a:latin typeface="Calibri" pitchFamily="34" charset="0"/>
                <a:ea typeface="Calibri" pitchFamily="34" charset="0"/>
                <a:cs typeface="Arial" pitchFamily="34" charset="0"/>
              </a:rPr>
              <a:t> intermixed with </a:t>
            </a:r>
            <a:r>
              <a:rPr kumimoji="0" lang="en-US" sz="2800" b="1" i="0" u="none" strike="noStrike" cap="none" normalizeH="0" baseline="0" dirty="0" smtClean="0">
                <a:ln>
                  <a:noFill/>
                </a:ln>
                <a:solidFill>
                  <a:schemeClr val="tx1"/>
                </a:solidFill>
                <a:effectLst/>
                <a:latin typeface="Calibri" pitchFamily="34" charset="0"/>
                <a:ea typeface="Calibri" pitchFamily="34" charset="0"/>
                <a:cs typeface="Arial,Bold"/>
              </a:rPr>
              <a:t>1 or 2 </a:t>
            </a:r>
            <a:r>
              <a:rPr kumimoji="0" lang="en-US" sz="2800" b="1" i="0" u="none" strike="noStrike" cap="none" normalizeH="0" baseline="0" dirty="0" smtClean="0">
                <a:ln>
                  <a:noFill/>
                </a:ln>
                <a:solidFill>
                  <a:schemeClr val="tx1"/>
                </a:solidFill>
                <a:effectLst/>
                <a:latin typeface="Calibri" pitchFamily="34" charset="0"/>
                <a:ea typeface="Calibri" pitchFamily="34" charset="0"/>
                <a:cs typeface="Arial" pitchFamily="34" charset="0"/>
              </a:rPr>
              <a:t>celled </a:t>
            </a:r>
            <a:r>
              <a:rPr kumimoji="0" lang="en-US" sz="2800" b="1" i="0" u="none" strike="noStrike" cap="none" normalizeH="0" baseline="0" dirty="0" smtClean="0">
                <a:ln>
                  <a:noFill/>
                </a:ln>
                <a:solidFill>
                  <a:schemeClr val="tx1"/>
                </a:solidFill>
                <a:effectLst/>
                <a:latin typeface="Calibri" pitchFamily="34" charset="0"/>
                <a:ea typeface="Calibri" pitchFamily="34" charset="0"/>
                <a:cs typeface="Arial,Bold"/>
              </a:rPr>
              <a:t>indusial hairs</a:t>
            </a:r>
            <a:r>
              <a:rPr kumimoji="0" lang="en-US" sz="2800" b="1" i="0" u="none" strike="noStrike" cap="none" normalizeH="0" baseline="0" dirty="0" smtClean="0">
                <a:ln>
                  <a:noFill/>
                </a:ln>
                <a:solidFill>
                  <a:schemeClr val="tx1"/>
                </a:solidFill>
                <a:effectLst/>
                <a:latin typeface="Calibri" pitchFamily="34" charset="0"/>
                <a:ea typeface="Calibri" pitchFamily="34" charset="0"/>
                <a:cs typeface="Arial" pitchFamily="34" charset="0"/>
              </a:rPr>
              <a:t>. It is a fern character.</a:t>
            </a:r>
            <a:endParaRPr kumimoji="0" lang="en-US" sz="2800" b="1" i="0" u="none" strike="noStrike" cap="none" normalizeH="0" baseline="0" dirty="0" smtClean="0">
              <a:ln>
                <a:noFill/>
              </a:ln>
              <a:solidFill>
                <a:schemeClr val="tx1"/>
              </a:solidFill>
              <a:effectLst/>
              <a:latin typeface="Arial" pitchFamily="34" charset="0"/>
            </a:endParaRPr>
          </a:p>
        </p:txBody>
      </p:sp>
    </p:spTree>
  </p:cSld>
  <p:clrMapOvr>
    <a:masterClrMapping/>
  </p:clrMapOvr>
  <p:transition>
    <p:wipe dir="u"/>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1"/>
          <p:cNvSpPr>
            <a:spLocks noChangeArrowheads="1"/>
          </p:cNvSpPr>
          <p:nvPr/>
        </p:nvSpPr>
        <p:spPr bwMode="auto">
          <a:xfrm>
            <a:off x="0" y="0"/>
            <a:ext cx="9144000" cy="590931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smtClean="0">
                <a:ln>
                  <a:noFill/>
                </a:ln>
                <a:solidFill>
                  <a:srgbClr val="C00000"/>
                </a:solidFill>
                <a:effectLst/>
                <a:latin typeface="Calibri" pitchFamily="34" charset="0"/>
                <a:ea typeface="Calibri" pitchFamily="34" charset="0"/>
                <a:cs typeface="Arial,Bold" charset="0"/>
              </a:rPr>
              <a:t>Microsporangium</a:t>
            </a:r>
            <a:endParaRPr kumimoji="0" lang="en-US" sz="2400" b="1" i="0" u="none" strike="noStrike" cap="none" normalizeH="0" baseline="0" dirty="0" smtClean="0">
              <a:ln>
                <a:noFill/>
              </a:ln>
              <a:solidFill>
                <a:srgbClr val="C00000"/>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400" b="1" i="0" u="none" strike="noStrike" cap="none" normalizeH="0" baseline="0" dirty="0" smtClean="0">
                <a:ln>
                  <a:noFill/>
                </a:ln>
                <a:solidFill>
                  <a:schemeClr val="tx1"/>
                </a:solidFill>
                <a:effectLst/>
                <a:latin typeface="Calibri" pitchFamily="34" charset="0"/>
                <a:ea typeface="Calibri" pitchFamily="34" charset="0"/>
                <a:cs typeface="SymbolMT" charset="0"/>
              </a:rPr>
              <a:t>• </a:t>
            </a:r>
            <a:r>
              <a:rPr kumimoji="0" lang="en-US" sz="2400" b="1" i="0" u="none" strike="noStrike" cap="none" normalizeH="0" baseline="0" dirty="0" smtClean="0">
                <a:ln>
                  <a:noFill/>
                </a:ln>
                <a:solidFill>
                  <a:schemeClr val="tx1"/>
                </a:solidFill>
                <a:effectLst/>
                <a:latin typeface="Calibri" pitchFamily="34" charset="0"/>
                <a:ea typeface="Calibri" pitchFamily="34" charset="0"/>
                <a:cs typeface="Arial" pitchFamily="34" charset="0"/>
              </a:rPr>
              <a:t>It is oval or elliptical with short stalk. It develops in </a:t>
            </a:r>
            <a:r>
              <a:rPr kumimoji="0" lang="en-US" sz="2400" b="1" i="0" u="none" strike="noStrike" cap="none" normalizeH="0" baseline="0" dirty="0" smtClean="0">
                <a:ln>
                  <a:noFill/>
                </a:ln>
                <a:solidFill>
                  <a:schemeClr val="tx1"/>
                </a:solidFill>
                <a:effectLst/>
                <a:latin typeface="Calibri" pitchFamily="34" charset="0"/>
                <a:ea typeface="Calibri" pitchFamily="34" charset="0"/>
                <a:cs typeface="Arial,Bold" charset="0"/>
              </a:rPr>
              <a:t>eusporangiate </a:t>
            </a:r>
            <a:r>
              <a:rPr kumimoji="0" lang="en-US" sz="2400" b="1" i="0" u="none" strike="noStrike" cap="none" normalizeH="0" baseline="0" dirty="0" smtClean="0">
                <a:ln>
                  <a:noFill/>
                </a:ln>
                <a:solidFill>
                  <a:schemeClr val="tx1"/>
                </a:solidFill>
                <a:effectLst/>
                <a:latin typeface="Calibri" pitchFamily="34" charset="0"/>
                <a:ea typeface="Calibri" pitchFamily="34" charset="0"/>
                <a:cs typeface="Arial" pitchFamily="34" charset="0"/>
              </a:rPr>
              <a:t>manner.</a:t>
            </a:r>
            <a:endParaRPr kumimoji="0" lang="en-US" sz="2400" b="1"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400" b="1" i="0" u="none" strike="noStrike" cap="none" normalizeH="0" baseline="0" dirty="0" smtClean="0">
                <a:ln>
                  <a:noFill/>
                </a:ln>
                <a:solidFill>
                  <a:schemeClr val="tx1"/>
                </a:solidFill>
                <a:effectLst/>
                <a:latin typeface="Calibri" pitchFamily="34" charset="0"/>
                <a:ea typeface="Calibri" pitchFamily="34" charset="0"/>
                <a:cs typeface="SymbolMT" charset="0"/>
              </a:rPr>
              <a:t>• </a:t>
            </a:r>
            <a:r>
              <a:rPr kumimoji="0" lang="en-US" sz="2400" b="1" i="0" u="none" strike="noStrike" cap="none" normalizeH="0" baseline="0" dirty="0" smtClean="0">
                <a:ln>
                  <a:noFill/>
                </a:ln>
                <a:solidFill>
                  <a:schemeClr val="tx1"/>
                </a:solidFill>
                <a:effectLst/>
                <a:latin typeface="Calibri" pitchFamily="34" charset="0"/>
                <a:ea typeface="Calibri" pitchFamily="34" charset="0"/>
                <a:cs typeface="Arial" pitchFamily="34" charset="0"/>
              </a:rPr>
              <a:t>It has 5 – 6 layered wall with outer most layer with fibrous wall thickenings known as </a:t>
            </a:r>
            <a:r>
              <a:rPr kumimoji="0" lang="en-US" sz="2400" b="1" i="0" u="none" strike="noStrike" cap="none" normalizeH="0" baseline="0" dirty="0" err="1" smtClean="0">
                <a:ln>
                  <a:noFill/>
                </a:ln>
                <a:solidFill>
                  <a:schemeClr val="tx1"/>
                </a:solidFill>
                <a:effectLst/>
                <a:latin typeface="Calibri" pitchFamily="34" charset="0"/>
                <a:ea typeface="Calibri" pitchFamily="34" charset="0"/>
                <a:cs typeface="Arial,Bold" charset="0"/>
              </a:rPr>
              <a:t>Exothecium</a:t>
            </a:r>
            <a:r>
              <a:rPr kumimoji="0" lang="en-US" sz="2400" b="1" i="0" u="none" strike="noStrike" cap="none" normalizeH="0" baseline="0" dirty="0" smtClean="0">
                <a:ln>
                  <a:noFill/>
                </a:ln>
                <a:solidFill>
                  <a:schemeClr val="tx1"/>
                </a:solidFill>
                <a:effectLst/>
                <a:latin typeface="Calibri" pitchFamily="34" charset="0"/>
                <a:ea typeface="Calibri" pitchFamily="34" charset="0"/>
                <a:cs typeface="Arial,Bold" charset="0"/>
              </a:rPr>
              <a:t> </a:t>
            </a:r>
            <a:r>
              <a:rPr kumimoji="0" lang="en-US" sz="2400" b="1" i="0" u="none" strike="noStrike" cap="none" normalizeH="0" baseline="0" dirty="0" smtClean="0">
                <a:ln>
                  <a:noFill/>
                </a:ln>
                <a:solidFill>
                  <a:schemeClr val="tx1"/>
                </a:solidFill>
                <a:effectLst/>
                <a:latin typeface="Calibri" pitchFamily="34" charset="0"/>
                <a:ea typeface="Calibri" pitchFamily="34" charset="0"/>
                <a:cs typeface="Arial" pitchFamily="34" charset="0"/>
              </a:rPr>
              <a:t>and innermost</a:t>
            </a:r>
            <a:r>
              <a:rPr lang="en-US" sz="2400" b="1" dirty="0" smtClean="0">
                <a:latin typeface="Arial" pitchFamily="34" charset="0"/>
                <a:ea typeface="Calibri" pitchFamily="34" charset="0"/>
                <a:cs typeface="Arial" pitchFamily="34" charset="0"/>
              </a:rPr>
              <a:t> </a:t>
            </a:r>
            <a:r>
              <a:rPr kumimoji="0" lang="en-US" sz="2400" b="1" i="0" u="none" strike="noStrike" cap="none" normalizeH="0" baseline="0" dirty="0" smtClean="0">
                <a:ln>
                  <a:noFill/>
                </a:ln>
                <a:solidFill>
                  <a:schemeClr val="tx1"/>
                </a:solidFill>
                <a:effectLst/>
                <a:latin typeface="Calibri" pitchFamily="34" charset="0"/>
                <a:ea typeface="Calibri" pitchFamily="34" charset="0"/>
                <a:cs typeface="Arial" pitchFamily="34" charset="0"/>
              </a:rPr>
              <a:t>layer </a:t>
            </a:r>
            <a:r>
              <a:rPr kumimoji="0" lang="en-US" sz="2400" b="1" i="0" u="none" strike="noStrike" cap="none" normalizeH="0" baseline="0" dirty="0" err="1" smtClean="0">
                <a:ln>
                  <a:noFill/>
                </a:ln>
                <a:solidFill>
                  <a:schemeClr val="tx1"/>
                </a:solidFill>
                <a:effectLst/>
                <a:latin typeface="Calibri" pitchFamily="34" charset="0"/>
                <a:ea typeface="Calibri" pitchFamily="34" charset="0"/>
                <a:cs typeface="Arial,Bold" charset="0"/>
              </a:rPr>
              <a:t>Tapetum</a:t>
            </a:r>
            <a:r>
              <a:rPr kumimoji="0" lang="en-US" sz="2400" b="1" i="0" u="none" strike="noStrike" cap="none" normalizeH="0" baseline="0" dirty="0" smtClean="0">
                <a:ln>
                  <a:noFill/>
                </a:ln>
                <a:solidFill>
                  <a:schemeClr val="tx1"/>
                </a:solidFill>
                <a:effectLst/>
                <a:latin typeface="Calibri" pitchFamily="34" charset="0"/>
                <a:ea typeface="Calibri" pitchFamily="34" charset="0"/>
                <a:cs typeface="Arial" pitchFamily="34" charset="0"/>
              </a:rPr>
              <a:t>.</a:t>
            </a:r>
            <a:endParaRPr kumimoji="0" lang="en-US" sz="2400" b="1"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400" b="1" i="0" u="none" strike="noStrike" cap="none" normalizeH="0" baseline="0" dirty="0" smtClean="0">
                <a:ln>
                  <a:noFill/>
                </a:ln>
                <a:solidFill>
                  <a:schemeClr val="tx1"/>
                </a:solidFill>
                <a:effectLst/>
                <a:latin typeface="Calibri" pitchFamily="34" charset="0"/>
                <a:ea typeface="Calibri" pitchFamily="34" charset="0"/>
                <a:cs typeface="SymbolMT" charset="0"/>
              </a:rPr>
              <a:t>• </a:t>
            </a:r>
            <a:r>
              <a:rPr kumimoji="0" lang="en-US" sz="2400" b="1" i="0" u="none" strike="noStrike" cap="none" normalizeH="0" baseline="0" dirty="0" err="1" smtClean="0">
                <a:ln>
                  <a:noFill/>
                </a:ln>
                <a:solidFill>
                  <a:schemeClr val="tx1"/>
                </a:solidFill>
                <a:effectLst/>
                <a:latin typeface="Calibri" pitchFamily="34" charset="0"/>
                <a:ea typeface="Calibri" pitchFamily="34" charset="0"/>
                <a:cs typeface="Arial" pitchFamily="34" charset="0"/>
              </a:rPr>
              <a:t>Tapetum</a:t>
            </a:r>
            <a:r>
              <a:rPr kumimoji="0" lang="en-US" sz="2400" b="1" i="0" u="none" strike="noStrike" cap="none" normalizeH="0" baseline="0" dirty="0" smtClean="0">
                <a:ln>
                  <a:noFill/>
                </a:ln>
                <a:solidFill>
                  <a:schemeClr val="tx1"/>
                </a:solidFill>
                <a:effectLst/>
                <a:latin typeface="Calibri" pitchFamily="34" charset="0"/>
                <a:ea typeface="Calibri" pitchFamily="34" charset="0"/>
                <a:cs typeface="Arial" pitchFamily="34" charset="0"/>
              </a:rPr>
              <a:t> completely encircles the </a:t>
            </a:r>
            <a:r>
              <a:rPr kumimoji="0" lang="en-US" sz="2400" b="1" i="0" u="none" strike="noStrike" cap="none" normalizeH="0" baseline="0" dirty="0" err="1" smtClean="0">
                <a:ln>
                  <a:noFill/>
                </a:ln>
                <a:solidFill>
                  <a:schemeClr val="tx1"/>
                </a:solidFill>
                <a:effectLst/>
                <a:latin typeface="Calibri" pitchFamily="34" charset="0"/>
                <a:ea typeface="Calibri" pitchFamily="34" charset="0"/>
                <a:cs typeface="Arial" pitchFamily="34" charset="0"/>
              </a:rPr>
              <a:t>sporogenous</a:t>
            </a:r>
            <a:r>
              <a:rPr kumimoji="0" lang="en-US" sz="2400" b="1" i="0" u="none" strike="noStrike" cap="none" normalizeH="0" baseline="0" dirty="0" smtClean="0">
                <a:ln>
                  <a:noFill/>
                </a:ln>
                <a:solidFill>
                  <a:schemeClr val="tx1"/>
                </a:solidFill>
                <a:effectLst/>
                <a:latin typeface="Calibri" pitchFamily="34" charset="0"/>
                <a:ea typeface="Calibri" pitchFamily="34" charset="0"/>
                <a:cs typeface="Arial" pitchFamily="34" charset="0"/>
              </a:rPr>
              <a:t> tissue. </a:t>
            </a:r>
            <a:r>
              <a:rPr kumimoji="0" lang="en-US" sz="2400" b="1" i="0" u="none" strike="noStrike" cap="none" normalizeH="0" baseline="0" dirty="0" err="1" smtClean="0">
                <a:ln>
                  <a:noFill/>
                </a:ln>
                <a:solidFill>
                  <a:schemeClr val="tx1"/>
                </a:solidFill>
                <a:effectLst/>
                <a:latin typeface="Calibri" pitchFamily="34" charset="0"/>
                <a:ea typeface="Calibri" pitchFamily="34" charset="0"/>
                <a:cs typeface="Arial" pitchFamily="34" charset="0"/>
              </a:rPr>
              <a:t>Sporogenous</a:t>
            </a:r>
            <a:r>
              <a:rPr kumimoji="0" lang="en-US" sz="2400" b="1" i="0" u="none" strike="noStrike" cap="none" normalizeH="0" baseline="0" dirty="0" smtClean="0">
                <a:ln>
                  <a:noFill/>
                </a:ln>
                <a:solidFill>
                  <a:schemeClr val="tx1"/>
                </a:solidFill>
                <a:effectLst/>
                <a:latin typeface="Calibri" pitchFamily="34" charset="0"/>
                <a:ea typeface="Calibri" pitchFamily="34" charset="0"/>
                <a:cs typeface="Arial" pitchFamily="34" charset="0"/>
              </a:rPr>
              <a:t> cells divide and </a:t>
            </a:r>
            <a:r>
              <a:rPr kumimoji="0" lang="en-US" sz="2400" b="1" i="0" u="none" strike="noStrike" cap="none" normalizeH="0" baseline="0" dirty="0" err="1" smtClean="0">
                <a:ln>
                  <a:noFill/>
                </a:ln>
                <a:solidFill>
                  <a:schemeClr val="tx1"/>
                </a:solidFill>
                <a:effectLst/>
                <a:latin typeface="Calibri" pitchFamily="34" charset="0"/>
                <a:ea typeface="Calibri" pitchFamily="34" charset="0"/>
                <a:cs typeface="Arial" pitchFamily="34" charset="0"/>
              </a:rPr>
              <a:t>redivide</a:t>
            </a:r>
            <a:r>
              <a:rPr kumimoji="0" lang="en-US" sz="2400" b="1" i="0" u="none" strike="noStrike" cap="none" normalizeH="0" baseline="0" dirty="0" smtClean="0">
                <a:ln>
                  <a:noFill/>
                </a:ln>
                <a:solidFill>
                  <a:schemeClr val="tx1"/>
                </a:solidFill>
                <a:effectLst/>
                <a:latin typeface="Calibri" pitchFamily="34" charset="0"/>
                <a:ea typeface="Calibri" pitchFamily="34" charset="0"/>
                <a:cs typeface="Arial" pitchFamily="34" charset="0"/>
              </a:rPr>
              <a:t>  </a:t>
            </a:r>
            <a:r>
              <a:rPr kumimoji="0" lang="en-US" sz="2400" b="1" i="0" u="none" strike="noStrike" cap="none" normalizeH="0" baseline="0" dirty="0" err="1" smtClean="0">
                <a:ln>
                  <a:noFill/>
                </a:ln>
                <a:solidFill>
                  <a:schemeClr val="tx1"/>
                </a:solidFill>
                <a:effectLst/>
                <a:latin typeface="Calibri" pitchFamily="34" charset="0"/>
                <a:ea typeface="Calibri" pitchFamily="34" charset="0"/>
                <a:cs typeface="Arial" pitchFamily="34" charset="0"/>
              </a:rPr>
              <a:t>mitotically</a:t>
            </a:r>
            <a:r>
              <a:rPr kumimoji="0" lang="en-US" sz="2400" b="1" i="0" u="none" strike="noStrike" cap="none" normalizeH="0" baseline="0" dirty="0" smtClean="0">
                <a:ln>
                  <a:noFill/>
                </a:ln>
                <a:solidFill>
                  <a:schemeClr val="tx1"/>
                </a:solidFill>
                <a:effectLst/>
                <a:latin typeface="Calibri" pitchFamily="34" charset="0"/>
                <a:ea typeface="Calibri" pitchFamily="34" charset="0"/>
                <a:cs typeface="Arial" pitchFamily="34" charset="0"/>
              </a:rPr>
              <a:t> and form</a:t>
            </a:r>
            <a:endParaRPr kumimoji="0" lang="en-US" sz="2400" b="1"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400" b="1" i="0" u="none" strike="noStrike" cap="none" normalizeH="0" baseline="0" dirty="0" smtClean="0">
                <a:ln>
                  <a:noFill/>
                </a:ln>
                <a:solidFill>
                  <a:schemeClr val="tx1"/>
                </a:solidFill>
                <a:effectLst/>
                <a:latin typeface="Calibri" pitchFamily="34" charset="0"/>
                <a:ea typeface="Calibri" pitchFamily="34" charset="0"/>
                <a:cs typeface="Arial" pitchFamily="34" charset="0"/>
              </a:rPr>
              <a:t>the last generations of cells known as microspore mother cells.</a:t>
            </a:r>
            <a:endParaRPr kumimoji="0" lang="en-US" sz="2400" b="1"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400" b="1" i="0" u="none" strike="noStrike" cap="none" normalizeH="0" baseline="0" dirty="0" smtClean="0">
                <a:ln>
                  <a:noFill/>
                </a:ln>
                <a:solidFill>
                  <a:schemeClr val="tx1"/>
                </a:solidFill>
                <a:effectLst/>
                <a:latin typeface="Calibri" pitchFamily="34" charset="0"/>
                <a:ea typeface="Calibri" pitchFamily="34" charset="0"/>
                <a:cs typeface="SymbolMT" charset="0"/>
              </a:rPr>
              <a:t>• </a:t>
            </a:r>
            <a:r>
              <a:rPr kumimoji="0" lang="en-US" sz="2400" b="1" i="0" u="none" strike="noStrike" cap="none" normalizeH="0" baseline="0" dirty="0" smtClean="0">
                <a:ln>
                  <a:noFill/>
                </a:ln>
                <a:solidFill>
                  <a:schemeClr val="tx1"/>
                </a:solidFill>
                <a:effectLst/>
                <a:latin typeface="Calibri" pitchFamily="34" charset="0"/>
                <a:ea typeface="Calibri" pitchFamily="34" charset="0"/>
                <a:cs typeface="Arial" pitchFamily="34" charset="0"/>
              </a:rPr>
              <a:t>Microspore mother cells divide </a:t>
            </a:r>
            <a:r>
              <a:rPr kumimoji="0" lang="en-US" sz="2400" b="1" i="0" u="none" strike="noStrike" cap="none" normalizeH="0" baseline="0" dirty="0" err="1" smtClean="0">
                <a:ln>
                  <a:noFill/>
                </a:ln>
                <a:solidFill>
                  <a:schemeClr val="tx1"/>
                </a:solidFill>
                <a:effectLst/>
                <a:latin typeface="Calibri" pitchFamily="34" charset="0"/>
                <a:ea typeface="Calibri" pitchFamily="34" charset="0"/>
                <a:cs typeface="Arial" pitchFamily="34" charset="0"/>
              </a:rPr>
              <a:t>meiotically</a:t>
            </a:r>
            <a:r>
              <a:rPr kumimoji="0" lang="en-US" sz="2400" b="1" i="0" u="none" strike="noStrike" cap="none" normalizeH="0" baseline="0" dirty="0" smtClean="0">
                <a:ln>
                  <a:noFill/>
                </a:ln>
                <a:solidFill>
                  <a:schemeClr val="tx1"/>
                </a:solidFill>
                <a:effectLst/>
                <a:latin typeface="Calibri" pitchFamily="34" charset="0"/>
                <a:ea typeface="Calibri" pitchFamily="34" charset="0"/>
                <a:cs typeface="Arial" pitchFamily="34" charset="0"/>
              </a:rPr>
              <a:t> and form haploid microspores in tetrads. These are separated from</a:t>
            </a:r>
            <a:r>
              <a:rPr lang="en-US" sz="2400" b="1" dirty="0" smtClean="0">
                <a:latin typeface="Arial" pitchFamily="34" charset="0"/>
                <a:ea typeface="Calibri" pitchFamily="34" charset="0"/>
                <a:cs typeface="Arial" pitchFamily="34" charset="0"/>
              </a:rPr>
              <a:t> </a:t>
            </a:r>
            <a:r>
              <a:rPr kumimoji="0" lang="en-US" sz="2400" b="1" i="0" u="none" strike="noStrike" cap="none" normalizeH="0" baseline="0" dirty="0" smtClean="0">
                <a:ln>
                  <a:noFill/>
                </a:ln>
                <a:solidFill>
                  <a:schemeClr val="tx1"/>
                </a:solidFill>
                <a:effectLst/>
                <a:latin typeface="Calibri" pitchFamily="34" charset="0"/>
                <a:ea typeface="Calibri" pitchFamily="34" charset="0"/>
                <a:cs typeface="Arial" pitchFamily="34" charset="0"/>
              </a:rPr>
              <a:t>tetrads and rounded off as pollen grains.</a:t>
            </a:r>
            <a:endParaRPr kumimoji="0" lang="en-US" sz="2400" b="1"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400" b="1" i="0" u="none" strike="noStrike" cap="none" normalizeH="0" baseline="0" dirty="0" smtClean="0">
                <a:ln>
                  <a:noFill/>
                </a:ln>
                <a:solidFill>
                  <a:schemeClr val="tx1"/>
                </a:solidFill>
                <a:effectLst/>
                <a:latin typeface="Calibri" pitchFamily="34" charset="0"/>
                <a:ea typeface="Calibri" pitchFamily="34" charset="0"/>
                <a:cs typeface="SymbolMT" charset="0"/>
              </a:rPr>
              <a:t>• </a:t>
            </a:r>
            <a:r>
              <a:rPr kumimoji="0" lang="en-US" sz="2400" b="1" i="0" u="none" strike="noStrike" cap="none" normalizeH="0" baseline="0" dirty="0" smtClean="0">
                <a:ln>
                  <a:noFill/>
                </a:ln>
                <a:solidFill>
                  <a:schemeClr val="tx1"/>
                </a:solidFill>
                <a:effectLst/>
                <a:latin typeface="Calibri" pitchFamily="34" charset="0"/>
                <a:ea typeface="Calibri" pitchFamily="34" charset="0"/>
                <a:cs typeface="Arial" pitchFamily="34" charset="0"/>
              </a:rPr>
              <a:t>At maturity the </a:t>
            </a:r>
            <a:r>
              <a:rPr kumimoji="0" lang="en-US" sz="2400" b="1" i="0" u="none" strike="noStrike" cap="none" normalizeH="0" baseline="0" dirty="0" err="1" smtClean="0">
                <a:ln>
                  <a:noFill/>
                </a:ln>
                <a:solidFill>
                  <a:schemeClr val="tx1"/>
                </a:solidFill>
                <a:effectLst/>
                <a:latin typeface="Calibri" pitchFamily="34" charset="0"/>
                <a:ea typeface="Calibri" pitchFamily="34" charset="0"/>
                <a:cs typeface="Arial" pitchFamily="34" charset="0"/>
              </a:rPr>
              <a:t>tapetum</a:t>
            </a:r>
            <a:r>
              <a:rPr kumimoji="0" lang="en-US" sz="2400" b="1" i="0" u="none" strike="noStrike" cap="none" normalizeH="0" baseline="0" dirty="0" smtClean="0">
                <a:ln>
                  <a:noFill/>
                </a:ln>
                <a:solidFill>
                  <a:schemeClr val="tx1"/>
                </a:solidFill>
                <a:effectLst/>
                <a:latin typeface="Calibri" pitchFamily="34" charset="0"/>
                <a:ea typeface="Calibri" pitchFamily="34" charset="0"/>
                <a:cs typeface="Arial" pitchFamily="34" charset="0"/>
              </a:rPr>
              <a:t> and the inner walls degenerate and only </a:t>
            </a:r>
            <a:r>
              <a:rPr kumimoji="0" lang="en-US" sz="2400" b="1" i="0" u="none" strike="noStrike" cap="none" normalizeH="0" baseline="0" dirty="0" err="1" smtClean="0">
                <a:ln>
                  <a:noFill/>
                </a:ln>
                <a:solidFill>
                  <a:schemeClr val="tx1"/>
                </a:solidFill>
                <a:effectLst/>
                <a:latin typeface="Calibri" pitchFamily="34" charset="0"/>
                <a:ea typeface="Calibri" pitchFamily="34" charset="0"/>
                <a:cs typeface="Arial,Bold" charset="0"/>
              </a:rPr>
              <a:t>exothecium</a:t>
            </a:r>
            <a:r>
              <a:rPr kumimoji="0" lang="en-US" sz="2400" b="1" i="0" u="none" strike="noStrike" cap="none" normalizeH="0" baseline="0" dirty="0" smtClean="0">
                <a:ln>
                  <a:noFill/>
                </a:ln>
                <a:solidFill>
                  <a:schemeClr val="tx1"/>
                </a:solidFill>
                <a:effectLst/>
                <a:latin typeface="Calibri" pitchFamily="34" charset="0"/>
                <a:ea typeface="Calibri" pitchFamily="34" charset="0"/>
                <a:cs typeface="Arial,Bold" charset="0"/>
              </a:rPr>
              <a:t> </a:t>
            </a:r>
            <a:r>
              <a:rPr kumimoji="0" lang="en-US" sz="2400" b="1" i="0" u="none" strike="noStrike" cap="none" normalizeH="0" baseline="0" dirty="0" smtClean="0">
                <a:ln>
                  <a:noFill/>
                </a:ln>
                <a:solidFill>
                  <a:schemeClr val="tx1"/>
                </a:solidFill>
                <a:effectLst/>
                <a:latin typeface="Calibri" pitchFamily="34" charset="0"/>
                <a:ea typeface="Calibri" pitchFamily="34" charset="0"/>
                <a:cs typeface="Arial" pitchFamily="34" charset="0"/>
              </a:rPr>
              <a:t>remain.</a:t>
            </a:r>
            <a:endParaRPr kumimoji="0" lang="en-US" sz="2400" b="1"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400" b="1" i="0" u="none" strike="noStrike" cap="none" normalizeH="0" baseline="0" dirty="0" smtClean="0">
                <a:ln>
                  <a:noFill/>
                </a:ln>
                <a:solidFill>
                  <a:schemeClr val="tx1"/>
                </a:solidFill>
                <a:effectLst/>
                <a:latin typeface="Calibri" pitchFamily="34" charset="0"/>
                <a:ea typeface="Calibri" pitchFamily="34" charset="0"/>
                <a:cs typeface="SymbolMT" charset="0"/>
              </a:rPr>
              <a:t>• </a:t>
            </a:r>
            <a:r>
              <a:rPr kumimoji="0" lang="en-US" sz="2400" b="1" i="0" u="none" strike="noStrike" cap="none" normalizeH="0" baseline="0" dirty="0" smtClean="0">
                <a:ln>
                  <a:noFill/>
                </a:ln>
                <a:solidFill>
                  <a:schemeClr val="tx1"/>
                </a:solidFill>
                <a:effectLst/>
                <a:latin typeface="Calibri" pitchFamily="34" charset="0"/>
                <a:ea typeface="Calibri" pitchFamily="34" charset="0"/>
                <a:cs typeface="Arial" pitchFamily="34" charset="0"/>
              </a:rPr>
              <a:t>The microspores are liberated from microsporangium at </a:t>
            </a:r>
            <a:r>
              <a:rPr kumimoji="0" lang="en-US" sz="2400" b="1" i="0" u="none" strike="noStrike" cap="none" normalizeH="0" baseline="0" dirty="0" smtClean="0">
                <a:ln>
                  <a:noFill/>
                </a:ln>
                <a:solidFill>
                  <a:schemeClr val="tx1"/>
                </a:solidFill>
                <a:effectLst/>
                <a:latin typeface="Calibri" pitchFamily="34" charset="0"/>
                <a:ea typeface="Calibri" pitchFamily="34" charset="0"/>
                <a:cs typeface="Arial,Bold" charset="0"/>
              </a:rPr>
              <a:t>3 </a:t>
            </a:r>
            <a:r>
              <a:rPr kumimoji="0" lang="en-US" sz="2400" b="1" i="0" u="none" strike="noStrike" cap="none" normalizeH="0" baseline="0" dirty="0" smtClean="0">
                <a:ln>
                  <a:noFill/>
                </a:ln>
                <a:solidFill>
                  <a:schemeClr val="tx1"/>
                </a:solidFill>
                <a:effectLst/>
                <a:latin typeface="Calibri" pitchFamily="34" charset="0"/>
                <a:ea typeface="Calibri" pitchFamily="34" charset="0"/>
                <a:cs typeface="Arial" pitchFamily="34" charset="0"/>
              </a:rPr>
              <a:t>– celled stage due to vertical splitting of </a:t>
            </a:r>
            <a:r>
              <a:rPr kumimoji="0" lang="en-US" sz="2400" b="1" i="0" u="none" strike="noStrike" cap="none" normalizeH="0" baseline="0" dirty="0" err="1" smtClean="0">
                <a:ln>
                  <a:noFill/>
                </a:ln>
                <a:solidFill>
                  <a:schemeClr val="tx1"/>
                </a:solidFill>
                <a:effectLst/>
                <a:latin typeface="Calibri" pitchFamily="34" charset="0"/>
                <a:ea typeface="Calibri" pitchFamily="34" charset="0"/>
                <a:cs typeface="Arial" pitchFamily="34" charset="0"/>
              </a:rPr>
              <a:t>exothecium</a:t>
            </a:r>
            <a:r>
              <a:rPr kumimoji="0" lang="en-US" sz="2400" b="1" i="0" u="none" strike="noStrike" cap="none" normalizeH="0" baseline="0" dirty="0" smtClean="0">
                <a:ln>
                  <a:noFill/>
                </a:ln>
                <a:solidFill>
                  <a:schemeClr val="tx1"/>
                </a:solidFill>
                <a:effectLst/>
                <a:latin typeface="Calibri" pitchFamily="34" charset="0"/>
                <a:ea typeface="Calibri" pitchFamily="34" charset="0"/>
                <a:cs typeface="Arial" pitchFamily="34" charset="0"/>
              </a:rPr>
              <a:t>.</a:t>
            </a:r>
            <a:endParaRPr kumimoji="0" lang="en-US" sz="2400" b="1"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endParaRPr>
          </a:p>
        </p:txBody>
      </p:sp>
    </p:spTree>
  </p:cSld>
  <p:clrMapOvr>
    <a:masterClrMapping/>
  </p:clrMapOvr>
  <p:transition>
    <p:wipe dir="u"/>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4" name="Picture 4" descr="images i"/>
          <p:cNvPicPr>
            <a:picLocks noChangeAspect="1" noChangeArrowheads="1"/>
          </p:cNvPicPr>
          <p:nvPr/>
        </p:nvPicPr>
        <p:blipFill>
          <a:blip r:embed="rId2"/>
          <a:srcRect/>
          <a:stretch>
            <a:fillRect/>
          </a:stretch>
        </p:blipFill>
        <p:spPr bwMode="auto">
          <a:xfrm>
            <a:off x="0" y="457200"/>
            <a:ext cx="3276600" cy="2124075"/>
          </a:xfrm>
          <a:prstGeom prst="rect">
            <a:avLst/>
          </a:prstGeom>
          <a:noFill/>
        </p:spPr>
      </p:pic>
      <p:pic>
        <p:nvPicPr>
          <p:cNvPr id="46083" name="Picture 4" descr="imagesm"/>
          <p:cNvPicPr>
            <a:picLocks noChangeAspect="1" noChangeArrowheads="1"/>
          </p:cNvPicPr>
          <p:nvPr/>
        </p:nvPicPr>
        <p:blipFill>
          <a:blip r:embed="rId3"/>
          <a:srcRect/>
          <a:stretch>
            <a:fillRect/>
          </a:stretch>
        </p:blipFill>
        <p:spPr bwMode="auto">
          <a:xfrm>
            <a:off x="5105400" y="762000"/>
            <a:ext cx="3657600" cy="2438400"/>
          </a:xfrm>
          <a:prstGeom prst="rect">
            <a:avLst/>
          </a:prstGeom>
          <a:noFill/>
        </p:spPr>
      </p:pic>
      <p:pic>
        <p:nvPicPr>
          <p:cNvPr id="46082" name="Picture 2" descr="cycas 3"/>
          <p:cNvPicPr>
            <a:picLocks noChangeAspect="1" noChangeArrowheads="1"/>
          </p:cNvPicPr>
          <p:nvPr/>
        </p:nvPicPr>
        <p:blipFill>
          <a:blip r:embed="rId4"/>
          <a:srcRect/>
          <a:stretch>
            <a:fillRect/>
          </a:stretch>
        </p:blipFill>
        <p:spPr bwMode="auto">
          <a:xfrm>
            <a:off x="0" y="2895600"/>
            <a:ext cx="3505200" cy="3962400"/>
          </a:xfrm>
          <a:prstGeom prst="rect">
            <a:avLst/>
          </a:prstGeom>
          <a:noFill/>
        </p:spPr>
      </p:pic>
      <p:pic>
        <p:nvPicPr>
          <p:cNvPr id="46081" name="Picture 9" descr="12"/>
          <p:cNvPicPr>
            <a:picLocks noChangeAspect="1" noChangeArrowheads="1"/>
          </p:cNvPicPr>
          <p:nvPr/>
        </p:nvPicPr>
        <p:blipFill>
          <a:blip r:embed="rId5"/>
          <a:srcRect/>
          <a:stretch>
            <a:fillRect/>
          </a:stretch>
        </p:blipFill>
        <p:spPr bwMode="auto">
          <a:xfrm>
            <a:off x="5181600" y="3810000"/>
            <a:ext cx="3429000" cy="2743200"/>
          </a:xfrm>
          <a:prstGeom prst="rect">
            <a:avLst/>
          </a:prstGeom>
          <a:noFill/>
        </p:spPr>
      </p:pic>
      <p:sp>
        <p:nvSpPr>
          <p:cNvPr id="46085" name="Rectangle 5"/>
          <p:cNvSpPr>
            <a:spLocks noChangeArrowheads="1"/>
          </p:cNvSpPr>
          <p:nvPr/>
        </p:nvSpPr>
        <p:spPr bwMode="auto">
          <a:xfrm>
            <a:off x="228600" y="0"/>
            <a:ext cx="5115311" cy="73866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smtClean="0">
                <a:ln>
                  <a:noFill/>
                </a:ln>
                <a:solidFill>
                  <a:srgbClr val="C00000"/>
                </a:solidFill>
                <a:effectLst/>
                <a:latin typeface="Calibri" pitchFamily="34" charset="0"/>
                <a:ea typeface="Calibri" pitchFamily="34" charset="0"/>
                <a:cs typeface="Arial,Bold" charset="0"/>
              </a:rPr>
              <a:t>                                       </a:t>
            </a:r>
            <a:r>
              <a:rPr kumimoji="0" lang="en-US" sz="2400" b="1" i="0" u="none" strike="noStrike" cap="none" normalizeH="0" baseline="0" dirty="0" err="1" smtClean="0">
                <a:ln>
                  <a:noFill/>
                </a:ln>
                <a:solidFill>
                  <a:srgbClr val="C00000"/>
                </a:solidFill>
                <a:effectLst/>
                <a:latin typeface="Calibri" pitchFamily="34" charset="0"/>
                <a:ea typeface="Calibri" pitchFamily="34" charset="0"/>
                <a:cs typeface="Arial,Bold" charset="0"/>
              </a:rPr>
              <a:t>Megasporophyll</a:t>
            </a:r>
            <a:endParaRPr kumimoji="0" lang="en-US" sz="2400" b="1" i="0" u="none" strike="noStrike" cap="none" normalizeH="0" baseline="0" dirty="0" smtClean="0">
              <a:ln>
                <a:noFill/>
              </a:ln>
              <a:solidFill>
                <a:srgbClr val="C00000"/>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endParaRPr>
          </a:p>
        </p:txBody>
      </p:sp>
      <p:sp>
        <p:nvSpPr>
          <p:cNvPr id="46086" name="Rectangle 6"/>
          <p:cNvSpPr>
            <a:spLocks noChangeArrowheads="1"/>
          </p:cNvSpPr>
          <p:nvPr/>
        </p:nvSpPr>
        <p:spPr bwMode="auto">
          <a:xfrm>
            <a:off x="0" y="560070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endParaRPr>
          </a:p>
        </p:txBody>
      </p:sp>
    </p:spTree>
  </p:cSld>
  <p:clrMapOvr>
    <a:masterClrMapping/>
  </p:clrMapOvr>
  <p:transition>
    <p:pull dir="lu"/>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1"/>
          <p:cNvSpPr>
            <a:spLocks noChangeArrowheads="1"/>
          </p:cNvSpPr>
          <p:nvPr/>
        </p:nvSpPr>
        <p:spPr bwMode="auto">
          <a:xfrm>
            <a:off x="0" y="0"/>
            <a:ext cx="9144000" cy="532453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i="0" u="none" strike="noStrike" cap="none" normalizeH="0" baseline="0" dirty="0" smtClean="0">
                <a:ln>
                  <a:noFill/>
                </a:ln>
                <a:solidFill>
                  <a:schemeClr val="tx1"/>
                </a:solidFill>
                <a:effectLst/>
                <a:latin typeface="Calibri" pitchFamily="34" charset="0"/>
                <a:ea typeface="Calibri" pitchFamily="34" charset="0"/>
                <a:cs typeface="SymbolMT"/>
              </a:rPr>
              <a:t>• </a:t>
            </a:r>
            <a:r>
              <a:rPr kumimoji="0" lang="en-US" sz="2000" b="1" i="0" u="none" strike="noStrike" cap="none" normalizeH="0" baseline="0" dirty="0" smtClean="0">
                <a:ln>
                  <a:noFill/>
                </a:ln>
                <a:solidFill>
                  <a:schemeClr val="tx1"/>
                </a:solidFill>
                <a:effectLst/>
                <a:latin typeface="+mj-lt"/>
                <a:ea typeface="Calibri" pitchFamily="34" charset="0"/>
                <a:cs typeface="Arial" pitchFamily="34" charset="0"/>
              </a:rPr>
              <a:t>These are loosely, </a:t>
            </a:r>
            <a:r>
              <a:rPr kumimoji="0" lang="en-US" sz="2000" b="1" i="0" u="none" strike="noStrike" cap="none" normalizeH="0" baseline="0" dirty="0" err="1" smtClean="0">
                <a:ln>
                  <a:noFill/>
                </a:ln>
                <a:solidFill>
                  <a:schemeClr val="tx1"/>
                </a:solidFill>
                <a:effectLst/>
                <a:latin typeface="+mj-lt"/>
                <a:ea typeface="Calibri" pitchFamily="34" charset="0"/>
                <a:cs typeface="Arial" pitchFamily="34" charset="0"/>
              </a:rPr>
              <a:t>acropetally</a:t>
            </a:r>
            <a:r>
              <a:rPr kumimoji="0" lang="en-US" sz="2000" b="1" i="0" u="none" strike="noStrike" cap="none" normalizeH="0" baseline="0" dirty="0" smtClean="0">
                <a:ln>
                  <a:noFill/>
                </a:ln>
                <a:solidFill>
                  <a:schemeClr val="tx1"/>
                </a:solidFill>
                <a:effectLst/>
                <a:latin typeface="+mj-lt"/>
                <a:ea typeface="Calibri" pitchFamily="34" charset="0"/>
                <a:cs typeface="Arial" pitchFamily="34" charset="0"/>
              </a:rPr>
              <a:t> and spirally arranged around the stem apex like vegetative leaves.</a:t>
            </a:r>
            <a:endParaRPr kumimoji="0" lang="en-US" sz="2000" b="1" i="0" u="none" strike="noStrike" cap="none" normalizeH="0" baseline="0" dirty="0" smtClean="0">
              <a:ln>
                <a:noFill/>
              </a:ln>
              <a:solidFill>
                <a:schemeClr val="tx1"/>
              </a:solidFill>
              <a:effectLst/>
              <a:latin typeface="+mj-l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000" b="1" i="0" u="none" strike="noStrike" cap="none" normalizeH="0" baseline="0" dirty="0" smtClean="0">
                <a:ln>
                  <a:noFill/>
                </a:ln>
                <a:solidFill>
                  <a:schemeClr val="tx1"/>
                </a:solidFill>
                <a:effectLst/>
                <a:latin typeface="+mj-lt"/>
                <a:ea typeface="Calibri" pitchFamily="34" charset="0"/>
                <a:cs typeface="SymbolMT"/>
              </a:rPr>
              <a:t>• </a:t>
            </a:r>
            <a:r>
              <a:rPr kumimoji="0" lang="en-US" sz="2000" b="1" i="0" u="none" strike="noStrike" cap="none" normalizeH="0" baseline="0" dirty="0" smtClean="0">
                <a:ln>
                  <a:noFill/>
                </a:ln>
                <a:solidFill>
                  <a:schemeClr val="tx1"/>
                </a:solidFill>
                <a:effectLst/>
                <a:latin typeface="+mj-lt"/>
                <a:ea typeface="Calibri" pitchFamily="34" charset="0"/>
                <a:cs typeface="Arial" pitchFamily="34" charset="0"/>
              </a:rPr>
              <a:t>Since the apical </a:t>
            </a:r>
            <a:r>
              <a:rPr kumimoji="0" lang="en-US" sz="2000" b="1" i="0" u="none" strike="noStrike" cap="none" normalizeH="0" baseline="0" dirty="0" err="1" smtClean="0">
                <a:ln>
                  <a:noFill/>
                </a:ln>
                <a:solidFill>
                  <a:schemeClr val="tx1"/>
                </a:solidFill>
                <a:effectLst/>
                <a:latin typeface="+mj-lt"/>
                <a:ea typeface="Calibri" pitchFamily="34" charset="0"/>
                <a:cs typeface="Arial" pitchFamily="34" charset="0"/>
              </a:rPr>
              <a:t>meristem</a:t>
            </a:r>
            <a:r>
              <a:rPr kumimoji="0" lang="en-US" sz="2000" b="1" i="0" u="none" strike="noStrike" cap="none" normalizeH="0" baseline="0" dirty="0" smtClean="0">
                <a:ln>
                  <a:noFill/>
                </a:ln>
                <a:solidFill>
                  <a:schemeClr val="tx1"/>
                </a:solidFill>
                <a:effectLst/>
                <a:latin typeface="+mj-lt"/>
                <a:ea typeface="Calibri" pitchFamily="34" charset="0"/>
                <a:cs typeface="Arial" pitchFamily="34" charset="0"/>
              </a:rPr>
              <a:t> of the stem is not completely utilized and unaffected the growth of the stem is</a:t>
            </a:r>
            <a:r>
              <a:rPr lang="en-US" sz="2000" b="1" dirty="0" smtClean="0">
                <a:latin typeface="+mj-lt"/>
                <a:ea typeface="Calibri" pitchFamily="34" charset="0"/>
                <a:cs typeface="Arial" pitchFamily="34" charset="0"/>
              </a:rPr>
              <a:t> </a:t>
            </a:r>
            <a:r>
              <a:rPr kumimoji="0" lang="en-US" sz="2000" b="1" i="0" u="none" strike="noStrike" cap="none" normalizeH="0" baseline="0" dirty="0" smtClean="0">
                <a:ln>
                  <a:noFill/>
                </a:ln>
                <a:solidFill>
                  <a:schemeClr val="tx1"/>
                </a:solidFill>
                <a:effectLst/>
                <a:latin typeface="+mj-lt"/>
                <a:ea typeface="Calibri" pitchFamily="34" charset="0"/>
                <a:cs typeface="Arial" pitchFamily="34" charset="0"/>
              </a:rPr>
              <a:t>described as </a:t>
            </a:r>
            <a:r>
              <a:rPr kumimoji="0" lang="en-US" sz="2000" b="1" i="0" u="none" strike="noStrike" cap="none" normalizeH="0" baseline="0" dirty="0" err="1" smtClean="0">
                <a:ln>
                  <a:noFill/>
                </a:ln>
                <a:solidFill>
                  <a:schemeClr val="tx1"/>
                </a:solidFill>
                <a:effectLst/>
                <a:latin typeface="+mj-lt"/>
                <a:ea typeface="Calibri" pitchFamily="34" charset="0"/>
                <a:cs typeface="Arial,Bold"/>
              </a:rPr>
              <a:t>monopodial</a:t>
            </a:r>
            <a:r>
              <a:rPr kumimoji="0" lang="en-US" sz="2000" b="1" i="0" u="none" strike="noStrike" cap="none" normalizeH="0" baseline="0" dirty="0" smtClean="0">
                <a:ln>
                  <a:noFill/>
                </a:ln>
                <a:solidFill>
                  <a:schemeClr val="tx1"/>
                </a:solidFill>
                <a:effectLst/>
                <a:latin typeface="+mj-lt"/>
                <a:ea typeface="Calibri" pitchFamily="34" charset="0"/>
                <a:cs typeface="Arial,Bold"/>
              </a:rPr>
              <a:t> </a:t>
            </a:r>
            <a:r>
              <a:rPr kumimoji="0" lang="en-US" sz="2000" b="1" i="0" u="none" strike="noStrike" cap="none" normalizeH="0" baseline="0" dirty="0" smtClean="0">
                <a:ln>
                  <a:noFill/>
                </a:ln>
                <a:solidFill>
                  <a:schemeClr val="tx1"/>
                </a:solidFill>
                <a:effectLst/>
                <a:latin typeface="+mj-lt"/>
                <a:ea typeface="Calibri" pitchFamily="34" charset="0"/>
                <a:cs typeface="Arial" pitchFamily="34" charset="0"/>
              </a:rPr>
              <a:t>through out its life span (</a:t>
            </a:r>
            <a:r>
              <a:rPr kumimoji="0" lang="en-US" sz="2000" b="1" i="0" u="none" strike="noStrike" cap="none" normalizeH="0" baseline="0" dirty="0" err="1" smtClean="0">
                <a:ln>
                  <a:noFill/>
                </a:ln>
                <a:solidFill>
                  <a:schemeClr val="tx1"/>
                </a:solidFill>
                <a:effectLst/>
                <a:latin typeface="+mj-lt"/>
                <a:ea typeface="Calibri" pitchFamily="34" charset="0"/>
                <a:cs typeface="Arial" pitchFamily="34" charset="0"/>
              </a:rPr>
              <a:t>Racemose</a:t>
            </a:r>
            <a:r>
              <a:rPr kumimoji="0" lang="en-US" sz="2000" b="1" i="0" u="none" strike="noStrike" cap="none" normalizeH="0" baseline="0" dirty="0" smtClean="0">
                <a:ln>
                  <a:noFill/>
                </a:ln>
                <a:solidFill>
                  <a:schemeClr val="tx1"/>
                </a:solidFill>
                <a:effectLst/>
                <a:latin typeface="+mj-lt"/>
                <a:ea typeface="Calibri" pitchFamily="34" charset="0"/>
                <a:cs typeface="Arial" pitchFamily="34" charset="0"/>
              </a:rPr>
              <a:t>).</a:t>
            </a:r>
            <a:endParaRPr kumimoji="0" lang="en-US" sz="2000" b="1" i="0" u="none" strike="noStrike" cap="none" normalizeH="0" baseline="0" dirty="0" smtClean="0">
              <a:ln>
                <a:noFill/>
              </a:ln>
              <a:solidFill>
                <a:schemeClr val="tx1"/>
              </a:solidFill>
              <a:effectLst/>
              <a:latin typeface="+mj-l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000" b="1" i="0" u="none" strike="noStrike" cap="none" normalizeH="0" baseline="0" dirty="0" smtClean="0">
                <a:ln>
                  <a:noFill/>
                </a:ln>
                <a:solidFill>
                  <a:schemeClr val="tx1"/>
                </a:solidFill>
                <a:effectLst/>
                <a:latin typeface="+mj-lt"/>
                <a:ea typeface="Calibri" pitchFamily="34" charset="0"/>
                <a:cs typeface="SymbolMT"/>
              </a:rPr>
              <a:t>• </a:t>
            </a:r>
            <a:r>
              <a:rPr kumimoji="0" lang="en-US" sz="2000" b="1" i="0" u="none" strike="noStrike" cap="none" normalizeH="0" baseline="0" dirty="0" err="1" smtClean="0">
                <a:ln>
                  <a:noFill/>
                </a:ln>
                <a:solidFill>
                  <a:schemeClr val="tx1"/>
                </a:solidFill>
                <a:effectLst/>
                <a:latin typeface="+mj-lt"/>
                <a:ea typeface="Calibri" pitchFamily="34" charset="0"/>
                <a:cs typeface="Arial" pitchFamily="34" charset="0"/>
              </a:rPr>
              <a:t>Megasporophyll</a:t>
            </a:r>
            <a:r>
              <a:rPr kumimoji="0" lang="en-US" sz="2000" b="1" i="0" u="none" strike="noStrike" cap="none" normalizeH="0" baseline="0" dirty="0" smtClean="0">
                <a:ln>
                  <a:noFill/>
                </a:ln>
                <a:solidFill>
                  <a:schemeClr val="tx1"/>
                </a:solidFill>
                <a:effectLst/>
                <a:latin typeface="+mj-lt"/>
                <a:ea typeface="Calibri" pitchFamily="34" charset="0"/>
                <a:cs typeface="Arial" pitchFamily="34" charset="0"/>
              </a:rPr>
              <a:t> is </a:t>
            </a:r>
            <a:r>
              <a:rPr kumimoji="0" lang="en-US" sz="2000" b="1" i="0" u="none" strike="noStrike" cap="none" normalizeH="0" baseline="0" dirty="0" smtClean="0">
                <a:ln>
                  <a:noFill/>
                </a:ln>
                <a:solidFill>
                  <a:schemeClr val="tx1"/>
                </a:solidFill>
                <a:effectLst/>
                <a:latin typeface="+mj-lt"/>
                <a:ea typeface="Calibri" pitchFamily="34" charset="0"/>
                <a:cs typeface="Arial,Bold"/>
              </a:rPr>
              <a:t>pinnate </a:t>
            </a:r>
            <a:r>
              <a:rPr kumimoji="0" lang="en-US" sz="2000" b="1" i="0" u="none" strike="noStrike" cap="none" normalizeH="0" baseline="0" dirty="0" smtClean="0">
                <a:ln>
                  <a:noFill/>
                </a:ln>
                <a:solidFill>
                  <a:schemeClr val="tx1"/>
                </a:solidFill>
                <a:effectLst/>
                <a:latin typeface="+mj-lt"/>
                <a:ea typeface="Calibri" pitchFamily="34" charset="0"/>
                <a:cs typeface="Arial" pitchFamily="34" charset="0"/>
              </a:rPr>
              <a:t>or </a:t>
            </a:r>
            <a:r>
              <a:rPr kumimoji="0" lang="en-US" sz="2000" b="1" i="0" u="none" strike="noStrike" cap="none" normalizeH="0" baseline="0" dirty="0" smtClean="0">
                <a:ln>
                  <a:noFill/>
                </a:ln>
                <a:solidFill>
                  <a:schemeClr val="tx1"/>
                </a:solidFill>
                <a:effectLst/>
                <a:latin typeface="+mj-lt"/>
                <a:ea typeface="Calibri" pitchFamily="34" charset="0"/>
                <a:cs typeface="Arial,Bold"/>
              </a:rPr>
              <a:t>ovate-</a:t>
            </a:r>
            <a:r>
              <a:rPr kumimoji="0" lang="en-US" sz="2000" b="1" i="0" u="none" strike="noStrike" cap="none" normalizeH="0" baseline="0" dirty="0" err="1" smtClean="0">
                <a:ln>
                  <a:noFill/>
                </a:ln>
                <a:solidFill>
                  <a:schemeClr val="tx1"/>
                </a:solidFill>
                <a:effectLst/>
                <a:latin typeface="+mj-lt"/>
                <a:ea typeface="Calibri" pitchFamily="34" charset="0"/>
                <a:cs typeface="Arial,Bold"/>
              </a:rPr>
              <a:t>lanceolate</a:t>
            </a:r>
            <a:r>
              <a:rPr kumimoji="0" lang="en-US" sz="2000" b="1" i="0" u="none" strike="noStrike" cap="none" normalizeH="0" baseline="0" dirty="0" smtClean="0">
                <a:ln>
                  <a:noFill/>
                </a:ln>
                <a:solidFill>
                  <a:schemeClr val="tx1"/>
                </a:solidFill>
                <a:effectLst/>
                <a:latin typeface="+mj-lt"/>
                <a:ea typeface="Calibri" pitchFamily="34" charset="0"/>
                <a:cs typeface="Arial,Bold"/>
              </a:rPr>
              <a:t> </a:t>
            </a:r>
            <a:r>
              <a:rPr kumimoji="0" lang="en-US" sz="2000" b="1" i="0" u="none" strike="noStrike" cap="none" normalizeH="0" baseline="0" dirty="0" smtClean="0">
                <a:ln>
                  <a:noFill/>
                </a:ln>
                <a:solidFill>
                  <a:schemeClr val="tx1"/>
                </a:solidFill>
                <a:effectLst/>
                <a:latin typeface="+mj-lt"/>
                <a:ea typeface="Calibri" pitchFamily="34" charset="0"/>
                <a:cs typeface="Arial" pitchFamily="34" charset="0"/>
              </a:rPr>
              <a:t>or rhomboidal in shape.</a:t>
            </a:r>
            <a:endParaRPr kumimoji="0" lang="en-US" sz="2000" b="1" i="0" u="none" strike="noStrike" cap="none" normalizeH="0" baseline="0" dirty="0" smtClean="0">
              <a:ln>
                <a:noFill/>
              </a:ln>
              <a:solidFill>
                <a:schemeClr val="tx1"/>
              </a:solidFill>
              <a:effectLst/>
              <a:latin typeface="+mj-lt"/>
              <a:ea typeface="Calibri" pitchFamily="34" charset="0"/>
              <a:cs typeface="SymbolMT"/>
            </a:endParaRPr>
          </a:p>
          <a:p>
            <a:r>
              <a:rPr kumimoji="0" lang="en-US" sz="2000" i="0" u="none" strike="noStrike" cap="none" normalizeH="0" baseline="0" dirty="0" smtClean="0">
                <a:ln>
                  <a:noFill/>
                </a:ln>
                <a:solidFill>
                  <a:schemeClr val="tx1"/>
                </a:solidFill>
                <a:effectLst/>
                <a:latin typeface="+mj-lt"/>
                <a:ea typeface="Calibri" pitchFamily="34" charset="0"/>
                <a:cs typeface="SymbolMT"/>
              </a:rPr>
              <a:t>• </a:t>
            </a:r>
            <a:r>
              <a:rPr kumimoji="0" lang="en-US" sz="2000" i="0" u="none" strike="noStrike" cap="none" normalizeH="0" baseline="0" dirty="0" smtClean="0">
                <a:ln>
                  <a:noFill/>
                </a:ln>
                <a:solidFill>
                  <a:schemeClr val="tx1"/>
                </a:solidFill>
                <a:effectLst/>
                <a:latin typeface="+mj-lt"/>
                <a:ea typeface="Calibri" pitchFamily="34" charset="0"/>
                <a:cs typeface="Times New Roman" pitchFamily="18" charset="0"/>
              </a:rPr>
              <a:t>It is 15–24 cm in length, </a:t>
            </a:r>
            <a:r>
              <a:rPr kumimoji="0" lang="en-US" sz="2000" i="0" u="none" strike="noStrike" cap="none" normalizeH="0" baseline="0" dirty="0" err="1" smtClean="0">
                <a:ln>
                  <a:noFill/>
                </a:ln>
                <a:solidFill>
                  <a:schemeClr val="tx1"/>
                </a:solidFill>
                <a:effectLst/>
                <a:latin typeface="+mj-lt"/>
                <a:ea typeface="Calibri" pitchFamily="34" charset="0"/>
                <a:cs typeface="Times New Roman" pitchFamily="18" charset="0"/>
              </a:rPr>
              <a:t>dorsiventral</a:t>
            </a:r>
            <a:r>
              <a:rPr kumimoji="0" lang="en-US" sz="2000" i="0" u="none" strike="noStrike" cap="none" normalizeH="0" baseline="0" dirty="0" smtClean="0">
                <a:ln>
                  <a:noFill/>
                </a:ln>
                <a:solidFill>
                  <a:schemeClr val="tx1"/>
                </a:solidFill>
                <a:effectLst/>
                <a:latin typeface="+mj-lt"/>
                <a:ea typeface="Calibri" pitchFamily="34" charset="0"/>
                <a:cs typeface="Times New Roman" pitchFamily="18" charset="0"/>
              </a:rPr>
              <a:t> and flattened structure</a:t>
            </a:r>
            <a:r>
              <a:rPr lang="en-US" sz="2000" dirty="0" smtClean="0">
                <a:latin typeface="+mj-lt"/>
                <a:ea typeface="Calibri" pitchFamily="34" charset="0"/>
                <a:cs typeface="Arial" pitchFamily="34" charset="0"/>
              </a:rPr>
              <a:t>.</a:t>
            </a:r>
            <a:r>
              <a:rPr lang="en-US" sz="2000" dirty="0" smtClean="0">
                <a:latin typeface="+mj-lt"/>
              </a:rPr>
              <a:t> </a:t>
            </a:r>
          </a:p>
          <a:p>
            <a:r>
              <a:rPr lang="en-US" sz="2000" b="1" dirty="0" smtClean="0">
                <a:latin typeface="+mj-lt"/>
              </a:rPr>
              <a:t>• It has basal sterile stalk like structure, middle fertile ovule bearing portion and apical sterile variously lobed or serrate or </a:t>
            </a:r>
            <a:r>
              <a:rPr lang="en-US" sz="2000" b="1" dirty="0" err="1" smtClean="0">
                <a:latin typeface="+mj-lt"/>
              </a:rPr>
              <a:t>pinna</a:t>
            </a:r>
            <a:r>
              <a:rPr lang="en-US" sz="2000" b="1" dirty="0" smtClean="0">
                <a:latin typeface="+mj-lt"/>
              </a:rPr>
              <a:t> like divided region.</a:t>
            </a:r>
          </a:p>
          <a:p>
            <a:r>
              <a:rPr lang="en-US" sz="2000" b="1" dirty="0" smtClean="0">
                <a:latin typeface="+mj-lt"/>
              </a:rPr>
              <a:t>• It is covered by dense mass of hairs, which are shaded off as the ovules attain maturity.</a:t>
            </a:r>
          </a:p>
          <a:p>
            <a:r>
              <a:rPr lang="en-US" sz="2000" b="1" dirty="0" smtClean="0">
                <a:latin typeface="+mj-lt"/>
              </a:rPr>
              <a:t>• Upon coming in contact with the </a:t>
            </a:r>
            <a:r>
              <a:rPr lang="en-US" sz="2000" b="1" dirty="0" err="1" smtClean="0">
                <a:latin typeface="+mj-lt"/>
              </a:rPr>
              <a:t>archegonial</a:t>
            </a:r>
            <a:r>
              <a:rPr lang="en-US" sz="2000" b="1" dirty="0" smtClean="0">
                <a:latin typeface="+mj-lt"/>
              </a:rPr>
              <a:t> neck, the male gamete cilia and membrane are stripped off and only the male nucleus is sucked into the Venter. It fuses with the egg nucleus and forms the diploid zygotic nucleus.</a:t>
            </a:r>
          </a:p>
          <a:p>
            <a:r>
              <a:rPr lang="en-US" sz="2000" b="1" dirty="0" smtClean="0">
                <a:latin typeface="+mj-lt"/>
              </a:rPr>
              <a:t>• A thick wall is secreted around the nucleus to form </a:t>
            </a:r>
            <a:r>
              <a:rPr lang="en-US" sz="2000" b="1" dirty="0" err="1" smtClean="0">
                <a:latin typeface="+mj-lt"/>
              </a:rPr>
              <a:t>Oospore</a:t>
            </a:r>
            <a:r>
              <a:rPr lang="en-US" sz="2000" b="1" dirty="0" smtClean="0">
                <a:latin typeface="+mj-lt"/>
              </a:rPr>
              <a:t> or zygote.</a:t>
            </a:r>
          </a:p>
          <a:p>
            <a:r>
              <a:rPr lang="en-US" sz="2000" b="1" dirty="0" smtClean="0">
                <a:latin typeface="+mj-lt"/>
              </a:rPr>
              <a:t>• Fertilization is both </a:t>
            </a:r>
            <a:r>
              <a:rPr lang="en-US" sz="2000" b="1" dirty="0" err="1" smtClean="0">
                <a:latin typeface="+mj-lt"/>
              </a:rPr>
              <a:t>siphonogamous</a:t>
            </a:r>
            <a:r>
              <a:rPr lang="en-US" sz="2000" b="1" dirty="0" smtClean="0">
                <a:latin typeface="+mj-lt"/>
              </a:rPr>
              <a:t> and </a:t>
            </a:r>
            <a:r>
              <a:rPr lang="en-US" sz="2000" b="1" dirty="0" err="1" smtClean="0">
                <a:latin typeface="+mj-lt"/>
              </a:rPr>
              <a:t>zooidogamous</a:t>
            </a:r>
            <a:r>
              <a:rPr lang="en-US" sz="2000" b="1" dirty="0" smtClean="0">
                <a:latin typeface="+mj-lt"/>
              </a:rPr>
              <a:t>. </a:t>
            </a:r>
            <a:r>
              <a:rPr lang="en-US" sz="2000" b="1" dirty="0" err="1" smtClean="0">
                <a:latin typeface="+mj-lt"/>
              </a:rPr>
              <a:t>Zooidogamy</a:t>
            </a:r>
            <a:r>
              <a:rPr lang="en-US" sz="2000" b="1" dirty="0" smtClean="0">
                <a:latin typeface="+mj-lt"/>
              </a:rPr>
              <a:t> accompanies </a:t>
            </a:r>
            <a:r>
              <a:rPr lang="en-US" sz="2000" b="1" dirty="0" err="1" smtClean="0">
                <a:latin typeface="+mj-lt"/>
              </a:rPr>
              <a:t>siphonogamy</a:t>
            </a:r>
            <a:r>
              <a:rPr lang="en-US" sz="2000" b="1" dirty="0" smtClean="0">
                <a:latin typeface="+mj-lt"/>
              </a:rPr>
              <a:t>.</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2000" b="1" i="0" u="none" strike="noStrike" cap="none" normalizeH="0" baseline="0" dirty="0" smtClean="0">
              <a:ln>
                <a:noFill/>
              </a:ln>
              <a:solidFill>
                <a:schemeClr val="tx1"/>
              </a:solidFill>
              <a:effectLst/>
              <a:latin typeface="Arial" pitchFamily="34" charset="0"/>
            </a:endParaRPr>
          </a:p>
        </p:txBody>
      </p:sp>
    </p:spTree>
  </p:cSld>
  <p:clrMapOvr>
    <a:masterClrMapping/>
  </p:clrMapOvr>
  <p:transition>
    <p:wipe dir="u"/>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10" descr="15"/>
          <p:cNvPicPr>
            <a:picLocks noChangeAspect="1" noChangeArrowheads="1"/>
          </p:cNvPicPr>
          <p:nvPr/>
        </p:nvPicPr>
        <p:blipFill>
          <a:blip r:embed="rId2"/>
          <a:srcRect/>
          <a:stretch>
            <a:fillRect/>
          </a:stretch>
        </p:blipFill>
        <p:spPr bwMode="auto">
          <a:xfrm>
            <a:off x="304800" y="1524000"/>
            <a:ext cx="3352800" cy="3276600"/>
          </a:xfrm>
          <a:prstGeom prst="rect">
            <a:avLst/>
          </a:prstGeom>
          <a:noFill/>
        </p:spPr>
      </p:pic>
      <p:pic>
        <p:nvPicPr>
          <p:cNvPr id="2049" name="Picture 11" descr="14"/>
          <p:cNvPicPr>
            <a:picLocks noChangeAspect="1" noChangeArrowheads="1"/>
          </p:cNvPicPr>
          <p:nvPr/>
        </p:nvPicPr>
        <p:blipFill>
          <a:blip r:embed="rId3"/>
          <a:srcRect/>
          <a:stretch>
            <a:fillRect/>
          </a:stretch>
        </p:blipFill>
        <p:spPr bwMode="auto">
          <a:xfrm>
            <a:off x="4419600" y="1447800"/>
            <a:ext cx="4419600" cy="3657600"/>
          </a:xfrm>
          <a:prstGeom prst="rect">
            <a:avLst/>
          </a:prstGeom>
          <a:noFill/>
        </p:spPr>
      </p:pic>
      <p:sp>
        <p:nvSpPr>
          <p:cNvPr id="2051" name="Rectangle 3"/>
          <p:cNvSpPr>
            <a:spLocks noChangeArrowheads="1"/>
          </p:cNvSpPr>
          <p:nvPr/>
        </p:nvSpPr>
        <p:spPr bwMode="auto">
          <a:xfrm>
            <a:off x="0" y="0"/>
            <a:ext cx="7467600" cy="80021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800" b="1" i="0" u="none" strike="noStrike" cap="none" normalizeH="0" baseline="0" dirty="0" smtClean="0">
                <a:ln>
                  <a:noFill/>
                </a:ln>
                <a:solidFill>
                  <a:schemeClr val="tx1"/>
                </a:solidFill>
                <a:effectLst/>
                <a:latin typeface="Calibri" pitchFamily="34" charset="0"/>
                <a:ea typeface="Calibri" pitchFamily="34" charset="0"/>
                <a:cs typeface="Arial,Bold"/>
              </a:rPr>
              <a:t>                           </a:t>
            </a:r>
            <a:r>
              <a:rPr kumimoji="0" lang="en-US" sz="2800" b="1" i="0" u="none" strike="noStrike" cap="none" normalizeH="0" baseline="0" dirty="0" smtClean="0">
                <a:ln>
                  <a:noFill/>
                </a:ln>
                <a:solidFill>
                  <a:srgbClr val="C00000"/>
                </a:solidFill>
                <a:effectLst/>
                <a:latin typeface="Calibri" pitchFamily="34" charset="0"/>
                <a:ea typeface="Calibri" pitchFamily="34" charset="0"/>
                <a:cs typeface="Arial,Bold"/>
              </a:rPr>
              <a:t>Ovule or </a:t>
            </a:r>
            <a:r>
              <a:rPr kumimoji="0" lang="en-US" sz="2800" b="1" i="0" u="none" strike="noStrike" cap="none" normalizeH="0" baseline="0" dirty="0" err="1" smtClean="0">
                <a:ln>
                  <a:noFill/>
                </a:ln>
                <a:solidFill>
                  <a:srgbClr val="C00000"/>
                </a:solidFill>
                <a:effectLst/>
                <a:latin typeface="Calibri" pitchFamily="34" charset="0"/>
                <a:ea typeface="Calibri" pitchFamily="34" charset="0"/>
                <a:cs typeface="Arial,Bold"/>
              </a:rPr>
              <a:t>Megasporangium</a:t>
            </a:r>
            <a:r>
              <a:rPr kumimoji="0" lang="en-US" sz="1200" b="1" i="0" u="none" strike="noStrike" cap="none" normalizeH="0" baseline="0" dirty="0" smtClean="0">
                <a:ln>
                  <a:noFill/>
                </a:ln>
                <a:solidFill>
                  <a:schemeClr val="tx1"/>
                </a:solidFill>
                <a:effectLst/>
                <a:latin typeface="Calibri" pitchFamily="34" charset="0"/>
                <a:ea typeface="Calibri" pitchFamily="34" charset="0"/>
                <a:cs typeface="Arial,Bold"/>
              </a:rPr>
              <a:t>.</a:t>
            </a:r>
            <a:endParaRPr kumimoji="0" lang="en-US" sz="1400" b="0"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Arial" pitchFamily="34" charset="0"/>
              </a:rPr>
              <a:t>    </a:t>
            </a:r>
          </a:p>
        </p:txBody>
      </p:sp>
      <p:sp>
        <p:nvSpPr>
          <p:cNvPr id="2052" name="Rectangle 4"/>
          <p:cNvSpPr>
            <a:spLocks noChangeArrowheads="1"/>
          </p:cNvSpPr>
          <p:nvPr/>
        </p:nvSpPr>
        <p:spPr bwMode="auto">
          <a:xfrm>
            <a:off x="0" y="213360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endParaRPr>
          </a:p>
        </p:txBody>
      </p:sp>
    </p:spTree>
  </p:cSld>
  <p:clrMapOvr>
    <a:masterClrMapping/>
  </p:clrMapOvr>
  <p:transition>
    <p:wipe dir="u"/>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 name="Rectangle 1"/>
          <p:cNvSpPr>
            <a:spLocks noChangeArrowheads="1"/>
          </p:cNvSpPr>
          <p:nvPr/>
        </p:nvSpPr>
        <p:spPr bwMode="auto">
          <a:xfrm>
            <a:off x="0" y="0"/>
            <a:ext cx="9372600" cy="686341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dirty="0" smtClean="0">
                <a:ln>
                  <a:noFill/>
                </a:ln>
                <a:solidFill>
                  <a:schemeClr val="tx1"/>
                </a:solidFill>
                <a:effectLst/>
                <a:latin typeface="Calibri" pitchFamily="34" charset="0"/>
                <a:ea typeface="Calibri" pitchFamily="34" charset="0"/>
                <a:cs typeface="SymbolMT"/>
              </a:rPr>
              <a:t>• </a:t>
            </a:r>
            <a:r>
              <a:rPr kumimoji="0" lang="en-US" sz="2000" b="1" i="0" u="none" strike="noStrike" cap="none" normalizeH="0" baseline="0" dirty="0" smtClean="0">
                <a:ln>
                  <a:noFill/>
                </a:ln>
                <a:solidFill>
                  <a:schemeClr val="tx1"/>
                </a:solidFill>
                <a:effectLst/>
                <a:latin typeface="Calibri" pitchFamily="34" charset="0"/>
                <a:ea typeface="Calibri" pitchFamily="34" charset="0"/>
                <a:cs typeface="Arial" pitchFamily="34" charset="0"/>
              </a:rPr>
              <a:t>It is the </a:t>
            </a:r>
            <a:r>
              <a:rPr kumimoji="0" lang="en-US" sz="2000" b="1" i="0" u="none" strike="noStrike" cap="none" normalizeH="0" baseline="0" dirty="0" smtClean="0">
                <a:ln>
                  <a:noFill/>
                </a:ln>
                <a:solidFill>
                  <a:schemeClr val="tx1"/>
                </a:solidFill>
                <a:effectLst/>
                <a:latin typeface="Calibri" pitchFamily="34" charset="0"/>
                <a:ea typeface="Calibri" pitchFamily="34" charset="0"/>
                <a:cs typeface="Arial,Bold" charset="0"/>
              </a:rPr>
              <a:t>largest ovule </a:t>
            </a:r>
            <a:r>
              <a:rPr kumimoji="0" lang="en-US" sz="2000" b="1" i="0" u="none" strike="noStrike" cap="none" normalizeH="0" baseline="0" dirty="0" smtClean="0">
                <a:ln>
                  <a:noFill/>
                </a:ln>
                <a:solidFill>
                  <a:schemeClr val="tx1"/>
                </a:solidFill>
                <a:effectLst/>
                <a:latin typeface="Calibri" pitchFamily="34" charset="0"/>
                <a:ea typeface="Calibri" pitchFamily="34" charset="0"/>
                <a:cs typeface="Arial" pitchFamily="34" charset="0"/>
              </a:rPr>
              <a:t>in the plant kingdom with</a:t>
            </a:r>
            <a:r>
              <a:rPr lang="en-US" sz="2000" b="1" dirty="0" smtClean="0">
                <a:latin typeface="Arial" pitchFamily="34" charset="0"/>
                <a:ea typeface="Calibri" pitchFamily="34" charset="0"/>
                <a:cs typeface="Arial" pitchFamily="34" charset="0"/>
              </a:rPr>
              <a:t> </a:t>
            </a:r>
            <a:r>
              <a:rPr kumimoji="0" lang="en-US" sz="2000" b="1" i="0" u="none" strike="noStrike" cap="none" normalizeH="0" baseline="0" dirty="0" smtClean="0">
                <a:ln>
                  <a:noFill/>
                </a:ln>
                <a:solidFill>
                  <a:schemeClr val="tx1"/>
                </a:solidFill>
                <a:effectLst/>
                <a:latin typeface="Calibri" pitchFamily="34" charset="0"/>
                <a:ea typeface="Calibri" pitchFamily="34" charset="0"/>
                <a:cs typeface="Arial,Bold" charset="0"/>
              </a:rPr>
              <a:t>6 </a:t>
            </a:r>
            <a:r>
              <a:rPr kumimoji="0" lang="en-US" sz="2000" b="1" i="0" u="none" strike="noStrike" cap="none" normalizeH="0" baseline="0" dirty="0" smtClean="0">
                <a:ln>
                  <a:noFill/>
                </a:ln>
                <a:solidFill>
                  <a:schemeClr val="tx1"/>
                </a:solidFill>
                <a:effectLst/>
                <a:latin typeface="Calibri" pitchFamily="34" charset="0"/>
                <a:ea typeface="Calibri" pitchFamily="34" charset="0"/>
                <a:cs typeface="SymbolMT"/>
              </a:rPr>
              <a:t>× </a:t>
            </a:r>
            <a:r>
              <a:rPr kumimoji="0" lang="en-US" sz="2000" b="1" i="0" u="none" strike="noStrike" cap="none" normalizeH="0" baseline="0" dirty="0" smtClean="0">
                <a:ln>
                  <a:noFill/>
                </a:ln>
                <a:solidFill>
                  <a:schemeClr val="tx1"/>
                </a:solidFill>
                <a:effectLst/>
                <a:latin typeface="Calibri" pitchFamily="34" charset="0"/>
                <a:ea typeface="Calibri" pitchFamily="34" charset="0"/>
                <a:cs typeface="Arial,Bold" charset="0"/>
              </a:rPr>
              <a:t>4 </a:t>
            </a:r>
            <a:r>
              <a:rPr kumimoji="0" lang="en-US" sz="2000" b="1" i="0" u="none" strike="noStrike" cap="none" normalizeH="0" baseline="0" dirty="0" smtClean="0">
                <a:ln>
                  <a:noFill/>
                </a:ln>
                <a:solidFill>
                  <a:schemeClr val="tx1"/>
                </a:solidFill>
                <a:effectLst/>
                <a:latin typeface="Calibri" pitchFamily="34" charset="0"/>
                <a:ea typeface="Calibri" pitchFamily="34" charset="0"/>
                <a:cs typeface="Arial" pitchFamily="34" charset="0"/>
              </a:rPr>
              <a:t>cm in size.</a:t>
            </a:r>
            <a:endParaRPr kumimoji="0" lang="en-US" sz="2000" b="1"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000" b="1" i="0" u="none" strike="noStrike" cap="none" normalizeH="0" baseline="0" dirty="0" smtClean="0">
                <a:ln>
                  <a:noFill/>
                </a:ln>
                <a:solidFill>
                  <a:schemeClr val="tx1"/>
                </a:solidFill>
                <a:effectLst/>
                <a:latin typeface="Calibri" pitchFamily="34" charset="0"/>
                <a:ea typeface="Calibri" pitchFamily="34" charset="0"/>
                <a:cs typeface="SymbolMT"/>
              </a:rPr>
              <a:t>• </a:t>
            </a:r>
            <a:r>
              <a:rPr kumimoji="0" lang="en-US" sz="2000" b="1" i="0" u="none" strike="noStrike" cap="none" normalizeH="0" baseline="0" dirty="0" smtClean="0">
                <a:ln>
                  <a:noFill/>
                </a:ln>
                <a:solidFill>
                  <a:schemeClr val="tx1"/>
                </a:solidFill>
                <a:effectLst/>
                <a:latin typeface="Calibri" pitchFamily="34" charset="0"/>
                <a:ea typeface="Calibri" pitchFamily="34" charset="0"/>
                <a:cs typeface="Arial" pitchFamily="34" charset="0"/>
              </a:rPr>
              <a:t>It is </a:t>
            </a:r>
            <a:r>
              <a:rPr kumimoji="0" lang="en-US" sz="2000" b="1" i="0" u="none" strike="noStrike" cap="none" normalizeH="0" baseline="0" dirty="0" err="1" smtClean="0">
                <a:ln>
                  <a:noFill/>
                </a:ln>
                <a:solidFill>
                  <a:schemeClr val="tx1"/>
                </a:solidFill>
                <a:effectLst/>
                <a:latin typeface="Calibri" pitchFamily="34" charset="0"/>
                <a:ea typeface="Calibri" pitchFamily="34" charset="0"/>
                <a:cs typeface="Arial,Bold" charset="0"/>
              </a:rPr>
              <a:t>orthotropous</a:t>
            </a:r>
            <a:r>
              <a:rPr kumimoji="0" lang="en-US" sz="2000" b="1" i="0" u="none" strike="noStrike" cap="none" normalizeH="0" baseline="0" dirty="0" smtClean="0">
                <a:ln>
                  <a:noFill/>
                </a:ln>
                <a:solidFill>
                  <a:schemeClr val="tx1"/>
                </a:solidFill>
                <a:effectLst/>
                <a:latin typeface="Calibri" pitchFamily="34" charset="0"/>
                <a:ea typeface="Calibri" pitchFamily="34" charset="0"/>
                <a:cs typeface="Arial,Bold" charset="0"/>
              </a:rPr>
              <a:t> </a:t>
            </a:r>
            <a:r>
              <a:rPr kumimoji="0" lang="en-US" sz="2000" b="1" i="0" u="none" strike="noStrike" cap="none" normalizeH="0" baseline="0" dirty="0" smtClean="0">
                <a:ln>
                  <a:noFill/>
                </a:ln>
                <a:solidFill>
                  <a:schemeClr val="tx1"/>
                </a:solidFill>
                <a:effectLst/>
                <a:latin typeface="Calibri" pitchFamily="34" charset="0"/>
                <a:ea typeface="Calibri" pitchFamily="34" charset="0"/>
                <a:cs typeface="Arial" pitchFamily="34" charset="0"/>
              </a:rPr>
              <a:t>with massive </a:t>
            </a:r>
            <a:r>
              <a:rPr kumimoji="0" lang="en-US" sz="2000" b="1" i="0" u="none" strike="noStrike" cap="none" normalizeH="0" baseline="0" dirty="0" err="1" smtClean="0">
                <a:ln>
                  <a:noFill/>
                </a:ln>
                <a:solidFill>
                  <a:schemeClr val="tx1"/>
                </a:solidFill>
                <a:effectLst/>
                <a:latin typeface="Calibri" pitchFamily="34" charset="0"/>
                <a:ea typeface="Calibri" pitchFamily="34" charset="0"/>
                <a:cs typeface="Arial" pitchFamily="34" charset="0"/>
              </a:rPr>
              <a:t>nucellus</a:t>
            </a:r>
            <a:r>
              <a:rPr kumimoji="0" lang="en-US" sz="2000" b="1" i="0" u="none" strike="noStrike" cap="none" normalizeH="0" baseline="0" dirty="0" smtClean="0">
                <a:ln>
                  <a:noFill/>
                </a:ln>
                <a:solidFill>
                  <a:schemeClr val="tx1"/>
                </a:solidFill>
                <a:effectLst/>
                <a:latin typeface="Calibri" pitchFamily="34" charset="0"/>
                <a:ea typeface="Calibri" pitchFamily="34" charset="0"/>
                <a:cs typeface="Arial" pitchFamily="34" charset="0"/>
              </a:rPr>
              <a:t> surrounds by single integument differentiated into outer fleshy</a:t>
            </a:r>
            <a:r>
              <a:rPr lang="en-US" sz="2000" b="1" dirty="0" smtClean="0">
                <a:latin typeface="Arial" pitchFamily="34" charset="0"/>
                <a:ea typeface="Calibri" pitchFamily="34" charset="0"/>
                <a:cs typeface="Arial" pitchFamily="34" charset="0"/>
              </a:rPr>
              <a:t> </a:t>
            </a:r>
            <a:r>
              <a:rPr kumimoji="0" lang="en-US" sz="2000" b="1" i="0" u="none" strike="noStrike" cap="none" normalizeH="0" baseline="0" dirty="0" err="1" smtClean="0">
                <a:ln>
                  <a:noFill/>
                </a:ln>
                <a:solidFill>
                  <a:schemeClr val="tx1"/>
                </a:solidFill>
                <a:effectLst/>
                <a:latin typeface="Calibri" pitchFamily="34" charset="0"/>
                <a:ea typeface="Calibri" pitchFamily="34" charset="0"/>
                <a:cs typeface="Arial,Bold" charset="0"/>
              </a:rPr>
              <a:t>sarcotesta</a:t>
            </a:r>
            <a:r>
              <a:rPr kumimoji="0" lang="en-US" sz="2000" b="1" i="0" u="none" strike="noStrike" cap="none" normalizeH="0" baseline="0" dirty="0" smtClean="0">
                <a:ln>
                  <a:noFill/>
                </a:ln>
                <a:solidFill>
                  <a:schemeClr val="tx1"/>
                </a:solidFill>
                <a:effectLst/>
                <a:latin typeface="Calibri" pitchFamily="34" charset="0"/>
                <a:ea typeface="Calibri" pitchFamily="34" charset="0"/>
                <a:cs typeface="Arial" pitchFamily="34" charset="0"/>
              </a:rPr>
              <a:t>, middle hard </a:t>
            </a:r>
            <a:r>
              <a:rPr kumimoji="0" lang="en-US" sz="2000" b="1" i="0" u="none" strike="noStrike" cap="none" normalizeH="0" baseline="0" dirty="0" err="1" smtClean="0">
                <a:ln>
                  <a:noFill/>
                </a:ln>
                <a:solidFill>
                  <a:schemeClr val="tx1"/>
                </a:solidFill>
                <a:effectLst/>
                <a:latin typeface="Calibri" pitchFamily="34" charset="0"/>
                <a:ea typeface="Calibri" pitchFamily="34" charset="0"/>
                <a:cs typeface="Arial,Bold" charset="0"/>
              </a:rPr>
              <a:t>sclerotesta</a:t>
            </a:r>
            <a:r>
              <a:rPr kumimoji="0" lang="en-US" sz="2000" b="1" i="0" u="none" strike="noStrike" cap="none" normalizeH="0" baseline="0" dirty="0" smtClean="0">
                <a:ln>
                  <a:noFill/>
                </a:ln>
                <a:solidFill>
                  <a:schemeClr val="tx1"/>
                </a:solidFill>
                <a:effectLst/>
                <a:latin typeface="Calibri" pitchFamily="34" charset="0"/>
                <a:ea typeface="Calibri" pitchFamily="34" charset="0"/>
                <a:cs typeface="Arial,Bold" charset="0"/>
              </a:rPr>
              <a:t> </a:t>
            </a:r>
            <a:r>
              <a:rPr kumimoji="0" lang="en-US" sz="2000" b="1" i="0" u="none" strike="noStrike" cap="none" normalizeH="0" baseline="0" dirty="0" smtClean="0">
                <a:ln>
                  <a:noFill/>
                </a:ln>
                <a:solidFill>
                  <a:schemeClr val="tx1"/>
                </a:solidFill>
                <a:effectLst/>
                <a:latin typeface="Calibri" pitchFamily="34" charset="0"/>
                <a:ea typeface="Calibri" pitchFamily="34" charset="0"/>
                <a:cs typeface="Arial" pitchFamily="34" charset="0"/>
              </a:rPr>
              <a:t>and inner fleshy </a:t>
            </a:r>
            <a:r>
              <a:rPr kumimoji="0" lang="en-US" sz="2000" b="1" i="0" u="none" strike="noStrike" cap="none" normalizeH="0" baseline="0" dirty="0" err="1" smtClean="0">
                <a:ln>
                  <a:noFill/>
                </a:ln>
                <a:solidFill>
                  <a:schemeClr val="tx1"/>
                </a:solidFill>
                <a:effectLst/>
                <a:latin typeface="Calibri" pitchFamily="34" charset="0"/>
                <a:ea typeface="Calibri" pitchFamily="34" charset="0"/>
                <a:cs typeface="Arial,Bold" charset="0"/>
              </a:rPr>
              <a:t>sarcotesta</a:t>
            </a:r>
            <a:r>
              <a:rPr kumimoji="0" lang="en-US" sz="2000" b="1" i="0" u="none" strike="noStrike" cap="none" normalizeH="0" baseline="0" dirty="0" smtClean="0">
                <a:ln>
                  <a:noFill/>
                </a:ln>
                <a:solidFill>
                  <a:schemeClr val="tx1"/>
                </a:solidFill>
                <a:effectLst/>
                <a:latin typeface="Calibri" pitchFamily="34" charset="0"/>
                <a:ea typeface="Calibri" pitchFamily="34" charset="0"/>
                <a:cs typeface="Arial" pitchFamily="34" charset="0"/>
              </a:rPr>
              <a:t>.</a:t>
            </a:r>
            <a:endParaRPr kumimoji="0" lang="en-US" sz="2000" b="1"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000" b="1" i="0" u="none" strike="noStrike" cap="none" normalizeH="0" baseline="0" dirty="0" smtClean="0">
                <a:ln>
                  <a:noFill/>
                </a:ln>
                <a:solidFill>
                  <a:schemeClr val="tx1"/>
                </a:solidFill>
                <a:effectLst/>
                <a:latin typeface="Calibri" pitchFamily="34" charset="0"/>
                <a:ea typeface="Calibri" pitchFamily="34" charset="0"/>
                <a:cs typeface="SymbolMT"/>
              </a:rPr>
              <a:t>• </a:t>
            </a:r>
            <a:r>
              <a:rPr kumimoji="0" lang="en-US" sz="2000" b="1" i="0" u="none" strike="noStrike" cap="none" normalizeH="0" baseline="0" dirty="0" err="1" smtClean="0">
                <a:ln>
                  <a:noFill/>
                </a:ln>
                <a:solidFill>
                  <a:schemeClr val="tx1"/>
                </a:solidFill>
                <a:effectLst/>
                <a:latin typeface="Calibri" pitchFamily="34" charset="0"/>
                <a:ea typeface="Calibri" pitchFamily="34" charset="0"/>
                <a:cs typeface="Arial" pitchFamily="34" charset="0"/>
              </a:rPr>
              <a:t>Nucellus</a:t>
            </a:r>
            <a:r>
              <a:rPr kumimoji="0" lang="en-US" sz="2000" b="1" i="0" u="none" strike="noStrike" cap="none" normalizeH="0" baseline="0" dirty="0" smtClean="0">
                <a:ln>
                  <a:noFill/>
                </a:ln>
                <a:solidFill>
                  <a:schemeClr val="tx1"/>
                </a:solidFill>
                <a:effectLst/>
                <a:latin typeface="Calibri" pitchFamily="34" charset="0"/>
                <a:ea typeface="Calibri" pitchFamily="34" charset="0"/>
                <a:cs typeface="Arial" pitchFamily="34" charset="0"/>
              </a:rPr>
              <a:t> and </a:t>
            </a:r>
            <a:r>
              <a:rPr kumimoji="0" lang="en-US" sz="2000" b="1" i="0" u="none" strike="noStrike" cap="none" normalizeH="0" baseline="0" dirty="0" err="1" smtClean="0">
                <a:ln>
                  <a:noFill/>
                </a:ln>
                <a:solidFill>
                  <a:schemeClr val="tx1"/>
                </a:solidFill>
                <a:effectLst/>
                <a:latin typeface="Calibri" pitchFamily="34" charset="0"/>
                <a:ea typeface="Calibri" pitchFamily="34" charset="0"/>
                <a:cs typeface="Arial" pitchFamily="34" charset="0"/>
              </a:rPr>
              <a:t>sarcotesta</a:t>
            </a:r>
            <a:r>
              <a:rPr kumimoji="0" lang="en-US" sz="2000" b="1" i="0" u="none" strike="noStrike" cap="none" normalizeH="0" baseline="0" dirty="0" smtClean="0">
                <a:ln>
                  <a:noFill/>
                </a:ln>
                <a:solidFill>
                  <a:schemeClr val="tx1"/>
                </a:solidFill>
                <a:effectLst/>
                <a:latin typeface="Calibri" pitchFamily="34" charset="0"/>
                <a:ea typeface="Calibri" pitchFamily="34" charset="0"/>
                <a:cs typeface="Arial" pitchFamily="34" charset="0"/>
              </a:rPr>
              <a:t> have </a:t>
            </a:r>
            <a:r>
              <a:rPr kumimoji="0" lang="en-US" sz="2000" b="1" i="0" u="none" strike="noStrike" cap="none" normalizeH="0" baseline="0" dirty="0" smtClean="0">
                <a:ln>
                  <a:noFill/>
                </a:ln>
                <a:solidFill>
                  <a:schemeClr val="tx1"/>
                </a:solidFill>
                <a:effectLst/>
                <a:latin typeface="Calibri" pitchFamily="34" charset="0"/>
                <a:ea typeface="Calibri" pitchFamily="34" charset="0"/>
                <a:cs typeface="Arial,Bold" charset="0"/>
              </a:rPr>
              <a:t>vascular tissues</a:t>
            </a:r>
            <a:r>
              <a:rPr kumimoji="0" lang="en-US" sz="2000" b="1" i="0" u="none" strike="noStrike" cap="none" normalizeH="0" baseline="0" dirty="0" smtClean="0">
                <a:ln>
                  <a:noFill/>
                </a:ln>
                <a:solidFill>
                  <a:schemeClr val="tx1"/>
                </a:solidFill>
                <a:effectLst/>
                <a:latin typeface="Calibri" pitchFamily="34" charset="0"/>
                <a:ea typeface="Calibri" pitchFamily="34" charset="0"/>
                <a:cs typeface="Arial" pitchFamily="34" charset="0"/>
              </a:rPr>
              <a:t>.</a:t>
            </a:r>
            <a:endParaRPr kumimoji="0" lang="en-US" sz="2000" b="1"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000" b="1" i="0" u="none" strike="noStrike" cap="none" normalizeH="0" baseline="0" dirty="0" smtClean="0">
                <a:ln>
                  <a:noFill/>
                </a:ln>
                <a:solidFill>
                  <a:schemeClr val="tx1"/>
                </a:solidFill>
                <a:effectLst/>
                <a:latin typeface="Calibri" pitchFamily="34" charset="0"/>
                <a:ea typeface="Calibri" pitchFamily="34" charset="0"/>
                <a:cs typeface="SymbolMT"/>
              </a:rPr>
              <a:t>• </a:t>
            </a:r>
            <a:r>
              <a:rPr kumimoji="0" lang="en-US" sz="2000" b="1" i="0" u="none" strike="noStrike" cap="none" normalizeH="0" baseline="0" dirty="0" err="1" smtClean="0">
                <a:ln>
                  <a:noFill/>
                </a:ln>
                <a:solidFill>
                  <a:schemeClr val="tx1"/>
                </a:solidFill>
                <a:effectLst/>
                <a:latin typeface="Calibri" pitchFamily="34" charset="0"/>
                <a:ea typeface="Calibri" pitchFamily="34" charset="0"/>
                <a:cs typeface="Arial" pitchFamily="34" charset="0"/>
              </a:rPr>
              <a:t>Nucellus</a:t>
            </a:r>
            <a:r>
              <a:rPr kumimoji="0" lang="en-US" sz="2000" b="1" i="0" u="none" strike="noStrike" cap="none" normalizeH="0" baseline="0" dirty="0" smtClean="0">
                <a:ln>
                  <a:noFill/>
                </a:ln>
                <a:solidFill>
                  <a:schemeClr val="tx1"/>
                </a:solidFill>
                <a:effectLst/>
                <a:latin typeface="Calibri" pitchFamily="34" charset="0"/>
                <a:ea typeface="Calibri" pitchFamily="34" charset="0"/>
                <a:cs typeface="Arial" pitchFamily="34" charset="0"/>
              </a:rPr>
              <a:t> and the surrounding integument are fused except at the distal end leaving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000" b="1" i="0" u="none" strike="noStrike" cap="none" normalizeH="0" baseline="0" dirty="0" smtClean="0">
                <a:ln>
                  <a:noFill/>
                </a:ln>
                <a:solidFill>
                  <a:schemeClr val="tx1"/>
                </a:solidFill>
                <a:effectLst/>
                <a:latin typeface="Calibri" pitchFamily="34" charset="0"/>
                <a:ea typeface="Calibri" pitchFamily="34" charset="0"/>
                <a:cs typeface="Arial" pitchFamily="34" charset="0"/>
              </a:rPr>
              <a:t>a narrow passage known as</a:t>
            </a:r>
            <a:r>
              <a:rPr lang="en-US" sz="2000" b="1" dirty="0" smtClean="0">
                <a:latin typeface="Arial" pitchFamily="34" charset="0"/>
                <a:ea typeface="Calibri" pitchFamily="34" charset="0"/>
                <a:cs typeface="Arial" pitchFamily="34" charset="0"/>
              </a:rPr>
              <a:t> </a:t>
            </a:r>
            <a:r>
              <a:rPr kumimoji="0" lang="en-US" sz="2000" b="1" i="0" u="none" strike="noStrike" cap="none" normalizeH="0" baseline="0" dirty="0" err="1" smtClean="0">
                <a:ln>
                  <a:noFill/>
                </a:ln>
                <a:solidFill>
                  <a:schemeClr val="tx1"/>
                </a:solidFill>
                <a:effectLst/>
                <a:latin typeface="Calibri" pitchFamily="34" charset="0"/>
                <a:ea typeface="Calibri" pitchFamily="34" charset="0"/>
                <a:cs typeface="Arial,Bold" charset="0"/>
              </a:rPr>
              <a:t>micropyle</a:t>
            </a:r>
            <a:r>
              <a:rPr kumimoji="0" lang="en-US" sz="2000" b="1" i="0" u="none" strike="noStrike" cap="none" normalizeH="0" baseline="0" dirty="0" smtClean="0">
                <a:ln>
                  <a:noFill/>
                </a:ln>
                <a:solidFill>
                  <a:schemeClr val="tx1"/>
                </a:solidFill>
                <a:effectLst/>
                <a:latin typeface="Calibri" pitchFamily="34" charset="0"/>
                <a:ea typeface="Calibri" pitchFamily="34" charset="0"/>
                <a:cs typeface="Arial" pitchFamily="34" charset="0"/>
              </a:rPr>
              <a:t>.</a:t>
            </a:r>
            <a:endParaRPr kumimoji="0" lang="en-US" sz="2000" b="1"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000" b="1" i="0" u="none" strike="noStrike" cap="none" normalizeH="0" baseline="0" dirty="0" smtClean="0">
                <a:ln>
                  <a:noFill/>
                </a:ln>
                <a:solidFill>
                  <a:schemeClr val="tx1"/>
                </a:solidFill>
                <a:effectLst/>
                <a:latin typeface="Calibri" pitchFamily="34" charset="0"/>
                <a:ea typeface="Calibri" pitchFamily="34" charset="0"/>
                <a:cs typeface="SymbolMT"/>
              </a:rPr>
              <a:t>• </a:t>
            </a:r>
            <a:r>
              <a:rPr kumimoji="0" lang="en-US" sz="2000" b="1" i="0" u="none" strike="noStrike" cap="none" normalizeH="0" baseline="0" dirty="0" err="1" smtClean="0">
                <a:ln>
                  <a:noFill/>
                </a:ln>
                <a:solidFill>
                  <a:schemeClr val="tx1"/>
                </a:solidFill>
                <a:effectLst/>
                <a:latin typeface="Calibri" pitchFamily="34" charset="0"/>
                <a:ea typeface="Calibri" pitchFamily="34" charset="0"/>
                <a:cs typeface="Arial" pitchFamily="34" charset="0"/>
              </a:rPr>
              <a:t>Nucellus</a:t>
            </a:r>
            <a:r>
              <a:rPr kumimoji="0" lang="en-US" sz="2000" b="1" i="0" u="none" strike="noStrike" cap="none" normalizeH="0" baseline="0" dirty="0" smtClean="0">
                <a:ln>
                  <a:noFill/>
                </a:ln>
                <a:solidFill>
                  <a:schemeClr val="tx1"/>
                </a:solidFill>
                <a:effectLst/>
                <a:latin typeface="Calibri" pitchFamily="34" charset="0"/>
                <a:ea typeface="Calibri" pitchFamily="34" charset="0"/>
                <a:cs typeface="Arial" pitchFamily="34" charset="0"/>
              </a:rPr>
              <a:t> is extended into the </a:t>
            </a:r>
            <a:r>
              <a:rPr kumimoji="0" lang="en-US" sz="2000" b="1" i="0" u="none" strike="noStrike" cap="none" normalizeH="0" baseline="0" dirty="0" err="1" smtClean="0">
                <a:ln>
                  <a:noFill/>
                </a:ln>
                <a:solidFill>
                  <a:schemeClr val="tx1"/>
                </a:solidFill>
                <a:effectLst/>
                <a:latin typeface="Calibri" pitchFamily="34" charset="0"/>
                <a:ea typeface="Calibri" pitchFamily="34" charset="0"/>
                <a:cs typeface="Arial" pitchFamily="34" charset="0"/>
              </a:rPr>
              <a:t>micropyle</a:t>
            </a:r>
            <a:r>
              <a:rPr kumimoji="0" lang="en-US" sz="2000" b="1" i="0" u="none" strike="noStrike" cap="none" normalizeH="0" baseline="0" dirty="0" smtClean="0">
                <a:ln>
                  <a:noFill/>
                </a:ln>
                <a:solidFill>
                  <a:schemeClr val="tx1"/>
                </a:solidFill>
                <a:effectLst/>
                <a:latin typeface="Calibri" pitchFamily="34" charset="0"/>
                <a:ea typeface="Calibri" pitchFamily="34" charset="0"/>
                <a:cs typeface="Arial" pitchFamily="34" charset="0"/>
              </a:rPr>
              <a:t> as a beak known as </a:t>
            </a:r>
            <a:r>
              <a:rPr kumimoji="0" lang="en-US" sz="2000" b="1" i="0" u="none" strike="noStrike" cap="none" normalizeH="0" baseline="0" dirty="0" err="1" smtClean="0">
                <a:ln>
                  <a:noFill/>
                </a:ln>
                <a:solidFill>
                  <a:schemeClr val="tx1"/>
                </a:solidFill>
                <a:effectLst/>
                <a:latin typeface="Calibri" pitchFamily="34" charset="0"/>
                <a:ea typeface="Calibri" pitchFamily="34" charset="0"/>
                <a:cs typeface="Arial,Bold" charset="0"/>
              </a:rPr>
              <a:t>nucellar</a:t>
            </a:r>
            <a:r>
              <a:rPr kumimoji="0" lang="en-US" sz="2000" b="1" i="0" u="none" strike="noStrike" cap="none" normalizeH="0" baseline="0" dirty="0" smtClean="0">
                <a:ln>
                  <a:noFill/>
                </a:ln>
                <a:solidFill>
                  <a:schemeClr val="tx1"/>
                </a:solidFill>
                <a:effectLst/>
                <a:latin typeface="Calibri" pitchFamily="34" charset="0"/>
                <a:ea typeface="Calibri" pitchFamily="34" charset="0"/>
                <a:cs typeface="Arial,Bold" charset="0"/>
              </a:rPr>
              <a:t> beak</a:t>
            </a:r>
            <a:r>
              <a:rPr kumimoji="0" lang="en-US" sz="2000" b="1" i="0" u="none" strike="noStrike" cap="none" normalizeH="0" baseline="0" dirty="0" smtClean="0">
                <a:ln>
                  <a:noFill/>
                </a:ln>
                <a:solidFill>
                  <a:schemeClr val="tx1"/>
                </a:solidFill>
                <a:effectLst/>
                <a:latin typeface="Calibri" pitchFamily="34" charset="0"/>
                <a:ea typeface="Calibri" pitchFamily="34" charset="0"/>
                <a:cs typeface="Arial" pitchFamily="34" charset="0"/>
              </a:rPr>
              <a:t>.</a:t>
            </a:r>
            <a:endParaRPr kumimoji="0" lang="en-US" sz="2000" b="1"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000" b="1" i="0" u="none" strike="noStrike" cap="none" normalizeH="0" baseline="0" dirty="0" smtClean="0">
                <a:ln>
                  <a:noFill/>
                </a:ln>
                <a:solidFill>
                  <a:schemeClr val="tx1"/>
                </a:solidFill>
                <a:effectLst/>
                <a:latin typeface="Calibri" pitchFamily="34" charset="0"/>
                <a:ea typeface="Calibri" pitchFamily="34" charset="0"/>
                <a:cs typeface="SymbolMT"/>
              </a:rPr>
              <a:t>• </a:t>
            </a:r>
            <a:r>
              <a:rPr kumimoji="0" lang="en-US" sz="2000" b="1" i="0" u="none" strike="noStrike" cap="none" normalizeH="0" baseline="0" dirty="0" smtClean="0">
                <a:ln>
                  <a:noFill/>
                </a:ln>
                <a:solidFill>
                  <a:schemeClr val="tx1"/>
                </a:solidFill>
                <a:effectLst/>
                <a:latin typeface="Calibri" pitchFamily="34" charset="0"/>
                <a:ea typeface="Calibri" pitchFamily="34" charset="0"/>
                <a:cs typeface="Arial" pitchFamily="34" charset="0"/>
              </a:rPr>
              <a:t>Cells of the </a:t>
            </a:r>
            <a:r>
              <a:rPr kumimoji="0" lang="en-US" sz="2000" b="1" i="0" u="none" strike="noStrike" cap="none" normalizeH="0" baseline="0" dirty="0" err="1" smtClean="0">
                <a:ln>
                  <a:noFill/>
                </a:ln>
                <a:solidFill>
                  <a:schemeClr val="tx1"/>
                </a:solidFill>
                <a:effectLst/>
                <a:latin typeface="Calibri" pitchFamily="34" charset="0"/>
                <a:ea typeface="Calibri" pitchFamily="34" charset="0"/>
                <a:cs typeface="Arial" pitchFamily="34" charset="0"/>
              </a:rPr>
              <a:t>nucellar</a:t>
            </a:r>
            <a:r>
              <a:rPr kumimoji="0" lang="en-US" sz="2000" b="1" i="0" u="none" strike="noStrike" cap="none" normalizeH="0" baseline="0" dirty="0" smtClean="0">
                <a:ln>
                  <a:noFill/>
                </a:ln>
                <a:solidFill>
                  <a:schemeClr val="tx1"/>
                </a:solidFill>
                <a:effectLst/>
                <a:latin typeface="Calibri" pitchFamily="34" charset="0"/>
                <a:ea typeface="Calibri" pitchFamily="34" charset="0"/>
                <a:cs typeface="Arial" pitchFamily="34" charset="0"/>
              </a:rPr>
              <a:t> beak degenerate and form </a:t>
            </a:r>
            <a:r>
              <a:rPr kumimoji="0" lang="en-US" sz="2000" b="1" i="0" u="none" strike="noStrike" cap="none" normalizeH="0" baseline="0" dirty="0" smtClean="0">
                <a:ln>
                  <a:noFill/>
                </a:ln>
                <a:solidFill>
                  <a:schemeClr val="tx1"/>
                </a:solidFill>
                <a:effectLst/>
                <a:latin typeface="Calibri" pitchFamily="34" charset="0"/>
                <a:ea typeface="Calibri" pitchFamily="34" charset="0"/>
                <a:cs typeface="Arial,Bold" charset="0"/>
              </a:rPr>
              <a:t>pollen chamber</a:t>
            </a:r>
            <a:r>
              <a:rPr kumimoji="0" lang="en-US" sz="2000" b="1" i="0" u="none" strike="noStrike" cap="none" normalizeH="0" baseline="0" dirty="0" smtClean="0">
                <a:ln>
                  <a:noFill/>
                </a:ln>
                <a:solidFill>
                  <a:schemeClr val="tx1"/>
                </a:solidFill>
                <a:effectLst/>
                <a:latin typeface="Calibri" pitchFamily="34" charset="0"/>
                <a:ea typeface="Calibri" pitchFamily="34" charset="0"/>
                <a:cs typeface="Arial" pitchFamily="34" charset="0"/>
              </a:rPr>
              <a:t>.</a:t>
            </a:r>
            <a:endParaRPr kumimoji="0" lang="en-US" sz="2000" b="1"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000" b="1" i="0" u="none" strike="noStrike" cap="none" normalizeH="0" baseline="0" dirty="0" smtClean="0">
                <a:ln>
                  <a:noFill/>
                </a:ln>
                <a:solidFill>
                  <a:schemeClr val="tx1"/>
                </a:solidFill>
                <a:effectLst/>
                <a:latin typeface="Calibri" pitchFamily="34" charset="0"/>
                <a:ea typeface="Calibri" pitchFamily="34" charset="0"/>
                <a:cs typeface="SymbolMT"/>
              </a:rPr>
              <a:t>• </a:t>
            </a:r>
            <a:r>
              <a:rPr kumimoji="0" lang="en-US" sz="2000" b="1" i="0" u="none" strike="noStrike" cap="none" normalizeH="0" baseline="0" dirty="0" smtClean="0">
                <a:ln>
                  <a:noFill/>
                </a:ln>
                <a:solidFill>
                  <a:schemeClr val="tx1"/>
                </a:solidFill>
                <a:effectLst/>
                <a:latin typeface="Calibri" pitchFamily="34" charset="0"/>
                <a:ea typeface="Calibri" pitchFamily="34" charset="0"/>
                <a:cs typeface="Arial" pitchFamily="34" charset="0"/>
              </a:rPr>
              <a:t>The substance formed due to degeneration is secreted out through </a:t>
            </a:r>
            <a:r>
              <a:rPr kumimoji="0" lang="en-US" sz="2000" b="1" i="0" u="none" strike="noStrike" cap="none" normalizeH="0" baseline="0" dirty="0" err="1" smtClean="0">
                <a:ln>
                  <a:noFill/>
                </a:ln>
                <a:solidFill>
                  <a:schemeClr val="tx1"/>
                </a:solidFill>
                <a:effectLst/>
                <a:latin typeface="Calibri" pitchFamily="34" charset="0"/>
                <a:ea typeface="Calibri" pitchFamily="34" charset="0"/>
                <a:cs typeface="Arial" pitchFamily="34" charset="0"/>
              </a:rPr>
              <a:t>micropyle</a:t>
            </a:r>
            <a:r>
              <a:rPr kumimoji="0" lang="en-US" sz="2000" b="1" i="0" u="none" strike="noStrike" cap="none" normalizeH="0" baseline="0" dirty="0" smtClean="0">
                <a:ln>
                  <a:noFill/>
                </a:ln>
                <a:solidFill>
                  <a:schemeClr val="tx1"/>
                </a:solidFill>
                <a:effectLst/>
                <a:latin typeface="Calibri" pitchFamily="34" charset="0"/>
                <a:ea typeface="Calibri" pitchFamily="34" charset="0"/>
                <a:cs typeface="Arial" pitchFamily="34" charset="0"/>
              </a:rPr>
              <a:t> as a drop known as </a:t>
            </a:r>
            <a:r>
              <a:rPr kumimoji="0" lang="en-US" sz="2000" b="1" i="0" u="none" strike="noStrike" cap="none" normalizeH="0" baseline="0" dirty="0" smtClean="0">
                <a:ln>
                  <a:noFill/>
                </a:ln>
                <a:solidFill>
                  <a:schemeClr val="tx1"/>
                </a:solidFill>
                <a:effectLst/>
                <a:latin typeface="Calibri" pitchFamily="34" charset="0"/>
                <a:ea typeface="Calibri" pitchFamily="34" charset="0"/>
                <a:cs typeface="Arial,Bold" charset="0"/>
              </a:rPr>
              <a:t>pollination </a:t>
            </a:r>
            <a:r>
              <a:rPr kumimoji="0" lang="en-US" sz="2000" b="1" i="0" u="none" strike="noStrike" cap="none" normalizeH="0" baseline="0" dirty="0" smtClean="0">
                <a:ln>
                  <a:noFill/>
                </a:ln>
                <a:solidFill>
                  <a:schemeClr val="tx1"/>
                </a:solidFill>
                <a:effectLst/>
                <a:latin typeface="Calibri" pitchFamily="34" charset="0"/>
                <a:ea typeface="Calibri" pitchFamily="34" charset="0"/>
                <a:cs typeface="Arial" pitchFamily="34" charset="0"/>
              </a:rPr>
              <a:t>or</a:t>
            </a:r>
            <a:endParaRPr kumimoji="0" lang="en-US" sz="2000" b="1"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000" b="1" i="0" u="none" strike="noStrike" cap="none" normalizeH="0" baseline="0" dirty="0" smtClean="0">
                <a:ln>
                  <a:noFill/>
                </a:ln>
                <a:solidFill>
                  <a:schemeClr val="tx1"/>
                </a:solidFill>
                <a:effectLst/>
                <a:latin typeface="Calibri" pitchFamily="34" charset="0"/>
                <a:ea typeface="Calibri" pitchFamily="34" charset="0"/>
                <a:cs typeface="Arial,Bold" charset="0"/>
              </a:rPr>
              <a:t>nectar drop</a:t>
            </a:r>
            <a:r>
              <a:rPr kumimoji="0" lang="en-US" sz="2000" b="1" i="0" u="none" strike="noStrike" cap="none" normalizeH="0" baseline="0" dirty="0" smtClean="0">
                <a:ln>
                  <a:noFill/>
                </a:ln>
                <a:solidFill>
                  <a:schemeClr val="tx1"/>
                </a:solidFill>
                <a:effectLst/>
                <a:latin typeface="Calibri" pitchFamily="34" charset="0"/>
                <a:ea typeface="Calibri" pitchFamily="34" charset="0"/>
                <a:cs typeface="Arial" pitchFamily="34" charset="0"/>
              </a:rPr>
              <a:t>.</a:t>
            </a:r>
            <a:endParaRPr kumimoji="0" lang="en-US" sz="2000" b="1"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000" b="1" i="0" u="none" strike="noStrike" cap="none" normalizeH="0" baseline="0" dirty="0" smtClean="0">
                <a:ln>
                  <a:noFill/>
                </a:ln>
                <a:solidFill>
                  <a:schemeClr val="tx1"/>
                </a:solidFill>
                <a:effectLst/>
                <a:latin typeface="Calibri" pitchFamily="34" charset="0"/>
                <a:ea typeface="Calibri" pitchFamily="34" charset="0"/>
                <a:cs typeface="SymbolMT"/>
              </a:rPr>
              <a:t>• </a:t>
            </a:r>
            <a:r>
              <a:rPr kumimoji="0" lang="en-US" sz="2000" b="1" i="0" u="none" strike="noStrike" cap="none" normalizeH="0" baseline="0" dirty="0" smtClean="0">
                <a:ln>
                  <a:noFill/>
                </a:ln>
                <a:solidFill>
                  <a:schemeClr val="tx1"/>
                </a:solidFill>
                <a:effectLst/>
                <a:latin typeface="Calibri" pitchFamily="34" charset="0"/>
                <a:ea typeface="Calibri" pitchFamily="34" charset="0"/>
                <a:cs typeface="Arial" pitchFamily="34" charset="0"/>
              </a:rPr>
              <a:t>Nectar drop helps in trapping the pollen grains carried through the agency of wind.</a:t>
            </a:r>
            <a:endParaRPr kumimoji="0" lang="en-US" sz="2000" b="1"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000" b="1" i="0" u="none" strike="noStrike" cap="none" normalizeH="0" baseline="0" dirty="0" smtClean="0">
                <a:ln>
                  <a:noFill/>
                </a:ln>
                <a:solidFill>
                  <a:schemeClr val="tx1"/>
                </a:solidFill>
                <a:effectLst/>
                <a:latin typeface="Calibri" pitchFamily="34" charset="0"/>
                <a:ea typeface="Calibri" pitchFamily="34" charset="0"/>
                <a:cs typeface="SymbolMT"/>
              </a:rPr>
              <a:t>• </a:t>
            </a:r>
            <a:r>
              <a:rPr kumimoji="0" lang="en-US" sz="2000" b="1" i="0" u="none" strike="noStrike" cap="none" normalizeH="0" baseline="0" dirty="0" smtClean="0">
                <a:ln>
                  <a:noFill/>
                </a:ln>
                <a:solidFill>
                  <a:schemeClr val="tx1"/>
                </a:solidFill>
                <a:effectLst/>
                <a:latin typeface="Calibri" pitchFamily="34" charset="0"/>
                <a:ea typeface="Calibri" pitchFamily="34" charset="0"/>
                <a:cs typeface="Arial" pitchFamily="34" charset="0"/>
              </a:rPr>
              <a:t>One of the cells of </a:t>
            </a:r>
            <a:r>
              <a:rPr kumimoji="0" lang="en-US" sz="2000" b="1" i="0" u="none" strike="noStrike" cap="none" normalizeH="0" baseline="0" dirty="0" err="1" smtClean="0">
                <a:ln>
                  <a:noFill/>
                </a:ln>
                <a:solidFill>
                  <a:schemeClr val="tx1"/>
                </a:solidFill>
                <a:effectLst/>
                <a:latin typeface="Calibri" pitchFamily="34" charset="0"/>
                <a:ea typeface="Calibri" pitchFamily="34" charset="0"/>
                <a:cs typeface="Arial" pitchFamily="34" charset="0"/>
              </a:rPr>
              <a:t>nucellus</a:t>
            </a:r>
            <a:r>
              <a:rPr kumimoji="0" lang="en-US" sz="2000" b="1" i="0" u="none" strike="noStrike" cap="none" normalizeH="0" baseline="0" dirty="0" smtClean="0">
                <a:ln>
                  <a:noFill/>
                </a:ln>
                <a:solidFill>
                  <a:schemeClr val="tx1"/>
                </a:solidFill>
                <a:effectLst/>
                <a:latin typeface="Calibri" pitchFamily="34" charset="0"/>
                <a:ea typeface="Calibri" pitchFamily="34" charset="0"/>
                <a:cs typeface="Arial" pitchFamily="34" charset="0"/>
              </a:rPr>
              <a:t> behaves as </a:t>
            </a:r>
            <a:r>
              <a:rPr kumimoji="0" lang="en-US" sz="2000" b="1" i="0" u="none" strike="noStrike" cap="none" normalizeH="0" baseline="0" dirty="0" err="1" smtClean="0">
                <a:ln>
                  <a:noFill/>
                </a:ln>
                <a:solidFill>
                  <a:schemeClr val="tx1"/>
                </a:solidFill>
                <a:effectLst/>
                <a:latin typeface="Calibri" pitchFamily="34" charset="0"/>
                <a:ea typeface="Calibri" pitchFamily="34" charset="0"/>
                <a:cs typeface="Arial,Bold" charset="0"/>
              </a:rPr>
              <a:t>archesporial</a:t>
            </a:r>
            <a:r>
              <a:rPr kumimoji="0" lang="en-US" sz="2000" b="1" i="0" u="none" strike="noStrike" cap="none" normalizeH="0" baseline="0" dirty="0" smtClean="0">
                <a:ln>
                  <a:noFill/>
                </a:ln>
                <a:solidFill>
                  <a:schemeClr val="tx1"/>
                </a:solidFill>
                <a:effectLst/>
                <a:latin typeface="Calibri" pitchFamily="34" charset="0"/>
                <a:ea typeface="Calibri" pitchFamily="34" charset="0"/>
                <a:cs typeface="Arial,Bold" charset="0"/>
              </a:rPr>
              <a:t> cell </a:t>
            </a:r>
            <a:r>
              <a:rPr kumimoji="0" lang="en-US" sz="2000" b="1" i="0" u="none" strike="noStrike" cap="none" normalizeH="0" baseline="0" dirty="0" smtClean="0">
                <a:ln>
                  <a:noFill/>
                </a:ln>
                <a:solidFill>
                  <a:schemeClr val="tx1"/>
                </a:solidFill>
                <a:effectLst/>
                <a:latin typeface="Calibri" pitchFamily="34" charset="0"/>
                <a:ea typeface="Calibri" pitchFamily="34" charset="0"/>
                <a:cs typeface="Arial" pitchFamily="34" charset="0"/>
              </a:rPr>
              <a:t>by showing enlargement.</a:t>
            </a:r>
            <a:endParaRPr kumimoji="0" lang="en-US" sz="2000" b="1"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000" b="1" i="0" u="none" strike="noStrike" cap="none" normalizeH="0" baseline="0" dirty="0" smtClean="0">
                <a:ln>
                  <a:noFill/>
                </a:ln>
                <a:solidFill>
                  <a:schemeClr val="tx1"/>
                </a:solidFill>
                <a:effectLst/>
                <a:latin typeface="Calibri" pitchFamily="34" charset="0"/>
                <a:ea typeface="Calibri" pitchFamily="34" charset="0"/>
                <a:cs typeface="SymbolMT"/>
              </a:rPr>
              <a:t>• </a:t>
            </a:r>
            <a:r>
              <a:rPr kumimoji="0" lang="en-US" sz="2000" b="1" i="0" u="none" strike="noStrike" cap="none" normalizeH="0" baseline="0" dirty="0" smtClean="0">
                <a:ln>
                  <a:noFill/>
                </a:ln>
                <a:solidFill>
                  <a:schemeClr val="tx1"/>
                </a:solidFill>
                <a:effectLst/>
                <a:latin typeface="Calibri" pitchFamily="34" charset="0"/>
                <a:ea typeface="Calibri" pitchFamily="34" charset="0"/>
                <a:cs typeface="Arial" pitchFamily="34" charset="0"/>
              </a:rPr>
              <a:t>It may directly behave as </a:t>
            </a:r>
            <a:r>
              <a:rPr kumimoji="0" lang="en-US" sz="2000" b="1" i="0" u="none" strike="noStrike" cap="none" normalizeH="0" baseline="0" dirty="0" smtClean="0">
                <a:ln>
                  <a:noFill/>
                </a:ln>
                <a:solidFill>
                  <a:schemeClr val="tx1"/>
                </a:solidFill>
                <a:effectLst/>
                <a:latin typeface="Calibri" pitchFamily="34" charset="0"/>
                <a:ea typeface="Calibri" pitchFamily="34" charset="0"/>
                <a:cs typeface="Arial,Bold" charset="0"/>
              </a:rPr>
              <a:t>megaspore mother cell </a:t>
            </a:r>
            <a:r>
              <a:rPr kumimoji="0" lang="en-US" sz="2000" b="1" i="0" u="none" strike="noStrike" cap="none" normalizeH="0" baseline="0" dirty="0" smtClean="0">
                <a:ln>
                  <a:noFill/>
                </a:ln>
                <a:solidFill>
                  <a:schemeClr val="tx1"/>
                </a:solidFill>
                <a:effectLst/>
                <a:latin typeface="Calibri" pitchFamily="34" charset="0"/>
                <a:ea typeface="Calibri" pitchFamily="34" charset="0"/>
                <a:cs typeface="Arial" pitchFamily="34" charset="0"/>
              </a:rPr>
              <a:t>or divides to form a </a:t>
            </a:r>
            <a:r>
              <a:rPr kumimoji="0" lang="en-US" sz="2000" b="1" i="0" u="none" strike="noStrike" cap="none" normalizeH="0" baseline="0" dirty="0" smtClean="0">
                <a:ln>
                  <a:noFill/>
                </a:ln>
                <a:solidFill>
                  <a:schemeClr val="tx1"/>
                </a:solidFill>
                <a:effectLst/>
                <a:latin typeface="Calibri" pitchFamily="34" charset="0"/>
                <a:ea typeface="Calibri" pitchFamily="34" charset="0"/>
                <a:cs typeface="Arial,Bold" charset="0"/>
              </a:rPr>
              <a:t>parietal cell </a:t>
            </a:r>
            <a:r>
              <a:rPr kumimoji="0" lang="en-US" sz="2000" b="1" i="0" u="none" strike="noStrike" cap="none" normalizeH="0" baseline="0" dirty="0" smtClean="0">
                <a:ln>
                  <a:noFill/>
                </a:ln>
                <a:solidFill>
                  <a:schemeClr val="tx1"/>
                </a:solidFill>
                <a:effectLst/>
                <a:latin typeface="Calibri" pitchFamily="34" charset="0"/>
                <a:ea typeface="Calibri" pitchFamily="34" charset="0"/>
                <a:cs typeface="Arial" pitchFamily="34" charset="0"/>
              </a:rPr>
              <a:t>and megaspore </a:t>
            </a:r>
            <a:r>
              <a:rPr kumimoji="0" lang="en-US" sz="2000" b="1" i="0" u="none" strike="noStrike" cap="none" normalizeH="0" baseline="0" dirty="0" smtClean="0">
                <a:ln>
                  <a:noFill/>
                </a:ln>
                <a:solidFill>
                  <a:schemeClr val="tx1"/>
                </a:solidFill>
                <a:effectLst/>
                <a:latin typeface="Calibri" pitchFamily="34" charset="0"/>
                <a:ea typeface="Calibri" pitchFamily="34" charset="0"/>
                <a:cs typeface="Arial,Bold" charset="0"/>
              </a:rPr>
              <a:t>mother cell</a:t>
            </a:r>
            <a:r>
              <a:rPr kumimoji="0" lang="en-US" sz="2000" b="1" i="0" u="none" strike="noStrike" cap="none" normalizeH="0" baseline="0" dirty="0" smtClean="0">
                <a:ln>
                  <a:noFill/>
                </a:ln>
                <a:solidFill>
                  <a:schemeClr val="tx1"/>
                </a:solidFill>
                <a:effectLst/>
                <a:latin typeface="Calibri" pitchFamily="34" charset="0"/>
                <a:ea typeface="Calibri" pitchFamily="34" charset="0"/>
                <a:cs typeface="Arial" pitchFamily="34" charset="0"/>
              </a:rPr>
              <a:t>.</a:t>
            </a:r>
            <a:endParaRPr kumimoji="0" lang="en-US" sz="2000" b="1"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000" b="1" i="0" u="none" strike="noStrike" cap="none" normalizeH="0" baseline="0" dirty="0" smtClean="0">
                <a:ln>
                  <a:noFill/>
                </a:ln>
                <a:solidFill>
                  <a:schemeClr val="tx1"/>
                </a:solidFill>
                <a:effectLst/>
                <a:latin typeface="Calibri" pitchFamily="34" charset="0"/>
                <a:ea typeface="Calibri" pitchFamily="34" charset="0"/>
                <a:cs typeface="SymbolMT"/>
              </a:rPr>
              <a:t>• </a:t>
            </a:r>
            <a:r>
              <a:rPr kumimoji="0" lang="en-US" sz="2000" b="1" i="0" u="none" strike="noStrike" cap="none" normalizeH="0" baseline="0" dirty="0" smtClean="0">
                <a:ln>
                  <a:noFill/>
                </a:ln>
                <a:solidFill>
                  <a:schemeClr val="tx1"/>
                </a:solidFill>
                <a:effectLst/>
                <a:latin typeface="Calibri" pitchFamily="34" charset="0"/>
                <a:ea typeface="Calibri" pitchFamily="34" charset="0"/>
                <a:cs typeface="Arial" pitchFamily="34" charset="0"/>
              </a:rPr>
              <a:t>Megaspore mother cell divides </a:t>
            </a:r>
            <a:r>
              <a:rPr kumimoji="0" lang="en-US" sz="2000" b="1" i="0" u="none" strike="noStrike" cap="none" normalizeH="0" baseline="0" dirty="0" err="1" smtClean="0">
                <a:ln>
                  <a:noFill/>
                </a:ln>
                <a:solidFill>
                  <a:schemeClr val="tx1"/>
                </a:solidFill>
                <a:effectLst/>
                <a:latin typeface="Calibri" pitchFamily="34" charset="0"/>
                <a:ea typeface="Calibri" pitchFamily="34" charset="0"/>
                <a:cs typeface="Arial" pitchFamily="34" charset="0"/>
              </a:rPr>
              <a:t>meiotically</a:t>
            </a:r>
            <a:r>
              <a:rPr kumimoji="0" lang="en-US" sz="2000" b="1" i="0" u="none" strike="noStrike" cap="none" normalizeH="0" baseline="0" dirty="0" smtClean="0">
                <a:ln>
                  <a:noFill/>
                </a:ln>
                <a:solidFill>
                  <a:schemeClr val="tx1"/>
                </a:solidFill>
                <a:effectLst/>
                <a:latin typeface="Calibri" pitchFamily="34" charset="0"/>
                <a:ea typeface="Calibri" pitchFamily="34" charset="0"/>
                <a:cs typeface="Arial" pitchFamily="34" charset="0"/>
              </a:rPr>
              <a:t> and forms </a:t>
            </a:r>
            <a:r>
              <a:rPr kumimoji="0" lang="en-US" sz="2000" b="1" i="0" u="none" strike="noStrike" cap="none" normalizeH="0" baseline="0" dirty="0" smtClean="0">
                <a:ln>
                  <a:noFill/>
                </a:ln>
                <a:solidFill>
                  <a:schemeClr val="tx1"/>
                </a:solidFill>
                <a:effectLst/>
                <a:latin typeface="Calibri" pitchFamily="34" charset="0"/>
                <a:ea typeface="Calibri" pitchFamily="34" charset="0"/>
                <a:cs typeface="Arial,Bold" charset="0"/>
              </a:rPr>
              <a:t>4 haploid </a:t>
            </a:r>
            <a:r>
              <a:rPr kumimoji="0" lang="en-US" sz="2000" b="1" i="0" u="none" strike="noStrike" cap="none" normalizeH="0" baseline="0" dirty="0" smtClean="0">
                <a:ln>
                  <a:noFill/>
                </a:ln>
                <a:solidFill>
                  <a:schemeClr val="tx1"/>
                </a:solidFill>
                <a:effectLst/>
                <a:latin typeface="Calibri" pitchFamily="34" charset="0"/>
                <a:ea typeface="Calibri" pitchFamily="34" charset="0"/>
                <a:cs typeface="Arial" pitchFamily="34" charset="0"/>
              </a:rPr>
              <a:t>megaspores in a </a:t>
            </a:r>
            <a:r>
              <a:rPr kumimoji="0" lang="en-US" sz="2000" b="1" i="0" u="none" strike="noStrike" cap="none" normalizeH="0" baseline="0" dirty="0" smtClean="0">
                <a:ln>
                  <a:noFill/>
                </a:ln>
                <a:solidFill>
                  <a:schemeClr val="tx1"/>
                </a:solidFill>
                <a:effectLst/>
                <a:latin typeface="Calibri" pitchFamily="34" charset="0"/>
                <a:ea typeface="Calibri" pitchFamily="34" charset="0"/>
                <a:cs typeface="Arial,Bold" charset="0"/>
              </a:rPr>
              <a:t>linear tetrad</a:t>
            </a:r>
            <a:r>
              <a:rPr kumimoji="0" lang="en-US" sz="2000" b="1" i="0" u="none" strike="noStrike" cap="none" normalizeH="0" baseline="0" dirty="0" smtClean="0">
                <a:ln>
                  <a:noFill/>
                </a:ln>
                <a:solidFill>
                  <a:schemeClr val="tx1"/>
                </a:solidFill>
                <a:effectLst/>
                <a:latin typeface="Calibri" pitchFamily="34" charset="0"/>
                <a:ea typeface="Calibri" pitchFamily="34" charset="0"/>
                <a:cs typeface="Arial" pitchFamily="34" charset="0"/>
              </a:rPr>
              <a:t>. The upper 3</a:t>
            </a:r>
            <a:r>
              <a:rPr lang="en-US" sz="2000" b="1" dirty="0" smtClean="0">
                <a:latin typeface="Arial" pitchFamily="34" charset="0"/>
                <a:ea typeface="Calibri" pitchFamily="34" charset="0"/>
                <a:cs typeface="Arial" pitchFamily="34" charset="0"/>
              </a:rPr>
              <a:t> </a:t>
            </a:r>
            <a:r>
              <a:rPr kumimoji="0" lang="en-US" sz="2000" b="1" i="0" u="none" strike="noStrike" cap="none" normalizeH="0" baseline="0" dirty="0" err="1" smtClean="0">
                <a:ln>
                  <a:noFill/>
                </a:ln>
                <a:solidFill>
                  <a:schemeClr val="tx1"/>
                </a:solidFill>
                <a:effectLst/>
                <a:latin typeface="Calibri" pitchFamily="34" charset="0"/>
                <a:ea typeface="Calibri" pitchFamily="34" charset="0"/>
                <a:cs typeface="Arial" pitchFamily="34" charset="0"/>
              </a:rPr>
              <a:t>micropylar</a:t>
            </a:r>
            <a:r>
              <a:rPr kumimoji="0" lang="en-US" sz="2000" b="1" i="0" u="none" strike="noStrike" cap="none" normalizeH="0" baseline="0" dirty="0" smtClean="0">
                <a:ln>
                  <a:noFill/>
                </a:ln>
                <a:solidFill>
                  <a:schemeClr val="tx1"/>
                </a:solidFill>
                <a:effectLst/>
                <a:latin typeface="Calibri" pitchFamily="34" charset="0"/>
                <a:ea typeface="Calibri" pitchFamily="34" charset="0"/>
                <a:cs typeface="Arial" pitchFamily="34" charset="0"/>
              </a:rPr>
              <a:t> megaspores degenerate and only the lower one is functional.</a:t>
            </a:r>
            <a:endParaRPr kumimoji="0" lang="en-US" sz="2000" b="1"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000" b="1" i="0" u="none" strike="noStrike" cap="none" normalizeH="0" baseline="0" dirty="0" smtClean="0">
                <a:ln>
                  <a:noFill/>
                </a:ln>
                <a:solidFill>
                  <a:schemeClr val="tx1"/>
                </a:solidFill>
                <a:effectLst/>
                <a:latin typeface="Calibri" pitchFamily="34" charset="0"/>
                <a:ea typeface="Calibri" pitchFamily="34" charset="0"/>
                <a:cs typeface="SymbolMT"/>
              </a:rPr>
              <a:t>• </a:t>
            </a:r>
            <a:r>
              <a:rPr kumimoji="0" lang="en-US" sz="2000" b="1" i="0" u="none" strike="noStrike" cap="none" normalizeH="0" baseline="0" dirty="0" smtClean="0">
                <a:ln>
                  <a:noFill/>
                </a:ln>
                <a:solidFill>
                  <a:schemeClr val="tx1"/>
                </a:solidFill>
                <a:effectLst/>
                <a:latin typeface="Calibri" pitchFamily="34" charset="0"/>
                <a:ea typeface="Calibri" pitchFamily="34" charset="0"/>
                <a:cs typeface="Arial" pitchFamily="34" charset="0"/>
              </a:rPr>
              <a:t>The functional megaspore has a thick outer </a:t>
            </a:r>
            <a:r>
              <a:rPr kumimoji="0" lang="en-US" sz="2000" b="1" i="0" u="none" strike="noStrike" cap="none" normalizeH="0" baseline="0" dirty="0" err="1" smtClean="0">
                <a:ln>
                  <a:noFill/>
                </a:ln>
                <a:solidFill>
                  <a:schemeClr val="tx1"/>
                </a:solidFill>
                <a:effectLst/>
                <a:latin typeface="Calibri" pitchFamily="34" charset="0"/>
                <a:ea typeface="Calibri" pitchFamily="34" charset="0"/>
                <a:cs typeface="Arial" pitchFamily="34" charset="0"/>
              </a:rPr>
              <a:t>papillate</a:t>
            </a:r>
            <a:r>
              <a:rPr kumimoji="0" lang="en-US" sz="2000" b="1" i="0" u="none" strike="noStrike" cap="none" normalizeH="0" baseline="0" dirty="0" smtClean="0">
                <a:ln>
                  <a:noFill/>
                </a:ln>
                <a:solidFill>
                  <a:schemeClr val="tx1"/>
                </a:solidFill>
                <a:effectLst/>
                <a:latin typeface="Calibri" pitchFamily="34" charset="0"/>
                <a:ea typeface="Calibri" pitchFamily="34" charset="0"/>
                <a:cs typeface="Arial" pitchFamily="34" charset="0"/>
              </a:rPr>
              <a:t> </a:t>
            </a:r>
            <a:r>
              <a:rPr kumimoji="0" lang="en-US" sz="2000" b="1" i="0" u="none" strike="noStrike" cap="none" normalizeH="0" baseline="0" dirty="0" err="1" smtClean="0">
                <a:ln>
                  <a:noFill/>
                </a:ln>
                <a:solidFill>
                  <a:schemeClr val="tx1"/>
                </a:solidFill>
                <a:effectLst/>
                <a:latin typeface="Calibri" pitchFamily="34" charset="0"/>
                <a:ea typeface="Calibri" pitchFamily="34" charset="0"/>
                <a:cs typeface="Arial" pitchFamily="34" charset="0"/>
              </a:rPr>
              <a:t>exospore</a:t>
            </a:r>
            <a:r>
              <a:rPr kumimoji="0" lang="en-US" sz="2000" b="1" i="0" u="none" strike="noStrike" cap="none" normalizeH="0" baseline="0" dirty="0" smtClean="0">
                <a:ln>
                  <a:noFill/>
                </a:ln>
                <a:solidFill>
                  <a:schemeClr val="tx1"/>
                </a:solidFill>
                <a:effectLst/>
                <a:latin typeface="Calibri" pitchFamily="34" charset="0"/>
                <a:ea typeface="Calibri" pitchFamily="34" charset="0"/>
                <a:cs typeface="Arial" pitchFamily="34" charset="0"/>
              </a:rPr>
              <a:t> and thin </a:t>
            </a:r>
            <a:r>
              <a:rPr kumimoji="0" lang="en-US" sz="2000" b="1" i="0" u="none" strike="noStrike" cap="none" normalizeH="0" baseline="0" dirty="0" err="1" smtClean="0">
                <a:ln>
                  <a:noFill/>
                </a:ln>
                <a:solidFill>
                  <a:schemeClr val="tx1"/>
                </a:solidFill>
                <a:effectLst/>
                <a:latin typeface="Calibri" pitchFamily="34" charset="0"/>
                <a:ea typeface="Calibri" pitchFamily="34" charset="0"/>
                <a:cs typeface="Arial" pitchFamily="34" charset="0"/>
              </a:rPr>
              <a:t>fibrillar</a:t>
            </a:r>
            <a:r>
              <a:rPr kumimoji="0" lang="en-US" sz="2000" b="1" i="0" u="none" strike="noStrike" cap="none" normalizeH="0" baseline="0" dirty="0" smtClean="0">
                <a:ln>
                  <a:noFill/>
                </a:ln>
                <a:solidFill>
                  <a:schemeClr val="tx1"/>
                </a:solidFill>
                <a:effectLst/>
                <a:latin typeface="Calibri" pitchFamily="34" charset="0"/>
                <a:ea typeface="Calibri" pitchFamily="34" charset="0"/>
                <a:cs typeface="Arial" pitchFamily="34"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000" b="1" i="0" u="none" strike="noStrike" cap="none" normalizeH="0" baseline="0" dirty="0" smtClean="0">
                <a:ln>
                  <a:noFill/>
                </a:ln>
                <a:solidFill>
                  <a:schemeClr val="tx1"/>
                </a:solidFill>
                <a:effectLst/>
                <a:latin typeface="Calibri" pitchFamily="34" charset="0"/>
                <a:ea typeface="Calibri" pitchFamily="34" charset="0"/>
                <a:cs typeface="Arial" pitchFamily="34" charset="0"/>
              </a:rPr>
              <a:t>inner </a:t>
            </a:r>
            <a:r>
              <a:rPr kumimoji="0" lang="en-US" sz="2000" b="1" i="0" u="none" strike="noStrike" cap="none" normalizeH="0" baseline="0" dirty="0" err="1" smtClean="0">
                <a:ln>
                  <a:noFill/>
                </a:ln>
                <a:solidFill>
                  <a:schemeClr val="tx1"/>
                </a:solidFill>
                <a:effectLst/>
                <a:latin typeface="Calibri" pitchFamily="34" charset="0"/>
                <a:ea typeface="Calibri" pitchFamily="34" charset="0"/>
                <a:cs typeface="Arial" pitchFamily="34" charset="0"/>
              </a:rPr>
              <a:t>endospore</a:t>
            </a:r>
            <a:r>
              <a:rPr kumimoji="0" lang="en-US" sz="2000" b="1" i="0" u="none" strike="noStrike" cap="none" normalizeH="0" baseline="0" dirty="0" smtClean="0">
                <a:ln>
                  <a:noFill/>
                </a:ln>
                <a:solidFill>
                  <a:schemeClr val="tx1"/>
                </a:solidFill>
                <a:effectLst/>
                <a:latin typeface="Calibri" pitchFamily="34" charset="0"/>
                <a:ea typeface="Calibri" pitchFamily="34" charset="0"/>
                <a:cs typeface="Arial" pitchFamily="34" charset="0"/>
              </a:rPr>
              <a:t>.</a:t>
            </a:r>
            <a:endParaRPr kumimoji="0" lang="en-US" sz="2000" b="1"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2000" b="1" i="0" u="none" strike="noStrike" cap="none" normalizeH="0" baseline="0" dirty="0" smtClean="0">
              <a:ln>
                <a:noFill/>
              </a:ln>
              <a:solidFill>
                <a:schemeClr val="tx1"/>
              </a:solidFill>
              <a:effectLst/>
              <a:latin typeface="Arial" pitchFamily="34" charset="0"/>
            </a:endParaRPr>
          </a:p>
        </p:txBody>
      </p:sp>
    </p:spTree>
  </p:cSld>
  <p:clrMapOvr>
    <a:masterClrMapping/>
  </p:clrMapOvr>
  <p:transition>
    <p:wipe dir="u"/>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Picture 2" descr="https://farm8.staticflickr.com/7096/6977651248_6b80760171_b.jpg"/>
          <p:cNvPicPr>
            <a:picLocks noChangeAspect="1" noChangeArrowheads="1"/>
          </p:cNvPicPr>
          <p:nvPr/>
        </p:nvPicPr>
        <p:blipFill>
          <a:blip r:embed="rId2"/>
          <a:srcRect/>
          <a:stretch>
            <a:fillRect/>
          </a:stretch>
        </p:blipFill>
        <p:spPr bwMode="auto">
          <a:xfrm>
            <a:off x="0" y="-457200"/>
            <a:ext cx="9753600" cy="7315200"/>
          </a:xfrm>
          <a:prstGeom prst="rect">
            <a:avLst/>
          </a:prstGeom>
          <a:noFill/>
        </p:spPr>
      </p:pic>
      <p:sp>
        <p:nvSpPr>
          <p:cNvPr id="3" name="Rectangle 2"/>
          <p:cNvSpPr/>
          <p:nvPr/>
        </p:nvSpPr>
        <p:spPr>
          <a:xfrm>
            <a:off x="990601" y="2362200"/>
            <a:ext cx="8242420" cy="1446550"/>
          </a:xfrm>
          <a:prstGeom prst="rect">
            <a:avLst/>
          </a:prstGeom>
        </p:spPr>
        <p:txBody>
          <a:bodyPr wrap="square">
            <a:spAutoFit/>
          </a:bodyPr>
          <a:lstStyle/>
          <a:p>
            <a:r>
              <a:rPr lang="en-US" sz="8800" b="1" dirty="0" smtClean="0">
                <a:solidFill>
                  <a:srgbClr val="C00000"/>
                </a:solidFill>
              </a:rPr>
              <a:t>     Thank  You</a:t>
            </a:r>
            <a:endParaRPr lang="en-US" sz="8800" b="1" dirty="0">
              <a:solidFill>
                <a:srgbClr val="C00000"/>
              </a:solidFill>
            </a:endParaRPr>
          </a:p>
        </p:txBody>
      </p:sp>
    </p:spTree>
  </p:cSld>
  <p:clrMapOvr>
    <a:masterClrMapping/>
  </p:clrMapOvr>
  <p:transition>
    <p:wipe dir="u"/>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249</TotalTime>
  <Words>4029</Words>
  <Application>Microsoft Office PowerPoint</Application>
  <PresentationFormat>On-screen Show (4:3)</PresentationFormat>
  <Paragraphs>260</Paragraphs>
  <Slides>32</Slides>
  <Notes>2</Notes>
  <HiddenSlides>0</HiddenSlides>
  <MMClips>0</MMClips>
  <ScaleCrop>false</ScaleCrop>
  <HeadingPairs>
    <vt:vector size="4" baseType="variant">
      <vt:variant>
        <vt:lpstr>Theme</vt:lpstr>
      </vt:variant>
      <vt:variant>
        <vt:i4>1</vt:i4>
      </vt:variant>
      <vt:variant>
        <vt:lpstr>Slide Titles</vt:lpstr>
      </vt:variant>
      <vt:variant>
        <vt:i4>32</vt:i4>
      </vt:variant>
    </vt:vector>
  </HeadingPairs>
  <TitlesOfParts>
    <vt:vector size="33" baseType="lpstr">
      <vt:lpstr>Office Theme</vt:lpstr>
      <vt:lpstr>Sem. II, Paper IV  Gymnosperms- Cycas </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Cycas</dc:title>
  <dc:creator>admin</dc:creator>
  <cp:lastModifiedBy>cc</cp:lastModifiedBy>
  <cp:revision>90</cp:revision>
  <dcterms:created xsi:type="dcterms:W3CDTF">2014-02-13T06:10:55Z</dcterms:created>
  <dcterms:modified xsi:type="dcterms:W3CDTF">2018-04-28T14:33:12Z</dcterms:modified>
</cp:coreProperties>
</file>