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5" r:id="rId2"/>
    <p:sldId id="272" r:id="rId3"/>
    <p:sldId id="273" r:id="rId4"/>
    <p:sldId id="274" r:id="rId5"/>
    <p:sldId id="283" r:id="rId6"/>
    <p:sldId id="276" r:id="rId7"/>
    <p:sldId id="282" r:id="rId8"/>
    <p:sldId id="275" r:id="rId9"/>
    <p:sldId id="279" r:id="rId10"/>
    <p:sldId id="284" r:id="rId11"/>
    <p:sldId id="281" r:id="rId12"/>
    <p:sldId id="257" r:id="rId13"/>
    <p:sldId id="25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0476" autoAdjust="0"/>
  </p:normalViewPr>
  <p:slideViewPr>
    <p:cSldViewPr>
      <p:cViewPr>
        <p:scale>
          <a:sx n="71" d="100"/>
          <a:sy n="71" d="100"/>
        </p:scale>
        <p:origin x="-134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308AF-F098-4197-8836-FFFE9E780153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AABF9-BDEA-484D-A89E-A74C7DB2CA5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13D25-B2B2-4EBA-948B-A874059795AE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5DC1-3189-4B06-83E2-7759DC67F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13D25-B2B2-4EBA-948B-A874059795AE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5DC1-3189-4B06-83E2-7759DC67F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13D25-B2B2-4EBA-948B-A874059795AE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5DC1-3189-4B06-83E2-7759DC67F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13D25-B2B2-4EBA-948B-A874059795AE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5DC1-3189-4B06-83E2-7759DC67F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13D25-B2B2-4EBA-948B-A874059795AE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5DC1-3189-4B06-83E2-7759DC67F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13D25-B2B2-4EBA-948B-A874059795AE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5DC1-3189-4B06-83E2-7759DC67F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13D25-B2B2-4EBA-948B-A874059795AE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5DC1-3189-4B06-83E2-7759DC67F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13D25-B2B2-4EBA-948B-A874059795AE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5DC1-3189-4B06-83E2-7759DC67F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13D25-B2B2-4EBA-948B-A874059795AE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5DC1-3189-4B06-83E2-7759DC67F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13D25-B2B2-4EBA-948B-A874059795AE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5DC1-3189-4B06-83E2-7759DC67F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13D25-B2B2-4EBA-948B-A874059795AE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5DC1-3189-4B06-83E2-7759DC67F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13D25-B2B2-4EBA-948B-A874059795AE}" type="datetimeFigureOut">
              <a:rPr lang="en-US" smtClean="0"/>
              <a:pPr/>
              <a:t>03/05/2018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45DC1-3189-4B06-83E2-7759DC67F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2362199"/>
          </a:xfrm>
        </p:spPr>
        <p:txBody>
          <a:bodyPr>
            <a:noAutofit/>
          </a:bodyPr>
          <a:lstStyle/>
          <a:p>
            <a:r>
              <a:rPr lang="es-MX" sz="4800" dirty="0" err="1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Cyanophyta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048000"/>
            <a:ext cx="9144000" cy="25908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NOSTOC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</a:t>
            </a:r>
            <a:r>
              <a:rPr lang="en-US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Seema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A. </a:t>
            </a:r>
            <a:r>
              <a:rPr lang="en-US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Gaikwad</a:t>
            </a:r>
            <a:endParaRPr lang="en-US" sz="2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V. M. </a:t>
            </a:r>
            <a:r>
              <a:rPr lang="en-US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Sangola</a:t>
            </a:r>
            <a:endParaRPr lang="en-US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990600"/>
            <a:ext cx="9144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</a:t>
            </a:r>
            <a:r>
              <a:rPr kumimoji="0" lang="en-US" sz="4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NOSTOC  </a:t>
            </a:r>
            <a:endParaRPr kumimoji="0" lang="en-US" sz="4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*Systematic position / classification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Div. –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Cyanophyta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Class-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Cyanophyceae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Order –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Nostocales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Family-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Nostocaceae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Genus- </a:t>
            </a:r>
            <a:r>
              <a:rPr kumimoji="0" lang="en-US" sz="4000" b="0" i="1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Nostoc</a:t>
            </a: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en-US" sz="4000" b="0" i="1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err="1" smtClean="0"/>
              <a:t>Occurence</a:t>
            </a:r>
            <a:r>
              <a:rPr lang="en-US" sz="4000" b="1" dirty="0" smtClean="0"/>
              <a:t> :- </a:t>
            </a:r>
            <a:r>
              <a:rPr lang="en-US" sz="4000" dirty="0" smtClean="0"/>
              <a:t>The species of </a:t>
            </a:r>
            <a:r>
              <a:rPr lang="en-US" sz="4000" i="1" dirty="0" err="1" smtClean="0"/>
              <a:t>Nostoc</a:t>
            </a:r>
            <a:r>
              <a:rPr lang="en-US" sz="4000" i="1" dirty="0" smtClean="0"/>
              <a:t> </a:t>
            </a:r>
            <a:r>
              <a:rPr lang="en-US" sz="4000" dirty="0" smtClean="0"/>
              <a:t>occurs in fresh water </a:t>
            </a:r>
            <a:r>
              <a:rPr lang="en-US" sz="4000" dirty="0" err="1" smtClean="0"/>
              <a:t>ponds,pools,puddles</a:t>
            </a:r>
            <a:r>
              <a:rPr lang="en-US" sz="4000" dirty="0" smtClean="0"/>
              <a:t> and </a:t>
            </a:r>
            <a:r>
              <a:rPr lang="en-US" sz="4000" dirty="0" err="1" smtClean="0"/>
              <a:t>ditches.Some</a:t>
            </a:r>
            <a:r>
              <a:rPr lang="en-US" sz="4000" dirty="0" smtClean="0"/>
              <a:t> species are found on damp soil and some on the wet bark of the trees in irregular mucilaginous masses known as </a:t>
            </a:r>
            <a:r>
              <a:rPr lang="en-US" sz="4000" i="1" dirty="0" err="1" smtClean="0"/>
              <a:t>Nostoc</a:t>
            </a:r>
            <a:r>
              <a:rPr lang="en-US" sz="4000" dirty="0" smtClean="0"/>
              <a:t> colonies which are </a:t>
            </a:r>
            <a:r>
              <a:rPr lang="en-US" sz="4000" dirty="0" err="1" smtClean="0"/>
              <a:t>endophytic</a:t>
            </a:r>
            <a:r>
              <a:rPr lang="en-US" sz="4000" dirty="0" smtClean="0"/>
              <a:t> also. Certain species of </a:t>
            </a:r>
            <a:r>
              <a:rPr lang="en-US" sz="4000" i="1" dirty="0" err="1" smtClean="0"/>
              <a:t>Nostoc</a:t>
            </a:r>
            <a:r>
              <a:rPr lang="en-US" sz="4000" dirty="0" smtClean="0"/>
              <a:t> are found in paddy fields where they fix atmospheric nitrogen in the soil and enrich the fertility of the soil of the fields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0"/>
            <a:ext cx="9144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St.of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colony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:-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Innumerable contorted filaments of </a:t>
            </a:r>
            <a:r>
              <a:rPr kumimoji="0" lang="en-US" sz="4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Nostoc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are found embedded in the mucilaginous envelope. The mucilaginous envelope forms more or less a firm boundary known as </a:t>
            </a:r>
            <a:r>
              <a:rPr kumimoji="0" lang="en-US" sz="4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Nostoc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colony. The colonies are spherical in the beginning but later on they become irregular in shape.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477500" cy="740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0"/>
            <a:ext cx="91440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Str.of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Trichome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/Filament:-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Each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trichome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possesses many spherical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bead like cells which gives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moniliform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appearance to the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trichome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Usually each filament is individually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ensheathed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by mucilaginous sheath. The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trichome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are of varying length. The negative cells in the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trichome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are joined end to end like a string of beads. At some intervals along with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trichome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are found colorless, empty looking ,spherical or barrel shaped cells called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heterocysts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They are intercalary or terminal in position somewhat large in size and with thicker wall than vegetative cells.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J:\data0\data0\B.sc I 2013-14\Notes\nostoc &amp;spirogyra\nostoc 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Cell structure :-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The cell consist of the cell wall surrounding the protoplast. The protoplast of each cell may easily be differentiated into two regions. The peripheral colored region is called the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chromatoplasm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This regions contains many pigments such as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phycocyanin,phycoerythrin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,carotene,</a:t>
            </a:r>
            <a:r>
              <a:rPr kumimoji="0" lang="en-US" sz="3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xanthophyll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,chlorophyll and food reserves such as glycogen granules etc. The central colorless region of the cells is called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centroplasm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True nucleus is absent.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74888" algn="l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Reproduction:-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The reproduction is vegetative and takes places by means of colony fragmentation,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hormogones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akinetes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and rarely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heterocytes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1.colony fragmentation:-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As </a:t>
            </a:r>
            <a:r>
              <a:rPr kumimoji="0" lang="en-US" sz="2800" b="0" i="1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Nostoc</a:t>
            </a:r>
            <a:r>
              <a:rPr kumimoji="0" lang="en-US" sz="2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colonies are large in size, frequently breaks into small colonies by an accidents or other disturbances. Each small colony then grows up to the size of parent colony.</a:t>
            </a:r>
            <a:r>
              <a:rPr lang="en-US" sz="2800" b="1" dirty="0" smtClean="0"/>
              <a:t> </a:t>
            </a:r>
          </a:p>
          <a:p>
            <a:r>
              <a:rPr lang="en-US" sz="2800" b="1" dirty="0" smtClean="0"/>
              <a:t>2.By </a:t>
            </a:r>
            <a:r>
              <a:rPr lang="en-US" sz="2800" b="1" dirty="0" err="1" smtClean="0"/>
              <a:t>hormogones</a:t>
            </a:r>
            <a:r>
              <a:rPr lang="en-US" sz="2800" b="1" dirty="0" smtClean="0"/>
              <a:t>:- </a:t>
            </a:r>
            <a:r>
              <a:rPr lang="en-US" sz="2800" dirty="0" smtClean="0"/>
              <a:t>In favorable conditions the filaments break in small pieces called the </a:t>
            </a:r>
            <a:r>
              <a:rPr lang="en-US" sz="2800" dirty="0" err="1" smtClean="0"/>
              <a:t>hormogones</a:t>
            </a:r>
            <a:r>
              <a:rPr lang="en-US" sz="2800" dirty="0" smtClean="0"/>
              <a:t>. Each </a:t>
            </a:r>
            <a:r>
              <a:rPr lang="en-US" sz="2800" dirty="0" err="1" smtClean="0"/>
              <a:t>hormogone</a:t>
            </a:r>
            <a:r>
              <a:rPr lang="en-US" sz="2800" dirty="0" smtClean="0"/>
              <a:t> consists of two or more cells. Usually the filaments break at the </a:t>
            </a:r>
            <a:r>
              <a:rPr lang="en-US" sz="2800" dirty="0" err="1" smtClean="0"/>
              <a:t>heterocytes</a:t>
            </a:r>
            <a:r>
              <a:rPr lang="en-US" sz="2800" dirty="0" smtClean="0"/>
              <a:t>. Each </a:t>
            </a:r>
            <a:r>
              <a:rPr lang="en-US" sz="2800" dirty="0" err="1" smtClean="0"/>
              <a:t>hormogone</a:t>
            </a:r>
            <a:r>
              <a:rPr lang="en-US" sz="2800" dirty="0" smtClean="0"/>
              <a:t> is capable to give rise to a new plants. The </a:t>
            </a:r>
            <a:r>
              <a:rPr lang="en-US" sz="2800" dirty="0" err="1" smtClean="0"/>
              <a:t>hormogones</a:t>
            </a:r>
            <a:r>
              <a:rPr lang="en-US" sz="2800" dirty="0" smtClean="0"/>
              <a:t> may germinate after gelatinous matrix or still within it.</a:t>
            </a:r>
            <a:endParaRPr lang="en-US" sz="2800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8991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0"/>
            <a:ext cx="9144000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74888" algn="l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3.Akinetes or resting spores:-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The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akinetes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are produced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 mature colonies. They are formed in unfavorable conditions. The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akinetes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are developed in between the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heterocysts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of the filament. Each cell develops into a single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akinete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.There are much food reserve in each cell and the walls are being thickened. They are also called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arthospores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or resting spores.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They survive in adverse conditions even for the years. on the approach of favorable conditions they geminate directly or indirectly giving rise to new filaments.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74888" algn="l"/>
              </a:tabLst>
            </a:pPr>
            <a:r>
              <a:rPr lang="en-US" sz="2800" b="1" dirty="0" smtClean="0"/>
              <a:t> 4.Heterocysts</a:t>
            </a:r>
            <a:r>
              <a:rPr lang="en-US" sz="2800" dirty="0" smtClean="0"/>
              <a:t>:- The reproduction by heterocyst is very rare. The heterocyst germinate in exceptional cases. The contents of the </a:t>
            </a:r>
            <a:r>
              <a:rPr lang="en-US" sz="2800" dirty="0" err="1" smtClean="0"/>
              <a:t>heterocyct</a:t>
            </a:r>
            <a:r>
              <a:rPr lang="en-US" sz="2800" dirty="0" smtClean="0"/>
              <a:t> divide giving rise to filament. The newly developed filaments liberate from the </a:t>
            </a:r>
            <a:r>
              <a:rPr lang="en-US" sz="2800" dirty="0" err="1" smtClean="0"/>
              <a:t>heterocysts</a:t>
            </a:r>
            <a:r>
              <a:rPr lang="en-US" sz="2800" dirty="0" smtClean="0"/>
              <a:t> by breaking their thick walls.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74888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NOSTOC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J:\data0\data0\B.sc I 2013-14\Notes\nostoc &amp;spirogyra\nostoc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66800"/>
            <a:ext cx="8458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J:\data0\data0\B.sc I 2013-14\Notes\nostoc &amp;spirogyra\nostoc_7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J:\data0\data0\B.sc I 2013-14\Notes\nostoc &amp;spirogyra\nostoc 3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057400"/>
            <a:ext cx="4572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575</Words>
  <Application>Microsoft Office PowerPoint</Application>
  <PresentationFormat>On-screen Show (4:3)</PresentationFormat>
  <Paragraphs>23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Cyanophyta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NOSTOC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Cycas</dc:title>
  <dc:creator>admin</dc:creator>
  <cp:lastModifiedBy>cc</cp:lastModifiedBy>
  <cp:revision>90</cp:revision>
  <dcterms:created xsi:type="dcterms:W3CDTF">2014-02-13T06:10:55Z</dcterms:created>
  <dcterms:modified xsi:type="dcterms:W3CDTF">2018-05-03T06:18:06Z</dcterms:modified>
</cp:coreProperties>
</file>