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0" r:id="rId2"/>
    <p:sldId id="257" r:id="rId3"/>
    <p:sldId id="258" r:id="rId4"/>
    <p:sldId id="260" r:id="rId5"/>
    <p:sldId id="261" r:id="rId6"/>
    <p:sldId id="259" r:id="rId7"/>
    <p:sldId id="263" r:id="rId8"/>
    <p:sldId id="262" r:id="rId9"/>
    <p:sldId id="264" r:id="rId10"/>
    <p:sldId id="265" r:id="rId11"/>
    <p:sldId id="266" r:id="rId12"/>
    <p:sldId id="268"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2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9F3DE757-C19B-4BFC-AB39-0AD4B0D6ADBD}" type="datetimeFigureOut">
              <a:rPr lang="en-US" smtClean="0"/>
              <a:pPr/>
              <a:t>28/04/2018</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A174193-2EC4-4CC0-8D3C-1FBBD44A5AD6}"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F3DE757-C19B-4BFC-AB39-0AD4B0D6ADBD}" type="datetimeFigureOut">
              <a:rPr lang="en-US" smtClean="0"/>
              <a:pPr/>
              <a:t>28/04/2018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EA174193-2EC4-4CC0-8D3C-1FBBD44A5AD6}"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9F3DE757-C19B-4BFC-AB39-0AD4B0D6ADBD}" type="datetimeFigureOut">
              <a:rPr lang="en-US" smtClean="0"/>
              <a:pPr/>
              <a:t>28/04/2018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A174193-2EC4-4CC0-8D3C-1FBBD44A5AD6}"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9F3DE757-C19B-4BFC-AB39-0AD4B0D6ADBD}" type="datetimeFigureOut">
              <a:rPr lang="en-US" smtClean="0"/>
              <a:pPr/>
              <a:t>28/04/2018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174193-2EC4-4CC0-8D3C-1FBBD44A5AD6}"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F3DE757-C19B-4BFC-AB39-0AD4B0D6ADBD}" type="datetimeFigureOut">
              <a:rPr lang="en-US" smtClean="0"/>
              <a:pPr/>
              <a:t>28/04/2018</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EA174193-2EC4-4CC0-8D3C-1FBBD44A5AD6}"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F3DE757-C19B-4BFC-AB39-0AD4B0D6ADBD}" type="datetimeFigureOut">
              <a:rPr lang="en-US" smtClean="0"/>
              <a:pPr/>
              <a:t>28/04/2018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EA174193-2EC4-4CC0-8D3C-1FBBD44A5AD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9F3DE757-C19B-4BFC-AB39-0AD4B0D6ADBD}" type="datetimeFigureOut">
              <a:rPr lang="en-US" smtClean="0"/>
              <a:pPr/>
              <a:t>28/04/2018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EA174193-2EC4-4CC0-8D3C-1FBBD44A5AD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EA174193-2EC4-4CC0-8D3C-1FBBD44A5AD6}"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9F3DE757-C19B-4BFC-AB39-0AD4B0D6ADBD}" type="datetimeFigureOut">
              <a:rPr lang="en-US" smtClean="0"/>
              <a:pPr/>
              <a:t>28/04/2018</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EA174193-2EC4-4CC0-8D3C-1FBBD44A5AD6}"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9F3DE757-C19B-4BFC-AB39-0AD4B0D6ADBD}" type="datetimeFigureOut">
              <a:rPr lang="en-US" smtClean="0"/>
              <a:pPr/>
              <a:t>28/04/2018</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F3DE757-C19B-4BFC-AB39-0AD4B0D6ADBD}" type="datetimeFigureOut">
              <a:rPr lang="en-US" smtClean="0"/>
              <a:pPr/>
              <a:t>28/04/2018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174193-2EC4-4CC0-8D3C-1FBBD44A5AD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EA174193-2EC4-4CC0-8D3C-1FBBD44A5AD6}"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F3DE757-C19B-4BFC-AB39-0AD4B0D6ADBD}" type="datetimeFigureOut">
              <a:rPr lang="en-US" smtClean="0"/>
              <a:pPr/>
              <a:t>28/04/2018</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9F3DE757-C19B-4BFC-AB39-0AD4B0D6ADBD}" type="datetimeFigureOut">
              <a:rPr lang="en-US" smtClean="0"/>
              <a:pPr/>
              <a:t>28/04/2018</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EA174193-2EC4-4CC0-8D3C-1FBBD44A5AD6}"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en.wikipedia.org/wiki/Organism" TargetMode="External"/><Relationship Id="rId2" Type="http://schemas.openxmlformats.org/officeDocument/2006/relationships/hyperlink" Target="http://en.wikipedia.org/wiki/Life" TargetMode="External"/><Relationship Id="rId1" Type="http://schemas.openxmlformats.org/officeDocument/2006/relationships/slideLayout" Target="../slideLayouts/slideLayout7.xml"/><Relationship Id="rId4" Type="http://schemas.openxmlformats.org/officeDocument/2006/relationships/hyperlink" Target="http://en.wikipedia.org/wiki/Cell_division"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en.wikipedia.org/wiki/Bacteria" TargetMode="External"/><Relationship Id="rId13" Type="http://schemas.openxmlformats.org/officeDocument/2006/relationships/hyperlink" Target="http://en.wikipedia.org/wiki/Micrometre" TargetMode="External"/><Relationship Id="rId3" Type="http://schemas.openxmlformats.org/officeDocument/2006/relationships/hyperlink" Target="http://en.wikipedia.org/wiki/Cell_membrane" TargetMode="External"/><Relationship Id="rId7" Type="http://schemas.openxmlformats.org/officeDocument/2006/relationships/hyperlink" Target="http://en.wikipedia.org/wiki/Unicellular" TargetMode="External"/><Relationship Id="rId12" Type="http://schemas.openxmlformats.org/officeDocument/2006/relationships/hyperlink" Target="http://en.wikipedia.org/wiki/Orders_of_magnitude_(numbers)" TargetMode="External"/><Relationship Id="rId2" Type="http://schemas.openxmlformats.org/officeDocument/2006/relationships/hyperlink" Target="http://en.wikipedia.org/wiki/Protoplasm" TargetMode="External"/><Relationship Id="rId1" Type="http://schemas.openxmlformats.org/officeDocument/2006/relationships/slideLayout" Target="../slideLayouts/slideLayout7.xml"/><Relationship Id="rId6" Type="http://schemas.openxmlformats.org/officeDocument/2006/relationships/hyperlink" Target="http://en.wikipedia.org/wiki/Cell_(biology)" TargetMode="External"/><Relationship Id="rId11" Type="http://schemas.openxmlformats.org/officeDocument/2006/relationships/hyperlink" Target="http://en.wikipedia.org/wiki/Animals" TargetMode="External"/><Relationship Id="rId5" Type="http://schemas.openxmlformats.org/officeDocument/2006/relationships/hyperlink" Target="http://en.wikipedia.org/wiki/Nucleic_acids" TargetMode="External"/><Relationship Id="rId10" Type="http://schemas.openxmlformats.org/officeDocument/2006/relationships/hyperlink" Target="http://en.wikipedia.org/wiki/Plants" TargetMode="External"/><Relationship Id="rId4" Type="http://schemas.openxmlformats.org/officeDocument/2006/relationships/hyperlink" Target="http://en.wikipedia.org/wiki/Proteins" TargetMode="External"/><Relationship Id="rId9" Type="http://schemas.openxmlformats.org/officeDocument/2006/relationships/hyperlink" Target="http://en.wikipedia.org/wiki/Multicellular"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Asso</a:t>
            </a:r>
            <a:r>
              <a:rPr lang="en-US" dirty="0" smtClean="0">
                <a:solidFill>
                  <a:schemeClr val="tx1"/>
                </a:solidFill>
                <a:latin typeface="Times New Roman" pitchFamily="18" charset="0"/>
                <a:cs typeface="Times New Roman" pitchFamily="18" charset="0"/>
              </a:rPr>
              <a:t>. Prof. </a:t>
            </a:r>
            <a:r>
              <a:rPr lang="en-US" dirty="0" err="1" smtClean="0">
                <a:solidFill>
                  <a:schemeClr val="tx1"/>
                </a:solidFill>
                <a:latin typeface="Times New Roman" pitchFamily="18" charset="0"/>
                <a:cs typeface="Times New Roman" pitchFamily="18" charset="0"/>
              </a:rPr>
              <a:t>Seema</a:t>
            </a:r>
            <a:r>
              <a:rPr lang="en-US" dirty="0" smtClean="0">
                <a:solidFill>
                  <a:schemeClr val="tx1"/>
                </a:solidFill>
                <a:latin typeface="Times New Roman" pitchFamily="18" charset="0"/>
                <a:cs typeface="Times New Roman" pitchFamily="18" charset="0"/>
              </a:rPr>
              <a:t> A. </a:t>
            </a:r>
            <a:r>
              <a:rPr lang="en-US" dirty="0" err="1" smtClean="0">
                <a:solidFill>
                  <a:schemeClr val="tx1"/>
                </a:solidFill>
                <a:latin typeface="Times New Roman" pitchFamily="18" charset="0"/>
                <a:cs typeface="Times New Roman" pitchFamily="18" charset="0"/>
              </a:rPr>
              <a:t>Gaikwad</a:t>
            </a:r>
            <a:r>
              <a:rPr lang="en-US" dirty="0" smtClean="0">
                <a:solidFill>
                  <a:schemeClr val="tx1"/>
                </a:solidFill>
                <a:latin typeface="Times New Roman" pitchFamily="18" charset="0"/>
                <a:cs typeface="Times New Roman" pitchFamily="18" charset="0"/>
              </a:rPr>
              <a:t/>
            </a:r>
            <a:br>
              <a:rPr lang="en-US" dirty="0" smtClean="0">
                <a:solidFill>
                  <a:schemeClr val="tx1"/>
                </a:solidFill>
                <a:latin typeface="Times New Roman" pitchFamily="18" charset="0"/>
                <a:cs typeface="Times New Roman" pitchFamily="18" charset="0"/>
              </a:rPr>
            </a:br>
            <a:r>
              <a:rPr lang="en-US" dirty="0" smtClean="0">
                <a:solidFill>
                  <a:schemeClr val="tx1"/>
                </a:solidFill>
                <a:latin typeface="Times New Roman" pitchFamily="18" charset="0"/>
                <a:cs typeface="Times New Roman" pitchFamily="18" charset="0"/>
              </a:rPr>
              <a:t>                          Dept. of Botany</a:t>
            </a:r>
            <a:br>
              <a:rPr lang="en-US" dirty="0" smtClean="0">
                <a:solidFill>
                  <a:schemeClr val="tx1"/>
                </a:solidFill>
                <a:latin typeface="Times New Roman" pitchFamily="18" charset="0"/>
                <a:cs typeface="Times New Roman" pitchFamily="18" charset="0"/>
              </a:rPr>
            </a:b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Vidnyan</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Mahavidyalaya</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Sangola</a:t>
            </a:r>
            <a:r>
              <a:rPr lang="en-US" dirty="0" smtClean="0">
                <a:solidFill>
                  <a:schemeClr val="tx1"/>
                </a:solidFill>
                <a:latin typeface="Times New Roman" pitchFamily="18" charset="0"/>
                <a:cs typeface="Times New Roman" pitchFamily="18" charset="0"/>
              </a:rPr>
              <a:t>.</a:t>
            </a:r>
            <a:endParaRPr lang="en-US" dirty="0" smtClean="0">
              <a:solidFill>
                <a:schemeClr val="tx1"/>
              </a:solidFill>
            </a:endParaRPr>
          </a:p>
          <a:p>
            <a:endParaRPr lang="en-US" dirty="0"/>
          </a:p>
        </p:txBody>
      </p:sp>
      <p:sp>
        <p:nvSpPr>
          <p:cNvPr id="3" name="Title 2"/>
          <p:cNvSpPr>
            <a:spLocks noGrp="1"/>
          </p:cNvSpPr>
          <p:nvPr>
            <p:ph type="ctrTitle"/>
          </p:nvPr>
        </p:nvSpPr>
        <p:spPr/>
        <p:txBody>
          <a:bodyPr/>
          <a:lstStyle/>
          <a:p>
            <a:r>
              <a:rPr lang="en-US" dirty="0" smtClean="0">
                <a:solidFill>
                  <a:srgbClr val="FF0000"/>
                </a:solidFill>
                <a:latin typeface="Times New Roman" pitchFamily="18" charset="0"/>
                <a:cs typeface="Times New Roman" pitchFamily="18" charset="0"/>
              </a:rPr>
              <a:t>Sem. I, Paper II </a:t>
            </a:r>
            <a:br>
              <a:rPr lang="en-US" dirty="0" smtClean="0">
                <a:solidFill>
                  <a:srgbClr val="FF0000"/>
                </a:solidFill>
                <a:latin typeface="Times New Roman" pitchFamily="18" charset="0"/>
                <a:cs typeface="Times New Roman" pitchFamily="18" charset="0"/>
              </a:rPr>
            </a:br>
            <a:r>
              <a:rPr lang="en-US" dirty="0" smtClean="0">
                <a:solidFill>
                  <a:srgbClr val="FF0000"/>
                </a:solidFill>
                <a:latin typeface="Times New Roman" pitchFamily="18" charset="0"/>
                <a:cs typeface="Times New Roman" pitchFamily="18" charset="0"/>
              </a:rPr>
              <a:t>    Cell </a:t>
            </a:r>
            <a:r>
              <a:rPr lang="en-US" dirty="0" smtClean="0">
                <a:solidFill>
                  <a:srgbClr val="FF0000"/>
                </a:solidFill>
                <a:latin typeface="Times New Roman" pitchFamily="18" charset="0"/>
                <a:cs typeface="Times New Roman" pitchFamily="18" charset="0"/>
              </a:rPr>
              <a:t>Organelle- </a:t>
            </a:r>
            <a:r>
              <a:rPr lang="en-US" sz="3600" dirty="0" smtClean="0">
                <a:solidFill>
                  <a:srgbClr val="FF0000"/>
                </a:solidFill>
              </a:rPr>
              <a:t>The </a:t>
            </a:r>
            <a:r>
              <a:rPr lang="en-US" sz="3600" dirty="0" smtClean="0">
                <a:solidFill>
                  <a:srgbClr val="FF0000"/>
                </a:solidFill>
              </a:rPr>
              <a:t>Cell</a:t>
            </a:r>
            <a:endParaRPr lang="en-US" sz="3600"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43000" y="533400"/>
            <a:ext cx="5791200" cy="830997"/>
          </a:xfrm>
          <a:prstGeom prst="rect">
            <a:avLst/>
          </a:prstGeom>
          <a:noFill/>
        </p:spPr>
        <p:txBody>
          <a:bodyPr wrap="square" rtlCol="0">
            <a:spAutoFit/>
          </a:bodyPr>
          <a:lstStyle/>
          <a:p>
            <a:r>
              <a:rPr lang="en-US" sz="4800" b="1" dirty="0" smtClean="0"/>
              <a:t>         The Cell</a:t>
            </a:r>
            <a:endParaRPr lang="en-US" sz="4800" b="1" dirty="0"/>
          </a:p>
        </p:txBody>
      </p:sp>
      <p:sp>
        <p:nvSpPr>
          <p:cNvPr id="6" name="Rectangle 5"/>
          <p:cNvSpPr/>
          <p:nvPr/>
        </p:nvSpPr>
        <p:spPr>
          <a:xfrm>
            <a:off x="609600" y="1676401"/>
            <a:ext cx="7772400" cy="2677656"/>
          </a:xfrm>
          <a:prstGeom prst="rect">
            <a:avLst/>
          </a:prstGeom>
        </p:spPr>
        <p:txBody>
          <a:bodyPr wrap="square">
            <a:spAutoFit/>
          </a:bodyPr>
          <a:lstStyle/>
          <a:p>
            <a:r>
              <a:rPr lang="en-US" sz="2800" dirty="0"/>
              <a:t>The </a:t>
            </a:r>
            <a:r>
              <a:rPr lang="en-US" sz="2800" b="1" dirty="0"/>
              <a:t>cell</a:t>
            </a:r>
            <a:r>
              <a:rPr lang="en-US" sz="2800" dirty="0"/>
              <a:t> is the basic structural, functional and biological unit of all known </a:t>
            </a:r>
            <a:r>
              <a:rPr lang="en-US" sz="2800" u="sng" dirty="0">
                <a:hlinkClick r:id="rId2" tooltip="Life"/>
              </a:rPr>
              <a:t>living</a:t>
            </a:r>
            <a:r>
              <a:rPr lang="en-US" sz="2800" dirty="0"/>
              <a:t> </a:t>
            </a:r>
            <a:r>
              <a:rPr lang="en-US" sz="2800" u="sng" dirty="0">
                <a:hlinkClick r:id="rId3" tooltip="Organism"/>
              </a:rPr>
              <a:t>organisms</a:t>
            </a:r>
            <a:r>
              <a:rPr lang="en-US" sz="2800" dirty="0"/>
              <a:t>. Cells are the smallest unit of life that can </a:t>
            </a:r>
            <a:r>
              <a:rPr lang="en-US" sz="2800" u="sng" dirty="0">
                <a:hlinkClick r:id="rId4" tooltip="Cell division"/>
              </a:rPr>
              <a:t>replicate</a:t>
            </a:r>
            <a:r>
              <a:rPr lang="en-US" sz="2800" dirty="0"/>
              <a:t> independently, and are often called the "building blocks of life".</a:t>
            </a:r>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28600" y="762000"/>
            <a:ext cx="89154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pitchFamily="34" charset="0"/>
                <a:ea typeface="Times New Roman" pitchFamily="18" charset="0"/>
              </a:rPr>
              <a:t>Cells consist of </a:t>
            </a:r>
            <a:r>
              <a:rPr kumimoji="0" lang="en-US" sz="2800" b="0" i="0" u="none" strike="noStrike" cap="none" normalizeH="0" baseline="0" dirty="0" smtClean="0">
                <a:ln>
                  <a:noFill/>
                </a:ln>
                <a:effectLst/>
                <a:latin typeface="Arial" pitchFamily="34" charset="0"/>
                <a:ea typeface="Times New Roman" pitchFamily="18" charset="0"/>
              </a:rPr>
              <a:t>a </a:t>
            </a:r>
            <a:r>
              <a:rPr kumimoji="0" lang="en-US" sz="2800" b="0" i="0" u="none" strike="noStrike" cap="none" normalizeH="0" baseline="0" dirty="0" smtClean="0">
                <a:ln>
                  <a:noFill/>
                </a:ln>
                <a:effectLst/>
                <a:latin typeface="Arial" pitchFamily="34" charset="0"/>
                <a:ea typeface="Times New Roman" pitchFamily="18" charset="0"/>
                <a:hlinkClick r:id="rId2" tooltip="Protoplasm"/>
              </a:rPr>
              <a:t>protoplasm</a:t>
            </a:r>
            <a:r>
              <a:rPr kumimoji="0" lang="en-US" sz="2800" b="0" i="0" u="none" strike="noStrike" cap="none" normalizeH="0" baseline="0" dirty="0" smtClean="0">
                <a:ln>
                  <a:noFill/>
                </a:ln>
                <a:effectLst/>
                <a:latin typeface="Arial" pitchFamily="34" charset="0"/>
                <a:ea typeface="Times New Roman" pitchFamily="18" charset="0"/>
              </a:rPr>
              <a:t> enclosed within a </a:t>
            </a:r>
            <a:r>
              <a:rPr kumimoji="0" lang="en-US" sz="2800" b="0" i="0" u="none" strike="noStrike" cap="none" normalizeH="0" baseline="0" dirty="0" smtClean="0">
                <a:ln>
                  <a:noFill/>
                </a:ln>
                <a:effectLst/>
                <a:latin typeface="Arial" pitchFamily="34" charset="0"/>
                <a:ea typeface="Times New Roman" pitchFamily="18" charset="0"/>
                <a:hlinkClick r:id="rId3" tooltip="Cell membrane"/>
              </a:rPr>
              <a:t>membrane</a:t>
            </a:r>
            <a:r>
              <a:rPr kumimoji="0" lang="en-US" sz="2800" b="0" i="0" u="none" strike="noStrike" cap="none" normalizeH="0" baseline="0" dirty="0" smtClean="0">
                <a:ln>
                  <a:noFill/>
                </a:ln>
                <a:effectLst/>
                <a:latin typeface="Arial" pitchFamily="34" charset="0"/>
                <a:ea typeface="Times New Roman" pitchFamily="18" charset="0"/>
              </a:rPr>
              <a:t>, which contains many </a:t>
            </a:r>
            <a:r>
              <a:rPr kumimoji="0" lang="en-US" sz="2800" b="0" i="0" u="none" strike="noStrike" cap="none" normalizeH="0" baseline="0" dirty="0" err="1" smtClean="0">
                <a:ln>
                  <a:noFill/>
                </a:ln>
                <a:effectLst/>
                <a:latin typeface="Arial" pitchFamily="34" charset="0"/>
                <a:ea typeface="Times New Roman" pitchFamily="18" charset="0"/>
              </a:rPr>
              <a:t>biomolecules</a:t>
            </a:r>
            <a:r>
              <a:rPr kumimoji="0" lang="en-US" sz="2800" b="0" i="0" u="none" strike="noStrike" cap="none" normalizeH="0" baseline="0" dirty="0" smtClean="0">
                <a:ln>
                  <a:noFill/>
                </a:ln>
                <a:effectLst/>
                <a:latin typeface="Arial" pitchFamily="34" charset="0"/>
                <a:ea typeface="Times New Roman" pitchFamily="18" charset="0"/>
              </a:rPr>
              <a:t> such as </a:t>
            </a:r>
            <a:r>
              <a:rPr kumimoji="0" lang="en-US" sz="2800" b="0" i="0" u="none" strike="noStrike" cap="none" normalizeH="0" baseline="0" dirty="0" smtClean="0">
                <a:ln>
                  <a:noFill/>
                </a:ln>
                <a:effectLst/>
                <a:latin typeface="Arial" pitchFamily="34" charset="0"/>
                <a:ea typeface="Times New Roman" pitchFamily="18" charset="0"/>
                <a:hlinkClick r:id="rId4" tooltip="Proteins"/>
              </a:rPr>
              <a:t>proteins</a:t>
            </a:r>
            <a:r>
              <a:rPr kumimoji="0" lang="en-US" sz="2800" b="0" i="0" u="none" strike="noStrike" cap="none" normalizeH="0" baseline="0" dirty="0" smtClean="0">
                <a:ln>
                  <a:noFill/>
                </a:ln>
                <a:effectLst/>
                <a:latin typeface="Arial" pitchFamily="34" charset="0"/>
                <a:ea typeface="Times New Roman" pitchFamily="18" charset="0"/>
              </a:rPr>
              <a:t> and </a:t>
            </a:r>
            <a:r>
              <a:rPr kumimoji="0" lang="en-US" sz="2800" b="0" i="0" u="none" strike="noStrike" cap="none" normalizeH="0" baseline="0" dirty="0" smtClean="0">
                <a:ln>
                  <a:noFill/>
                </a:ln>
                <a:effectLst/>
                <a:latin typeface="Arial" pitchFamily="34" charset="0"/>
                <a:ea typeface="Times New Roman" pitchFamily="18" charset="0"/>
                <a:hlinkClick r:id="rId5" tooltip="Nucleic acids"/>
              </a:rPr>
              <a:t>nucleic acids</a:t>
            </a:r>
            <a:r>
              <a:rPr kumimoji="0" lang="en-US" sz="2800" b="0" i="0" u="none" strike="noStrike" cap="none" normalizeH="0" baseline="0" dirty="0" smtClean="0">
                <a:ln>
                  <a:noFill/>
                </a:ln>
                <a:effectLst/>
                <a:latin typeface="Arial" pitchFamily="34" charset="0"/>
                <a:ea typeface="Times New Roman" pitchFamily="18" charset="0"/>
              </a:rPr>
              <a:t>.</a:t>
            </a:r>
            <a:r>
              <a:rPr kumimoji="0" lang="en-US" sz="2800" b="0" i="0" u="none" strike="noStrike" cap="none" normalizeH="0" baseline="30000" dirty="0" smtClean="0">
                <a:ln>
                  <a:noFill/>
                </a:ln>
                <a:effectLst/>
                <a:latin typeface="Arial" pitchFamily="34" charset="0"/>
                <a:ea typeface="Times New Roman" pitchFamily="18" charset="0"/>
                <a:hlinkClick r:id="rId6"/>
              </a:rPr>
              <a:t>[1]</a:t>
            </a:r>
            <a:r>
              <a:rPr kumimoji="0" lang="en-US" sz="2800" b="0" i="0" u="none" strike="noStrike" cap="none" normalizeH="0" baseline="0" dirty="0" smtClean="0">
                <a:ln>
                  <a:noFill/>
                </a:ln>
                <a:effectLst/>
                <a:latin typeface="Arial" pitchFamily="34" charset="0"/>
                <a:ea typeface="Times New Roman" pitchFamily="18" charset="0"/>
              </a:rPr>
              <a:t> Organisms can be classified as </a:t>
            </a:r>
            <a:r>
              <a:rPr kumimoji="0" lang="en-US" sz="2800" b="0" i="0" u="none" strike="noStrike" cap="none" normalizeH="0" baseline="0" dirty="0" smtClean="0">
                <a:ln>
                  <a:noFill/>
                </a:ln>
                <a:effectLst/>
                <a:latin typeface="Arial" pitchFamily="34" charset="0"/>
                <a:ea typeface="Times New Roman" pitchFamily="18" charset="0"/>
                <a:hlinkClick r:id="rId7" tooltip="Unicellular"/>
              </a:rPr>
              <a:t>unicellular</a:t>
            </a:r>
            <a:r>
              <a:rPr kumimoji="0" lang="en-US" sz="2800" b="0" i="0" u="none" strike="noStrike" cap="none" normalizeH="0" baseline="0" dirty="0" smtClean="0">
                <a:ln>
                  <a:noFill/>
                </a:ln>
                <a:effectLst/>
                <a:latin typeface="Arial" pitchFamily="34" charset="0"/>
                <a:ea typeface="Times New Roman" pitchFamily="18" charset="0"/>
              </a:rPr>
              <a:t> (consisting of a single cell; including most </a:t>
            </a:r>
            <a:r>
              <a:rPr kumimoji="0" lang="en-US" sz="2800" b="0" i="0" u="none" strike="noStrike" cap="none" normalizeH="0" baseline="0" dirty="0" smtClean="0">
                <a:ln>
                  <a:noFill/>
                </a:ln>
                <a:effectLst/>
                <a:latin typeface="Arial" pitchFamily="34" charset="0"/>
                <a:ea typeface="Times New Roman" pitchFamily="18" charset="0"/>
                <a:hlinkClick r:id="rId8" tooltip="Bacteria"/>
              </a:rPr>
              <a:t>bacteria</a:t>
            </a:r>
            <a:r>
              <a:rPr kumimoji="0" lang="en-US" sz="2800" b="0" i="0" u="none" strike="noStrike" cap="none" normalizeH="0" baseline="0" dirty="0" smtClean="0">
                <a:ln>
                  <a:noFill/>
                </a:ln>
                <a:effectLst/>
                <a:latin typeface="Arial" pitchFamily="34" charset="0"/>
                <a:ea typeface="Times New Roman" pitchFamily="18" charset="0"/>
              </a:rPr>
              <a:t>) or </a:t>
            </a:r>
            <a:r>
              <a:rPr kumimoji="0" lang="en-US" sz="2800" b="0" i="0" u="none" strike="noStrike" cap="none" normalizeH="0" baseline="0" dirty="0" err="1" smtClean="0">
                <a:ln>
                  <a:noFill/>
                </a:ln>
                <a:effectLst/>
                <a:latin typeface="Arial" pitchFamily="34" charset="0"/>
                <a:ea typeface="Times New Roman" pitchFamily="18" charset="0"/>
                <a:hlinkClick r:id="rId9" tooltip="Multicellular"/>
              </a:rPr>
              <a:t>multicellular</a:t>
            </a:r>
            <a:r>
              <a:rPr kumimoji="0" lang="en-US" sz="2800" b="0" i="0" u="none" strike="noStrike" cap="none" normalizeH="0" baseline="0" dirty="0" smtClean="0">
                <a:ln>
                  <a:noFill/>
                </a:ln>
                <a:effectLst/>
                <a:latin typeface="Arial" pitchFamily="34" charset="0"/>
                <a:ea typeface="Times New Roman" pitchFamily="18" charset="0"/>
              </a:rPr>
              <a:t> (including </a:t>
            </a:r>
            <a:r>
              <a:rPr kumimoji="0" lang="en-US" sz="2800" b="0" i="0" u="none" strike="noStrike" cap="none" normalizeH="0" baseline="0" dirty="0" smtClean="0">
                <a:ln>
                  <a:noFill/>
                </a:ln>
                <a:effectLst/>
                <a:latin typeface="Arial" pitchFamily="34" charset="0"/>
                <a:ea typeface="Times New Roman" pitchFamily="18" charset="0"/>
                <a:hlinkClick r:id="rId10" tooltip="Plants"/>
              </a:rPr>
              <a:t>plants</a:t>
            </a:r>
            <a:r>
              <a:rPr kumimoji="0" lang="en-US" sz="2800" b="0" i="0" u="none" strike="noStrike" cap="none" normalizeH="0" baseline="0" dirty="0" smtClean="0">
                <a:ln>
                  <a:noFill/>
                </a:ln>
                <a:effectLst/>
                <a:latin typeface="Arial" pitchFamily="34" charset="0"/>
                <a:ea typeface="Times New Roman" pitchFamily="18" charset="0"/>
              </a:rPr>
              <a:t> and </a:t>
            </a:r>
            <a:r>
              <a:rPr kumimoji="0" lang="en-US" sz="2800" b="0" i="0" u="none" strike="noStrike" cap="none" normalizeH="0" baseline="0" dirty="0" smtClean="0">
                <a:ln>
                  <a:noFill/>
                </a:ln>
                <a:effectLst/>
                <a:latin typeface="Arial" pitchFamily="34" charset="0"/>
                <a:ea typeface="Times New Roman" pitchFamily="18" charset="0"/>
                <a:hlinkClick r:id="rId11" tooltip="Animals"/>
              </a:rPr>
              <a:t>animals</a:t>
            </a:r>
            <a:r>
              <a:rPr kumimoji="0" lang="en-US" sz="2800" b="0" i="0" u="none" strike="noStrike" cap="none" normalizeH="0" baseline="0" dirty="0" smtClean="0">
                <a:ln>
                  <a:noFill/>
                </a:ln>
                <a:effectLst/>
                <a:latin typeface="Arial" pitchFamily="34" charset="0"/>
                <a:ea typeface="Times New Roman" pitchFamily="18" charset="0"/>
              </a:rPr>
              <a:t>). While </a:t>
            </a:r>
            <a:r>
              <a:rPr kumimoji="0" lang="en-US" sz="2800" b="0" i="0" u="none" strike="noStrike" cap="none" normalizeH="0" baseline="0" dirty="0" smtClean="0">
                <a:ln>
                  <a:noFill/>
                </a:ln>
                <a:solidFill>
                  <a:schemeClr val="tx1"/>
                </a:solidFill>
                <a:effectLst/>
                <a:latin typeface="Arial" pitchFamily="34" charset="0"/>
                <a:ea typeface="Times New Roman" pitchFamily="18" charset="0"/>
              </a:rPr>
              <a:t>the number of cells in plants and animals varies from species to species, humans contain about 100 </a:t>
            </a:r>
            <a:r>
              <a:rPr kumimoji="0" lang="en-US" sz="2800" b="0" i="0" u="none" strike="noStrike" cap="none" normalizeH="0" baseline="0" dirty="0" smtClean="0">
                <a:ln>
                  <a:noFill/>
                </a:ln>
                <a:solidFill>
                  <a:schemeClr val="tx1"/>
                </a:solidFill>
                <a:effectLst/>
                <a:latin typeface="Arial" pitchFamily="34" charset="0"/>
                <a:ea typeface="Times New Roman" pitchFamily="18" charset="0"/>
                <a:hlinkClick r:id="rId12" tooltip="Orders of magnitude (numbers)"/>
              </a:rPr>
              <a:t>trillion</a:t>
            </a:r>
            <a:r>
              <a:rPr kumimoji="0" lang="en-US" sz="2800" b="0" i="0" u="none" strike="noStrike" cap="none" normalizeH="0" baseline="0" dirty="0" smtClean="0">
                <a:ln>
                  <a:noFill/>
                </a:ln>
                <a:solidFill>
                  <a:schemeClr val="tx1"/>
                </a:solidFill>
                <a:effectLst/>
                <a:latin typeface="Arial" pitchFamily="34" charset="0"/>
                <a:ea typeface="Times New Roman" pitchFamily="18" charset="0"/>
              </a:rPr>
              <a:t> (10</a:t>
            </a:r>
            <a:r>
              <a:rPr kumimoji="0" lang="en-US" sz="2800" b="0" i="0" u="none" strike="noStrike" cap="none" normalizeH="0" baseline="30000" dirty="0" smtClean="0">
                <a:ln>
                  <a:noFill/>
                </a:ln>
                <a:solidFill>
                  <a:schemeClr val="tx1"/>
                </a:solidFill>
                <a:effectLst/>
                <a:latin typeface="Arial" pitchFamily="34" charset="0"/>
                <a:ea typeface="Times New Roman" pitchFamily="18" charset="0"/>
              </a:rPr>
              <a:t>14</a:t>
            </a:r>
            <a:r>
              <a:rPr kumimoji="0" lang="en-US" sz="2800" b="0" i="0" u="none" strike="noStrike" cap="none" normalizeH="0" baseline="0" dirty="0" smtClean="0">
                <a:ln>
                  <a:noFill/>
                </a:ln>
                <a:solidFill>
                  <a:schemeClr val="tx1"/>
                </a:solidFill>
                <a:effectLst/>
                <a:latin typeface="Arial" pitchFamily="34" charset="0"/>
                <a:ea typeface="Times New Roman" pitchFamily="18" charset="0"/>
              </a:rPr>
              <a:t>) cells.</a:t>
            </a:r>
            <a:r>
              <a:rPr kumimoji="0" lang="en-US" sz="2800" b="0" i="0" u="none" strike="noStrike" cap="none" normalizeH="0" baseline="30000" dirty="0" smtClean="0">
                <a:ln>
                  <a:noFill/>
                </a:ln>
                <a:solidFill>
                  <a:schemeClr val="tx1"/>
                </a:solidFill>
                <a:effectLst/>
                <a:latin typeface="Arial" pitchFamily="34" charset="0"/>
                <a:ea typeface="Times New Roman" pitchFamily="18" charset="0"/>
                <a:hlinkClick r:id="rId6"/>
              </a:rPr>
              <a:t>[2]</a:t>
            </a:r>
            <a:r>
              <a:rPr kumimoji="0" lang="en-US" sz="2800" b="0" i="0" u="none" strike="noStrike" cap="none" normalizeH="0" baseline="0" dirty="0" smtClean="0">
                <a:ln>
                  <a:noFill/>
                </a:ln>
                <a:solidFill>
                  <a:schemeClr val="tx1"/>
                </a:solidFill>
                <a:effectLst/>
                <a:latin typeface="Arial" pitchFamily="34" charset="0"/>
                <a:ea typeface="Times New Roman" pitchFamily="18" charset="0"/>
              </a:rPr>
              <a:t> Most plant and animal cells are visible only under the microscope, with dimensions between 1 and 100 </a:t>
            </a:r>
            <a:r>
              <a:rPr kumimoji="0" lang="en-US" sz="2800" b="0" i="0" u="none" strike="noStrike" cap="none" normalizeH="0" baseline="0" dirty="0" err="1" smtClean="0">
                <a:ln>
                  <a:noFill/>
                </a:ln>
                <a:solidFill>
                  <a:schemeClr val="tx1"/>
                </a:solidFill>
                <a:effectLst/>
                <a:latin typeface="Arial" pitchFamily="34" charset="0"/>
                <a:ea typeface="Times New Roman" pitchFamily="18" charset="0"/>
                <a:hlinkClick r:id="rId13" tooltip="Micrometre"/>
              </a:rPr>
              <a:t>micrometres</a:t>
            </a:r>
            <a:r>
              <a:rPr kumimoji="0" lang="en-US" sz="2800" b="0" i="0" u="none" strike="noStrike" cap="none" normalizeH="0" baseline="0" dirty="0" smtClean="0">
                <a:ln>
                  <a:noFill/>
                </a:ln>
                <a:solidFill>
                  <a:schemeClr val="tx1"/>
                </a:solidFill>
                <a:effectLst/>
                <a:latin typeface="Arial" pitchFamily="34" charset="0"/>
                <a:ea typeface="Times New Roman" pitchFamily="18" charset="0"/>
              </a:rPr>
              <a:t>.</a:t>
            </a:r>
            <a:r>
              <a:rPr kumimoji="0" lang="en-US" sz="2800" b="0" i="0" u="none" strike="noStrike" cap="none" normalizeH="0" baseline="30000" dirty="0" smtClean="0">
                <a:ln>
                  <a:noFill/>
                </a:ln>
                <a:solidFill>
                  <a:schemeClr val="tx1"/>
                </a:solidFill>
                <a:effectLst/>
                <a:latin typeface="Arial" pitchFamily="34" charset="0"/>
                <a:ea typeface="Times New Roman" pitchFamily="18" charset="0"/>
                <a:hlinkClick r:id="rId6"/>
              </a:rPr>
              <a:t>[3]</a:t>
            </a:r>
            <a:endParaRPr kumimoji="0" lang="en-US" sz="2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heel spokes="3"/>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srcRect/>
          <a:stretch>
            <a:fillRect/>
          </a:stretch>
        </p:blipFill>
        <p:spPr bwMode="auto">
          <a:xfrm>
            <a:off x="685801" y="1143000"/>
            <a:ext cx="5791200" cy="2809875"/>
          </a:xfrm>
          <a:prstGeom prst="rect">
            <a:avLst/>
          </a:prstGeom>
          <a:noFill/>
          <a:ln w="9525">
            <a:noFill/>
            <a:miter lim="800000"/>
            <a:headEnd/>
            <a:tailEnd/>
          </a:ln>
          <a:effectLst/>
        </p:spPr>
      </p:pic>
      <p:sp>
        <p:nvSpPr>
          <p:cNvPr id="7" name="TextBox 6"/>
          <p:cNvSpPr txBox="1"/>
          <p:nvPr/>
        </p:nvSpPr>
        <p:spPr>
          <a:xfrm>
            <a:off x="990600" y="304800"/>
            <a:ext cx="4495800" cy="369332"/>
          </a:xfrm>
          <a:prstGeom prst="rect">
            <a:avLst/>
          </a:prstGeom>
          <a:noFill/>
        </p:spPr>
        <p:txBody>
          <a:bodyPr wrap="square" rtlCol="0">
            <a:spAutoFit/>
          </a:bodyPr>
          <a:lstStyle/>
          <a:p>
            <a:r>
              <a:rPr lang="en-US" b="1" dirty="0" smtClean="0"/>
              <a:t>                  Prokaryotic cell</a:t>
            </a:r>
            <a:endParaRPr lang="en-US" b="1" dirty="0"/>
          </a:p>
        </p:txBody>
      </p:sp>
    </p:spTree>
  </p:cSld>
  <p:clrMapOvr>
    <a:masterClrMapping/>
  </p:clrMapOvr>
  <p:transition>
    <p:wheel spokes="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228599"/>
            <a:ext cx="9144000" cy="73250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effectLst/>
                <a:latin typeface="Arial" pitchFamily="34" charset="0"/>
                <a:cs typeface="Arial" pitchFamily="34" charset="0"/>
              </a:rPr>
              <a:t>Cytoplasm</a:t>
            </a:r>
            <a:r>
              <a:rPr kumimoji="0" lang="en-US" b="0" i="0" u="none" strike="noStrike" cap="none" normalizeH="0" baseline="0" dirty="0" smtClean="0">
                <a:ln>
                  <a:noFill/>
                </a:ln>
                <a:effectLst/>
                <a:latin typeface="Arial" pitchFamily="34" charset="0"/>
                <a:cs typeface="Arial" pitchFamily="34" charset="0"/>
              </a:rPr>
              <a:t>. Contains all the enzymes needed for all metabolic reactions, since there are no organelles</a:t>
            </a:r>
            <a:r>
              <a:rPr kumimoji="0" lang="en-US" sz="1200" b="0" i="0" u="none" strike="noStrike" cap="none" normalizeH="0" baseline="0" dirty="0" smtClean="0">
                <a:ln>
                  <a:noFill/>
                </a:ln>
                <a:effectLst/>
                <a:latin typeface="Arial" pitchFamily="34" charset="0"/>
              </a:rPr>
              <a:t> </a:t>
            </a:r>
            <a:endParaRPr kumimoji="0" lang="en-US" sz="2000" b="0" i="0" u="none" strike="noStrike" cap="none" normalizeH="0" baseline="0" dirty="0" smtClean="0">
              <a:ln>
                <a:noFill/>
              </a:ln>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err="1" smtClean="0">
                <a:ln>
                  <a:noFill/>
                </a:ln>
                <a:effectLst/>
                <a:latin typeface="Arial" pitchFamily="34" charset="0"/>
                <a:cs typeface="Arial" pitchFamily="34" charset="0"/>
              </a:rPr>
              <a:t>Ribosomes</a:t>
            </a:r>
            <a:r>
              <a:rPr kumimoji="0" lang="en-US" b="0" i="0" u="none" strike="noStrike" cap="none" normalizeH="0" baseline="0" dirty="0" smtClean="0">
                <a:ln>
                  <a:noFill/>
                </a:ln>
                <a:effectLst/>
                <a:latin typeface="Arial" pitchFamily="34" charset="0"/>
                <a:cs typeface="Arial" pitchFamily="34" charset="0"/>
              </a:rPr>
              <a:t>. The smaller (70 S) type.</a:t>
            </a:r>
            <a:r>
              <a:rPr kumimoji="0" lang="en-US" sz="1200" b="0" i="0" u="none" strike="noStrike" cap="none" normalizeH="0" baseline="0" dirty="0" smtClean="0">
                <a:ln>
                  <a:noFill/>
                </a:ln>
                <a:effectLst/>
                <a:latin typeface="Arial" pitchFamily="34" charset="0"/>
              </a:rPr>
              <a:t> </a:t>
            </a:r>
            <a:endParaRPr kumimoji="0" lang="en-US" sz="2000" b="0" i="0" u="none" strike="noStrike" cap="none" normalizeH="0" baseline="0" dirty="0" smtClean="0">
              <a:ln>
                <a:noFill/>
              </a:ln>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err="1" smtClean="0">
                <a:ln>
                  <a:noFill/>
                </a:ln>
                <a:effectLst/>
                <a:latin typeface="Arial" pitchFamily="34" charset="0"/>
                <a:cs typeface="Arial" pitchFamily="34" charset="0"/>
              </a:rPr>
              <a:t>Nucleoid</a:t>
            </a:r>
            <a:r>
              <a:rPr kumimoji="0" lang="en-US" b="0" i="0" u="none" strike="noStrike" cap="none" normalizeH="0" baseline="0" dirty="0" smtClean="0">
                <a:ln>
                  <a:noFill/>
                </a:ln>
                <a:effectLst/>
                <a:latin typeface="Arial" pitchFamily="34" charset="0"/>
                <a:cs typeface="Arial" pitchFamily="34" charset="0"/>
              </a:rPr>
              <a:t> (or </a:t>
            </a:r>
            <a:r>
              <a:rPr kumimoji="0" lang="en-US" b="1" i="0" u="none" strike="noStrike" cap="none" normalizeH="0" baseline="0" dirty="0" smtClean="0">
                <a:ln>
                  <a:noFill/>
                </a:ln>
                <a:effectLst/>
                <a:latin typeface="Arial" pitchFamily="34" charset="0"/>
                <a:cs typeface="Arial" pitchFamily="34" charset="0"/>
              </a:rPr>
              <a:t>Nuclear Zone</a:t>
            </a:r>
            <a:r>
              <a:rPr kumimoji="0" lang="en-US" b="0" i="0" u="none" strike="noStrike" cap="none" normalizeH="0" baseline="0" dirty="0" smtClean="0">
                <a:ln>
                  <a:noFill/>
                </a:ln>
                <a:effectLst/>
                <a:latin typeface="Arial" pitchFamily="34" charset="0"/>
                <a:cs typeface="Arial" pitchFamily="34" charset="0"/>
              </a:rPr>
              <a:t>). The region of the cytoplasm that contains DNA. It is not surrounded by a nuclear membrane.</a:t>
            </a:r>
            <a:r>
              <a:rPr kumimoji="0" lang="en-US" sz="1200" b="0" i="0" u="none" strike="noStrike" cap="none" normalizeH="0" baseline="0" dirty="0" smtClean="0">
                <a:ln>
                  <a:noFill/>
                </a:ln>
                <a:effectLst/>
                <a:latin typeface="Arial" pitchFamily="34" charset="0"/>
              </a:rPr>
              <a:t> </a:t>
            </a:r>
            <a:endParaRPr kumimoji="0" lang="en-US" sz="2000" b="0" i="0" u="none" strike="noStrike" cap="none" normalizeH="0" baseline="0" dirty="0" smtClean="0">
              <a:ln>
                <a:noFill/>
              </a:ln>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effectLst/>
                <a:latin typeface="Arial" pitchFamily="34" charset="0"/>
                <a:cs typeface="Arial" pitchFamily="34" charset="0"/>
              </a:rPr>
              <a:t>DNA</a:t>
            </a:r>
            <a:r>
              <a:rPr kumimoji="0" lang="en-US" b="0" i="0" u="none" strike="noStrike" cap="none" normalizeH="0" baseline="0" dirty="0" smtClean="0">
                <a:ln>
                  <a:noFill/>
                </a:ln>
                <a:effectLst/>
                <a:latin typeface="Arial" pitchFamily="34" charset="0"/>
                <a:cs typeface="Arial" pitchFamily="34" charset="0"/>
              </a:rPr>
              <a:t>. Always circular, and not associated with any proteins to form chromatin.</a:t>
            </a:r>
            <a:r>
              <a:rPr kumimoji="0" lang="en-US" sz="1200" b="0" i="0" u="none" strike="noStrike" cap="none" normalizeH="0" baseline="0" dirty="0" smtClean="0">
                <a:ln>
                  <a:noFill/>
                </a:ln>
                <a:effectLst/>
                <a:latin typeface="Arial" pitchFamily="34" charset="0"/>
              </a:rPr>
              <a:t> </a:t>
            </a:r>
            <a:endParaRPr kumimoji="0" lang="en-US" sz="2000" b="0" i="0" u="none" strike="noStrike" cap="none" normalizeH="0" baseline="0" dirty="0" smtClean="0">
              <a:ln>
                <a:noFill/>
              </a:ln>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effectLst/>
                <a:latin typeface="Arial" pitchFamily="34" charset="0"/>
                <a:cs typeface="Arial" pitchFamily="34" charset="0"/>
              </a:rPr>
              <a:t>Plasmid</a:t>
            </a:r>
            <a:r>
              <a:rPr kumimoji="0" lang="en-US" b="0" i="0" u="none" strike="noStrike" cap="none" normalizeH="0" baseline="0" dirty="0" smtClean="0">
                <a:ln>
                  <a:noFill/>
                </a:ln>
                <a:effectLst/>
                <a:latin typeface="Arial" pitchFamily="34" charset="0"/>
                <a:cs typeface="Arial" pitchFamily="34" charset="0"/>
              </a:rPr>
              <a:t>. Small circles of DNA, used to exchange DNA between bacterial cells, and very useful for genetic engineering.</a:t>
            </a:r>
            <a:r>
              <a:rPr kumimoji="0" lang="en-US" sz="1200" b="0" i="0" u="none" strike="noStrike" cap="none" normalizeH="0" baseline="0" dirty="0" smtClean="0">
                <a:ln>
                  <a:noFill/>
                </a:ln>
                <a:effectLst/>
                <a:latin typeface="Arial" pitchFamily="34" charset="0"/>
              </a:rPr>
              <a:t> </a:t>
            </a:r>
            <a:endParaRPr kumimoji="0" lang="en-US" sz="2000" b="0" i="0" u="none" strike="noStrike" cap="none" normalizeH="0" baseline="0" dirty="0" smtClean="0">
              <a:ln>
                <a:noFill/>
              </a:ln>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effectLst/>
                <a:latin typeface="Arial" pitchFamily="34" charset="0"/>
                <a:cs typeface="Arial" pitchFamily="34" charset="0"/>
              </a:rPr>
              <a:t>Cell membrane</a:t>
            </a:r>
            <a:r>
              <a:rPr kumimoji="0" lang="en-US" b="0" i="0" u="none" strike="noStrike" cap="none" normalizeH="0" baseline="0" dirty="0" smtClean="0">
                <a:ln>
                  <a:noFill/>
                </a:ln>
                <a:effectLst/>
                <a:latin typeface="Arial" pitchFamily="34" charset="0"/>
                <a:cs typeface="Arial" pitchFamily="34" charset="0"/>
              </a:rPr>
              <a:t>. made of phospholipids and proteins, like eukaryotic membranes.</a:t>
            </a:r>
            <a:r>
              <a:rPr kumimoji="0" lang="en-US" sz="1200" b="0" i="0" u="none" strike="noStrike" cap="none" normalizeH="0" baseline="0" dirty="0" smtClean="0">
                <a:ln>
                  <a:noFill/>
                </a:ln>
                <a:effectLst/>
                <a:latin typeface="Arial" pitchFamily="34" charset="0"/>
              </a:rPr>
              <a:t> </a:t>
            </a:r>
            <a:endParaRPr kumimoji="0" lang="en-US" sz="2000" b="0" i="0" u="none" strike="noStrike" cap="none" normalizeH="0" baseline="0" dirty="0" smtClean="0">
              <a:ln>
                <a:noFill/>
              </a:ln>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err="1" smtClean="0">
                <a:ln>
                  <a:noFill/>
                </a:ln>
                <a:effectLst/>
                <a:latin typeface="Arial" pitchFamily="34" charset="0"/>
                <a:cs typeface="Arial" pitchFamily="34" charset="0"/>
              </a:rPr>
              <a:t>Mesosome</a:t>
            </a:r>
            <a:r>
              <a:rPr kumimoji="0" lang="en-US" b="0" i="0" u="none" strike="noStrike" cap="none" normalizeH="0" baseline="0" dirty="0" smtClean="0">
                <a:ln>
                  <a:noFill/>
                </a:ln>
                <a:effectLst/>
                <a:latin typeface="Arial" pitchFamily="34" charset="0"/>
                <a:cs typeface="Arial" pitchFamily="34" charset="0"/>
              </a:rPr>
              <a:t>. A tightly-folded region of the cell membrane containing all the membrane-bound proteins required for respiration and photosynthesis. Can also be associated with the </a:t>
            </a:r>
            <a:r>
              <a:rPr kumimoji="0" lang="en-US" b="0" i="0" u="none" strike="noStrike" cap="none" normalizeH="0" baseline="0" dirty="0" err="1" smtClean="0">
                <a:ln>
                  <a:noFill/>
                </a:ln>
                <a:effectLst/>
                <a:latin typeface="Arial" pitchFamily="34" charset="0"/>
                <a:cs typeface="Arial" pitchFamily="34" charset="0"/>
              </a:rPr>
              <a:t>nucleoid</a:t>
            </a:r>
            <a:r>
              <a:rPr kumimoji="0" lang="en-US" b="0" i="0" u="none" strike="noStrike" cap="none" normalizeH="0" baseline="0" dirty="0" smtClean="0">
                <a:ln>
                  <a:noFill/>
                </a:ln>
                <a:effectLst/>
                <a:latin typeface="Arial" pitchFamily="34" charset="0"/>
                <a:cs typeface="Arial" pitchFamily="34" charset="0"/>
              </a:rPr>
              <a:t>.</a:t>
            </a:r>
            <a:r>
              <a:rPr kumimoji="0" lang="en-US" sz="1200" b="0" i="0" u="none" strike="noStrike" cap="none" normalizeH="0" baseline="0" dirty="0" smtClean="0">
                <a:ln>
                  <a:noFill/>
                </a:ln>
                <a:effectLst/>
                <a:latin typeface="Arial" pitchFamily="34" charset="0"/>
              </a:rPr>
              <a:t> </a:t>
            </a:r>
            <a:endParaRPr kumimoji="0" lang="en-US" sz="2000" b="0" i="0" u="none" strike="noStrike" cap="none" normalizeH="0" baseline="0" dirty="0" smtClean="0">
              <a:ln>
                <a:noFill/>
              </a:ln>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effectLst/>
                <a:latin typeface="Arial" pitchFamily="34" charset="0"/>
                <a:cs typeface="Arial" pitchFamily="34" charset="0"/>
              </a:rPr>
              <a:t>Cell Wall</a:t>
            </a:r>
            <a:r>
              <a:rPr kumimoji="0" lang="en-US" b="0" i="0" u="none" strike="noStrike" cap="none" normalizeH="0" baseline="0" dirty="0" smtClean="0">
                <a:ln>
                  <a:noFill/>
                </a:ln>
                <a:effectLst/>
                <a:latin typeface="Arial" pitchFamily="34" charset="0"/>
                <a:cs typeface="Arial" pitchFamily="34" charset="0"/>
              </a:rPr>
              <a:t>. Made of </a:t>
            </a:r>
            <a:r>
              <a:rPr kumimoji="0" lang="en-US" b="0" i="0" u="sng" strike="noStrike" cap="none" normalizeH="0" baseline="0" dirty="0" err="1" smtClean="0">
                <a:ln>
                  <a:noFill/>
                </a:ln>
                <a:effectLst/>
                <a:latin typeface="Arial" pitchFamily="34" charset="0"/>
                <a:cs typeface="Arial" pitchFamily="34" charset="0"/>
              </a:rPr>
              <a:t>murein</a:t>
            </a:r>
            <a:r>
              <a:rPr kumimoji="0" lang="en-US" b="0" i="0" u="none" strike="noStrike" cap="none" normalizeH="0" baseline="0" dirty="0" smtClean="0">
                <a:ln>
                  <a:noFill/>
                </a:ln>
                <a:effectLst/>
                <a:latin typeface="Arial" pitchFamily="34" charset="0"/>
                <a:cs typeface="Arial" pitchFamily="34" charset="0"/>
              </a:rPr>
              <a:t> (not cellulose), which is a glycoprotein (i.e. a protein/carbohydrate complex, also called </a:t>
            </a:r>
            <a:r>
              <a:rPr kumimoji="0" lang="en-US" b="0" i="0" u="sng" strike="noStrike" cap="none" normalizeH="0" baseline="0" dirty="0" err="1" smtClean="0">
                <a:ln>
                  <a:noFill/>
                </a:ln>
                <a:effectLst/>
                <a:latin typeface="Arial" pitchFamily="34" charset="0"/>
                <a:cs typeface="Arial" pitchFamily="34" charset="0"/>
              </a:rPr>
              <a:t>peptidoglycan</a:t>
            </a:r>
            <a:r>
              <a:rPr kumimoji="0" lang="en-US" b="0" i="0" u="none" strike="noStrike" cap="none" normalizeH="0" baseline="0" dirty="0" smtClean="0">
                <a:ln>
                  <a:noFill/>
                </a:ln>
                <a:effectLst/>
                <a:latin typeface="Arial" pitchFamily="34" charset="0"/>
                <a:cs typeface="Arial" pitchFamily="34" charset="0"/>
              </a:rPr>
              <a:t>). There are two kinds of cell wall, which can be distinguished by a </a:t>
            </a:r>
            <a:r>
              <a:rPr kumimoji="0" lang="en-US" b="0" i="0" u="sng" strike="noStrike" cap="none" normalizeH="0" baseline="0" dirty="0" smtClean="0">
                <a:ln>
                  <a:noFill/>
                </a:ln>
                <a:effectLst/>
                <a:latin typeface="Arial" pitchFamily="34" charset="0"/>
                <a:cs typeface="Arial" pitchFamily="34" charset="0"/>
              </a:rPr>
              <a:t>Gram stain</a:t>
            </a:r>
            <a:r>
              <a:rPr kumimoji="0" lang="en-US" b="0" i="0" u="none" strike="noStrike" cap="none" normalizeH="0" baseline="0" dirty="0" smtClean="0">
                <a:ln>
                  <a:noFill/>
                </a:ln>
                <a:effectLst/>
                <a:latin typeface="Arial" pitchFamily="34" charset="0"/>
                <a:cs typeface="Arial" pitchFamily="34" charset="0"/>
              </a:rPr>
              <a:t>: </a:t>
            </a:r>
            <a:r>
              <a:rPr kumimoji="0" lang="en-US" b="0" i="0" u="sng" strike="noStrike" cap="none" normalizeH="0" baseline="0" dirty="0" smtClean="0">
                <a:ln>
                  <a:noFill/>
                </a:ln>
                <a:effectLst/>
                <a:latin typeface="Arial" pitchFamily="34" charset="0"/>
                <a:cs typeface="Arial" pitchFamily="34" charset="0"/>
              </a:rPr>
              <a:t>Gram positive</a:t>
            </a:r>
            <a:r>
              <a:rPr kumimoji="0" lang="en-US" b="0" i="0" u="none" strike="noStrike" cap="none" normalizeH="0" baseline="0" dirty="0" smtClean="0">
                <a:ln>
                  <a:noFill/>
                </a:ln>
                <a:effectLst/>
                <a:latin typeface="Arial" pitchFamily="34" charset="0"/>
                <a:cs typeface="Arial" pitchFamily="34" charset="0"/>
              </a:rPr>
              <a:t> bacteria have a thick cell wall and stain purple, while </a:t>
            </a:r>
            <a:r>
              <a:rPr kumimoji="0" lang="en-US" b="0" i="0" u="sng" strike="noStrike" cap="none" normalizeH="0" baseline="0" dirty="0" smtClean="0">
                <a:ln>
                  <a:noFill/>
                </a:ln>
                <a:effectLst/>
                <a:latin typeface="Arial" pitchFamily="34" charset="0"/>
                <a:cs typeface="Arial" pitchFamily="34" charset="0"/>
              </a:rPr>
              <a:t>Gram negative</a:t>
            </a:r>
            <a:r>
              <a:rPr kumimoji="0" lang="en-US" b="0" i="0" u="none" strike="noStrike" cap="none" normalizeH="0" baseline="0" dirty="0" smtClean="0">
                <a:ln>
                  <a:noFill/>
                </a:ln>
                <a:effectLst/>
                <a:latin typeface="Arial" pitchFamily="34" charset="0"/>
                <a:cs typeface="Arial" pitchFamily="34" charset="0"/>
              </a:rPr>
              <a:t> bacteria have a thin cell wall with an outer lipid layer and stain pink.</a:t>
            </a:r>
            <a:r>
              <a:rPr kumimoji="0" lang="en-US" sz="1200" b="0" i="0" u="none" strike="noStrike" cap="none" normalizeH="0" baseline="0" dirty="0" smtClean="0">
                <a:ln>
                  <a:noFill/>
                </a:ln>
                <a:effectLst/>
                <a:latin typeface="Arial" pitchFamily="34" charset="0"/>
              </a:rPr>
              <a:t> </a:t>
            </a:r>
            <a:endParaRPr kumimoji="0" lang="en-US" sz="2000" b="0" i="0" u="none" strike="noStrike" cap="none" normalizeH="0" baseline="0" dirty="0" smtClean="0">
              <a:ln>
                <a:noFill/>
              </a:ln>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effectLst/>
                <a:latin typeface="Arial" pitchFamily="34" charset="0"/>
                <a:cs typeface="Arial" pitchFamily="34" charset="0"/>
              </a:rPr>
              <a:t>Capsule</a:t>
            </a:r>
            <a:r>
              <a:rPr kumimoji="0" lang="en-US" b="0" i="0" u="none" strike="noStrike" cap="none" normalizeH="0" baseline="0" dirty="0" smtClean="0">
                <a:ln>
                  <a:noFill/>
                </a:ln>
                <a:effectLst/>
                <a:latin typeface="Arial" pitchFamily="34" charset="0"/>
                <a:cs typeface="Arial" pitchFamily="34" charset="0"/>
              </a:rPr>
              <a:t> (or </a:t>
            </a:r>
            <a:r>
              <a:rPr kumimoji="0" lang="en-US" b="1" i="0" u="none" strike="noStrike" cap="none" normalizeH="0" baseline="0" dirty="0" smtClean="0">
                <a:ln>
                  <a:noFill/>
                </a:ln>
                <a:effectLst/>
                <a:latin typeface="Arial" pitchFamily="34" charset="0"/>
                <a:cs typeface="Arial" pitchFamily="34" charset="0"/>
              </a:rPr>
              <a:t>Slime Layer</a:t>
            </a:r>
            <a:r>
              <a:rPr kumimoji="0" lang="en-US" b="0" i="0" u="none" strike="noStrike" cap="none" normalizeH="0" baseline="0" dirty="0" smtClean="0">
                <a:ln>
                  <a:noFill/>
                </a:ln>
                <a:effectLst/>
                <a:latin typeface="Arial" pitchFamily="34" charset="0"/>
                <a:cs typeface="Arial" pitchFamily="34" charset="0"/>
              </a:rPr>
              <a:t>). A thick polysaccharide layer outside of the cell wall, like the </a:t>
            </a:r>
            <a:r>
              <a:rPr kumimoji="0" lang="en-US" b="0" i="0" u="none" strike="noStrike" cap="none" normalizeH="0" baseline="0" dirty="0" err="1" smtClean="0">
                <a:ln>
                  <a:noFill/>
                </a:ln>
                <a:effectLst/>
                <a:latin typeface="Arial" pitchFamily="34" charset="0"/>
                <a:cs typeface="Arial" pitchFamily="34" charset="0"/>
              </a:rPr>
              <a:t>glycocalyx</a:t>
            </a:r>
            <a:r>
              <a:rPr kumimoji="0" lang="en-US" b="0" i="0" u="none" strike="noStrike" cap="none" normalizeH="0" baseline="0" dirty="0" smtClean="0">
                <a:ln>
                  <a:noFill/>
                </a:ln>
                <a:effectLst/>
                <a:latin typeface="Arial" pitchFamily="34" charset="0"/>
                <a:cs typeface="Arial" pitchFamily="34" charset="0"/>
              </a:rPr>
              <a:t> of eukaryotes. Used for sticking cells together, as a food reserve, as protection against desiccation and chemicals, and as protection against </a:t>
            </a:r>
            <a:r>
              <a:rPr kumimoji="0" lang="en-US" b="0" i="0" u="none" strike="noStrike" cap="none" normalizeH="0" baseline="0" dirty="0" err="1" smtClean="0">
                <a:ln>
                  <a:noFill/>
                </a:ln>
                <a:effectLst/>
                <a:latin typeface="Arial" pitchFamily="34" charset="0"/>
                <a:cs typeface="Arial" pitchFamily="34" charset="0"/>
              </a:rPr>
              <a:t>phagocytosis</a:t>
            </a:r>
            <a:r>
              <a:rPr kumimoji="0" lang="en-US" b="0" i="0" u="none" strike="noStrike" cap="none" normalizeH="0" baseline="0" dirty="0" smtClean="0">
                <a:ln>
                  <a:noFill/>
                </a:ln>
                <a:effectLst/>
                <a:latin typeface="Arial" pitchFamily="34" charset="0"/>
                <a:cs typeface="Arial" pitchFamily="34" charset="0"/>
              </a:rPr>
              <a:t>.</a:t>
            </a:r>
            <a:r>
              <a:rPr kumimoji="0" lang="en-US" sz="1200" b="0" i="0" u="none" strike="noStrike" cap="none" normalizeH="0" baseline="0" dirty="0" smtClean="0">
                <a:ln>
                  <a:noFill/>
                </a:ln>
                <a:effectLst/>
                <a:latin typeface="Arial" pitchFamily="34" charset="0"/>
              </a:rPr>
              <a:t> </a:t>
            </a:r>
            <a:endParaRPr kumimoji="0" lang="en-US" sz="2000" b="0" i="0" u="none" strike="noStrike" cap="none" normalizeH="0" baseline="0" dirty="0" smtClean="0">
              <a:ln>
                <a:noFill/>
              </a:ln>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effectLst/>
                <a:latin typeface="Arial" pitchFamily="34" charset="0"/>
                <a:cs typeface="Arial" pitchFamily="34" charset="0"/>
              </a:rPr>
              <a:t>Flagellum</a:t>
            </a:r>
            <a:r>
              <a:rPr kumimoji="0" lang="en-US" b="0" i="0" u="none" strike="noStrike" cap="none" normalizeH="0" baseline="0" dirty="0" smtClean="0">
                <a:ln>
                  <a:noFill/>
                </a:ln>
                <a:effectLst/>
                <a:latin typeface="Arial" pitchFamily="34" charset="0"/>
                <a:cs typeface="Arial" pitchFamily="34" charset="0"/>
              </a:rPr>
              <a:t>. A rigid rotating helical-shaped tail used for propulsion. The motor is embedded in the cell membrane and is driven by a H</a:t>
            </a:r>
            <a:r>
              <a:rPr kumimoji="0" lang="en-US" b="0" i="0" u="none" strike="noStrike" cap="none" normalizeH="0" baseline="30000" dirty="0" smtClean="0">
                <a:ln>
                  <a:noFill/>
                </a:ln>
                <a:effectLst/>
                <a:latin typeface="Arial" pitchFamily="34" charset="0"/>
                <a:cs typeface="Arial" pitchFamily="34" charset="0"/>
              </a:rPr>
              <a:t>+</a:t>
            </a:r>
            <a:r>
              <a:rPr kumimoji="0" lang="en-US" b="0" i="0" u="none" strike="noStrike" cap="none" normalizeH="0" baseline="0" dirty="0" smtClean="0">
                <a:ln>
                  <a:noFill/>
                </a:ln>
                <a:effectLst/>
                <a:latin typeface="Arial" pitchFamily="34" charset="0"/>
                <a:cs typeface="Arial" pitchFamily="34" charset="0"/>
              </a:rPr>
              <a:t> gradient across the membrane. Clockwise rotation drives the cell forwards, while anticlockwise rotation causes a chaotic spin. This is the only known example of a rotating motor in nature.</a:t>
            </a:r>
            <a:r>
              <a:rPr kumimoji="0" lang="en-US" sz="1200" b="0" i="0" u="none" strike="noStrike" cap="none" normalizeH="0" baseline="0" dirty="0" smtClean="0">
                <a:ln>
                  <a:noFill/>
                </a:ln>
                <a:effectLst/>
                <a:latin typeface="Arial" pitchFamily="34" charset="0"/>
              </a:rPr>
              <a:t> </a:t>
            </a:r>
            <a:endParaRPr kumimoji="0" lang="en-US" sz="2000" b="0" i="0" u="none" strike="noStrike" cap="none" normalizeH="0" baseline="0" dirty="0" smtClean="0">
              <a:ln>
                <a:noFill/>
              </a:ln>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cut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3" name="Picture 5"/>
          <p:cNvPicPr>
            <a:picLocks noChangeAspect="1" noChangeArrowheads="1"/>
          </p:cNvPicPr>
          <p:nvPr/>
        </p:nvPicPr>
        <p:blipFill>
          <a:blip r:embed="rId2"/>
          <a:srcRect/>
          <a:stretch>
            <a:fillRect/>
          </a:stretch>
        </p:blipFill>
        <p:spPr bwMode="auto">
          <a:xfrm>
            <a:off x="1752600" y="1371600"/>
            <a:ext cx="5257800" cy="4886325"/>
          </a:xfrm>
          <a:prstGeom prst="rect">
            <a:avLst/>
          </a:prstGeom>
          <a:noFill/>
          <a:ln w="9525">
            <a:noFill/>
            <a:miter lim="800000"/>
            <a:headEnd/>
            <a:tailEnd/>
          </a:ln>
          <a:effectLst/>
        </p:spPr>
      </p:pic>
      <p:sp>
        <p:nvSpPr>
          <p:cNvPr id="6" name="TextBox 5"/>
          <p:cNvSpPr txBox="1"/>
          <p:nvPr/>
        </p:nvSpPr>
        <p:spPr>
          <a:xfrm>
            <a:off x="1371600" y="381000"/>
            <a:ext cx="3962400" cy="461665"/>
          </a:xfrm>
          <a:prstGeom prst="rect">
            <a:avLst/>
          </a:prstGeom>
          <a:noFill/>
        </p:spPr>
        <p:txBody>
          <a:bodyPr wrap="square" rtlCol="0">
            <a:spAutoFit/>
          </a:bodyPr>
          <a:lstStyle/>
          <a:p>
            <a:r>
              <a:rPr lang="en-US" sz="2400" b="1" dirty="0" smtClean="0"/>
              <a:t>              Eukaryotic cell</a:t>
            </a:r>
            <a:endParaRPr lang="en-US" sz="2400" b="1" dirty="0"/>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304800"/>
            <a:ext cx="9144000" cy="24468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n-US" sz="1700" b="1" i="0" u="none" strike="noStrike" cap="none" normalizeH="0" baseline="0" dirty="0" smtClean="0">
                <a:ln>
                  <a:noFill/>
                </a:ln>
                <a:effectLst/>
                <a:latin typeface="Arial" pitchFamily="34" charset="0"/>
                <a:cs typeface="Arial" pitchFamily="34" charset="0"/>
              </a:rPr>
              <a:t>Cytoplasm (or </a:t>
            </a:r>
            <a:r>
              <a:rPr kumimoji="0" lang="en-US" sz="1700" b="1" i="0" u="none" strike="noStrike" cap="none" normalizeH="0" baseline="0" dirty="0" err="1" smtClean="0">
                <a:ln>
                  <a:noFill/>
                </a:ln>
                <a:effectLst/>
                <a:latin typeface="Arial" pitchFamily="34" charset="0"/>
                <a:cs typeface="Arial" pitchFamily="34" charset="0"/>
              </a:rPr>
              <a:t>Cytosol</a:t>
            </a:r>
            <a:r>
              <a:rPr kumimoji="0" lang="en-US" sz="1700" b="1" i="0" u="none" strike="noStrike" cap="none" normalizeH="0" baseline="0" dirty="0" smtClean="0">
                <a:ln>
                  <a:noFill/>
                </a:ln>
                <a:effectLst/>
                <a:latin typeface="Arial" pitchFamily="34" charset="0"/>
                <a:cs typeface="Arial" pitchFamily="34" charset="0"/>
              </a:rPr>
              <a:t>).</a:t>
            </a:r>
            <a:r>
              <a:rPr kumimoji="0" lang="en-US" sz="1700" b="0" i="0" u="none" strike="noStrike" cap="none" normalizeH="0" baseline="0" dirty="0" smtClean="0">
                <a:ln>
                  <a:noFill/>
                </a:ln>
                <a:effectLst/>
                <a:latin typeface="Arial" pitchFamily="34" charset="0"/>
                <a:cs typeface="Arial" pitchFamily="34" charset="0"/>
              </a:rPr>
              <a:t> This is the solution within the cell membrane. It contains enzymes for </a:t>
            </a:r>
            <a:r>
              <a:rPr kumimoji="0" lang="en-US" sz="1700" b="0" i="0" u="none" strike="noStrike" cap="none" normalizeH="0" baseline="0" dirty="0" err="1" smtClean="0">
                <a:ln>
                  <a:noFill/>
                </a:ln>
                <a:effectLst/>
                <a:latin typeface="Arial" pitchFamily="34" charset="0"/>
                <a:cs typeface="Arial" pitchFamily="34" charset="0"/>
              </a:rPr>
              <a:t>glycolysis</a:t>
            </a:r>
            <a:r>
              <a:rPr kumimoji="0" lang="en-US" sz="1700" b="0" i="0" u="none" strike="noStrike" cap="none" normalizeH="0" baseline="0" dirty="0" smtClean="0">
                <a:ln>
                  <a:noFill/>
                </a:ln>
                <a:effectLst/>
                <a:latin typeface="Arial" pitchFamily="34" charset="0"/>
                <a:cs typeface="Arial" pitchFamily="34" charset="0"/>
              </a:rPr>
              <a:t> (part of respiration) and other metabolic reactions together with sugars, salts, amino acids, nucleotides and everything else needed for the cell to function.</a:t>
            </a:r>
            <a:r>
              <a:rPr kumimoji="0" lang="en-US" sz="1100" b="0" i="0" u="none" strike="noStrike" cap="none" normalizeH="0" baseline="0" dirty="0" smtClean="0">
                <a:ln>
                  <a:noFill/>
                </a:ln>
                <a:effectLst/>
                <a:latin typeface="Arial" pitchFamily="34" charset="0"/>
              </a:rPr>
              <a:t> </a:t>
            </a:r>
            <a:endParaRPr kumimoji="0" lang="en-US" sz="1800" b="0" i="0" u="none" strike="noStrike" cap="none" normalizeH="0" baseline="0" dirty="0" smtClean="0">
              <a:ln>
                <a:noFill/>
              </a:ln>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700" b="1" i="0" u="none" strike="noStrike" cap="none" normalizeH="0" baseline="0" dirty="0" smtClean="0">
                <a:ln>
                  <a:noFill/>
                </a:ln>
                <a:effectLst/>
                <a:latin typeface="Arial" pitchFamily="34" charset="0"/>
                <a:cs typeface="Arial" pitchFamily="34" charset="0"/>
              </a:rPr>
              <a:t>Nucleus</a:t>
            </a:r>
            <a:r>
              <a:rPr kumimoji="0" lang="en-US" sz="1700" b="0" i="0" u="none" strike="noStrike" cap="none" normalizeH="0" baseline="0" dirty="0" smtClean="0">
                <a:ln>
                  <a:noFill/>
                </a:ln>
                <a:effectLst/>
                <a:latin typeface="Arial" pitchFamily="34" charset="0"/>
                <a:cs typeface="Arial" pitchFamily="34" charset="0"/>
              </a:rPr>
              <a:t>. This is the largest organelle. Surrounded by a </a:t>
            </a:r>
            <a:r>
              <a:rPr kumimoji="0" lang="en-US" sz="1700" b="0" i="0" u="sng" strike="noStrike" cap="none" normalizeH="0" baseline="0" dirty="0" smtClean="0">
                <a:ln>
                  <a:noFill/>
                </a:ln>
                <a:effectLst/>
                <a:latin typeface="Arial" pitchFamily="34" charset="0"/>
                <a:cs typeface="Arial" pitchFamily="34" charset="0"/>
              </a:rPr>
              <a:t>nuclear envelope</a:t>
            </a:r>
            <a:r>
              <a:rPr kumimoji="0" lang="en-US" sz="1700" b="0" i="0" u="none" strike="noStrike" cap="none" normalizeH="0" baseline="0" dirty="0" smtClean="0">
                <a:ln>
                  <a:noFill/>
                </a:ln>
                <a:effectLst/>
                <a:latin typeface="Arial" pitchFamily="34" charset="0"/>
                <a:cs typeface="Arial" pitchFamily="34" charset="0"/>
              </a:rPr>
              <a:t>, which is a double membrane with </a:t>
            </a:r>
            <a:r>
              <a:rPr kumimoji="0" lang="en-US" sz="1700" b="0" i="0" u="sng" strike="noStrike" cap="none" normalizeH="0" baseline="0" dirty="0" smtClean="0">
                <a:ln>
                  <a:noFill/>
                </a:ln>
                <a:effectLst/>
                <a:latin typeface="Arial" pitchFamily="34" charset="0"/>
                <a:cs typeface="Arial" pitchFamily="34" charset="0"/>
              </a:rPr>
              <a:t>nuclear pores</a:t>
            </a:r>
            <a:r>
              <a:rPr kumimoji="0" lang="en-US" sz="1700" b="0" i="0" u="none" strike="noStrike" cap="none" normalizeH="0" baseline="0" dirty="0" smtClean="0">
                <a:ln>
                  <a:noFill/>
                </a:ln>
                <a:effectLst/>
                <a:latin typeface="Arial" pitchFamily="34" charset="0"/>
                <a:cs typeface="Arial" pitchFamily="34" charset="0"/>
              </a:rPr>
              <a:t> - large holes containing proteins that control the exit of substances such as RNA and </a:t>
            </a:r>
            <a:r>
              <a:rPr kumimoji="0" lang="en-US" sz="1700" b="0" i="0" u="none" strike="noStrike" cap="none" normalizeH="0" baseline="0" dirty="0" err="1" smtClean="0">
                <a:ln>
                  <a:noFill/>
                </a:ln>
                <a:effectLst/>
                <a:latin typeface="Arial" pitchFamily="34" charset="0"/>
                <a:cs typeface="Arial" pitchFamily="34" charset="0"/>
              </a:rPr>
              <a:t>ribosomes</a:t>
            </a:r>
            <a:r>
              <a:rPr kumimoji="0" lang="en-US" sz="1700" b="0" i="0" u="none" strike="noStrike" cap="none" normalizeH="0" baseline="0" dirty="0" smtClean="0">
                <a:ln>
                  <a:noFill/>
                </a:ln>
                <a:effectLst/>
                <a:latin typeface="Arial" pitchFamily="34" charset="0"/>
                <a:cs typeface="Arial" pitchFamily="34" charset="0"/>
              </a:rPr>
              <a:t> from the nucleus. The interior is called the </a:t>
            </a:r>
            <a:r>
              <a:rPr kumimoji="0" lang="en-US" sz="1700" b="0" i="0" u="sng" strike="noStrike" cap="none" normalizeH="0" baseline="0" dirty="0" err="1" smtClean="0">
                <a:ln>
                  <a:noFill/>
                </a:ln>
                <a:effectLst/>
                <a:latin typeface="Arial" pitchFamily="34" charset="0"/>
                <a:cs typeface="Arial" pitchFamily="34" charset="0"/>
              </a:rPr>
              <a:t>nucleoplasm</a:t>
            </a:r>
            <a:r>
              <a:rPr kumimoji="0" lang="en-US" sz="1700" b="0" i="0" u="none" strike="noStrike" cap="none" normalizeH="0" baseline="0" dirty="0" smtClean="0">
                <a:ln>
                  <a:noFill/>
                </a:ln>
                <a:effectLst/>
                <a:latin typeface="Arial" pitchFamily="34" charset="0"/>
                <a:cs typeface="Arial" pitchFamily="34" charset="0"/>
              </a:rPr>
              <a:t>, which is full of </a:t>
            </a:r>
            <a:r>
              <a:rPr kumimoji="0" lang="en-US" sz="1700" b="0" i="0" u="sng" strike="noStrike" cap="none" normalizeH="0" baseline="0" dirty="0" smtClean="0">
                <a:ln>
                  <a:noFill/>
                </a:ln>
                <a:effectLst/>
                <a:latin typeface="Arial" pitchFamily="34" charset="0"/>
                <a:cs typeface="Arial" pitchFamily="34" charset="0"/>
              </a:rPr>
              <a:t>chromatin</a:t>
            </a:r>
            <a:r>
              <a:rPr kumimoji="0" lang="en-US" sz="1700" b="0" i="0" u="none" strike="noStrike" cap="none" normalizeH="0" baseline="0" dirty="0" smtClean="0">
                <a:ln>
                  <a:noFill/>
                </a:ln>
                <a:effectLst/>
                <a:latin typeface="Arial" pitchFamily="34" charset="0"/>
                <a:cs typeface="Arial" pitchFamily="34" charset="0"/>
              </a:rPr>
              <a:t>- a DNA/protein complex in a 1:2 ratio containing the genes. During cell division the chromatin becomes condensed into discrete observable </a:t>
            </a:r>
            <a:r>
              <a:rPr kumimoji="0" lang="en-US" sz="1700" b="0" i="0" u="sng" strike="noStrike" cap="none" normalizeH="0" baseline="0" dirty="0" smtClean="0">
                <a:ln>
                  <a:noFill/>
                </a:ln>
                <a:effectLst/>
                <a:latin typeface="Arial" pitchFamily="34" charset="0"/>
                <a:cs typeface="Arial" pitchFamily="34" charset="0"/>
              </a:rPr>
              <a:t>chromosomes</a:t>
            </a:r>
            <a:r>
              <a:rPr kumimoji="0" lang="en-US" sz="1700" b="0" i="0" u="none" strike="noStrike" cap="none" normalizeH="0" baseline="0" dirty="0" smtClean="0">
                <a:ln>
                  <a:noFill/>
                </a:ln>
                <a:effectLst/>
                <a:latin typeface="Arial" pitchFamily="34" charset="0"/>
                <a:cs typeface="Arial" pitchFamily="34" charset="0"/>
              </a:rPr>
              <a:t>. The </a:t>
            </a:r>
            <a:r>
              <a:rPr kumimoji="0" lang="en-US" sz="1700" b="0" i="0" u="sng" strike="noStrike" cap="none" normalizeH="0" baseline="0" dirty="0" smtClean="0">
                <a:ln>
                  <a:noFill/>
                </a:ln>
                <a:effectLst/>
                <a:latin typeface="Arial" pitchFamily="34" charset="0"/>
                <a:cs typeface="Arial" pitchFamily="34" charset="0"/>
              </a:rPr>
              <a:t>nucleolus</a:t>
            </a:r>
            <a:r>
              <a:rPr kumimoji="0" lang="en-US" sz="1700" b="0" i="0" u="none" strike="noStrike" cap="none" normalizeH="0" baseline="0" dirty="0" smtClean="0">
                <a:ln>
                  <a:noFill/>
                </a:ln>
                <a:effectLst/>
                <a:latin typeface="Arial" pitchFamily="34" charset="0"/>
                <a:cs typeface="Arial" pitchFamily="34" charset="0"/>
              </a:rPr>
              <a:t> is a dark region of chromatin, involved in making </a:t>
            </a:r>
            <a:r>
              <a:rPr kumimoji="0" lang="en-US" sz="1700" b="0" i="0" u="none" strike="noStrike" cap="none" normalizeH="0" baseline="0" dirty="0" err="1" smtClean="0">
                <a:ln>
                  <a:noFill/>
                </a:ln>
                <a:effectLst/>
                <a:latin typeface="Arial" pitchFamily="34" charset="0"/>
                <a:cs typeface="Arial" pitchFamily="34" charset="0"/>
              </a:rPr>
              <a:t>ribosomes</a:t>
            </a:r>
            <a:r>
              <a:rPr kumimoji="0" lang="en-US" sz="1700" b="0" i="0" u="none" strike="noStrike" cap="none" normalizeH="0" baseline="0" dirty="0" smtClean="0">
                <a:ln>
                  <a:noFill/>
                </a:ln>
                <a:effectLst/>
                <a:latin typeface="Arial" pitchFamily="34" charset="0"/>
                <a:cs typeface="Arial" pitchFamily="34" charset="0"/>
              </a:rPr>
              <a:t>.</a:t>
            </a:r>
            <a:r>
              <a:rPr kumimoji="0" lang="en-US" sz="1100" b="0" i="0" u="none" strike="noStrike" cap="none" normalizeH="0" baseline="0" dirty="0" smtClean="0">
                <a:ln>
                  <a:noFill/>
                </a:ln>
                <a:effectLst/>
                <a:latin typeface="Arial" pitchFamily="34" charset="0"/>
              </a:rPr>
              <a:t> </a:t>
            </a:r>
            <a:endParaRPr kumimoji="0" lang="en-US" sz="1800" b="0" i="0" u="none" strike="noStrike" cap="none" normalizeH="0" baseline="0" dirty="0" smtClean="0">
              <a:ln>
                <a:noFill/>
              </a:ln>
              <a:effectLst/>
              <a:latin typeface="Arial" pitchFamily="34" charset="0"/>
            </a:endParaRPr>
          </a:p>
        </p:txBody>
      </p:sp>
      <p:sp>
        <p:nvSpPr>
          <p:cNvPr id="4" name="Rectangle 3"/>
          <p:cNvSpPr/>
          <p:nvPr/>
        </p:nvSpPr>
        <p:spPr>
          <a:xfrm>
            <a:off x="152400" y="2819401"/>
            <a:ext cx="8686800" cy="2031325"/>
          </a:xfrm>
          <a:prstGeom prst="rect">
            <a:avLst/>
          </a:prstGeom>
        </p:spPr>
        <p:txBody>
          <a:bodyPr wrap="square">
            <a:spAutoFit/>
          </a:bodyPr>
          <a:lstStyle/>
          <a:p>
            <a:r>
              <a:rPr kumimoji="0" lang="en-US" b="1" i="0" u="none" strike="noStrike" cap="none" normalizeH="0" baseline="0" dirty="0" smtClean="0">
                <a:ln>
                  <a:noFill/>
                </a:ln>
                <a:effectLst/>
                <a:latin typeface="Arial" pitchFamily="34" charset="0"/>
                <a:cs typeface="Arial" pitchFamily="34" charset="0"/>
              </a:rPr>
              <a:t>Mitochondrion (pl. Mitochondria)</a:t>
            </a:r>
            <a:r>
              <a:rPr kumimoji="0" lang="en-US" b="0" i="0" u="none" strike="noStrike" cap="none" normalizeH="0" baseline="0" dirty="0" smtClean="0">
                <a:ln>
                  <a:noFill/>
                </a:ln>
                <a:effectLst/>
                <a:latin typeface="Arial" pitchFamily="34" charset="0"/>
                <a:cs typeface="Arial" pitchFamily="34" charset="0"/>
              </a:rPr>
              <a:t>. This is a sausage-shaped organelle (8µm long), and is where aerobic respiration takes place in all eukaryotic cells. Mitochondria are surrounded by a double membrane: the outer membrane is simple and quite permeable, while the inner membrane is highly folded into </a:t>
            </a:r>
            <a:r>
              <a:rPr kumimoji="0" lang="en-US" b="0" i="0" u="sng" strike="noStrike" cap="none" normalizeH="0" baseline="0" dirty="0" err="1" smtClean="0">
                <a:ln>
                  <a:noFill/>
                </a:ln>
                <a:effectLst/>
                <a:latin typeface="Arial" pitchFamily="34" charset="0"/>
                <a:cs typeface="Arial" pitchFamily="34" charset="0"/>
              </a:rPr>
              <a:t>cristae</a:t>
            </a:r>
            <a:r>
              <a:rPr kumimoji="0" lang="en-US" b="0" i="0" u="none" strike="noStrike" cap="none" normalizeH="0" baseline="0" dirty="0" smtClean="0">
                <a:ln>
                  <a:noFill/>
                </a:ln>
                <a:effectLst/>
                <a:latin typeface="Arial" pitchFamily="34" charset="0"/>
                <a:cs typeface="Arial" pitchFamily="34" charset="0"/>
              </a:rPr>
              <a:t>, which give it a large surface area. The space enclosed by the inner membrane is called the mitochondrial </a:t>
            </a:r>
            <a:r>
              <a:rPr kumimoji="0" lang="en-US" b="0" i="0" u="sng" strike="noStrike" cap="none" normalizeH="0" baseline="0" dirty="0" smtClean="0">
                <a:ln>
                  <a:noFill/>
                </a:ln>
                <a:effectLst/>
                <a:latin typeface="Arial" pitchFamily="34" charset="0"/>
                <a:cs typeface="Arial" pitchFamily="34" charset="0"/>
              </a:rPr>
              <a:t>matrix</a:t>
            </a:r>
            <a:r>
              <a:rPr kumimoji="0" lang="en-US" b="0" i="0" u="none" strike="noStrike" cap="none" normalizeH="0" baseline="0" dirty="0" smtClean="0">
                <a:ln>
                  <a:noFill/>
                </a:ln>
                <a:effectLst/>
                <a:latin typeface="Arial" pitchFamily="34" charset="0"/>
                <a:cs typeface="Arial" pitchFamily="34" charset="0"/>
              </a:rPr>
              <a:t>, and contains small circular strands of DNA. The inner membrane is studded with </a:t>
            </a:r>
            <a:r>
              <a:rPr kumimoji="0" lang="en-US" b="0" i="0" u="sng" strike="noStrike" cap="none" normalizeH="0" baseline="0" dirty="0" smtClean="0">
                <a:ln>
                  <a:noFill/>
                </a:ln>
                <a:effectLst/>
                <a:latin typeface="Arial" pitchFamily="34" charset="0"/>
                <a:cs typeface="Arial" pitchFamily="34" charset="0"/>
              </a:rPr>
              <a:t>stalked particles</a:t>
            </a:r>
            <a:r>
              <a:rPr kumimoji="0" lang="en-US" b="0" i="0" u="none" strike="noStrike" cap="none" normalizeH="0" baseline="0" dirty="0" smtClean="0">
                <a:ln>
                  <a:noFill/>
                </a:ln>
                <a:effectLst/>
                <a:latin typeface="Arial" pitchFamily="34" charset="0"/>
                <a:cs typeface="Arial" pitchFamily="34" charset="0"/>
              </a:rPr>
              <a:t>, which are the site of ATP synthesis</a:t>
            </a:r>
            <a:endParaRPr lang="en-US" dirty="0"/>
          </a:p>
        </p:txBody>
      </p:sp>
    </p:spTree>
  </p:cSld>
  <p:clrMapOvr>
    <a:masterClrMapping/>
  </p:clrMapOvr>
  <p:transition>
    <p:pull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0" y="0"/>
            <a:ext cx="9144000" cy="58477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n-US" sz="1700" b="0" i="0" u="none" strike="noStrike" cap="none" normalizeH="0" baseline="0" dirty="0" smtClean="0">
                <a:ln>
                  <a:noFill/>
                </a:ln>
                <a:solidFill>
                  <a:srgbClr val="1A8E72"/>
                </a:solidFill>
                <a:effectLst/>
                <a:latin typeface="Arial" pitchFamily="34" charset="0"/>
                <a:cs typeface="Arial" pitchFamily="34" charset="0"/>
              </a:rPr>
              <a:t>.</a:t>
            </a:r>
            <a:r>
              <a:rPr kumimoji="0" lang="en-US" sz="1100" b="0" i="0" u="none" strike="noStrike" cap="none" normalizeH="0" baseline="0" dirty="0" smtClean="0">
                <a:ln>
                  <a:noFill/>
                </a:ln>
                <a:solidFill>
                  <a:schemeClr val="tx1"/>
                </a:solidFill>
                <a:effectLst/>
                <a:latin typeface="Arial" pitchFamily="34" charset="0"/>
              </a:rPr>
              <a:t> </a:t>
            </a:r>
            <a:endParaRPr kumimoji="0" lang="en-US" sz="18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700" b="1" i="0" u="none" strike="noStrike" cap="none" normalizeH="0" baseline="0" dirty="0" smtClean="0">
                <a:ln>
                  <a:noFill/>
                </a:ln>
                <a:effectLst/>
                <a:latin typeface="Arial" pitchFamily="34" charset="0"/>
                <a:cs typeface="Arial" pitchFamily="34" charset="0"/>
              </a:rPr>
              <a:t>Chloroplast</a:t>
            </a:r>
            <a:r>
              <a:rPr kumimoji="0" lang="en-US" sz="1700" b="0" i="0" u="none" strike="noStrike" cap="none" normalizeH="0" baseline="0" dirty="0" smtClean="0">
                <a:ln>
                  <a:noFill/>
                </a:ln>
                <a:effectLst/>
                <a:latin typeface="Arial" pitchFamily="34" charset="0"/>
                <a:cs typeface="Arial" pitchFamily="34" charset="0"/>
              </a:rPr>
              <a:t>. Bigger and fatter than mitochondria, chloroplasts are where photosynthesis takes place, so are only found in photosynthetic organisms (plants and algae). Like mitochondria they are enclosed by a double membrane, but chloroplasts also have a third membrane called the </a:t>
            </a:r>
            <a:r>
              <a:rPr kumimoji="0" lang="en-US" sz="1700" b="0" i="0" u="sng" strike="noStrike" cap="none" normalizeH="0" baseline="0" dirty="0" err="1" smtClean="0">
                <a:ln>
                  <a:noFill/>
                </a:ln>
                <a:effectLst/>
                <a:latin typeface="Arial" pitchFamily="34" charset="0"/>
                <a:cs typeface="Arial" pitchFamily="34" charset="0"/>
              </a:rPr>
              <a:t>thylakoid</a:t>
            </a:r>
            <a:r>
              <a:rPr kumimoji="0" lang="en-US" sz="1700" b="0" i="0" u="none" strike="noStrike" cap="none" normalizeH="0" baseline="0" dirty="0" smtClean="0">
                <a:ln>
                  <a:noFill/>
                </a:ln>
                <a:effectLst/>
                <a:latin typeface="Arial" pitchFamily="34" charset="0"/>
                <a:cs typeface="Arial" pitchFamily="34" charset="0"/>
              </a:rPr>
              <a:t> membrane. The </a:t>
            </a:r>
            <a:r>
              <a:rPr kumimoji="0" lang="en-US" sz="1700" b="0" i="0" u="none" strike="noStrike" cap="none" normalizeH="0" baseline="0" dirty="0" err="1" smtClean="0">
                <a:ln>
                  <a:noFill/>
                </a:ln>
                <a:effectLst/>
                <a:latin typeface="Arial" pitchFamily="34" charset="0"/>
                <a:cs typeface="Arial" pitchFamily="34" charset="0"/>
              </a:rPr>
              <a:t>thylakoid</a:t>
            </a:r>
            <a:r>
              <a:rPr kumimoji="0" lang="en-US" sz="1700" b="0" i="0" u="none" strike="noStrike" cap="none" normalizeH="0" baseline="0" dirty="0" smtClean="0">
                <a:ln>
                  <a:noFill/>
                </a:ln>
                <a:effectLst/>
                <a:latin typeface="Arial" pitchFamily="34" charset="0"/>
                <a:cs typeface="Arial" pitchFamily="34" charset="0"/>
              </a:rPr>
              <a:t> membrane is folded into </a:t>
            </a:r>
            <a:r>
              <a:rPr kumimoji="0" lang="en-US" sz="1700" b="0" i="0" u="sng" strike="noStrike" cap="none" normalizeH="0" baseline="0" dirty="0" err="1" smtClean="0">
                <a:ln>
                  <a:noFill/>
                </a:ln>
                <a:effectLst/>
                <a:latin typeface="Arial" pitchFamily="34" charset="0"/>
                <a:cs typeface="Arial" pitchFamily="34" charset="0"/>
              </a:rPr>
              <a:t>thylakoid</a:t>
            </a:r>
            <a:r>
              <a:rPr kumimoji="0" lang="en-US" sz="1700" b="0" i="0" u="sng" strike="noStrike" cap="none" normalizeH="0" baseline="0" dirty="0" smtClean="0">
                <a:ln>
                  <a:noFill/>
                </a:ln>
                <a:effectLst/>
                <a:latin typeface="Arial" pitchFamily="34" charset="0"/>
                <a:cs typeface="Arial" pitchFamily="34" charset="0"/>
              </a:rPr>
              <a:t> disks</a:t>
            </a:r>
            <a:r>
              <a:rPr kumimoji="0" lang="en-US" sz="1700" b="0" i="0" u="none" strike="noStrike" cap="none" normalizeH="0" baseline="0" dirty="0" smtClean="0">
                <a:ln>
                  <a:noFill/>
                </a:ln>
                <a:effectLst/>
                <a:latin typeface="Arial" pitchFamily="34" charset="0"/>
                <a:cs typeface="Arial" pitchFamily="34" charset="0"/>
              </a:rPr>
              <a:t>, which are then stacked into piles called </a:t>
            </a:r>
            <a:r>
              <a:rPr kumimoji="0" lang="en-US" sz="1700" b="0" i="0" u="sng" strike="noStrike" cap="none" normalizeH="0" baseline="0" dirty="0" err="1" smtClean="0">
                <a:ln>
                  <a:noFill/>
                </a:ln>
                <a:effectLst/>
                <a:latin typeface="Arial" pitchFamily="34" charset="0"/>
                <a:cs typeface="Arial" pitchFamily="34" charset="0"/>
              </a:rPr>
              <a:t>grana</a:t>
            </a:r>
            <a:r>
              <a:rPr kumimoji="0" lang="en-US" sz="1700" b="0" i="0" u="none" strike="noStrike" cap="none" normalizeH="0" baseline="0" dirty="0" smtClean="0">
                <a:ln>
                  <a:noFill/>
                </a:ln>
                <a:effectLst/>
                <a:latin typeface="Arial" pitchFamily="34" charset="0"/>
                <a:cs typeface="Arial" pitchFamily="34" charset="0"/>
              </a:rPr>
              <a:t>. The space between the inner membrane and the </a:t>
            </a:r>
            <a:r>
              <a:rPr kumimoji="0" lang="en-US" sz="1700" b="0" i="0" u="none" strike="noStrike" cap="none" normalizeH="0" baseline="0" dirty="0" err="1" smtClean="0">
                <a:ln>
                  <a:noFill/>
                </a:ln>
                <a:effectLst/>
                <a:latin typeface="Arial" pitchFamily="34" charset="0"/>
                <a:cs typeface="Arial" pitchFamily="34" charset="0"/>
              </a:rPr>
              <a:t>thylakoid</a:t>
            </a:r>
            <a:r>
              <a:rPr kumimoji="0" lang="en-US" sz="1700" b="0" i="0" u="none" strike="noStrike" cap="none" normalizeH="0" baseline="0" dirty="0" smtClean="0">
                <a:ln>
                  <a:noFill/>
                </a:ln>
                <a:effectLst/>
                <a:latin typeface="Arial" pitchFamily="34" charset="0"/>
                <a:cs typeface="Arial" pitchFamily="34" charset="0"/>
              </a:rPr>
              <a:t> is called the </a:t>
            </a:r>
            <a:r>
              <a:rPr kumimoji="0" lang="en-US" sz="1700" b="0" i="0" u="sng" strike="noStrike" cap="none" normalizeH="0" baseline="0" dirty="0" err="1" smtClean="0">
                <a:ln>
                  <a:noFill/>
                </a:ln>
                <a:effectLst/>
                <a:latin typeface="Arial" pitchFamily="34" charset="0"/>
                <a:cs typeface="Arial" pitchFamily="34" charset="0"/>
              </a:rPr>
              <a:t>stroma</a:t>
            </a:r>
            <a:r>
              <a:rPr kumimoji="0" lang="en-US" sz="1700" b="0" i="0" u="none" strike="noStrike" cap="none" normalizeH="0" baseline="0" dirty="0" smtClean="0">
                <a:ln>
                  <a:noFill/>
                </a:ln>
                <a:effectLst/>
                <a:latin typeface="Arial" pitchFamily="34" charset="0"/>
                <a:cs typeface="Arial" pitchFamily="34" charset="0"/>
              </a:rPr>
              <a:t>. The </a:t>
            </a:r>
            <a:r>
              <a:rPr kumimoji="0" lang="en-US" sz="1700" b="0" i="0" u="none" strike="noStrike" cap="none" normalizeH="0" baseline="0" dirty="0" err="1" smtClean="0">
                <a:ln>
                  <a:noFill/>
                </a:ln>
                <a:effectLst/>
                <a:latin typeface="Arial" pitchFamily="34" charset="0"/>
                <a:cs typeface="Arial" pitchFamily="34" charset="0"/>
              </a:rPr>
              <a:t>thylakoid</a:t>
            </a:r>
            <a:r>
              <a:rPr kumimoji="0" lang="en-US" sz="1700" b="0" i="0" u="none" strike="noStrike" cap="none" normalizeH="0" baseline="0" dirty="0" smtClean="0">
                <a:ln>
                  <a:noFill/>
                </a:ln>
                <a:effectLst/>
                <a:latin typeface="Arial" pitchFamily="34" charset="0"/>
                <a:cs typeface="Arial" pitchFamily="34" charset="0"/>
              </a:rPr>
              <a:t> membrane contains chlorophyll and other photosynthetic pigments arranged in </a:t>
            </a:r>
            <a:r>
              <a:rPr kumimoji="0" lang="en-US" sz="1700" b="0" i="0" u="sng" strike="noStrike" cap="none" normalizeH="0" baseline="0" dirty="0" err="1" smtClean="0">
                <a:ln>
                  <a:noFill/>
                </a:ln>
                <a:effectLst/>
                <a:latin typeface="Arial" pitchFamily="34" charset="0"/>
                <a:cs typeface="Arial" pitchFamily="34" charset="0"/>
              </a:rPr>
              <a:t>photosystems</a:t>
            </a:r>
            <a:r>
              <a:rPr kumimoji="0" lang="en-US" sz="1700" b="0" i="0" u="none" strike="noStrike" cap="none" normalizeH="0" baseline="0" dirty="0" smtClean="0">
                <a:ln>
                  <a:noFill/>
                </a:ln>
                <a:effectLst/>
                <a:latin typeface="Arial" pitchFamily="34" charset="0"/>
                <a:cs typeface="Arial" pitchFamily="34" charset="0"/>
              </a:rPr>
              <a:t>, together with stalked particles, and is the site of photosynthesis and ATP synthesis. Chloroplasts also contain starch grains, </a:t>
            </a:r>
            <a:r>
              <a:rPr kumimoji="0" lang="en-US" sz="1700" b="0" i="0" u="none" strike="noStrike" cap="none" normalizeH="0" baseline="0" dirty="0" err="1" smtClean="0">
                <a:ln>
                  <a:noFill/>
                </a:ln>
                <a:effectLst/>
                <a:latin typeface="Arial" pitchFamily="34" charset="0"/>
                <a:cs typeface="Arial" pitchFamily="34" charset="0"/>
              </a:rPr>
              <a:t>ribosomes</a:t>
            </a:r>
            <a:r>
              <a:rPr kumimoji="0" lang="en-US" sz="1700" b="0" i="0" u="none" strike="noStrike" cap="none" normalizeH="0" baseline="0" dirty="0" smtClean="0">
                <a:ln>
                  <a:noFill/>
                </a:ln>
                <a:effectLst/>
                <a:latin typeface="Arial" pitchFamily="34" charset="0"/>
                <a:cs typeface="Arial" pitchFamily="34" charset="0"/>
              </a:rPr>
              <a:t> and circular DNA</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700" b="1" i="0" u="none" strike="noStrike" cap="none" normalizeH="0" baseline="0" dirty="0" err="1" smtClean="0">
                <a:ln>
                  <a:noFill/>
                </a:ln>
                <a:effectLst/>
                <a:latin typeface="Arial" pitchFamily="34" charset="0"/>
                <a:cs typeface="Arial" pitchFamily="34" charset="0"/>
              </a:rPr>
              <a:t>Ribosomes</a:t>
            </a:r>
            <a:r>
              <a:rPr kumimoji="0" lang="en-US" sz="1700" b="1" i="0" u="none" strike="noStrike" cap="none" normalizeH="0" baseline="0" dirty="0" smtClean="0">
                <a:ln>
                  <a:noFill/>
                </a:ln>
                <a:effectLst/>
                <a:latin typeface="Arial" pitchFamily="34" charset="0"/>
                <a:cs typeface="Arial" pitchFamily="34" charset="0"/>
              </a:rPr>
              <a:t>.</a:t>
            </a:r>
            <a:r>
              <a:rPr kumimoji="0" lang="en-US" sz="1700" b="0" i="0" u="none" strike="noStrike" cap="none" normalizeH="0" baseline="0" dirty="0" smtClean="0">
                <a:ln>
                  <a:noFill/>
                </a:ln>
                <a:effectLst/>
                <a:latin typeface="Arial" pitchFamily="34" charset="0"/>
                <a:cs typeface="Arial" pitchFamily="34" charset="0"/>
              </a:rPr>
              <a:t> These are the smallest and most numerous of the cell organelles, and are the sites of protein synthesis. They are composed of protein and RNA, and are manufactured in the nucleolus of the nucleus. </a:t>
            </a:r>
            <a:r>
              <a:rPr kumimoji="0" lang="en-US" sz="1700" b="0" i="0" u="none" strike="noStrike" cap="none" normalizeH="0" baseline="0" dirty="0" err="1" smtClean="0">
                <a:ln>
                  <a:noFill/>
                </a:ln>
                <a:effectLst/>
                <a:latin typeface="Arial" pitchFamily="34" charset="0"/>
                <a:cs typeface="Arial" pitchFamily="34" charset="0"/>
              </a:rPr>
              <a:t>Ribosomes</a:t>
            </a:r>
            <a:r>
              <a:rPr kumimoji="0" lang="en-US" sz="1700" b="0" i="0" u="none" strike="noStrike" cap="none" normalizeH="0" baseline="0" dirty="0" smtClean="0">
                <a:ln>
                  <a:noFill/>
                </a:ln>
                <a:effectLst/>
                <a:latin typeface="Arial" pitchFamily="34" charset="0"/>
                <a:cs typeface="Arial" pitchFamily="34" charset="0"/>
              </a:rPr>
              <a:t> are either found free in the cytoplasm, where they make proteins for the cell's own use, or they are found attached to the rough endoplasmic reticulum, where they make proteins for export from the cell. They are often found in groups called </a:t>
            </a:r>
            <a:r>
              <a:rPr kumimoji="0" lang="en-US" sz="1700" b="0" i="0" u="sng" strike="noStrike" cap="none" normalizeH="0" baseline="0" dirty="0" err="1" smtClean="0">
                <a:ln>
                  <a:noFill/>
                </a:ln>
                <a:effectLst/>
                <a:latin typeface="Arial" pitchFamily="34" charset="0"/>
                <a:cs typeface="Arial" pitchFamily="34" charset="0"/>
              </a:rPr>
              <a:t>polysomes</a:t>
            </a:r>
            <a:r>
              <a:rPr kumimoji="0" lang="en-US" sz="1700" b="0" i="0" u="none" strike="noStrike" cap="none" normalizeH="0" baseline="0" dirty="0" smtClean="0">
                <a:ln>
                  <a:noFill/>
                </a:ln>
                <a:effectLst/>
                <a:latin typeface="Arial" pitchFamily="34" charset="0"/>
                <a:cs typeface="Arial" pitchFamily="34" charset="0"/>
              </a:rPr>
              <a:t>. All eukaryotic </a:t>
            </a:r>
            <a:r>
              <a:rPr kumimoji="0" lang="en-US" sz="1700" b="0" i="0" u="none" strike="noStrike" cap="none" normalizeH="0" baseline="0" dirty="0" err="1" smtClean="0">
                <a:ln>
                  <a:noFill/>
                </a:ln>
                <a:effectLst/>
                <a:latin typeface="Arial" pitchFamily="34" charset="0"/>
                <a:cs typeface="Arial" pitchFamily="34" charset="0"/>
              </a:rPr>
              <a:t>ribosomes</a:t>
            </a:r>
            <a:r>
              <a:rPr kumimoji="0" lang="en-US" sz="1700" b="0" i="0" u="none" strike="noStrike" cap="none" normalizeH="0" baseline="0" dirty="0" smtClean="0">
                <a:ln>
                  <a:noFill/>
                </a:ln>
                <a:effectLst/>
                <a:latin typeface="Arial" pitchFamily="34" charset="0"/>
                <a:cs typeface="Arial" pitchFamily="34" charset="0"/>
              </a:rPr>
              <a:t> are of the larger, "80S", type.</a:t>
            </a:r>
            <a:r>
              <a:rPr kumimoji="0" lang="en-US" sz="1700" b="1" i="0" u="none" strike="noStrike" cap="none" normalizeH="0" baseline="0" dirty="0" smtClean="0">
                <a:ln>
                  <a:noFill/>
                </a:ln>
                <a:effectLst/>
                <a:latin typeface="Arial" pitchFamily="34" charset="0"/>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700" b="1" i="0" u="none" strike="noStrike" cap="none" normalizeH="0" baseline="0" dirty="0" smtClean="0">
                <a:ln>
                  <a:noFill/>
                </a:ln>
                <a:effectLst/>
                <a:latin typeface="Arial" pitchFamily="34" charset="0"/>
                <a:cs typeface="Arial" pitchFamily="34" charset="0"/>
              </a:rPr>
              <a:t>Smooth Endoplasmic Reticulum (SER).</a:t>
            </a:r>
            <a:r>
              <a:rPr kumimoji="0" lang="en-US" sz="1700" b="0" i="0" u="none" strike="noStrike" cap="none" normalizeH="0" baseline="0" dirty="0" smtClean="0">
                <a:ln>
                  <a:noFill/>
                </a:ln>
                <a:effectLst/>
                <a:latin typeface="Arial" pitchFamily="34" charset="0"/>
                <a:cs typeface="Arial" pitchFamily="34" charset="0"/>
              </a:rPr>
              <a:t> Series of membrane channels involved in </a:t>
            </a:r>
            <a:r>
              <a:rPr kumimoji="0" lang="en-US" sz="1700" b="0" i="0" u="none" strike="noStrike" cap="none" normalizeH="0" baseline="0" dirty="0" err="1" smtClean="0">
                <a:ln>
                  <a:noFill/>
                </a:ln>
                <a:effectLst/>
                <a:latin typeface="Arial" pitchFamily="34" charset="0"/>
                <a:cs typeface="Arial" pitchFamily="34" charset="0"/>
              </a:rPr>
              <a:t>synthesising</a:t>
            </a:r>
            <a:r>
              <a:rPr kumimoji="0" lang="en-US" sz="1700" b="0" i="0" u="none" strike="noStrike" cap="none" normalizeH="0" baseline="0" dirty="0" smtClean="0">
                <a:ln>
                  <a:noFill/>
                </a:ln>
                <a:effectLst/>
                <a:latin typeface="Arial" pitchFamily="34" charset="0"/>
                <a:cs typeface="Arial" pitchFamily="34" charset="0"/>
              </a:rPr>
              <a:t> and transporting materials, mainly lipids, needed by the cell.</a:t>
            </a:r>
            <a:r>
              <a:rPr kumimoji="0" lang="en-US" sz="1700" b="1" i="0" u="none" strike="noStrike" cap="none" normalizeH="0" baseline="0" dirty="0" smtClean="0">
                <a:ln>
                  <a:noFill/>
                </a:ln>
                <a:effectLst/>
                <a:latin typeface="Arial" pitchFamily="34" charset="0"/>
                <a:cs typeface="Arial" pitchFamily="34" charset="0"/>
              </a:rPr>
              <a:t> </a:t>
            </a:r>
            <a:endParaRPr kumimoji="0" lang="en-US" sz="1700" b="0" i="0" u="none" strike="noStrike" cap="none" normalizeH="0" baseline="0" dirty="0" smtClean="0">
              <a:ln>
                <a:noFill/>
              </a:ln>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700" b="1" i="0" u="none" strike="noStrike" cap="none" normalizeH="0" baseline="0" dirty="0" smtClean="0">
                <a:ln>
                  <a:noFill/>
                </a:ln>
                <a:effectLst/>
                <a:latin typeface="Arial" pitchFamily="34" charset="0"/>
                <a:cs typeface="Arial" pitchFamily="34" charset="0"/>
              </a:rPr>
              <a:t>Rough Endoplasmic Reticulum (RER).</a:t>
            </a:r>
            <a:r>
              <a:rPr kumimoji="0" lang="en-US" sz="1700" b="0" i="0" u="none" strike="noStrike" cap="none" normalizeH="0" baseline="0" dirty="0" smtClean="0">
                <a:ln>
                  <a:noFill/>
                </a:ln>
                <a:effectLst/>
                <a:latin typeface="Arial" pitchFamily="34" charset="0"/>
                <a:cs typeface="Arial" pitchFamily="34" charset="0"/>
              </a:rPr>
              <a:t> Similar to the SER, but studded with numerous </a:t>
            </a:r>
            <a:r>
              <a:rPr kumimoji="0" lang="en-US" sz="1700" b="0" i="0" u="none" strike="noStrike" cap="none" normalizeH="0" baseline="0" dirty="0" err="1" smtClean="0">
                <a:ln>
                  <a:noFill/>
                </a:ln>
                <a:effectLst/>
                <a:latin typeface="Arial" pitchFamily="34" charset="0"/>
                <a:cs typeface="Arial" pitchFamily="34" charset="0"/>
              </a:rPr>
              <a:t>ribosomes</a:t>
            </a:r>
            <a:r>
              <a:rPr kumimoji="0" lang="en-US" sz="1700" b="0" i="0" u="none" strike="noStrike" cap="none" normalizeH="0" baseline="0" dirty="0" smtClean="0">
                <a:ln>
                  <a:noFill/>
                </a:ln>
                <a:effectLst/>
                <a:latin typeface="Arial" pitchFamily="34" charset="0"/>
                <a:cs typeface="Arial" pitchFamily="34" charset="0"/>
              </a:rPr>
              <a:t>, which give it its rough appearance. The </a:t>
            </a:r>
            <a:r>
              <a:rPr kumimoji="0" lang="en-US" sz="1700" b="0" i="0" u="none" strike="noStrike" cap="none" normalizeH="0" baseline="0" dirty="0" err="1" smtClean="0">
                <a:ln>
                  <a:noFill/>
                </a:ln>
                <a:effectLst/>
                <a:latin typeface="Arial" pitchFamily="34" charset="0"/>
                <a:cs typeface="Arial" pitchFamily="34" charset="0"/>
              </a:rPr>
              <a:t>ribosomes</a:t>
            </a:r>
            <a:r>
              <a:rPr kumimoji="0" lang="en-US" sz="1700" b="0" i="0" u="none" strike="noStrike" cap="none" normalizeH="0" baseline="0" dirty="0" smtClean="0">
                <a:ln>
                  <a:noFill/>
                </a:ln>
                <a:effectLst/>
                <a:latin typeface="Arial" pitchFamily="34" charset="0"/>
                <a:cs typeface="Arial" pitchFamily="34" charset="0"/>
              </a:rPr>
              <a:t> </a:t>
            </a:r>
            <a:r>
              <a:rPr kumimoji="0" lang="en-US" sz="1700" b="0" i="0" u="none" strike="noStrike" cap="none" normalizeH="0" baseline="0" dirty="0" err="1" smtClean="0">
                <a:ln>
                  <a:noFill/>
                </a:ln>
                <a:effectLst/>
                <a:latin typeface="Arial" pitchFamily="34" charset="0"/>
                <a:cs typeface="Arial" pitchFamily="34" charset="0"/>
              </a:rPr>
              <a:t>synthesise</a:t>
            </a:r>
            <a:r>
              <a:rPr kumimoji="0" lang="en-US" sz="1700" b="0" i="0" u="none" strike="noStrike" cap="none" normalizeH="0" baseline="0" dirty="0" smtClean="0">
                <a:ln>
                  <a:noFill/>
                </a:ln>
                <a:effectLst/>
                <a:latin typeface="Arial" pitchFamily="34" charset="0"/>
                <a:cs typeface="Arial" pitchFamily="34" charset="0"/>
              </a:rPr>
              <a:t> proteins, which are processed in the RER (e.g. by </a:t>
            </a:r>
            <a:r>
              <a:rPr kumimoji="0" lang="en-US" sz="1700" b="0" i="0" u="none" strike="noStrike" cap="none" normalizeH="0" baseline="0" dirty="0" err="1" smtClean="0">
                <a:ln>
                  <a:noFill/>
                </a:ln>
                <a:effectLst/>
                <a:latin typeface="Arial" pitchFamily="34" charset="0"/>
                <a:cs typeface="Arial" pitchFamily="34" charset="0"/>
              </a:rPr>
              <a:t>enzymatically</a:t>
            </a:r>
            <a:r>
              <a:rPr kumimoji="0" lang="en-US" sz="1700" b="0" i="0" u="none" strike="noStrike" cap="none" normalizeH="0" baseline="0" dirty="0" smtClean="0">
                <a:ln>
                  <a:noFill/>
                </a:ln>
                <a:effectLst/>
                <a:latin typeface="Arial" pitchFamily="34" charset="0"/>
                <a:cs typeface="Arial" pitchFamily="34" charset="0"/>
              </a:rPr>
              <a:t> modifying the polypeptide chain, or adding carbohydrates), before being exported from the cell via the Golgi Body.</a:t>
            </a:r>
            <a:endParaRPr kumimoji="0" lang="en-US" sz="1700" b="0" i="0" u="none" strike="noStrike" cap="none" normalizeH="0" baseline="0" dirty="0" smtClean="0">
              <a:ln>
                <a:noFill/>
              </a:ln>
              <a:effectLst/>
              <a:latin typeface="Arial" pitchFamily="34" charset="0"/>
            </a:endParaRPr>
          </a:p>
        </p:txBody>
      </p:sp>
    </p:spTree>
  </p:cSld>
  <p:clrMapOvr>
    <a:masterClrMapping/>
  </p:clrMapOvr>
  <p:transition>
    <p:pull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0" y="0"/>
            <a:ext cx="91440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n-US" sz="2000" b="1" i="0" u="none" strike="noStrike" cap="none" normalizeH="0" baseline="0" dirty="0" smtClean="0">
                <a:ln>
                  <a:noFill/>
                </a:ln>
                <a:effectLst/>
                <a:latin typeface="Arial" pitchFamily="34" charset="0"/>
                <a:cs typeface="Arial" pitchFamily="34" charset="0"/>
              </a:rPr>
              <a:t>Golgi Body (or Golgi Apparatus).</a:t>
            </a:r>
            <a:r>
              <a:rPr kumimoji="0" lang="en-US" sz="2000" b="0" i="0" u="none" strike="noStrike" cap="none" normalizeH="0" baseline="0" dirty="0" smtClean="0">
                <a:ln>
                  <a:noFill/>
                </a:ln>
                <a:effectLst/>
                <a:latin typeface="Arial" pitchFamily="34" charset="0"/>
                <a:cs typeface="Arial" pitchFamily="34" charset="0"/>
              </a:rPr>
              <a:t> Another series of flattened membrane </a:t>
            </a:r>
            <a:r>
              <a:rPr kumimoji="0" lang="en-US" sz="2000" b="0" i="0" u="sng" strike="noStrike" cap="none" normalizeH="0" baseline="0" dirty="0" smtClean="0">
                <a:ln>
                  <a:noFill/>
                </a:ln>
                <a:effectLst/>
                <a:latin typeface="Arial" pitchFamily="34" charset="0"/>
                <a:cs typeface="Arial" pitchFamily="34" charset="0"/>
              </a:rPr>
              <a:t>vesicles</a:t>
            </a:r>
            <a:r>
              <a:rPr kumimoji="0" lang="en-US" sz="2000" b="0" i="0" u="none" strike="noStrike" cap="none" normalizeH="0" baseline="0" dirty="0" smtClean="0">
                <a:ln>
                  <a:noFill/>
                </a:ln>
                <a:effectLst/>
                <a:latin typeface="Arial" pitchFamily="34" charset="0"/>
                <a:cs typeface="Arial" pitchFamily="34" charset="0"/>
              </a:rPr>
              <a:t>, formed from the endoplasmic reticulum. Its job is to transport proteins from the RER to the cell membrane for export. Parts of the RER containing proteins fuse with one side of the Golgi body membranes, while at the other side small vesicles bud off and move towards the cell membrane, where they fuse, releasing their contents by </a:t>
            </a:r>
            <a:r>
              <a:rPr kumimoji="0" lang="en-US" sz="2000" b="0" i="0" u="sng" strike="noStrike" cap="none" normalizeH="0" baseline="0" dirty="0" err="1" smtClean="0">
                <a:ln>
                  <a:noFill/>
                </a:ln>
                <a:effectLst/>
                <a:latin typeface="Arial" pitchFamily="34" charset="0"/>
                <a:cs typeface="Arial" pitchFamily="34" charset="0"/>
              </a:rPr>
              <a:t>exocytosis</a:t>
            </a:r>
            <a:r>
              <a:rPr kumimoji="0" lang="en-US" sz="2000" b="0" i="0" u="none" strike="noStrike" cap="none" normalizeH="0" baseline="0" dirty="0" smtClean="0">
                <a:ln>
                  <a:noFill/>
                </a:ln>
                <a:solidFill>
                  <a:srgbClr val="1A8E72"/>
                </a:solidFill>
                <a:effectLst/>
                <a:latin typeface="Arial" pitchFamily="34" charset="0"/>
                <a:cs typeface="Arial" pitchFamily="34" charset="0"/>
              </a:rPr>
              <a:t>.</a:t>
            </a:r>
            <a:r>
              <a:rPr kumimoji="0" lang="en-US" sz="2000" b="1" i="0" u="none" strike="noStrike" cap="none" normalizeH="0" baseline="0" dirty="0" smtClean="0">
                <a:ln>
                  <a:noFill/>
                </a:ln>
                <a:solidFill>
                  <a:srgbClr val="1A8E72"/>
                </a:solidFill>
                <a:effectLst/>
                <a:latin typeface="Arial" pitchFamily="34" charset="0"/>
                <a:cs typeface="Arial" pitchFamily="34" charset="0"/>
              </a:rPr>
              <a:t> </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smtClean="0">
                <a:ln>
                  <a:noFill/>
                </a:ln>
                <a:effectLst/>
                <a:latin typeface="Arial" pitchFamily="34" charset="0"/>
                <a:cs typeface="Arial" pitchFamily="34" charset="0"/>
              </a:rPr>
              <a:t>Vacuoles.</a:t>
            </a:r>
            <a:r>
              <a:rPr kumimoji="0" lang="en-US" sz="2000" b="0" i="0" u="none" strike="noStrike" cap="none" normalizeH="0" baseline="0" dirty="0" smtClean="0">
                <a:ln>
                  <a:noFill/>
                </a:ln>
                <a:effectLst/>
                <a:latin typeface="Arial" pitchFamily="34" charset="0"/>
                <a:cs typeface="Arial" pitchFamily="34" charset="0"/>
              </a:rPr>
              <a:t> These are membrane-bound sacs containing water or dilute solutions of salts and other solutes. Most cells can have small vacuoles that are formed as required, but plant cells usually have one very large permanent vacuole that fills most of the cell, so that the cytoplasm (and everything else) forms a thin layer round the outside. Plant cell vacuoles are filled with </a:t>
            </a:r>
            <a:r>
              <a:rPr kumimoji="0" lang="en-US" sz="2000" b="0" i="0" u="sng" strike="noStrike" cap="none" normalizeH="0" baseline="0" dirty="0" smtClean="0">
                <a:ln>
                  <a:noFill/>
                </a:ln>
                <a:effectLst/>
                <a:latin typeface="Arial" pitchFamily="34" charset="0"/>
                <a:cs typeface="Arial" pitchFamily="34" charset="0"/>
              </a:rPr>
              <a:t>cell sap</a:t>
            </a:r>
            <a:r>
              <a:rPr kumimoji="0" lang="en-US" sz="2000" b="0" i="0" u="none" strike="noStrike" cap="none" normalizeH="0" baseline="0" dirty="0" smtClean="0">
                <a:ln>
                  <a:noFill/>
                </a:ln>
                <a:effectLst/>
                <a:latin typeface="Arial" pitchFamily="34" charset="0"/>
                <a:cs typeface="Arial" pitchFamily="34" charset="0"/>
              </a:rPr>
              <a:t>, and are very important in keeping the cell rigid, or turgid. Some unicellular </a:t>
            </a:r>
            <a:r>
              <a:rPr kumimoji="0" lang="en-US" sz="2000" b="0" i="0" u="none" strike="noStrike" cap="none" normalizeH="0" baseline="0" dirty="0" err="1" smtClean="0">
                <a:ln>
                  <a:noFill/>
                </a:ln>
                <a:effectLst/>
                <a:latin typeface="Arial" pitchFamily="34" charset="0"/>
                <a:cs typeface="Arial" pitchFamily="34" charset="0"/>
              </a:rPr>
              <a:t>protoctists</a:t>
            </a:r>
            <a:r>
              <a:rPr kumimoji="0" lang="en-US" sz="2000" b="0" i="0" u="none" strike="noStrike" cap="none" normalizeH="0" baseline="0" dirty="0" smtClean="0">
                <a:ln>
                  <a:noFill/>
                </a:ln>
                <a:effectLst/>
                <a:latin typeface="Arial" pitchFamily="34" charset="0"/>
                <a:cs typeface="Arial" pitchFamily="34" charset="0"/>
              </a:rPr>
              <a:t> have </a:t>
            </a:r>
            <a:r>
              <a:rPr kumimoji="0" lang="en-US" sz="2000" b="0" i="0" u="sng" strike="noStrike" cap="none" normalizeH="0" baseline="0" dirty="0" smtClean="0">
                <a:ln>
                  <a:noFill/>
                </a:ln>
                <a:effectLst/>
                <a:latin typeface="Arial" pitchFamily="34" charset="0"/>
                <a:cs typeface="Arial" pitchFamily="34" charset="0"/>
              </a:rPr>
              <a:t>feeding vacuoles</a:t>
            </a:r>
            <a:r>
              <a:rPr kumimoji="0" lang="en-US" sz="2000" b="0" i="0" u="none" strike="noStrike" cap="none" normalizeH="0" baseline="0" dirty="0" smtClean="0">
                <a:ln>
                  <a:noFill/>
                </a:ln>
                <a:effectLst/>
                <a:latin typeface="Arial" pitchFamily="34" charset="0"/>
                <a:cs typeface="Arial" pitchFamily="34" charset="0"/>
              </a:rPr>
              <a:t> for digesting food, or </a:t>
            </a:r>
            <a:r>
              <a:rPr kumimoji="0" lang="en-US" sz="2000" b="0" i="0" u="sng" strike="noStrike" cap="none" normalizeH="0" baseline="0" dirty="0" smtClean="0">
                <a:ln>
                  <a:noFill/>
                </a:ln>
                <a:effectLst/>
                <a:latin typeface="Arial" pitchFamily="34" charset="0"/>
                <a:cs typeface="Arial" pitchFamily="34" charset="0"/>
              </a:rPr>
              <a:t>contractile vacuoles</a:t>
            </a:r>
            <a:r>
              <a:rPr kumimoji="0" lang="en-US" sz="2000" b="0" i="0" u="none" strike="noStrike" cap="none" normalizeH="0" baseline="0" dirty="0" smtClean="0">
                <a:ln>
                  <a:noFill/>
                </a:ln>
                <a:effectLst/>
                <a:latin typeface="Arial" pitchFamily="34" charset="0"/>
                <a:cs typeface="Arial" pitchFamily="34" charset="0"/>
              </a:rPr>
              <a:t> for expelling water.</a:t>
            </a:r>
            <a:endParaRPr kumimoji="0" lang="en-US" sz="2000" b="0" i="0" u="none" strike="noStrike" cap="none" normalizeH="0" baseline="0" dirty="0" smtClean="0">
              <a:ln>
                <a:noFill/>
              </a:ln>
              <a:effectLst/>
              <a:latin typeface="Arial" pitchFamily="34" charset="0"/>
            </a:endParaRPr>
          </a:p>
        </p:txBody>
      </p:sp>
      <p:sp>
        <p:nvSpPr>
          <p:cNvPr id="3" name="Rectangle 2"/>
          <p:cNvSpPr/>
          <p:nvPr/>
        </p:nvSpPr>
        <p:spPr>
          <a:xfrm>
            <a:off x="228600" y="3124200"/>
            <a:ext cx="8686800" cy="2769989"/>
          </a:xfrm>
          <a:prstGeom prst="rect">
            <a:avLst/>
          </a:prstGeom>
        </p:spPr>
        <p:txBody>
          <a:bodyPr wrap="square">
            <a:spAutoFit/>
          </a:bodyPr>
          <a:lstStyle/>
          <a:p>
            <a:pPr lvl="0" algn="just" fontAlgn="base">
              <a:spcBef>
                <a:spcPct val="0"/>
              </a:spcBef>
              <a:spcAft>
                <a:spcPct val="0"/>
              </a:spcAft>
              <a:buFontTx/>
              <a:buChar char="•"/>
            </a:pPr>
            <a:endParaRPr kumimoji="0" lang="en-US" b="1" i="0" u="none" strike="noStrike" cap="none" normalizeH="0" baseline="0" dirty="0" smtClean="0">
              <a:ln>
                <a:noFill/>
              </a:ln>
              <a:effectLst/>
              <a:latin typeface="Arial" pitchFamily="34" charset="0"/>
              <a:cs typeface="Arial" pitchFamily="34" charset="0"/>
            </a:endParaRPr>
          </a:p>
          <a:p>
            <a:pPr lvl="0" algn="just" fontAlgn="base">
              <a:spcBef>
                <a:spcPct val="0"/>
              </a:spcBef>
              <a:spcAft>
                <a:spcPct val="0"/>
              </a:spcAft>
              <a:buFontTx/>
              <a:buChar char="•"/>
            </a:pPr>
            <a:endParaRPr lang="en-US" b="1" dirty="0" smtClean="0">
              <a:latin typeface="Arial" pitchFamily="34" charset="0"/>
              <a:cs typeface="Arial" pitchFamily="34" charset="0"/>
            </a:endParaRPr>
          </a:p>
          <a:p>
            <a:pPr lvl="0" algn="just" fontAlgn="base">
              <a:spcBef>
                <a:spcPct val="0"/>
              </a:spcBef>
              <a:spcAft>
                <a:spcPct val="0"/>
              </a:spcAft>
              <a:buFontTx/>
              <a:buChar char="•"/>
            </a:pPr>
            <a:endParaRPr kumimoji="0" lang="en-US" b="1" i="0" u="none" strike="noStrike" cap="none" normalizeH="0" baseline="0" dirty="0" smtClean="0">
              <a:ln>
                <a:noFill/>
              </a:ln>
              <a:effectLst/>
              <a:latin typeface="Arial" pitchFamily="34" charset="0"/>
              <a:cs typeface="Arial" pitchFamily="34" charset="0"/>
            </a:endParaRPr>
          </a:p>
          <a:p>
            <a:pPr lvl="0" algn="just" fontAlgn="base">
              <a:spcBef>
                <a:spcPct val="0"/>
              </a:spcBef>
              <a:spcAft>
                <a:spcPct val="0"/>
              </a:spcAft>
            </a:pPr>
            <a:endParaRPr kumimoji="0" lang="en-US" sz="2000" b="1" i="0" u="none" strike="noStrike" cap="none" normalizeH="0" baseline="0" dirty="0" smtClean="0">
              <a:ln>
                <a:noFill/>
              </a:ln>
              <a:effectLst/>
              <a:latin typeface="Arial" pitchFamily="34" charset="0"/>
              <a:cs typeface="Arial" pitchFamily="34" charset="0"/>
            </a:endParaRPr>
          </a:p>
          <a:p>
            <a:pPr lvl="0" algn="just" fontAlgn="base">
              <a:spcBef>
                <a:spcPct val="0"/>
              </a:spcBef>
              <a:spcAft>
                <a:spcPct val="0"/>
              </a:spcAft>
            </a:pPr>
            <a:r>
              <a:rPr kumimoji="0" lang="en-US" sz="2000" b="1" i="0" u="none" strike="noStrike" cap="none" normalizeH="0" baseline="0" dirty="0" err="1" smtClean="0">
                <a:ln>
                  <a:noFill/>
                </a:ln>
                <a:effectLst/>
                <a:latin typeface="Arial" pitchFamily="34" charset="0"/>
                <a:cs typeface="Arial" pitchFamily="34" charset="0"/>
              </a:rPr>
              <a:t>Lysosomes</a:t>
            </a:r>
            <a:r>
              <a:rPr kumimoji="0" lang="en-US" sz="2000" b="1" i="0" u="none" strike="noStrike" cap="none" normalizeH="0" baseline="0" dirty="0" smtClean="0">
                <a:ln>
                  <a:noFill/>
                </a:ln>
                <a:effectLst/>
                <a:latin typeface="Arial" pitchFamily="34" charset="0"/>
                <a:cs typeface="Arial" pitchFamily="34" charset="0"/>
              </a:rPr>
              <a:t>. </a:t>
            </a:r>
            <a:r>
              <a:rPr kumimoji="0" lang="en-US" sz="2000" b="0" i="0" u="none" strike="noStrike" cap="none" normalizeH="0" baseline="0" dirty="0" smtClean="0">
                <a:ln>
                  <a:noFill/>
                </a:ln>
                <a:effectLst/>
                <a:latin typeface="Arial" pitchFamily="34" charset="0"/>
                <a:cs typeface="Arial" pitchFamily="34" charset="0"/>
              </a:rPr>
              <a:t>These are small membrane-bound vesicles formed from the RER containing a cocktail of digestive enzymes. They are used to break down unwanted chemicals, toxins, organelles or even whole cells, so that the materials may be recycled. They can also fuse with a feeding vacuole to digest its contents.</a:t>
            </a:r>
            <a:r>
              <a:rPr kumimoji="0" lang="en-US" sz="2000" b="1" i="0" u="none" strike="noStrike" cap="none" normalizeH="0" baseline="0" dirty="0" smtClean="0">
                <a:ln>
                  <a:noFill/>
                </a:ln>
                <a:effectLst/>
                <a:latin typeface="Arial" pitchFamily="34" charset="0"/>
                <a:cs typeface="Arial" pitchFamily="34" charset="0"/>
              </a:rPr>
              <a:t> </a:t>
            </a:r>
            <a:endParaRPr kumimoji="0" lang="en-US" sz="1400" b="0" i="0" u="none" strike="noStrike" cap="none" normalizeH="0" baseline="0" dirty="0" smtClean="0">
              <a:ln>
                <a:noFill/>
              </a:ln>
              <a:effectLst/>
              <a:latin typeface="Arial" pitchFamily="34" charset="0"/>
            </a:endParaRPr>
          </a:p>
        </p:txBody>
      </p:sp>
    </p:spTree>
  </p:cSld>
  <p:clrMapOvr>
    <a:masterClrMapping/>
  </p:clrMapOvr>
  <p:transition>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0" y="-1"/>
            <a:ext cx="9144000" cy="82022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tabLst/>
            </a:pPr>
            <a:endParaRPr kumimoji="0" lang="en-US" sz="1700" b="1" i="0" u="none" strike="noStrike" cap="none" normalizeH="0" baseline="0" dirty="0" smtClean="0">
              <a:ln>
                <a:noFill/>
              </a:ln>
              <a:effectLst/>
              <a:latin typeface="Arial" pitchFamily="34" charset="0"/>
              <a:cs typeface="Arial" pitchFamily="34" charset="0"/>
            </a:endParaRPr>
          </a:p>
          <a:p>
            <a:pPr algn="just" eaLnBrk="0" fontAlgn="base" hangingPunct="0">
              <a:spcBef>
                <a:spcPct val="0"/>
              </a:spcBef>
              <a:spcAft>
                <a:spcPct val="0"/>
              </a:spcAft>
              <a:buFontTx/>
              <a:buChar char="•"/>
            </a:pPr>
            <a:r>
              <a:rPr kumimoji="0" lang="en-US" sz="1700" b="1" i="0" u="none" strike="noStrike" cap="none" normalizeH="0" baseline="0" dirty="0" smtClean="0">
                <a:ln>
                  <a:noFill/>
                </a:ln>
                <a:effectLst/>
                <a:latin typeface="Arial" pitchFamily="34" charset="0"/>
                <a:cs typeface="Arial" pitchFamily="34" charset="0"/>
              </a:rPr>
              <a:t>Cytoskeleton.</a:t>
            </a:r>
            <a:r>
              <a:rPr kumimoji="0" lang="en-US" sz="1700" b="0" i="0" u="none" strike="noStrike" cap="none" normalizeH="0" baseline="0" dirty="0" smtClean="0">
                <a:ln>
                  <a:noFill/>
                </a:ln>
                <a:effectLst/>
                <a:latin typeface="Arial" pitchFamily="34" charset="0"/>
                <a:cs typeface="Arial" pitchFamily="34" charset="0"/>
              </a:rPr>
              <a:t> This is a network of protein </a:t>
            </a:r>
            <a:r>
              <a:rPr kumimoji="0" lang="en-US" sz="1700" b="0" i="0" u="none" strike="noStrike" cap="none" normalizeH="0" baseline="0" dirty="0" err="1" smtClean="0">
                <a:ln>
                  <a:noFill/>
                </a:ln>
                <a:effectLst/>
                <a:latin typeface="Arial" pitchFamily="34" charset="0"/>
                <a:cs typeface="Arial" pitchFamily="34" charset="0"/>
              </a:rPr>
              <a:t>fibres</a:t>
            </a:r>
            <a:r>
              <a:rPr kumimoji="0" lang="en-US" sz="1700" b="0" i="0" u="none" strike="noStrike" cap="none" normalizeH="0" baseline="0" dirty="0" smtClean="0">
                <a:ln>
                  <a:noFill/>
                </a:ln>
                <a:effectLst/>
                <a:latin typeface="Arial" pitchFamily="34" charset="0"/>
                <a:cs typeface="Arial" pitchFamily="34" charset="0"/>
              </a:rPr>
              <a:t> extending throughout all eukaryotic cells, used for support,  transport and motility. The cytoskeleton is attached to the cell membrane and gives the cell its shape, as well as holding all the organelles in position. There are three types of protein </a:t>
            </a:r>
            <a:r>
              <a:rPr kumimoji="0" lang="en-US" sz="1700" b="0" i="0" u="none" strike="noStrike" cap="none" normalizeH="0" baseline="0" dirty="0" err="1" smtClean="0">
                <a:ln>
                  <a:noFill/>
                </a:ln>
                <a:effectLst/>
                <a:latin typeface="Arial" pitchFamily="34" charset="0"/>
                <a:cs typeface="Arial" pitchFamily="34" charset="0"/>
              </a:rPr>
              <a:t>fibres</a:t>
            </a:r>
            <a:r>
              <a:rPr kumimoji="0" lang="en-US" sz="1700" b="0" i="0" u="none" strike="noStrike" cap="none" normalizeH="0" baseline="0" dirty="0" smtClean="0">
                <a:ln>
                  <a:noFill/>
                </a:ln>
                <a:effectLst/>
                <a:latin typeface="Arial" pitchFamily="34" charset="0"/>
                <a:cs typeface="Arial" pitchFamily="34" charset="0"/>
              </a:rPr>
              <a:t> (</a:t>
            </a:r>
            <a:r>
              <a:rPr kumimoji="0" lang="en-US" sz="1700" b="0" i="0" u="sng" strike="noStrike" cap="none" normalizeH="0" baseline="0" dirty="0" smtClean="0">
                <a:ln>
                  <a:noFill/>
                </a:ln>
                <a:effectLst/>
                <a:latin typeface="Arial" pitchFamily="34" charset="0"/>
                <a:cs typeface="Arial" pitchFamily="34" charset="0"/>
              </a:rPr>
              <a:t>microfilaments</a:t>
            </a:r>
            <a:r>
              <a:rPr kumimoji="0" lang="en-US" sz="1700" b="0" i="0" u="none" strike="noStrike" cap="none" normalizeH="0" baseline="0" dirty="0" smtClean="0">
                <a:ln>
                  <a:noFill/>
                </a:ln>
                <a:effectLst/>
                <a:latin typeface="Arial" pitchFamily="34" charset="0"/>
                <a:cs typeface="Arial" pitchFamily="34" charset="0"/>
              </a:rPr>
              <a:t>, </a:t>
            </a:r>
            <a:r>
              <a:rPr kumimoji="0" lang="en-US" sz="1700" b="0" i="0" u="sng" strike="noStrike" cap="none" normalizeH="0" baseline="0" dirty="0" smtClean="0">
                <a:ln>
                  <a:noFill/>
                </a:ln>
                <a:effectLst/>
                <a:latin typeface="Arial" pitchFamily="34" charset="0"/>
                <a:cs typeface="Arial" pitchFamily="34" charset="0"/>
              </a:rPr>
              <a:t>intermediate filaments</a:t>
            </a:r>
            <a:r>
              <a:rPr kumimoji="0" lang="en-US" sz="1700" b="0" i="0" u="none" strike="noStrike" cap="none" normalizeH="0" baseline="0" dirty="0" smtClean="0">
                <a:ln>
                  <a:noFill/>
                </a:ln>
                <a:effectLst/>
                <a:latin typeface="Arial" pitchFamily="34" charset="0"/>
                <a:cs typeface="Arial" pitchFamily="34" charset="0"/>
              </a:rPr>
              <a:t> and </a:t>
            </a:r>
            <a:r>
              <a:rPr kumimoji="0" lang="en-US" sz="1700" b="0" i="0" u="sng" strike="noStrike" cap="none" normalizeH="0" baseline="0" dirty="0" smtClean="0">
                <a:ln>
                  <a:noFill/>
                </a:ln>
                <a:effectLst/>
                <a:latin typeface="Arial" pitchFamily="34" charset="0"/>
                <a:cs typeface="Arial" pitchFamily="34" charset="0"/>
              </a:rPr>
              <a:t>microtubules</a:t>
            </a:r>
            <a:r>
              <a:rPr kumimoji="0" lang="en-US" sz="1700" b="0" i="0" u="none" strike="noStrike" cap="none" normalizeH="0" baseline="0" dirty="0" smtClean="0">
                <a:ln>
                  <a:noFill/>
                </a:ln>
                <a:effectLst/>
                <a:latin typeface="Arial" pitchFamily="34" charset="0"/>
                <a:cs typeface="Arial" pitchFamily="34" charset="0"/>
              </a:rPr>
              <a:t>), and each has a corresponding </a:t>
            </a:r>
            <a:r>
              <a:rPr kumimoji="0" lang="en-US" sz="1700" b="0" i="0" u="sng" strike="noStrike" cap="none" normalizeH="0" baseline="0" dirty="0" smtClean="0">
                <a:ln>
                  <a:noFill/>
                </a:ln>
                <a:effectLst/>
                <a:latin typeface="Arial" pitchFamily="34" charset="0"/>
                <a:cs typeface="Arial" pitchFamily="34" charset="0"/>
              </a:rPr>
              <a:t>motor protein</a:t>
            </a:r>
            <a:r>
              <a:rPr kumimoji="0" lang="en-US" sz="1700" b="0" i="0" u="none" strike="noStrike" cap="none" normalizeH="0" baseline="0" dirty="0" smtClean="0">
                <a:ln>
                  <a:noFill/>
                </a:ln>
                <a:effectLst/>
                <a:latin typeface="Arial" pitchFamily="34" charset="0"/>
                <a:cs typeface="Arial" pitchFamily="34" charset="0"/>
              </a:rPr>
              <a:t> that can move along the </a:t>
            </a:r>
            <a:r>
              <a:rPr kumimoji="0" lang="en-US" sz="1700" b="0" i="0" u="none" strike="noStrike" cap="none" normalizeH="0" baseline="0" dirty="0" err="1" smtClean="0">
                <a:ln>
                  <a:noFill/>
                </a:ln>
                <a:effectLst/>
                <a:latin typeface="Arial" pitchFamily="34" charset="0"/>
                <a:cs typeface="Arial" pitchFamily="34" charset="0"/>
              </a:rPr>
              <a:t>fibre</a:t>
            </a:r>
            <a:r>
              <a:rPr kumimoji="0" lang="en-US" sz="1700" b="0" i="0" u="none" strike="noStrike" cap="none" normalizeH="0" baseline="0" dirty="0" smtClean="0">
                <a:ln>
                  <a:noFill/>
                </a:ln>
                <a:effectLst/>
                <a:latin typeface="Arial" pitchFamily="34" charset="0"/>
                <a:cs typeface="Arial" pitchFamily="34" charset="0"/>
              </a:rPr>
              <a:t> carrying a cargo such as organelles, chromosomes or other cytoskeleton </a:t>
            </a:r>
            <a:r>
              <a:rPr kumimoji="0" lang="en-US" sz="1700" b="0" i="0" u="none" strike="noStrike" cap="none" normalizeH="0" baseline="0" dirty="0" err="1" smtClean="0">
                <a:ln>
                  <a:noFill/>
                </a:ln>
                <a:effectLst/>
                <a:latin typeface="Arial" pitchFamily="34" charset="0"/>
                <a:cs typeface="Arial" pitchFamily="34" charset="0"/>
              </a:rPr>
              <a:t>fibres</a:t>
            </a:r>
            <a:r>
              <a:rPr kumimoji="0" lang="en-US" sz="1700" b="0" i="0" u="none" strike="noStrike" cap="none" normalizeH="0" baseline="0" dirty="0" smtClean="0">
                <a:ln>
                  <a:noFill/>
                </a:ln>
                <a:effectLst/>
                <a:latin typeface="Arial" pitchFamily="34" charset="0"/>
                <a:cs typeface="Arial" pitchFamily="34" charset="0"/>
              </a:rPr>
              <a:t>. These motor proteins are responsible for such actions as: chromosome movement in mitosis, cytoplasm cleavage in cell division, </a:t>
            </a:r>
            <a:r>
              <a:rPr kumimoji="0" lang="en-US" sz="1700" b="0" i="0" u="none" strike="noStrike" cap="none" normalizeH="0" baseline="0" dirty="0" err="1" smtClean="0">
                <a:ln>
                  <a:noFill/>
                </a:ln>
                <a:effectLst/>
                <a:latin typeface="Arial" pitchFamily="34" charset="0"/>
                <a:cs typeface="Arial" pitchFamily="34" charset="0"/>
              </a:rPr>
              <a:t>cytoplasmic</a:t>
            </a:r>
            <a:r>
              <a:rPr kumimoji="0" lang="en-US" sz="1700" b="0" i="0" u="none" strike="noStrike" cap="none" normalizeH="0" baseline="0" dirty="0" smtClean="0">
                <a:ln>
                  <a:noFill/>
                </a:ln>
                <a:effectLst/>
                <a:latin typeface="Arial" pitchFamily="34" charset="0"/>
                <a:cs typeface="Arial" pitchFamily="34" charset="0"/>
              </a:rPr>
              <a:t> streaming in plant cells, cilia and flagella movements, cell crawling and even muscle contraction in animals.</a:t>
            </a:r>
            <a:r>
              <a:rPr kumimoji="0" lang="en-US" sz="1700" b="1" i="0" u="none" strike="noStrike" cap="none" normalizeH="0" baseline="0" dirty="0" smtClean="0">
                <a:ln>
                  <a:noFill/>
                </a:ln>
                <a:effectLst/>
                <a:latin typeface="Arial" pitchFamily="34" charset="0"/>
                <a:cs typeface="Arial" pitchFamily="34" charset="0"/>
              </a:rPr>
              <a:t> </a:t>
            </a:r>
            <a:endParaRPr lang="en-US" sz="1700" b="1" dirty="0">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700" b="1" i="0" u="none" strike="noStrike" cap="none" normalizeH="0" baseline="0" dirty="0" err="1" smtClean="0">
                <a:ln>
                  <a:noFill/>
                </a:ln>
                <a:effectLst/>
                <a:latin typeface="Arial" pitchFamily="34" charset="0"/>
                <a:cs typeface="Arial" pitchFamily="34" charset="0"/>
              </a:rPr>
              <a:t>Centriole</a:t>
            </a:r>
            <a:r>
              <a:rPr kumimoji="0" lang="en-US" sz="1700" b="0" i="0" u="none" strike="noStrike" cap="none" normalizeH="0" baseline="0" dirty="0" smtClean="0">
                <a:ln>
                  <a:noFill/>
                </a:ln>
                <a:effectLst/>
                <a:latin typeface="Arial" pitchFamily="34" charset="0"/>
                <a:cs typeface="Arial" pitchFamily="34" charset="0"/>
              </a:rPr>
              <a:t>. This is a pair of short microtubules involved in cell division. Before each division the </a:t>
            </a:r>
            <a:r>
              <a:rPr kumimoji="0" lang="en-US" sz="1700" b="0" i="0" u="none" strike="noStrike" cap="none" normalizeH="0" baseline="0" dirty="0" err="1" smtClean="0">
                <a:ln>
                  <a:noFill/>
                </a:ln>
                <a:effectLst/>
                <a:latin typeface="Arial" pitchFamily="34" charset="0"/>
                <a:cs typeface="Arial" pitchFamily="34" charset="0"/>
              </a:rPr>
              <a:t>centriole</a:t>
            </a:r>
            <a:r>
              <a:rPr kumimoji="0" lang="en-US" sz="1700" b="0" i="0" u="none" strike="noStrike" cap="none" normalizeH="0" baseline="0" dirty="0" smtClean="0">
                <a:ln>
                  <a:noFill/>
                </a:ln>
                <a:effectLst/>
                <a:latin typeface="Arial" pitchFamily="34" charset="0"/>
                <a:cs typeface="Arial" pitchFamily="34" charset="0"/>
              </a:rPr>
              <a:t> replicates itself and the two </a:t>
            </a:r>
            <a:r>
              <a:rPr kumimoji="0" lang="en-US" sz="1700" b="0" i="0" u="none" strike="noStrike" cap="none" normalizeH="0" baseline="0" dirty="0" err="1" smtClean="0">
                <a:ln>
                  <a:noFill/>
                </a:ln>
                <a:effectLst/>
                <a:latin typeface="Arial" pitchFamily="34" charset="0"/>
                <a:cs typeface="Arial" pitchFamily="34" charset="0"/>
              </a:rPr>
              <a:t>centrioles</a:t>
            </a:r>
            <a:r>
              <a:rPr kumimoji="0" lang="en-US" sz="1700" b="0" i="0" u="none" strike="noStrike" cap="none" normalizeH="0" baseline="0" dirty="0" smtClean="0">
                <a:ln>
                  <a:noFill/>
                </a:ln>
                <a:effectLst/>
                <a:latin typeface="Arial" pitchFamily="34" charset="0"/>
                <a:cs typeface="Arial" pitchFamily="34" charset="0"/>
              </a:rPr>
              <a:t> move to opposite ends of the cell, where they initiate the spindle that </a:t>
            </a:r>
            <a:r>
              <a:rPr kumimoji="0" lang="en-US" sz="1700" b="0" i="0" u="none" strike="noStrike" cap="none" normalizeH="0" baseline="0" dirty="0" err="1" smtClean="0">
                <a:ln>
                  <a:noFill/>
                </a:ln>
                <a:effectLst/>
                <a:latin typeface="Arial" pitchFamily="34" charset="0"/>
                <a:cs typeface="Arial" pitchFamily="34" charset="0"/>
              </a:rPr>
              <a:t>organises</a:t>
            </a:r>
            <a:r>
              <a:rPr kumimoji="0" lang="en-US" sz="1700" b="0" i="0" u="none" strike="noStrike" cap="none" normalizeH="0" baseline="0" dirty="0" smtClean="0">
                <a:ln>
                  <a:noFill/>
                </a:ln>
                <a:effectLst/>
                <a:latin typeface="Arial" pitchFamily="34" charset="0"/>
                <a:cs typeface="Arial" pitchFamily="34" charset="0"/>
              </a:rPr>
              <a:t> and separates the chromosomes (see module 2).</a:t>
            </a:r>
            <a:r>
              <a:rPr kumimoji="0" lang="en-US" sz="1700" b="1" i="0" u="none" strike="noStrike" cap="none" normalizeH="0" baseline="0" dirty="0" smtClean="0">
                <a:ln>
                  <a:noFill/>
                </a:ln>
                <a:effectLst/>
                <a:latin typeface="Arial" pitchFamily="34" charset="0"/>
                <a:cs typeface="Arial" pitchFamily="34" charset="0"/>
              </a:rPr>
              <a:t> </a:t>
            </a:r>
            <a:endParaRPr kumimoji="0" lang="en-US" sz="1700" b="0" i="0" u="none" strike="noStrike" cap="none" normalizeH="0" baseline="0" dirty="0" smtClean="0">
              <a:ln>
                <a:noFill/>
              </a:ln>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700" b="1" i="0" u="none" strike="noStrike" cap="none" normalizeH="0" baseline="0" dirty="0" err="1" smtClean="0">
                <a:ln>
                  <a:noFill/>
                </a:ln>
                <a:effectLst/>
                <a:latin typeface="Arial" pitchFamily="34" charset="0"/>
                <a:cs typeface="Arial" pitchFamily="34" charset="0"/>
              </a:rPr>
              <a:t>Undulipodium</a:t>
            </a:r>
            <a:r>
              <a:rPr kumimoji="0" lang="en-US" sz="1700" b="1" i="0" u="none" strike="noStrike" cap="none" normalizeH="0" baseline="0" dirty="0" smtClean="0">
                <a:ln>
                  <a:noFill/>
                </a:ln>
                <a:effectLst/>
                <a:latin typeface="Arial" pitchFamily="34" charset="0"/>
                <a:cs typeface="Arial" pitchFamily="34" charset="0"/>
              </a:rPr>
              <a:t> (Cilium and Flagellum)</a:t>
            </a:r>
            <a:r>
              <a:rPr kumimoji="0" lang="en-US" sz="1700" b="0" i="0" u="none" strike="noStrike" cap="none" normalizeH="0" baseline="0" dirty="0" smtClean="0">
                <a:ln>
                  <a:noFill/>
                </a:ln>
                <a:effectLst/>
                <a:latin typeface="Arial" pitchFamily="34" charset="0"/>
                <a:cs typeface="Arial" pitchFamily="34" charset="0"/>
              </a:rPr>
              <a:t>. This is a long flexible tail present in some cells and used for motility. It is an extension of the cytoplasm, surrounded by the cell membrane, and is full of microtubules and motor proteins so is capable of complex swimming movements. There are two kinds: </a:t>
            </a:r>
            <a:r>
              <a:rPr kumimoji="0" lang="en-US" sz="1700" b="0" i="0" u="sng" strike="noStrike" cap="none" normalizeH="0" baseline="0" dirty="0" smtClean="0">
                <a:ln>
                  <a:noFill/>
                </a:ln>
                <a:effectLst/>
                <a:latin typeface="Arial" pitchFamily="34" charset="0"/>
                <a:cs typeface="Arial" pitchFamily="34" charset="0"/>
              </a:rPr>
              <a:t>flagella</a:t>
            </a:r>
            <a:r>
              <a:rPr kumimoji="0" lang="en-US" sz="1700" b="0" i="0" u="none" strike="noStrike" cap="none" normalizeH="0" baseline="0" dirty="0" smtClean="0">
                <a:ln>
                  <a:noFill/>
                </a:ln>
                <a:effectLst/>
                <a:latin typeface="Arial" pitchFamily="34" charset="0"/>
                <a:cs typeface="Arial" pitchFamily="34" charset="0"/>
              </a:rPr>
              <a:t> (no relation of the bacterial flagellum) are longer than the cell, and there are usually only one or two of them, while </a:t>
            </a:r>
            <a:r>
              <a:rPr kumimoji="0" lang="en-US" sz="1700" b="0" i="0" u="sng" strike="noStrike" cap="none" normalizeH="0" baseline="0" dirty="0" smtClean="0">
                <a:ln>
                  <a:noFill/>
                </a:ln>
                <a:effectLst/>
                <a:latin typeface="Arial" pitchFamily="34" charset="0"/>
                <a:cs typeface="Arial" pitchFamily="34" charset="0"/>
              </a:rPr>
              <a:t>cilia</a:t>
            </a:r>
            <a:r>
              <a:rPr kumimoji="0" lang="en-US" sz="1700" b="0" i="0" u="none" strike="noStrike" cap="none" normalizeH="0" baseline="0" dirty="0" smtClean="0">
                <a:ln>
                  <a:noFill/>
                </a:ln>
                <a:effectLst/>
                <a:latin typeface="Arial" pitchFamily="34" charset="0"/>
                <a:cs typeface="Arial" pitchFamily="34" charset="0"/>
              </a:rPr>
              <a:t> are identical in structure, but are much smaller and there are usually very many of them. </a:t>
            </a:r>
            <a:endParaRPr kumimoji="0" lang="en-US" sz="1700" b="0" i="0" u="none" strike="noStrike" cap="none" normalizeH="0" baseline="0" dirty="0" smtClean="0">
              <a:ln>
                <a:noFill/>
              </a:ln>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700" b="1" i="0" u="none" strike="noStrike" cap="none" normalizeH="0" baseline="0" dirty="0" err="1" smtClean="0">
                <a:ln>
                  <a:noFill/>
                </a:ln>
                <a:effectLst/>
                <a:latin typeface="Arial" pitchFamily="34" charset="0"/>
                <a:cs typeface="Arial" pitchFamily="34" charset="0"/>
              </a:rPr>
              <a:t>Microvilli</a:t>
            </a:r>
            <a:r>
              <a:rPr kumimoji="0" lang="en-US" sz="1700" b="0" i="0" u="none" strike="noStrike" cap="none" normalizeH="0" baseline="0" dirty="0" smtClean="0">
                <a:ln>
                  <a:noFill/>
                </a:ln>
                <a:effectLst/>
                <a:latin typeface="Arial" pitchFamily="34" charset="0"/>
                <a:cs typeface="Arial" pitchFamily="34" charset="0"/>
              </a:rPr>
              <a:t>. These are small finger-like extensions of the cell membrane found in certain cells such as in the epithelial cells of the intestine and kidney, where they increase the surface area for absorption of materials. They are just visible under the light microscope as a </a:t>
            </a:r>
            <a:r>
              <a:rPr kumimoji="0" lang="en-US" sz="1700" b="0" i="0" u="sng" strike="noStrike" cap="none" normalizeH="0" baseline="0" dirty="0" smtClean="0">
                <a:ln>
                  <a:noFill/>
                </a:ln>
                <a:effectLst/>
                <a:latin typeface="Arial" pitchFamily="34" charset="0"/>
                <a:cs typeface="Arial" pitchFamily="34" charset="0"/>
              </a:rPr>
              <a:t>brush border</a:t>
            </a:r>
            <a:r>
              <a:rPr kumimoji="0" lang="en-US" sz="1700" b="0" i="0" u="none" strike="noStrike" cap="none" normalizeH="0" baseline="0" dirty="0" smtClean="0">
                <a:ln>
                  <a:noFill/>
                </a:ln>
                <a:effectLst/>
                <a:latin typeface="Arial" pitchFamily="34" charset="0"/>
                <a:cs typeface="Arial" pitchFamily="34" charset="0"/>
              </a:rPr>
              <a:t>.</a:t>
            </a:r>
            <a:r>
              <a:rPr kumimoji="0" lang="en-US" sz="1700" b="1" i="0" u="none" strike="noStrike" cap="none" normalizeH="0" baseline="0" dirty="0" smtClean="0">
                <a:ln>
                  <a:noFill/>
                </a:ln>
                <a:effectLst/>
                <a:latin typeface="Arial" pitchFamily="34" charset="0"/>
                <a:cs typeface="Arial" pitchFamily="34" charset="0"/>
              </a:rPr>
              <a:t> </a:t>
            </a:r>
            <a:endParaRPr kumimoji="0" lang="en-US" sz="1700" b="0" i="0" u="none" strike="noStrike" cap="none" normalizeH="0" baseline="0" dirty="0" smtClean="0">
              <a:ln>
                <a:noFill/>
              </a:ln>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1700" b="1"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lang="en-US" sz="1700" b="1" dirty="0">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1700" b="1"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lang="en-US" sz="1700" b="1" dirty="0">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en-US" sz="1700" b="1"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endParaRPr lang="en-US" sz="1700" b="1" dirty="0">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1700" b="1"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700" b="1" i="0" u="none" strike="noStrike" cap="none" normalizeH="0" baseline="0" dirty="0" smtClean="0">
                <a:ln>
                  <a:noFill/>
                </a:ln>
                <a:effectLst/>
                <a:latin typeface="Arial" pitchFamily="34" charset="0"/>
                <a:cs typeface="Arial" pitchFamily="34" charset="0"/>
              </a:rPr>
              <a:t> </a:t>
            </a:r>
            <a:endParaRPr kumimoji="0" lang="en-US" sz="1700" b="0" i="0" u="none" strike="noStrike" cap="none" normalizeH="0" baseline="0" dirty="0" smtClean="0">
              <a:ln>
                <a:noFill/>
              </a:ln>
              <a:effectLst/>
              <a:latin typeface="Arial" pitchFamily="34" charset="0"/>
            </a:endParaRPr>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0" y="533400"/>
            <a:ext cx="8991600" cy="60170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buFontTx/>
              <a:buChar char="•"/>
            </a:pPr>
            <a:r>
              <a:rPr lang="en-US" sz="2000" b="1" dirty="0" smtClean="0">
                <a:latin typeface="Arial" pitchFamily="34" charset="0"/>
                <a:cs typeface="Arial" pitchFamily="34" charset="0"/>
              </a:rPr>
              <a:t>Cell Membrane (or Plasma Membrane).</a:t>
            </a:r>
            <a:r>
              <a:rPr lang="en-US" sz="2000" dirty="0" smtClean="0">
                <a:latin typeface="Arial" pitchFamily="34" charset="0"/>
                <a:cs typeface="Arial" pitchFamily="34" charset="0"/>
              </a:rPr>
              <a:t> This is a thin, flexible layer round the outside of all cells made of phospholipids and proteins. It separates the contents of the cell from the outside environment, and controls the entry and exit of materials. The membrane is examined in detail later.</a:t>
            </a:r>
            <a:r>
              <a:rPr lang="en-US" sz="2000" b="1" dirty="0" smtClean="0">
                <a:latin typeface="Arial" pitchFamily="34" charset="0"/>
                <a:cs typeface="Arial" pitchFamily="34" charset="0"/>
              </a:rPr>
              <a:t> </a:t>
            </a:r>
            <a:endParaRPr lang="en-US" sz="2000" dirty="0" smtClean="0">
              <a:latin typeface="Arial" pitchFamily="34" charset="0"/>
            </a:endParaRPr>
          </a:p>
          <a:p>
            <a:pPr marL="0" marR="0" lvl="0" indent="0" algn="just" defTabSz="914400" rtl="0" eaLnBrk="1" fontAlgn="base" latinLnBrk="0" hangingPunct="1">
              <a:lnSpc>
                <a:spcPct val="100000"/>
              </a:lnSpc>
              <a:spcBef>
                <a:spcPct val="0"/>
              </a:spcBef>
              <a:spcAft>
                <a:spcPct val="0"/>
              </a:spcAft>
              <a:buClrTx/>
              <a:buSzTx/>
              <a:tabLst/>
            </a:pPr>
            <a:endParaRPr lang="en-US" sz="1700" b="1" dirty="0" smtClean="0">
              <a:latin typeface="Arial" pitchFamily="34" charset="0"/>
              <a:cs typeface="Arial" pitchFamily="34" charset="0"/>
            </a:endParaRPr>
          </a:p>
          <a:p>
            <a:pPr algn="just" fontAlgn="base">
              <a:spcBef>
                <a:spcPct val="0"/>
              </a:spcBef>
              <a:spcAft>
                <a:spcPct val="0"/>
              </a:spcAft>
              <a:buFontTx/>
              <a:buChar char="•"/>
            </a:pPr>
            <a:r>
              <a:rPr lang="en-US" sz="2000" b="1" dirty="0" smtClean="0">
                <a:latin typeface="Arial" pitchFamily="34" charset="0"/>
                <a:cs typeface="Arial" pitchFamily="34" charset="0"/>
              </a:rPr>
              <a:t>Cell Wall.</a:t>
            </a:r>
            <a:r>
              <a:rPr lang="en-US" sz="2000" dirty="0" smtClean="0">
                <a:latin typeface="Arial" pitchFamily="34" charset="0"/>
                <a:cs typeface="Arial" pitchFamily="34" charset="0"/>
              </a:rPr>
              <a:t> This is a thick layer outside the cell membrane used to give a cell strength and rigidity. Cell walls consist of a network of </a:t>
            </a:r>
            <a:r>
              <a:rPr lang="en-US" sz="2000" dirty="0" err="1" smtClean="0">
                <a:latin typeface="Arial" pitchFamily="34" charset="0"/>
                <a:cs typeface="Arial" pitchFamily="34" charset="0"/>
              </a:rPr>
              <a:t>fibres</a:t>
            </a:r>
            <a:r>
              <a:rPr lang="en-US" sz="2000" dirty="0" smtClean="0">
                <a:latin typeface="Arial" pitchFamily="34" charset="0"/>
                <a:cs typeface="Arial" pitchFamily="34" charset="0"/>
              </a:rPr>
              <a:t>, which give strength but are freely permeable to solutes (unlike membranes). A wickerwork basket is a good analogy. Plant cell walls are made mainly of </a:t>
            </a:r>
            <a:r>
              <a:rPr lang="en-US" sz="2000" u="sng" dirty="0" smtClean="0">
                <a:latin typeface="Arial" pitchFamily="34" charset="0"/>
                <a:cs typeface="Arial" pitchFamily="34" charset="0"/>
              </a:rPr>
              <a:t>cellulose</a:t>
            </a:r>
            <a:r>
              <a:rPr lang="en-US" sz="2000" dirty="0" smtClean="0">
                <a:latin typeface="Arial" pitchFamily="34" charset="0"/>
                <a:cs typeface="Arial" pitchFamily="34" charset="0"/>
              </a:rPr>
              <a:t>, but can also contain </a:t>
            </a:r>
            <a:r>
              <a:rPr lang="en-US" sz="2000" dirty="0" err="1" smtClean="0">
                <a:latin typeface="Arial" pitchFamily="34" charset="0"/>
                <a:cs typeface="Arial" pitchFamily="34" charset="0"/>
              </a:rPr>
              <a:t>hemicellulose</a:t>
            </a:r>
            <a:r>
              <a:rPr lang="en-US" sz="2000" dirty="0" smtClean="0">
                <a:latin typeface="Arial" pitchFamily="34" charset="0"/>
                <a:cs typeface="Arial" pitchFamily="34" charset="0"/>
              </a:rPr>
              <a:t>, pectin, lignin and other polysaccharides. They are built up in three layers called the primary cell wall, the secondary cell wall and the middle lamella. There are often channels through plant cell walls called </a:t>
            </a:r>
            <a:r>
              <a:rPr lang="en-US" sz="2000" u="sng" dirty="0" err="1" smtClean="0">
                <a:latin typeface="Arial" pitchFamily="34" charset="0"/>
                <a:cs typeface="Arial" pitchFamily="34" charset="0"/>
              </a:rPr>
              <a:t>plasmodesmata</a:t>
            </a:r>
            <a:r>
              <a:rPr lang="en-US" sz="2000" dirty="0" smtClean="0">
                <a:latin typeface="Arial" pitchFamily="34" charset="0"/>
                <a:cs typeface="Arial" pitchFamily="34" charset="0"/>
              </a:rPr>
              <a:t>, which link the </a:t>
            </a:r>
            <a:r>
              <a:rPr lang="en-US" sz="2000" dirty="0" err="1" smtClean="0">
                <a:latin typeface="Arial" pitchFamily="34" charset="0"/>
                <a:cs typeface="Arial" pitchFamily="34" charset="0"/>
              </a:rPr>
              <a:t>cytoplasms</a:t>
            </a:r>
            <a:r>
              <a:rPr lang="en-US" sz="2000" dirty="0" smtClean="0">
                <a:latin typeface="Arial" pitchFamily="34" charset="0"/>
                <a:cs typeface="Arial" pitchFamily="34" charset="0"/>
              </a:rPr>
              <a:t> of adjacent cells. Fungal cell walls are made of </a:t>
            </a:r>
            <a:r>
              <a:rPr lang="en-US" sz="2000" u="sng" dirty="0" smtClean="0">
                <a:latin typeface="Arial" pitchFamily="34" charset="0"/>
                <a:cs typeface="Arial" pitchFamily="34" charset="0"/>
              </a:rPr>
              <a:t>chitin</a:t>
            </a:r>
            <a:r>
              <a:rPr lang="en-US" sz="2000" dirty="0" smtClean="0">
                <a:latin typeface="Arial" pitchFamily="34" charset="0"/>
                <a:cs typeface="Arial" pitchFamily="34" charset="0"/>
              </a:rPr>
              <a:t> (poly-glucosamine). Animal cells do not have a cell wall, though they do have a layer of carbohydrate outside the cell membrane called the </a:t>
            </a:r>
            <a:r>
              <a:rPr lang="en-US" sz="2000" u="sng" dirty="0" smtClean="0">
                <a:latin typeface="Arial" pitchFamily="34" charset="0"/>
                <a:cs typeface="Arial" pitchFamily="34" charset="0"/>
              </a:rPr>
              <a:t>cell coat</a:t>
            </a:r>
            <a:r>
              <a:rPr lang="en-US" sz="2000" dirty="0" smtClean="0">
                <a:latin typeface="Arial" pitchFamily="34" charset="0"/>
                <a:cs typeface="Arial" pitchFamily="34" charset="0"/>
              </a:rPr>
              <a:t>, or </a:t>
            </a:r>
            <a:r>
              <a:rPr lang="en-US" sz="2000" u="sng" dirty="0" err="1" smtClean="0">
                <a:latin typeface="Arial" pitchFamily="34" charset="0"/>
                <a:cs typeface="Arial" pitchFamily="34" charset="0"/>
              </a:rPr>
              <a:t>glycocalyx</a:t>
            </a:r>
            <a:r>
              <a:rPr lang="en-US" sz="2000" dirty="0" smtClean="0">
                <a:latin typeface="Arial" pitchFamily="34" charset="0"/>
                <a:cs typeface="Arial" pitchFamily="34" charset="0"/>
              </a:rPr>
              <a:t>.</a:t>
            </a:r>
            <a:r>
              <a:rPr lang="en-US" sz="2000" b="1" dirty="0" smtClean="0">
                <a:latin typeface="Arial" pitchFamily="34" charset="0"/>
                <a:cs typeface="Arial" pitchFamily="34" charset="0"/>
              </a:rPr>
              <a:t> </a:t>
            </a:r>
            <a:r>
              <a:rPr lang="en-US" sz="1700" b="1" dirty="0" smtClean="0">
                <a:latin typeface="Arial" pitchFamily="34" charset="0"/>
                <a:cs typeface="Arial" pitchFamily="34" charset="0"/>
              </a:rPr>
              <a:t>  </a:t>
            </a:r>
            <a:endParaRPr lang="en-US" sz="1700" dirty="0" smtClean="0">
              <a:latin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Char char="•"/>
              <a:tabLst/>
            </a:pPr>
            <a:endParaRPr kumimoji="0" lang="en-US" sz="1700" b="1" i="0" u="none" strike="noStrike" cap="none" normalizeH="0" baseline="0" dirty="0" smtClean="0">
              <a:ln>
                <a:noFill/>
              </a:ln>
              <a:effectLst/>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Char char="•"/>
              <a:tabLst/>
            </a:pPr>
            <a:endParaRPr lang="en-US" sz="1700" b="1" dirty="0" smtClean="0">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Char char="•"/>
              <a:tabLst/>
            </a:pPr>
            <a:endParaRPr kumimoji="0" lang="en-US" sz="1700" b="1" i="0" u="none" strike="noStrike" cap="none" normalizeH="0" baseline="0" dirty="0" smtClean="0">
              <a:ln>
                <a:noFill/>
              </a:ln>
              <a:effectLst/>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Char char="•"/>
              <a:tabLst/>
            </a:pPr>
            <a:endParaRPr lang="en-US" sz="1700" b="1" dirty="0" smtClean="0">
              <a:latin typeface="Arial" pitchFamily="34" charset="0"/>
              <a:cs typeface="Arial" pitchFamily="34" charset="0"/>
            </a:endParaRPr>
          </a:p>
        </p:txBody>
      </p:sp>
    </p:spTree>
  </p:cSld>
  <p:clrMapOvr>
    <a:masterClrMapping/>
  </p:clrMapOvr>
  <p:transition>
    <p:wipe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7200" y="228599"/>
          <a:ext cx="8153400" cy="5388679"/>
        </p:xfrm>
        <a:graphic>
          <a:graphicData uri="http://schemas.openxmlformats.org/drawingml/2006/table">
            <a:tbl>
              <a:tblPr/>
              <a:tblGrid>
                <a:gridCol w="4076700"/>
                <a:gridCol w="4076700"/>
              </a:tblGrid>
              <a:tr h="390441">
                <a:tc>
                  <a:txBody>
                    <a:bodyPr/>
                    <a:lstStyle/>
                    <a:p>
                      <a:pPr algn="ctr">
                        <a:lnSpc>
                          <a:spcPct val="150000"/>
                        </a:lnSpc>
                      </a:pPr>
                      <a:r>
                        <a:rPr lang="en-US" sz="1600" b="1" dirty="0"/>
                        <a:t>Prokaryotic Cells </a:t>
                      </a:r>
                      <a:endParaRPr lang="en-US" sz="1600" dirty="0"/>
                    </a:p>
                  </a:txBody>
                  <a:tcPr marL="53828" marR="53828" marT="26914" marB="26914" anchor="ctr">
                    <a:lnL>
                      <a:noFill/>
                    </a:lnL>
                    <a:lnR>
                      <a:noFill/>
                    </a:lnR>
                    <a:lnT>
                      <a:noFill/>
                    </a:lnT>
                    <a:lnB>
                      <a:noFill/>
                    </a:lnB>
                    <a:solidFill>
                      <a:srgbClr val="1A8E72"/>
                    </a:solidFill>
                  </a:tcPr>
                </a:tc>
                <a:tc>
                  <a:txBody>
                    <a:bodyPr/>
                    <a:lstStyle/>
                    <a:p>
                      <a:r>
                        <a:rPr lang="en-US" sz="1800" b="1" dirty="0"/>
                        <a:t>Eukaryotic cells </a:t>
                      </a:r>
                      <a:endParaRPr lang="en-US" sz="1800" dirty="0"/>
                    </a:p>
                  </a:txBody>
                  <a:tcPr marL="53828" marR="53828" marT="26914" marB="26914" anchor="ctr">
                    <a:lnL>
                      <a:noFill/>
                    </a:lnL>
                    <a:lnR>
                      <a:noFill/>
                    </a:lnR>
                    <a:lnT>
                      <a:noFill/>
                    </a:lnT>
                    <a:lnB>
                      <a:noFill/>
                    </a:lnB>
                    <a:solidFill>
                      <a:srgbClr val="1A8E72"/>
                    </a:solidFill>
                  </a:tcPr>
                </a:tc>
              </a:tr>
              <a:tr h="283241">
                <a:tc>
                  <a:txBody>
                    <a:bodyPr/>
                    <a:lstStyle/>
                    <a:p>
                      <a:r>
                        <a:rPr lang="en-US" sz="1700" dirty="0"/>
                        <a:t>small cells (&lt; 5 mm)</a:t>
                      </a:r>
                    </a:p>
                  </a:txBody>
                  <a:tcPr marL="53828" marR="53828" marT="26914" marB="26914" anchor="ctr">
                    <a:lnL>
                      <a:noFill/>
                    </a:lnL>
                    <a:lnR>
                      <a:noFill/>
                    </a:lnR>
                    <a:lnT>
                      <a:noFill/>
                    </a:lnT>
                    <a:lnB>
                      <a:noFill/>
                    </a:lnB>
                  </a:tcPr>
                </a:tc>
                <a:tc>
                  <a:txBody>
                    <a:bodyPr/>
                    <a:lstStyle/>
                    <a:p>
                      <a:pPr algn="ctr">
                        <a:spcAft>
                          <a:spcPts val="600"/>
                        </a:spcAft>
                      </a:pPr>
                      <a:r>
                        <a:rPr lang="en-US" sz="1700"/>
                        <a:t>larger cells (&gt; 10 mm)</a:t>
                      </a:r>
                    </a:p>
                  </a:txBody>
                  <a:tcPr marL="53828" marR="53828" marT="26914" marB="26914" anchor="ctr">
                    <a:lnL>
                      <a:noFill/>
                    </a:lnL>
                    <a:lnR>
                      <a:noFill/>
                    </a:lnR>
                    <a:lnT>
                      <a:noFill/>
                    </a:lnT>
                    <a:lnB>
                      <a:noFill/>
                    </a:lnB>
                  </a:tcPr>
                </a:tc>
              </a:tr>
              <a:tr h="283241">
                <a:tc>
                  <a:txBody>
                    <a:bodyPr/>
                    <a:lstStyle/>
                    <a:p>
                      <a:r>
                        <a:rPr lang="en-US" sz="1700" dirty="0"/>
                        <a:t>always unicellular</a:t>
                      </a:r>
                    </a:p>
                  </a:txBody>
                  <a:tcPr marL="53828" marR="53828" marT="26914" marB="26914" anchor="ctr">
                    <a:lnL>
                      <a:noFill/>
                    </a:lnL>
                    <a:lnR>
                      <a:noFill/>
                    </a:lnR>
                    <a:lnT>
                      <a:noFill/>
                    </a:lnT>
                    <a:lnB>
                      <a:noFill/>
                    </a:lnB>
                  </a:tcPr>
                </a:tc>
                <a:tc>
                  <a:txBody>
                    <a:bodyPr/>
                    <a:lstStyle/>
                    <a:p>
                      <a:r>
                        <a:rPr lang="en-US" sz="1700"/>
                        <a:t>often multicellular</a:t>
                      </a:r>
                    </a:p>
                  </a:txBody>
                  <a:tcPr marL="53828" marR="53828" marT="26914" marB="26914" anchor="ctr">
                    <a:lnL>
                      <a:noFill/>
                    </a:lnL>
                    <a:lnR>
                      <a:noFill/>
                    </a:lnR>
                    <a:lnT>
                      <a:noFill/>
                    </a:lnT>
                    <a:lnB>
                      <a:noFill/>
                    </a:lnB>
                  </a:tcPr>
                </a:tc>
              </a:tr>
              <a:tr h="894944">
                <a:tc>
                  <a:txBody>
                    <a:bodyPr/>
                    <a:lstStyle/>
                    <a:p>
                      <a:r>
                        <a:rPr lang="en-US" sz="1700" dirty="0"/>
                        <a:t>no nucleus or any membrane-bound organelles, such as mitochondria</a:t>
                      </a:r>
                    </a:p>
                  </a:txBody>
                  <a:tcPr marL="53828" marR="53828" marT="26914" marB="26914" anchor="ctr">
                    <a:lnL>
                      <a:noFill/>
                    </a:lnL>
                    <a:lnR>
                      <a:noFill/>
                    </a:lnR>
                    <a:lnT>
                      <a:noFill/>
                    </a:lnT>
                    <a:lnB>
                      <a:noFill/>
                    </a:lnB>
                  </a:tcPr>
                </a:tc>
                <a:tc>
                  <a:txBody>
                    <a:bodyPr/>
                    <a:lstStyle/>
                    <a:p>
                      <a:r>
                        <a:rPr lang="en-US" sz="1700"/>
                        <a:t>always have nucleus and other membrane-bound organelles</a:t>
                      </a:r>
                    </a:p>
                  </a:txBody>
                  <a:tcPr marL="53828" marR="53828" marT="26914" marB="26914" anchor="ctr">
                    <a:lnL>
                      <a:noFill/>
                    </a:lnL>
                    <a:lnR>
                      <a:noFill/>
                    </a:lnR>
                    <a:lnT>
                      <a:noFill/>
                    </a:lnT>
                    <a:lnB>
                      <a:noFill/>
                    </a:lnB>
                  </a:tcPr>
                </a:tc>
              </a:tr>
              <a:tr h="688418">
                <a:tc>
                  <a:txBody>
                    <a:bodyPr/>
                    <a:lstStyle/>
                    <a:p>
                      <a:r>
                        <a:rPr lang="en-US" sz="1700" dirty="0"/>
                        <a:t>DNA is circular, without proteins</a:t>
                      </a:r>
                    </a:p>
                  </a:txBody>
                  <a:tcPr marL="53828" marR="53828" marT="26914" marB="26914" anchor="ctr">
                    <a:lnL>
                      <a:noFill/>
                    </a:lnL>
                    <a:lnR>
                      <a:noFill/>
                    </a:lnR>
                    <a:lnT>
                      <a:noFill/>
                    </a:lnT>
                    <a:lnB>
                      <a:noFill/>
                    </a:lnB>
                  </a:tcPr>
                </a:tc>
                <a:tc>
                  <a:txBody>
                    <a:bodyPr/>
                    <a:lstStyle/>
                    <a:p>
                      <a:r>
                        <a:rPr lang="en-US" sz="1700"/>
                        <a:t>DNA is linear and associated with proteins to form chromatin</a:t>
                      </a:r>
                    </a:p>
                  </a:txBody>
                  <a:tcPr marL="53828" marR="53828" marT="26914" marB="26914" anchor="ctr">
                    <a:lnL>
                      <a:noFill/>
                    </a:lnL>
                    <a:lnR>
                      <a:noFill/>
                    </a:lnR>
                    <a:lnT>
                      <a:noFill/>
                    </a:lnT>
                    <a:lnB>
                      <a:noFill/>
                    </a:lnB>
                  </a:tcPr>
                </a:tc>
              </a:tr>
              <a:tr h="283241">
                <a:tc>
                  <a:txBody>
                    <a:bodyPr/>
                    <a:lstStyle/>
                    <a:p>
                      <a:r>
                        <a:rPr lang="en-US" sz="1700" dirty="0" err="1"/>
                        <a:t>ribosomes</a:t>
                      </a:r>
                      <a:r>
                        <a:rPr lang="en-US" sz="1700" dirty="0"/>
                        <a:t> are small (70S)</a:t>
                      </a:r>
                    </a:p>
                  </a:txBody>
                  <a:tcPr marL="53828" marR="53828" marT="26914" marB="26914" anchor="ctr">
                    <a:lnL>
                      <a:noFill/>
                    </a:lnL>
                    <a:lnR>
                      <a:noFill/>
                    </a:lnR>
                    <a:lnT>
                      <a:noFill/>
                    </a:lnT>
                    <a:lnB>
                      <a:noFill/>
                    </a:lnB>
                  </a:tcPr>
                </a:tc>
                <a:tc>
                  <a:txBody>
                    <a:bodyPr/>
                    <a:lstStyle/>
                    <a:p>
                      <a:r>
                        <a:rPr lang="en-US" sz="1700" dirty="0" err="1"/>
                        <a:t>ribosomes</a:t>
                      </a:r>
                      <a:r>
                        <a:rPr lang="en-US" sz="1700" dirty="0"/>
                        <a:t> are large (80S)</a:t>
                      </a:r>
                    </a:p>
                  </a:txBody>
                  <a:tcPr marL="53828" marR="53828" marT="26914" marB="26914" anchor="ctr">
                    <a:lnL>
                      <a:noFill/>
                    </a:lnL>
                    <a:lnR>
                      <a:noFill/>
                    </a:lnR>
                    <a:lnT>
                      <a:noFill/>
                    </a:lnT>
                    <a:lnB>
                      <a:noFill/>
                    </a:lnB>
                  </a:tcPr>
                </a:tc>
              </a:tr>
              <a:tr h="283241">
                <a:tc>
                  <a:txBody>
                    <a:bodyPr/>
                    <a:lstStyle/>
                    <a:p>
                      <a:r>
                        <a:rPr lang="en-US" sz="1700" dirty="0"/>
                        <a:t>no cytoskeleton</a:t>
                      </a:r>
                    </a:p>
                  </a:txBody>
                  <a:tcPr marL="53828" marR="53828" marT="26914" marB="26914" anchor="ctr">
                    <a:lnL>
                      <a:noFill/>
                    </a:lnL>
                    <a:lnR>
                      <a:noFill/>
                    </a:lnR>
                    <a:lnT>
                      <a:noFill/>
                    </a:lnT>
                    <a:lnB>
                      <a:noFill/>
                    </a:lnB>
                  </a:tcPr>
                </a:tc>
                <a:tc>
                  <a:txBody>
                    <a:bodyPr/>
                    <a:lstStyle/>
                    <a:p>
                      <a:r>
                        <a:rPr lang="en-US" sz="1700" dirty="0"/>
                        <a:t>always has a cytoskeleton</a:t>
                      </a:r>
                    </a:p>
                  </a:txBody>
                  <a:tcPr marL="53828" marR="53828" marT="26914" marB="26914" anchor="ctr">
                    <a:lnL>
                      <a:noFill/>
                    </a:lnL>
                    <a:lnR>
                      <a:noFill/>
                    </a:lnR>
                    <a:lnT>
                      <a:noFill/>
                    </a:lnT>
                    <a:lnB>
                      <a:noFill/>
                    </a:lnB>
                  </a:tcPr>
                </a:tc>
              </a:tr>
              <a:tr h="688418">
                <a:tc>
                  <a:txBody>
                    <a:bodyPr/>
                    <a:lstStyle/>
                    <a:p>
                      <a:r>
                        <a:rPr lang="en-US" sz="1700" dirty="0"/>
                        <a:t>motility by rigid rotating flagellum made of </a:t>
                      </a:r>
                      <a:r>
                        <a:rPr lang="en-US" sz="1700" dirty="0" err="1"/>
                        <a:t>flagellin</a:t>
                      </a:r>
                      <a:endParaRPr lang="en-US" sz="1700" dirty="0"/>
                    </a:p>
                  </a:txBody>
                  <a:tcPr marL="53828" marR="53828" marT="26914" marB="26914" anchor="ctr">
                    <a:lnL>
                      <a:noFill/>
                    </a:lnL>
                    <a:lnR>
                      <a:noFill/>
                    </a:lnR>
                    <a:lnT>
                      <a:noFill/>
                    </a:lnT>
                    <a:lnB>
                      <a:noFill/>
                    </a:lnB>
                  </a:tcPr>
                </a:tc>
                <a:tc>
                  <a:txBody>
                    <a:bodyPr/>
                    <a:lstStyle/>
                    <a:p>
                      <a:r>
                        <a:rPr lang="en-US" sz="1700" dirty="0"/>
                        <a:t>motility by flexible waving </a:t>
                      </a:r>
                      <a:r>
                        <a:rPr lang="en-US" sz="1700" dirty="0" err="1"/>
                        <a:t>undulipodium</a:t>
                      </a:r>
                      <a:r>
                        <a:rPr lang="en-US" sz="1700" dirty="0"/>
                        <a:t>, made of </a:t>
                      </a:r>
                      <a:r>
                        <a:rPr lang="en-US" sz="1700" dirty="0" err="1"/>
                        <a:t>tubulin</a:t>
                      </a:r>
                      <a:endParaRPr lang="en-US" sz="1700" dirty="0"/>
                    </a:p>
                  </a:txBody>
                  <a:tcPr marL="53828" marR="53828" marT="26914" marB="26914" anchor="ctr">
                    <a:lnL>
                      <a:noFill/>
                    </a:lnL>
                    <a:lnR>
                      <a:noFill/>
                    </a:lnR>
                    <a:lnT>
                      <a:noFill/>
                    </a:lnT>
                    <a:lnB>
                      <a:noFill/>
                    </a:lnB>
                  </a:tcPr>
                </a:tc>
              </a:tr>
              <a:tr h="481893">
                <a:tc>
                  <a:txBody>
                    <a:bodyPr/>
                    <a:lstStyle/>
                    <a:p>
                      <a:r>
                        <a:rPr lang="en-US" sz="1700"/>
                        <a:t>cell division is by binary fission</a:t>
                      </a:r>
                    </a:p>
                  </a:txBody>
                  <a:tcPr marL="53828" marR="53828" marT="26914" marB="26914" anchor="ctr">
                    <a:lnL>
                      <a:noFill/>
                    </a:lnL>
                    <a:lnR>
                      <a:noFill/>
                    </a:lnR>
                    <a:lnT>
                      <a:noFill/>
                    </a:lnT>
                    <a:lnB>
                      <a:noFill/>
                    </a:lnB>
                  </a:tcPr>
                </a:tc>
                <a:tc>
                  <a:txBody>
                    <a:bodyPr/>
                    <a:lstStyle/>
                    <a:p>
                      <a:r>
                        <a:rPr lang="en-US" sz="1700" dirty="0"/>
                        <a:t>cell division is by mitosis or meiosis</a:t>
                      </a:r>
                    </a:p>
                  </a:txBody>
                  <a:tcPr marL="53828" marR="53828" marT="26914" marB="26914" anchor="ctr">
                    <a:lnL>
                      <a:noFill/>
                    </a:lnL>
                    <a:lnR>
                      <a:noFill/>
                    </a:lnR>
                    <a:lnT>
                      <a:noFill/>
                    </a:lnT>
                    <a:lnB>
                      <a:noFill/>
                    </a:lnB>
                  </a:tcPr>
                </a:tc>
              </a:tr>
              <a:tr h="481893">
                <a:tc>
                  <a:txBody>
                    <a:bodyPr/>
                    <a:lstStyle/>
                    <a:p>
                      <a:r>
                        <a:rPr lang="en-US" sz="1700"/>
                        <a:t>reproduction is always asexual</a:t>
                      </a:r>
                    </a:p>
                  </a:txBody>
                  <a:tcPr marL="53828" marR="53828" marT="26914" marB="26914" anchor="ctr">
                    <a:lnL>
                      <a:noFill/>
                    </a:lnL>
                    <a:lnR>
                      <a:noFill/>
                    </a:lnR>
                    <a:lnT>
                      <a:noFill/>
                    </a:lnT>
                    <a:lnB>
                      <a:noFill/>
                    </a:lnB>
                  </a:tcPr>
                </a:tc>
                <a:tc>
                  <a:txBody>
                    <a:bodyPr/>
                    <a:lstStyle/>
                    <a:p>
                      <a:r>
                        <a:rPr lang="en-US" sz="1700" dirty="0"/>
                        <a:t>reproduction is asexual or sexual</a:t>
                      </a:r>
                    </a:p>
                  </a:txBody>
                  <a:tcPr marL="53828" marR="53828" marT="26914" marB="26914" anchor="ctr">
                    <a:lnL>
                      <a:noFill/>
                    </a:lnL>
                    <a:lnR>
                      <a:noFill/>
                    </a:lnR>
                    <a:lnT>
                      <a:noFill/>
                    </a:lnT>
                    <a:lnB>
                      <a:noFill/>
                    </a:lnB>
                  </a:tcPr>
                </a:tc>
              </a:tr>
              <a:tr h="481893">
                <a:tc>
                  <a:txBody>
                    <a:bodyPr/>
                    <a:lstStyle/>
                    <a:p>
                      <a:r>
                        <a:rPr lang="en-US" sz="1700"/>
                        <a:t>huge variety of metabolic pathways</a:t>
                      </a:r>
                    </a:p>
                  </a:txBody>
                  <a:tcPr marL="53828" marR="53828" marT="26914" marB="26914" anchor="ctr">
                    <a:lnL>
                      <a:noFill/>
                    </a:lnL>
                    <a:lnR>
                      <a:noFill/>
                    </a:lnR>
                    <a:lnT>
                      <a:noFill/>
                    </a:lnT>
                    <a:lnB>
                      <a:noFill/>
                    </a:lnB>
                  </a:tcPr>
                </a:tc>
                <a:tc>
                  <a:txBody>
                    <a:bodyPr/>
                    <a:lstStyle/>
                    <a:p>
                      <a:r>
                        <a:rPr lang="en-US" sz="1700" dirty="0"/>
                        <a:t>common metabolic </a:t>
                      </a:r>
                      <a:r>
                        <a:rPr lang="en-US" sz="1700" dirty="0" err="1"/>
                        <a:t>pathwa</a:t>
                      </a:r>
                      <a:endParaRPr lang="en-US" sz="1700" dirty="0"/>
                    </a:p>
                  </a:txBody>
                  <a:tcPr marL="53828" marR="53828" marT="26914" marB="26914" anchor="ctr">
                    <a:lnL>
                      <a:noFill/>
                    </a:lnL>
                    <a:lnR>
                      <a:noFill/>
                    </a:lnR>
                    <a:lnT>
                      <a:noFill/>
                    </a:lnT>
                    <a:lnB>
                      <a:noFill/>
                    </a:lnB>
                  </a:tcPr>
                </a:tc>
              </a:tr>
            </a:tbl>
          </a:graphicData>
        </a:graphic>
      </p:graphicFrame>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2819400"/>
            <a:ext cx="4876800" cy="769441"/>
          </a:xfrm>
          <a:prstGeom prst="rect">
            <a:avLst/>
          </a:prstGeom>
          <a:noFill/>
        </p:spPr>
        <p:txBody>
          <a:bodyPr wrap="square" rtlCol="0">
            <a:spAutoFit/>
          </a:bodyPr>
          <a:lstStyle/>
          <a:p>
            <a:r>
              <a:rPr lang="en-US" sz="4400" b="1" dirty="0" smtClean="0"/>
              <a:t>Thank  You</a:t>
            </a:r>
            <a:endParaRPr lang="en-US" sz="4400" b="1" dirty="0"/>
          </a:p>
        </p:txBody>
      </p:sp>
    </p:spTree>
  </p:cSld>
  <p:clrMapOvr>
    <a:masterClrMapping/>
  </p:clrMapOvr>
  <p:transition>
    <p:strips dir="ru"/>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58</TotalTime>
  <Words>1591</Words>
  <Application>Microsoft Office PowerPoint</Application>
  <PresentationFormat>On-screen Show (4:3)</PresentationFormat>
  <Paragraphs>74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Civic</vt:lpstr>
      <vt:lpstr>Sem. I, Paper II      Cell Organelle- The Cell</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botany</dc:creator>
  <cp:lastModifiedBy>cc</cp:lastModifiedBy>
  <cp:revision>22</cp:revision>
  <dcterms:created xsi:type="dcterms:W3CDTF">2013-11-28T02:11:45Z</dcterms:created>
  <dcterms:modified xsi:type="dcterms:W3CDTF">2018-04-28T15:11:14Z</dcterms:modified>
</cp:coreProperties>
</file>