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customXml/itemProps1.xml" ContentType="application/vnd.openxmlformats-officedocument.customXmlPropertie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56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52.xml" ContentType="application/vnd.openxmlformats-officedocument.presentationml.notesSlide+xml"/>
  <Override PartName="/docProps/custom.xml" ContentType="application/vnd.openxmlformats-officedocument.custom-properties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3.xml" ContentType="application/vnd.openxmlformats-officedocument.presentationml.notes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notesSlides/notesSlide39.xml" ContentType="application/vnd.openxmlformats-officedocument.presentationml.notesSlide+xml"/>
  <Override PartName="/ppt/notesSlides/notesSlide57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46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53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60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58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54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10.xml" ContentType="application/vnd.openxmlformats-officedocument.presentationml.notesSlide+xml"/>
  <Override PartName="/customXml/itemProps4.xml" ContentType="application/vnd.openxmlformats-officedocument.customXmlPropertie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59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Layouts/slideLayout5.xml" ContentType="application/vnd.openxmlformats-officedocument.presentationml.slideLayout+xml"/>
  <Override PartName="/ppt/notesSlides/notesSlide19.xml" ContentType="application/vnd.openxmlformats-officedocument.presentationml.notesSlide+xml"/>
  <Override PartName="/ppt/notesSlides/notesSlide48.xml" ContentType="application/vnd.openxmlformats-officedocument.presentationml.notes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Default Extension="jpeg" ContentType="image/jpeg"/>
  <Override PartName="/ppt/notesSlides/notesSlide37.xml" ContentType="application/vnd.openxmlformats-officedocument.presentationml.notesSlide+xml"/>
  <Override PartName="/ppt/notesSlides/notesSlide55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810" r:id="rId5"/>
  </p:sldMasterIdLst>
  <p:notesMasterIdLst>
    <p:notesMasterId r:id="rId71"/>
  </p:notesMasterIdLst>
  <p:handoutMasterIdLst>
    <p:handoutMasterId r:id="rId72"/>
  </p:handoutMasterIdLst>
  <p:sldIdLst>
    <p:sldId id="577" r:id="rId6"/>
    <p:sldId id="335" r:id="rId7"/>
    <p:sldId id="487" r:id="rId8"/>
    <p:sldId id="565" r:id="rId9"/>
    <p:sldId id="564" r:id="rId10"/>
    <p:sldId id="336" r:id="rId11"/>
    <p:sldId id="339" r:id="rId12"/>
    <p:sldId id="567" r:id="rId13"/>
    <p:sldId id="571" r:id="rId14"/>
    <p:sldId id="341" r:id="rId15"/>
    <p:sldId id="398" r:id="rId16"/>
    <p:sldId id="488" r:id="rId17"/>
    <p:sldId id="568" r:id="rId18"/>
    <p:sldId id="343" r:id="rId19"/>
    <p:sldId id="489" r:id="rId20"/>
    <p:sldId id="346" r:id="rId21"/>
    <p:sldId id="457" r:id="rId22"/>
    <p:sldId id="519" r:id="rId23"/>
    <p:sldId id="355" r:id="rId24"/>
    <p:sldId id="494" r:id="rId25"/>
    <p:sldId id="363" r:id="rId26"/>
    <p:sldId id="574" r:id="rId27"/>
    <p:sldId id="500" r:id="rId28"/>
    <p:sldId id="576" r:id="rId29"/>
    <p:sldId id="367" r:id="rId30"/>
    <p:sldId id="424" r:id="rId31"/>
    <p:sldId id="502" r:id="rId32"/>
    <p:sldId id="371" r:id="rId33"/>
    <p:sldId id="413" r:id="rId34"/>
    <p:sldId id="458" r:id="rId35"/>
    <p:sldId id="460" r:id="rId36"/>
    <p:sldId id="461" r:id="rId37"/>
    <p:sldId id="462" r:id="rId38"/>
    <p:sldId id="530" r:id="rId39"/>
    <p:sldId id="375" r:id="rId40"/>
    <p:sldId id="509" r:id="rId41"/>
    <p:sldId id="464" r:id="rId42"/>
    <p:sldId id="510" r:id="rId43"/>
    <p:sldId id="415" r:id="rId44"/>
    <p:sldId id="511" r:id="rId45"/>
    <p:sldId id="381" r:id="rId46"/>
    <p:sldId id="382" r:id="rId47"/>
    <p:sldId id="514" r:id="rId48"/>
    <p:sldId id="384" r:id="rId49"/>
    <p:sldId id="386" r:id="rId50"/>
    <p:sldId id="537" r:id="rId51"/>
    <p:sldId id="420" r:id="rId52"/>
    <p:sldId id="387" r:id="rId53"/>
    <p:sldId id="515" r:id="rId54"/>
    <p:sldId id="538" r:id="rId55"/>
    <p:sldId id="390" r:id="rId56"/>
    <p:sldId id="516" r:id="rId57"/>
    <p:sldId id="546" r:id="rId58"/>
    <p:sldId id="548" r:id="rId59"/>
    <p:sldId id="549" r:id="rId60"/>
    <p:sldId id="551" r:id="rId61"/>
    <p:sldId id="555" r:id="rId62"/>
    <p:sldId id="556" r:id="rId63"/>
    <p:sldId id="557" r:id="rId64"/>
    <p:sldId id="558" r:id="rId65"/>
    <p:sldId id="559" r:id="rId66"/>
    <p:sldId id="560" r:id="rId67"/>
    <p:sldId id="561" r:id="rId68"/>
    <p:sldId id="563" r:id="rId69"/>
    <p:sldId id="569" r:id="rId70"/>
  </p:sldIdLst>
  <p:sldSz cx="9144000" cy="6858000" type="screen4x3"/>
  <p:notesSz cx="6858000" cy="9144000"/>
  <p:custDataLst>
    <p:tags r:id="rId73"/>
  </p:custDataLst>
  <p:defaultTextStyle>
    <a:defPPr>
      <a:defRPr lang="en-US"/>
    </a:defPPr>
    <a:lvl1pPr algn="r" rtl="0" eaLnBrk="0" fontAlgn="base" hangingPunct="0">
      <a:spcBef>
        <a:spcPct val="0"/>
      </a:spcBef>
      <a:spcAft>
        <a:spcPct val="0"/>
      </a:spcAft>
      <a:defRPr kumimoji="1" sz="25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0" eaLnBrk="0" fontAlgn="base" hangingPunct="0">
      <a:spcBef>
        <a:spcPct val="0"/>
      </a:spcBef>
      <a:spcAft>
        <a:spcPct val="0"/>
      </a:spcAft>
      <a:defRPr kumimoji="1" sz="25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0" eaLnBrk="0" fontAlgn="base" hangingPunct="0">
      <a:spcBef>
        <a:spcPct val="0"/>
      </a:spcBef>
      <a:spcAft>
        <a:spcPct val="0"/>
      </a:spcAft>
      <a:defRPr kumimoji="1" sz="25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0" eaLnBrk="0" fontAlgn="base" hangingPunct="0">
      <a:spcBef>
        <a:spcPct val="0"/>
      </a:spcBef>
      <a:spcAft>
        <a:spcPct val="0"/>
      </a:spcAft>
      <a:defRPr kumimoji="1" sz="25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0" eaLnBrk="0" fontAlgn="base" hangingPunct="0">
      <a:spcBef>
        <a:spcPct val="0"/>
      </a:spcBef>
      <a:spcAft>
        <a:spcPct val="0"/>
      </a:spcAft>
      <a:defRPr kumimoji="1" sz="25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umimoji="1" sz="25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umimoji="1" sz="25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umimoji="1" sz="25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umimoji="1" sz="25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</p:showPr>
  <p:clrMru>
    <a:srgbClr val="034694"/>
    <a:srgbClr val="CF0D00"/>
    <a:srgbClr val="E30F00"/>
    <a:srgbClr val="FF1100"/>
    <a:srgbClr val="9999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65" autoAdjust="0"/>
    <p:restoredTop sz="93846" autoAdjust="0"/>
  </p:normalViewPr>
  <p:slideViewPr>
    <p:cSldViewPr snapToGrid="0">
      <p:cViewPr varScale="1">
        <p:scale>
          <a:sx n="65" d="100"/>
          <a:sy n="65" d="100"/>
        </p:scale>
        <p:origin x="-1524" y="-108"/>
      </p:cViewPr>
      <p:guideLst>
        <p:guide orient="horz" pos="3431"/>
        <p:guide orient="horz" pos="2990"/>
        <p:guide orient="horz" pos="3968"/>
        <p:guide pos="3834"/>
        <p:guide pos="5733"/>
        <p:guide pos="18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92" d="100"/>
          <a:sy n="92" d="100"/>
        </p:scale>
        <p:origin x="-2712" y="-96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63" Type="http://schemas.openxmlformats.org/officeDocument/2006/relationships/slide" Target="slides/slide58.xml"/><Relationship Id="rId68" Type="http://schemas.openxmlformats.org/officeDocument/2006/relationships/slide" Target="slides/slide63.xml"/><Relationship Id="rId76" Type="http://schemas.openxmlformats.org/officeDocument/2006/relationships/theme" Target="theme/theme1.xml"/><Relationship Id="rId7" Type="http://schemas.openxmlformats.org/officeDocument/2006/relationships/slide" Target="slides/slide2.xml"/><Relationship Id="rId71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66" Type="http://schemas.openxmlformats.org/officeDocument/2006/relationships/slide" Target="slides/slide61.xml"/><Relationship Id="rId74" Type="http://schemas.openxmlformats.org/officeDocument/2006/relationships/presProps" Target="pres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61" Type="http://schemas.openxmlformats.org/officeDocument/2006/relationships/slide" Target="slides/slide56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73" Type="http://schemas.openxmlformats.org/officeDocument/2006/relationships/tags" Target="tags/tag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slide" Target="slides/slide59.xml"/><Relationship Id="rId69" Type="http://schemas.openxmlformats.org/officeDocument/2006/relationships/slide" Target="slides/slide64.xml"/><Relationship Id="rId77" Type="http://schemas.openxmlformats.org/officeDocument/2006/relationships/tableStyles" Target="tableStyles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slide" Target="slides/slide62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slide" Target="slides/slide65.xml"/><Relationship Id="rId75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7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7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fld id="{DAA0A3A3-4585-4610-AE6F-2CF84D756F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kumimoji="0" sz="120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8067" name="Rectangle 3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52" name="Rectangle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0" sz="120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kumimoji="0" sz="120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kumimoji="0" sz="120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fld id="{91866F9A-13CE-4D5D-9BDC-6808BAAFA8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583F5B-E324-4519-B465-57C3DCFF471C}" type="slidenum">
              <a:rPr lang="en-US" smtClean="0">
                <a:latin typeface="Times New Roman" pitchFamily="18" charset="0"/>
                <a:cs typeface="Arial" pitchFamily="34" charset="0"/>
              </a:rPr>
              <a:pPr/>
              <a:t>1</a:t>
            </a:fld>
            <a:endParaRPr lang="en-US" smtClean="0"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eaLnBrk="1" hangingPunct="1"/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583F5B-E324-4519-B465-57C3DCFF471C}" type="slidenum">
              <a:rPr lang="en-US" smtClean="0">
                <a:latin typeface="Times New Roman" pitchFamily="18" charset="0"/>
                <a:cs typeface="Arial" pitchFamily="34" charset="0"/>
              </a:rPr>
              <a:pPr/>
              <a:t>2</a:t>
            </a:fld>
            <a:endParaRPr lang="en-US" smtClean="0"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eaLnBrk="1" hangingPunct="1"/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0DAFFB-95BC-4E98-9F1F-AAD9E2F43571}" type="slidenum">
              <a:rPr lang="en-US" smtClean="0">
                <a:latin typeface="Times New Roman" pitchFamily="18" charset="0"/>
                <a:cs typeface="Arial" pitchFamily="34" charset="0"/>
              </a:rPr>
              <a:pPr/>
              <a:t>3</a:t>
            </a:fld>
            <a:endParaRPr lang="en-US" smtClean="0"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eaLnBrk="1" hangingPunct="1"/>
            <a:r>
              <a:rPr lang="en-US" smtClean="0">
                <a:solidFill>
                  <a:srgbClr val="034694"/>
                </a:solidFill>
                <a:latin typeface="Times New Roman" pitchFamily="18" charset="0"/>
              </a:rPr>
              <a:t>Figure 10.2 Photoautotrophs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13E354F-BBF6-412F-ABBD-06E2C4FFF6CA}" type="slidenum">
              <a:rPr lang="en-US" smtClean="0"/>
              <a:pPr/>
              <a:t>5</a:t>
            </a:fld>
            <a:endParaRPr lang="en-US" smtClean="0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5BB09EA-EC3E-4562-BD47-F85904D7B33F}" type="slidenum">
              <a:rPr lang="en-US" smtClean="0">
                <a:latin typeface="Times New Roman" pitchFamily="18" charset="0"/>
                <a:cs typeface="Arial" pitchFamily="34" charset="0"/>
              </a:rPr>
              <a:pPr/>
              <a:t>6</a:t>
            </a:fld>
            <a:endParaRPr lang="en-US" smtClean="0"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eaLnBrk="1" hangingPunct="1"/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44DFD54-8CD2-440A-A0A9-CDC1CC4E69A0}" type="slidenum">
              <a:rPr lang="en-US" smtClean="0">
                <a:latin typeface="Times New Roman" pitchFamily="18" charset="0"/>
                <a:cs typeface="Arial" pitchFamily="34" charset="0"/>
              </a:rPr>
              <a:pPr/>
              <a:t>7</a:t>
            </a:fld>
            <a:endParaRPr lang="en-US" smtClean="0"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eaLnBrk="1" hangingPunct="1"/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98DC4EE-5CEF-4A10-B3C4-61CFC196554A}" type="slidenum">
              <a:rPr lang="en-US" smtClean="0"/>
              <a:pPr/>
              <a:t>8</a:t>
            </a:fld>
            <a:endParaRPr lang="en-US" smtClean="0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111EE28-86D5-483E-BD44-8C05409C48AE}" type="slidenum">
              <a:rPr lang="en-US"/>
              <a:pPr/>
              <a:t>9</a:t>
            </a:fld>
            <a:endParaRPr lang="en-US"/>
          </a:p>
        </p:txBody>
      </p:sp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30DD891-3D16-4C6E-BA90-BFB4A41D1AE2}" type="slidenum">
              <a:rPr lang="en-US" smtClean="0">
                <a:latin typeface="Times New Roman" pitchFamily="18" charset="0"/>
                <a:cs typeface="Arial" pitchFamily="34" charset="0"/>
              </a:rPr>
              <a:pPr/>
              <a:t>10</a:t>
            </a:fld>
            <a:endParaRPr lang="en-US" smtClean="0"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eaLnBrk="1" hangingPunct="1"/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3DAE3A-A257-4440-8F38-1B2F8C9965ED}" type="slidenum">
              <a:rPr lang="en-US" smtClean="0">
                <a:latin typeface="Times New Roman" pitchFamily="18" charset="0"/>
                <a:cs typeface="Arial" pitchFamily="34" charset="0"/>
              </a:rPr>
              <a:pPr/>
              <a:t>11</a:t>
            </a:fld>
            <a:endParaRPr lang="en-US" smtClean="0"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eaLnBrk="1" hangingPunct="1"/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954839D-7FDD-440D-A9A2-E2EFAFC303C8}" type="slidenum">
              <a:rPr lang="en-US" smtClean="0">
                <a:latin typeface="Times New Roman" pitchFamily="18" charset="0"/>
                <a:cs typeface="Arial" pitchFamily="34" charset="0"/>
              </a:rPr>
              <a:pPr/>
              <a:t>12</a:t>
            </a:fld>
            <a:endParaRPr lang="en-US" smtClean="0"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eaLnBrk="1" hangingPunct="1"/>
            <a:r>
              <a:rPr lang="en-US" smtClean="0">
                <a:solidFill>
                  <a:srgbClr val="034694"/>
                </a:solidFill>
                <a:latin typeface="Times New Roman" pitchFamily="18" charset="0"/>
              </a:rPr>
              <a:t>Figure 10.3 Zooming in on the location of photosynthesis in a plant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701CDBD-BA45-46A7-91D0-4668AF0FA2EE}" type="slidenum">
              <a:rPr lang="en-US" smtClean="0">
                <a:latin typeface="Times New Roman" pitchFamily="18" charset="0"/>
                <a:cs typeface="Arial" pitchFamily="34" charset="0"/>
              </a:rPr>
              <a:pPr/>
              <a:t>13</a:t>
            </a:fld>
            <a:endParaRPr lang="en-US" smtClean="0"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102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eaLnBrk="1" hangingPunct="1"/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9546FFF-3EB7-4954-87CA-5F4C0B958671}" type="slidenum">
              <a:rPr lang="en-US" smtClean="0">
                <a:latin typeface="Times New Roman" pitchFamily="18" charset="0"/>
                <a:cs typeface="Arial" pitchFamily="34" charset="0"/>
              </a:rPr>
              <a:pPr/>
              <a:t>14</a:t>
            </a:fld>
            <a:endParaRPr lang="en-US" smtClean="0"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eaLnBrk="1" hangingPunct="1"/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ACB04D0-18DB-41D6-AF21-B4C0ACDBC496}" type="slidenum">
              <a:rPr lang="en-US" smtClean="0">
                <a:latin typeface="Times New Roman" pitchFamily="18" charset="0"/>
                <a:cs typeface="Arial" pitchFamily="34" charset="0"/>
              </a:rPr>
              <a:pPr/>
              <a:t>15</a:t>
            </a:fld>
            <a:endParaRPr lang="en-US" smtClean="0"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eaLnBrk="1" hangingPunct="1"/>
            <a:r>
              <a:rPr lang="en-US" smtClean="0">
                <a:solidFill>
                  <a:srgbClr val="034694"/>
                </a:solidFill>
                <a:latin typeface="Times New Roman" pitchFamily="18" charset="0"/>
              </a:rPr>
              <a:t>Figure 10.4 Tracking atoms through photosynthesis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7DEACEB-6173-474C-9DBF-8A51A947B648}" type="slidenum">
              <a:rPr lang="en-US" smtClean="0">
                <a:latin typeface="Times New Roman" pitchFamily="18" charset="0"/>
                <a:cs typeface="Arial" pitchFamily="34" charset="0"/>
              </a:rPr>
              <a:pPr/>
              <a:t>16</a:t>
            </a:fld>
            <a:endParaRPr lang="en-US" smtClean="0"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eaLnBrk="1" hangingPunct="1"/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195ABBD-A0D7-47D4-86A0-579E8ECA3F6A}" type="slidenum">
              <a:rPr lang="en-US" smtClean="0">
                <a:latin typeface="Times New Roman" pitchFamily="18" charset="0"/>
                <a:cs typeface="Arial" pitchFamily="34" charset="0"/>
              </a:rPr>
              <a:pPr/>
              <a:t>17</a:t>
            </a:fld>
            <a:endParaRPr lang="en-US" smtClean="0"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eaLnBrk="1" hangingPunct="1"/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2D1EA90-DDE1-41E4-BC75-2E1F653E0D7D}" type="slidenum">
              <a:rPr lang="en-US" smtClean="0">
                <a:latin typeface="Times New Roman" pitchFamily="18" charset="0"/>
                <a:cs typeface="Arial" pitchFamily="34" charset="0"/>
              </a:rPr>
              <a:pPr/>
              <a:t>18</a:t>
            </a:fld>
            <a:endParaRPr lang="en-US" smtClean="0"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101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eaLnBrk="1" hangingPunct="1"/>
            <a:r>
              <a:rPr lang="en-US" smtClean="0">
                <a:solidFill>
                  <a:srgbClr val="034694"/>
                </a:solidFill>
                <a:latin typeface="Times New Roman" pitchFamily="18" charset="0"/>
              </a:rPr>
              <a:t>Figure 10.5 An overview of photosynthesis: cooperation of the light reactions and the Calvin cycle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941704B-C1E9-4958-A7B1-409A2F6812AA}" type="slidenum">
              <a:rPr lang="en-US" smtClean="0">
                <a:latin typeface="Times New Roman" pitchFamily="18" charset="0"/>
                <a:cs typeface="Arial" pitchFamily="34" charset="0"/>
              </a:rPr>
              <a:pPr/>
              <a:t>19</a:t>
            </a:fld>
            <a:endParaRPr lang="en-US" smtClean="0"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106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5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eaLnBrk="1" hangingPunct="1"/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6F97E74-4349-412F-B402-9639D56CD2BC}" type="slidenum">
              <a:rPr lang="en-US" smtClean="0">
                <a:latin typeface="Times New Roman" pitchFamily="18" charset="0"/>
                <a:cs typeface="Arial" pitchFamily="34" charset="0"/>
              </a:rPr>
              <a:pPr/>
              <a:t>20</a:t>
            </a:fld>
            <a:endParaRPr lang="en-US" smtClean="0"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107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eaLnBrk="1" hangingPunct="1"/>
            <a:r>
              <a:rPr lang="en-US" smtClean="0">
                <a:solidFill>
                  <a:srgbClr val="034694"/>
                </a:solidFill>
                <a:latin typeface="Times New Roman" pitchFamily="18" charset="0"/>
              </a:rPr>
              <a:t>Figure 10.7 Why leaves are green: interaction of light with chloroplasts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4FDEE41-C350-47A7-A99D-9E734A112ADE}" type="slidenum">
              <a:rPr lang="en-US" smtClean="0">
                <a:latin typeface="Times New Roman" pitchFamily="18" charset="0"/>
                <a:cs typeface="Arial" pitchFamily="34" charset="0"/>
              </a:rPr>
              <a:pPr/>
              <a:t>21</a:t>
            </a:fld>
            <a:endParaRPr lang="en-US" smtClean="0"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113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eaLnBrk="1" hangingPunct="1"/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51FDE12-41A6-47A0-AD86-0ABAF31A9ABB}" type="slidenum">
              <a:rPr lang="en-US"/>
              <a:pPr/>
              <a:t>22</a:t>
            </a:fld>
            <a:endParaRPr lang="en-US"/>
          </a:p>
        </p:txBody>
      </p:sp>
      <p:sp>
        <p:nvSpPr>
          <p:cNvPr id="98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CBC2345-D331-4852-AB0C-03112ED023C2}" type="slidenum">
              <a:rPr lang="en-US" smtClean="0">
                <a:latin typeface="Times New Roman" pitchFamily="18" charset="0"/>
                <a:cs typeface="Arial" pitchFamily="34" charset="0"/>
              </a:rPr>
              <a:pPr/>
              <a:t>23</a:t>
            </a:fld>
            <a:endParaRPr lang="en-US" smtClean="0"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114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eaLnBrk="1" hangingPunct="1"/>
            <a:r>
              <a:rPr lang="en-US" smtClean="0">
                <a:solidFill>
                  <a:srgbClr val="034694"/>
                </a:solidFill>
                <a:latin typeface="Times New Roman" pitchFamily="18" charset="0"/>
              </a:rPr>
              <a:t>Figure 10.10 Structure of chlorophyll molecules in chloroplasts of plants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F1F59F9-6F41-4071-88EB-96DC66FFB25B}" type="slidenum">
              <a:rPr lang="en-US"/>
              <a:pPr/>
              <a:t>24</a:t>
            </a:fld>
            <a:endParaRPr lang="en-US"/>
          </a:p>
        </p:txBody>
      </p:sp>
      <p:sp>
        <p:nvSpPr>
          <p:cNvPr id="180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0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5E50D29-BC28-44A5-B535-50F5202EE175}" type="slidenum">
              <a:rPr lang="en-US" smtClean="0">
                <a:latin typeface="Times New Roman" pitchFamily="18" charset="0"/>
                <a:cs typeface="Arial" pitchFamily="34" charset="0"/>
              </a:rPr>
              <a:pPr/>
              <a:t>25</a:t>
            </a:fld>
            <a:endParaRPr lang="en-US" smtClean="0"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117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eaLnBrk="1" hangingPunct="1"/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AB1F265-12CC-4C8D-B4A8-1C8327FCBBDF}" type="slidenum">
              <a:rPr lang="en-US" smtClean="0">
                <a:latin typeface="Times New Roman" pitchFamily="18" charset="0"/>
                <a:cs typeface="Arial" pitchFamily="34" charset="0"/>
              </a:rPr>
              <a:pPr/>
              <a:t>26</a:t>
            </a:fld>
            <a:endParaRPr lang="en-US" smtClean="0"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eaLnBrk="1" hangingPunct="1"/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37FA850-452C-445D-853B-2CCB12330B67}" type="slidenum">
              <a:rPr lang="en-US" smtClean="0">
                <a:latin typeface="Times New Roman" pitchFamily="18" charset="0"/>
                <a:cs typeface="Arial" pitchFamily="34" charset="0"/>
              </a:rPr>
              <a:pPr/>
              <a:t>27</a:t>
            </a:fld>
            <a:endParaRPr lang="en-US" smtClean="0"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119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8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eaLnBrk="1" hangingPunct="1"/>
            <a:r>
              <a:rPr lang="en-US" smtClean="0">
                <a:solidFill>
                  <a:srgbClr val="034694"/>
                </a:solidFill>
                <a:latin typeface="Times New Roman" pitchFamily="18" charset="0"/>
              </a:rPr>
              <a:t>Figure 10.12 How a photosystem harvests light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E5587C1-EC5A-4B0A-96C4-89674B0EA866}" type="slidenum">
              <a:rPr lang="en-US" smtClean="0">
                <a:latin typeface="Times New Roman" pitchFamily="18" charset="0"/>
                <a:cs typeface="Arial" pitchFamily="34" charset="0"/>
              </a:rPr>
              <a:pPr/>
              <a:t>28</a:t>
            </a:fld>
            <a:endParaRPr lang="en-US" smtClean="0"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120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eaLnBrk="1" hangingPunct="1"/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EB4C011-7C50-48D7-89C8-452980B2C0C1}" type="slidenum">
              <a:rPr lang="en-US" smtClean="0">
                <a:latin typeface="Times New Roman" pitchFamily="18" charset="0"/>
                <a:cs typeface="Arial" pitchFamily="34" charset="0"/>
              </a:rPr>
              <a:pPr/>
              <a:t>29</a:t>
            </a:fld>
            <a:endParaRPr lang="en-US" smtClean="0"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121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eaLnBrk="1" hangingPunct="1"/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5B5233C-3630-4F42-9A25-8B7CAED9B493}" type="slidenum">
              <a:rPr lang="en-US" smtClean="0">
                <a:latin typeface="Times New Roman" pitchFamily="18" charset="0"/>
                <a:cs typeface="Arial" pitchFamily="34" charset="0"/>
              </a:rPr>
              <a:pPr/>
              <a:t>30</a:t>
            </a:fld>
            <a:endParaRPr lang="en-US" smtClean="0"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122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eaLnBrk="1" hangingPunct="1"/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3ABC4AE-4A4A-431E-A670-F6FDEEA0CD51}" type="slidenum">
              <a:rPr lang="en-US" smtClean="0">
                <a:latin typeface="Times New Roman" pitchFamily="18" charset="0"/>
                <a:cs typeface="Arial" pitchFamily="34" charset="0"/>
              </a:rPr>
              <a:pPr/>
              <a:t>31</a:t>
            </a:fld>
            <a:endParaRPr lang="en-US" smtClean="0"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123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9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eaLnBrk="1" hangingPunct="1"/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BBE4B18-22F7-49FA-BE82-8B5C8244E73F}" type="slidenum">
              <a:rPr lang="en-US" smtClean="0">
                <a:latin typeface="Times New Roman" pitchFamily="18" charset="0"/>
                <a:cs typeface="Arial" pitchFamily="34" charset="0"/>
              </a:rPr>
              <a:pPr/>
              <a:t>32</a:t>
            </a:fld>
            <a:endParaRPr lang="en-US" smtClean="0"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124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eaLnBrk="1" hangingPunct="1"/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013790C-CC85-439B-BE05-EA653B21D675}" type="slidenum">
              <a:rPr lang="en-US" smtClean="0">
                <a:latin typeface="Times New Roman" pitchFamily="18" charset="0"/>
                <a:cs typeface="Arial" pitchFamily="34" charset="0"/>
              </a:rPr>
              <a:pPr/>
              <a:t>33</a:t>
            </a:fld>
            <a:endParaRPr lang="en-US" smtClean="0"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125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eaLnBrk="1" hangingPunct="1"/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2157074-E0EF-4B3F-92D0-572D8267A7D1}" type="slidenum">
              <a:rPr lang="en-US" smtClean="0">
                <a:latin typeface="Times New Roman" pitchFamily="18" charset="0"/>
                <a:cs typeface="Arial" pitchFamily="34" charset="0"/>
              </a:rPr>
              <a:pPr/>
              <a:t>34</a:t>
            </a:fld>
            <a:endParaRPr lang="en-US" smtClean="0"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126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69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eaLnBrk="1" hangingPunct="1"/>
            <a:r>
              <a:rPr lang="en-US" smtClean="0">
                <a:solidFill>
                  <a:srgbClr val="034694"/>
                </a:solidFill>
                <a:latin typeface="Times New Roman" pitchFamily="18" charset="0"/>
              </a:rPr>
              <a:t>Figure 10.13 How linear electron flow during the light reactions generates ATP and NADPH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DA9CE86-BF1D-4CD4-B1BF-2E45B221E1F1}" type="slidenum">
              <a:rPr lang="en-US" smtClean="0">
                <a:latin typeface="Times New Roman" pitchFamily="18" charset="0"/>
                <a:cs typeface="Arial" pitchFamily="34" charset="0"/>
              </a:rPr>
              <a:pPr/>
              <a:t>35</a:t>
            </a:fld>
            <a:endParaRPr lang="en-US" smtClean="0"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128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80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eaLnBrk="1" hangingPunct="1"/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98BFDA6-63F6-4D43-BBFF-068A0FBF15B4}" type="slidenum">
              <a:rPr lang="en-US" smtClean="0">
                <a:latin typeface="Times New Roman" pitchFamily="18" charset="0"/>
                <a:cs typeface="Arial" pitchFamily="34" charset="0"/>
              </a:rPr>
              <a:pPr/>
              <a:t>36</a:t>
            </a:fld>
            <a:endParaRPr lang="en-US" smtClean="0"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129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0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eaLnBrk="1" hangingPunct="1"/>
            <a:r>
              <a:rPr lang="en-US" smtClean="0">
                <a:solidFill>
                  <a:srgbClr val="034694"/>
                </a:solidFill>
                <a:latin typeface="Times New Roman" pitchFamily="18" charset="0"/>
              </a:rPr>
              <a:t>Figure 10.15 Cyclic electron flow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9630357-1DC4-41A2-A65F-6A1D7697A2C5}" type="slidenum">
              <a:rPr lang="en-US" smtClean="0">
                <a:latin typeface="Times New Roman" pitchFamily="18" charset="0"/>
                <a:cs typeface="Arial" pitchFamily="34" charset="0"/>
              </a:rPr>
              <a:pPr/>
              <a:t>37</a:t>
            </a:fld>
            <a:endParaRPr lang="en-US" smtClean="0"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131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0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eaLnBrk="1" hangingPunct="1"/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F37BA00-F991-4978-90C4-DA189C244B78}" type="slidenum">
              <a:rPr lang="en-US" smtClean="0">
                <a:latin typeface="Times New Roman" pitchFamily="18" charset="0"/>
                <a:cs typeface="Arial" pitchFamily="34" charset="0"/>
              </a:rPr>
              <a:pPr/>
              <a:t>38</a:t>
            </a:fld>
            <a:endParaRPr lang="en-US" smtClean="0"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132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2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eaLnBrk="1" hangingPunct="1"/>
            <a:r>
              <a:rPr lang="en-US" sz="1100" smtClean="0">
                <a:solidFill>
                  <a:srgbClr val="034694"/>
                </a:solidFill>
                <a:latin typeface="Times New Roman" pitchFamily="18" charset="0"/>
              </a:rPr>
              <a:t>Figure 10.16 Comparison of chemiosmosis in mitochondria and chloroplasts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4A12AF4-B5A9-49CC-907A-6A3BFDF18560}" type="slidenum">
              <a:rPr lang="en-US" smtClean="0">
                <a:latin typeface="Times New Roman" pitchFamily="18" charset="0"/>
                <a:cs typeface="Arial" pitchFamily="34" charset="0"/>
              </a:rPr>
              <a:pPr/>
              <a:t>39</a:t>
            </a:fld>
            <a:endParaRPr lang="en-US" smtClean="0"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133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eaLnBrk="1" hangingPunct="1"/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D68C32-5BF7-4301-B1AD-25131873FBC9}" type="slidenum">
              <a:rPr lang="en-US" smtClean="0">
                <a:latin typeface="Times New Roman" pitchFamily="18" charset="0"/>
                <a:cs typeface="Arial" pitchFamily="34" charset="0"/>
              </a:rPr>
              <a:pPr/>
              <a:t>40</a:t>
            </a:fld>
            <a:endParaRPr lang="en-US" smtClean="0"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134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4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eaLnBrk="1" hangingPunct="1"/>
            <a:r>
              <a:rPr lang="en-US" sz="1100" smtClean="0">
                <a:solidFill>
                  <a:srgbClr val="034694"/>
                </a:solidFill>
                <a:latin typeface="Times New Roman" pitchFamily="18" charset="0"/>
              </a:rPr>
              <a:t>Figure 10.17 The light reactions and chemiosmosis: the organization of the thylakoid membrane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C95A121-3755-47D9-B844-176B940E2011}" type="slidenum">
              <a:rPr lang="en-US" smtClean="0">
                <a:latin typeface="Times New Roman" pitchFamily="18" charset="0"/>
                <a:cs typeface="Arial" pitchFamily="34" charset="0"/>
              </a:rPr>
              <a:pPr/>
              <a:t>41</a:t>
            </a:fld>
            <a:endParaRPr lang="en-US" smtClean="0"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135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5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eaLnBrk="1" hangingPunct="1"/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F36F5E0-BC9B-47F3-B2CC-B7071E19F353}" type="slidenum">
              <a:rPr lang="en-US" smtClean="0">
                <a:latin typeface="Times New Roman" pitchFamily="18" charset="0"/>
                <a:cs typeface="Arial" pitchFamily="34" charset="0"/>
              </a:rPr>
              <a:pPr/>
              <a:t>42</a:t>
            </a:fld>
            <a:endParaRPr lang="en-US" smtClean="0"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136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eaLnBrk="1" hangingPunct="1"/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DFBB6D-4091-4188-8F98-A4AAB2EDCA35}" type="slidenum">
              <a:rPr lang="en-US" smtClean="0">
                <a:latin typeface="Times New Roman" pitchFamily="18" charset="0"/>
                <a:cs typeface="Arial" pitchFamily="34" charset="0"/>
              </a:rPr>
              <a:pPr/>
              <a:t>43</a:t>
            </a:fld>
            <a:endParaRPr lang="en-US" smtClean="0"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137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7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eaLnBrk="1" hangingPunct="1"/>
            <a:r>
              <a:rPr lang="en-US" smtClean="0">
                <a:solidFill>
                  <a:srgbClr val="034694"/>
                </a:solidFill>
                <a:latin typeface="Times New Roman" pitchFamily="18" charset="0"/>
              </a:rPr>
              <a:t>Figure 10.18 The Calvin cycle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2A58CD9-9F2D-41F7-8351-32D0CDE35A19}" type="slidenum">
              <a:rPr lang="en-US" smtClean="0">
                <a:latin typeface="Times New Roman" pitchFamily="18" charset="0"/>
                <a:cs typeface="Arial" pitchFamily="34" charset="0"/>
              </a:rPr>
              <a:pPr/>
              <a:t>44</a:t>
            </a:fld>
            <a:endParaRPr lang="en-US" smtClean="0"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138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8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eaLnBrk="1" hangingPunct="1"/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CE83C06-0234-4BAB-A123-E1F14BA9AA91}" type="slidenum">
              <a:rPr lang="en-US" smtClean="0">
                <a:latin typeface="Times New Roman" pitchFamily="18" charset="0"/>
                <a:cs typeface="Arial" pitchFamily="34" charset="0"/>
              </a:rPr>
              <a:pPr/>
              <a:t>45</a:t>
            </a:fld>
            <a:endParaRPr lang="en-US" smtClean="0"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139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eaLnBrk="1" hangingPunct="1"/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7A0C982-F798-4222-B59C-2AFD8F70A325}" type="slidenum">
              <a:rPr lang="en-US" smtClean="0">
                <a:latin typeface="Times New Roman" pitchFamily="18" charset="0"/>
                <a:cs typeface="Arial" pitchFamily="34" charset="0"/>
              </a:rPr>
              <a:pPr/>
              <a:t>47</a:t>
            </a:fld>
            <a:endParaRPr lang="en-US" smtClean="0"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140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0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eaLnBrk="1" hangingPunct="1"/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2815525-4532-48BC-9609-7F738413D1D7}" type="slidenum">
              <a:rPr lang="en-US" smtClean="0">
                <a:latin typeface="Times New Roman" pitchFamily="18" charset="0"/>
                <a:cs typeface="Arial" pitchFamily="34" charset="0"/>
              </a:rPr>
              <a:pPr/>
              <a:t>48</a:t>
            </a:fld>
            <a:endParaRPr lang="en-US" smtClean="0"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141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1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eaLnBrk="1" hangingPunct="1"/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2A92B87-7FD6-4514-8CBD-C9A9C2D380F6}" type="slidenum">
              <a:rPr lang="en-US" smtClean="0">
                <a:latin typeface="Times New Roman" pitchFamily="18" charset="0"/>
                <a:cs typeface="Arial" pitchFamily="34" charset="0"/>
              </a:rPr>
              <a:pPr/>
              <a:t>49</a:t>
            </a:fld>
            <a:endParaRPr lang="en-US" smtClean="0"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142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2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eaLnBrk="1" hangingPunct="1"/>
            <a:r>
              <a:rPr lang="en-US" smtClean="0">
                <a:solidFill>
                  <a:srgbClr val="034694"/>
                </a:solidFill>
                <a:latin typeface="Times New Roman" pitchFamily="18" charset="0"/>
              </a:rPr>
              <a:t>Figure 10.19 C</a:t>
            </a:r>
            <a:r>
              <a:rPr lang="en-US" baseline="-25000" smtClean="0">
                <a:solidFill>
                  <a:srgbClr val="034694"/>
                </a:solidFill>
                <a:latin typeface="Times New Roman" pitchFamily="18" charset="0"/>
              </a:rPr>
              <a:t>4</a:t>
            </a:r>
            <a:r>
              <a:rPr lang="en-US" smtClean="0">
                <a:solidFill>
                  <a:srgbClr val="034694"/>
                </a:solidFill>
                <a:latin typeface="Times New Roman" pitchFamily="18" charset="0"/>
              </a:rPr>
              <a:t> leaf anatomy and the C</a:t>
            </a:r>
            <a:r>
              <a:rPr lang="en-US" baseline="-25000" smtClean="0">
                <a:solidFill>
                  <a:srgbClr val="034694"/>
                </a:solidFill>
                <a:latin typeface="Times New Roman" pitchFamily="18" charset="0"/>
              </a:rPr>
              <a:t>4</a:t>
            </a:r>
            <a:r>
              <a:rPr lang="en-US" smtClean="0">
                <a:solidFill>
                  <a:srgbClr val="034694"/>
                </a:solidFill>
                <a:latin typeface="Times New Roman" pitchFamily="18" charset="0"/>
              </a:rPr>
              <a:t> pathway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1288474-9537-4DDD-8420-40DEF4625B9E}" type="slidenum">
              <a:rPr lang="en-US" smtClean="0">
                <a:latin typeface="Times New Roman" pitchFamily="18" charset="0"/>
                <a:cs typeface="Arial" pitchFamily="34" charset="0"/>
              </a:rPr>
              <a:pPr/>
              <a:t>51</a:t>
            </a:fld>
            <a:endParaRPr lang="en-US" smtClean="0"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143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eaLnBrk="1" hangingPunct="1"/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8FE2B4D-1B1A-4D4D-AAF6-7546BEBA7895}" type="slidenum">
              <a:rPr lang="en-US" smtClean="0">
                <a:latin typeface="Times New Roman" pitchFamily="18" charset="0"/>
                <a:cs typeface="Arial" pitchFamily="34" charset="0"/>
              </a:rPr>
              <a:pPr/>
              <a:t>52</a:t>
            </a:fld>
            <a:endParaRPr lang="en-US" smtClean="0"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144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eaLnBrk="1" hangingPunct="1"/>
            <a:r>
              <a:rPr lang="en-US" smtClean="0">
                <a:solidFill>
                  <a:srgbClr val="034694"/>
                </a:solidFill>
                <a:latin typeface="Times New Roman" pitchFamily="18" charset="0"/>
              </a:rPr>
              <a:t>Figure 10.20 C</a:t>
            </a:r>
            <a:r>
              <a:rPr lang="en-US" baseline="-25000" smtClean="0">
                <a:solidFill>
                  <a:srgbClr val="034694"/>
                </a:solidFill>
                <a:latin typeface="Times New Roman" pitchFamily="18" charset="0"/>
              </a:rPr>
              <a:t>4</a:t>
            </a:r>
            <a:r>
              <a:rPr lang="en-US" smtClean="0">
                <a:solidFill>
                  <a:srgbClr val="034694"/>
                </a:solidFill>
                <a:latin typeface="Times New Roman" pitchFamily="18" charset="0"/>
              </a:rPr>
              <a:t> and CAM photosynthesis compared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0531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altLang="en-US" smtClean="0">
              <a:latin typeface="Times New Roman" pitchFamily="18" charset="0"/>
            </a:endParaRPr>
          </a:p>
        </p:txBody>
      </p:sp>
      <p:sp>
        <p:nvSpPr>
          <p:cNvPr id="31747" name="Slide Number Placeholder 3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/>
            <a:ext uri="{91240B29-F687-4f45-9708-019B960494DF}"/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9pPr>
          </a:lstStyle>
          <a:p>
            <a:pPr>
              <a:defRPr/>
            </a:pPr>
            <a:fld id="{55ECE26E-1114-4C2B-81D3-77C9F4ECCBB0}" type="slidenum">
              <a:rPr lang="en-US" altLang="en-US" sz="1200">
                <a:latin typeface="Times New Roman" pitchFamily="18" charset="0"/>
              </a:rPr>
              <a:pPr>
                <a:defRPr/>
              </a:pPr>
              <a:t>53</a:t>
            </a:fld>
            <a:endParaRPr lang="en-US" altLang="en-US" sz="120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2579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altLang="en-US" smtClean="0">
              <a:latin typeface="Times New Roman" pitchFamily="18" charset="0"/>
            </a:endParaRPr>
          </a:p>
        </p:txBody>
      </p:sp>
      <p:sp>
        <p:nvSpPr>
          <p:cNvPr id="33795" name="Slide Number Placeholder 3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/>
            <a:ext uri="{91240B29-F687-4f45-9708-019B960494DF}"/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9pPr>
          </a:lstStyle>
          <a:p>
            <a:pPr>
              <a:defRPr/>
            </a:pPr>
            <a:fld id="{E5867EC9-3CFF-4CCA-A2CD-D3EEE854F667}" type="slidenum">
              <a:rPr lang="en-US" altLang="en-US" sz="1200">
                <a:latin typeface="Times New Roman" pitchFamily="18" charset="0"/>
              </a:rPr>
              <a:pPr>
                <a:defRPr/>
              </a:pPr>
              <a:t>54</a:t>
            </a:fld>
            <a:endParaRPr lang="en-US" altLang="en-US" sz="120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3603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r>
              <a:rPr lang="en-US" altLang="en-US" smtClean="0">
                <a:latin typeface="Times New Roman" pitchFamily="18" charset="0"/>
              </a:rPr>
              <a:t>Answer: B</a:t>
            </a:r>
          </a:p>
        </p:txBody>
      </p:sp>
      <p:sp>
        <p:nvSpPr>
          <p:cNvPr id="35843" name="Slide Number Placeholder 3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/>
            <a:ext uri="{91240B29-F687-4f45-9708-019B960494DF}"/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9pPr>
          </a:lstStyle>
          <a:p>
            <a:pPr>
              <a:defRPr/>
            </a:pPr>
            <a:fld id="{5486026E-7B42-4C5B-8EAA-7F9EDBB93E19}" type="slidenum">
              <a:rPr lang="en-US" altLang="en-US" sz="1200">
                <a:latin typeface="Times New Roman" pitchFamily="18" charset="0"/>
              </a:rPr>
              <a:pPr>
                <a:defRPr/>
              </a:pPr>
              <a:t>55</a:t>
            </a:fld>
            <a:endParaRPr lang="en-US" altLang="en-US" sz="120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5651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r>
              <a:rPr lang="en-US" altLang="en-US" smtClean="0">
                <a:latin typeface="Times New Roman" pitchFamily="18" charset="0"/>
              </a:rPr>
              <a:t>Answer: B</a:t>
            </a:r>
          </a:p>
          <a:p>
            <a:endParaRPr lang="en-US" altLang="en-US" smtClean="0">
              <a:latin typeface="Times New Roman" pitchFamily="18" charset="0"/>
            </a:endParaRPr>
          </a:p>
        </p:txBody>
      </p:sp>
      <p:sp>
        <p:nvSpPr>
          <p:cNvPr id="37891" name="Slide Number Placeholder 3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/>
            <a:ext uri="{91240B29-F687-4f45-9708-019B960494DF}"/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9pPr>
          </a:lstStyle>
          <a:p>
            <a:pPr>
              <a:defRPr/>
            </a:pPr>
            <a:fld id="{B64F73E1-F26C-4064-A46D-AAECEEA20984}" type="slidenum">
              <a:rPr lang="en-US" altLang="en-US" sz="1200">
                <a:latin typeface="Times New Roman" pitchFamily="18" charset="0"/>
              </a:rPr>
              <a:pPr>
                <a:defRPr/>
              </a:pPr>
              <a:t>56</a:t>
            </a:fld>
            <a:endParaRPr lang="en-US" altLang="en-US" sz="120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9747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r>
              <a:rPr lang="en-US" altLang="en-US" smtClean="0">
                <a:latin typeface="Times New Roman" pitchFamily="18" charset="0"/>
              </a:rPr>
              <a:t>Answer: C</a:t>
            </a:r>
          </a:p>
        </p:txBody>
      </p:sp>
      <p:sp>
        <p:nvSpPr>
          <p:cNvPr id="41987" name="Slide Number Placeholder 3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/>
            <a:ext uri="{91240B29-F687-4f45-9708-019B960494DF}"/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9pPr>
          </a:lstStyle>
          <a:p>
            <a:pPr>
              <a:defRPr/>
            </a:pPr>
            <a:fld id="{EF08F0E9-B89D-4AF6-8F78-07D1E3B39689}" type="slidenum">
              <a:rPr lang="en-US" altLang="en-US" sz="1200">
                <a:latin typeface="Times New Roman" pitchFamily="18" charset="0"/>
              </a:rPr>
              <a:pPr>
                <a:defRPr/>
              </a:pPr>
              <a:t>57</a:t>
            </a:fld>
            <a:endParaRPr lang="en-US" altLang="en-US" sz="120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0771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altLang="en-US" smtClean="0">
              <a:latin typeface="Times New Roman" pitchFamily="18" charset="0"/>
            </a:endParaRPr>
          </a:p>
        </p:txBody>
      </p:sp>
      <p:sp>
        <p:nvSpPr>
          <p:cNvPr id="41987" name="Slide Number Placeholder 3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/>
            <a:ext uri="{91240B29-F687-4f45-9708-019B960494DF}"/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9pPr>
          </a:lstStyle>
          <a:p>
            <a:pPr>
              <a:defRPr/>
            </a:pPr>
            <a:fld id="{CCEF5751-FC5D-47B5-AEF2-6001605ACEAE}" type="slidenum">
              <a:rPr lang="en-US" altLang="en-US" sz="1200">
                <a:latin typeface="Times New Roman" pitchFamily="18" charset="0"/>
              </a:rPr>
              <a:pPr>
                <a:defRPr/>
              </a:pPr>
              <a:t>58</a:t>
            </a:fld>
            <a:endParaRPr lang="en-US" altLang="en-US" sz="120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1795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r>
              <a:rPr lang="en-US" altLang="en-US" smtClean="0">
                <a:latin typeface="Times New Roman" pitchFamily="18" charset="0"/>
              </a:rPr>
              <a:t>Answer: D</a:t>
            </a:r>
          </a:p>
        </p:txBody>
      </p:sp>
      <p:sp>
        <p:nvSpPr>
          <p:cNvPr id="44035" name="Slide Number Placeholder 3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/>
            <a:ext uri="{91240B29-F687-4f45-9708-019B960494DF}"/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9pPr>
          </a:lstStyle>
          <a:p>
            <a:pPr>
              <a:defRPr/>
            </a:pPr>
            <a:fld id="{750C1451-8A16-4883-82DD-F717D3B3E74C}" type="slidenum">
              <a:rPr lang="en-US" altLang="en-US" sz="1200">
                <a:latin typeface="Times New Roman" pitchFamily="18" charset="0"/>
              </a:rPr>
              <a:pPr>
                <a:defRPr/>
              </a:pPr>
              <a:t>59</a:t>
            </a:fld>
            <a:endParaRPr lang="en-US" altLang="en-US" sz="120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2819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altLang="en-US" smtClean="0">
              <a:latin typeface="Times New Roman" pitchFamily="18" charset="0"/>
            </a:endParaRPr>
          </a:p>
        </p:txBody>
      </p:sp>
      <p:sp>
        <p:nvSpPr>
          <p:cNvPr id="44035" name="Slide Number Placeholder 3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/>
            <a:ext uri="{91240B29-F687-4f45-9708-019B960494DF}"/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9pPr>
          </a:lstStyle>
          <a:p>
            <a:pPr>
              <a:defRPr/>
            </a:pPr>
            <a:fld id="{D6B735BE-1DCC-4E91-BEFB-8F301728B4F4}" type="slidenum">
              <a:rPr lang="en-US" altLang="en-US" sz="1200">
                <a:latin typeface="Times New Roman" pitchFamily="18" charset="0"/>
              </a:rPr>
              <a:pPr>
                <a:defRPr/>
              </a:pPr>
              <a:t>61</a:t>
            </a:fld>
            <a:endParaRPr lang="en-US" altLang="en-US" sz="120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43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r>
              <a:rPr lang="en-US" altLang="en-US" smtClean="0">
                <a:latin typeface="Times New Roman" pitchFamily="18" charset="0"/>
              </a:rPr>
              <a:t>Answer: E</a:t>
            </a:r>
          </a:p>
        </p:txBody>
      </p:sp>
      <p:sp>
        <p:nvSpPr>
          <p:cNvPr id="46083" name="Slide Number Placeholder 3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/>
            <a:ext uri="{91240B29-F687-4f45-9708-019B960494DF}"/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9pPr>
          </a:lstStyle>
          <a:p>
            <a:pPr>
              <a:defRPr/>
            </a:pPr>
            <a:fld id="{F7909C9F-B72D-477C-A8BB-555B96DF5900}" type="slidenum">
              <a:rPr lang="en-US" altLang="en-US" sz="1200">
                <a:latin typeface="Times New Roman" pitchFamily="18" charset="0"/>
              </a:rPr>
              <a:pPr>
                <a:defRPr/>
              </a:pPr>
              <a:t>62</a:t>
            </a:fld>
            <a:endParaRPr lang="en-US" altLang="en-US" sz="120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4867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altLang="en-US" smtClean="0">
              <a:latin typeface="Times New Roman" pitchFamily="18" charset="0"/>
            </a:endParaRPr>
          </a:p>
        </p:txBody>
      </p:sp>
      <p:sp>
        <p:nvSpPr>
          <p:cNvPr id="46083" name="Slide Number Placeholder 3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/>
            <a:ext uri="{91240B29-F687-4f45-9708-019B960494DF}"/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9pPr>
          </a:lstStyle>
          <a:p>
            <a:pPr>
              <a:defRPr/>
            </a:pPr>
            <a:fld id="{E681B079-638D-478A-8A4A-EF825D02E6D1}" type="slidenum">
              <a:rPr lang="en-US" altLang="en-US" sz="1200">
                <a:latin typeface="Times New Roman" pitchFamily="18" charset="0"/>
              </a:rPr>
              <a:pPr>
                <a:defRPr/>
              </a:pPr>
              <a:t>63</a:t>
            </a:fld>
            <a:endParaRPr lang="en-US" altLang="en-US" sz="120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6915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altLang="en-US" smtClean="0">
              <a:latin typeface="Times New Roman" pitchFamily="18" charset="0"/>
            </a:endParaRPr>
          </a:p>
        </p:txBody>
      </p:sp>
      <p:sp>
        <p:nvSpPr>
          <p:cNvPr id="48131" name="Slide Number Placeholder 3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/>
            <a:ext uri="{91240B29-F687-4f45-9708-019B960494DF}"/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9pPr>
          </a:lstStyle>
          <a:p>
            <a:pPr>
              <a:defRPr/>
            </a:pPr>
            <a:fld id="{D92BCB61-2631-48EE-8BDC-41B24F2DFCC0}" type="slidenum">
              <a:rPr lang="en-US" altLang="en-US" sz="1200">
                <a:latin typeface="Times New Roman" pitchFamily="18" charset="0"/>
              </a:rPr>
              <a:pPr>
                <a:defRPr/>
              </a:pPr>
              <a:t>64</a:t>
            </a:fld>
            <a:endParaRPr lang="en-US" altLang="en-US" sz="120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479BF-36F2-4C60-8B6F-4C5BB013FE54}" type="datetimeFigureOut">
              <a:rPr lang="en-US" smtClean="0"/>
              <a:pPr/>
              <a:t>28/04/2018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B2A45-E63C-440C-AE48-BA593A0F958A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10" descr="art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7175" cy="624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2"/>
          <p:cNvSpPr>
            <a:spLocks noChangeArrowheads="1"/>
          </p:cNvSpPr>
          <p:nvPr userDrawn="1"/>
        </p:nvSpPr>
        <p:spPr bwMode="auto">
          <a:xfrm>
            <a:off x="0" y="0"/>
            <a:ext cx="9140825" cy="6856413"/>
          </a:xfrm>
          <a:prstGeom prst="rect">
            <a:avLst/>
          </a:prstGeom>
          <a:solidFill>
            <a:schemeClr val="bg1">
              <a:alpha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kumimoji="0" lang="en-US" sz="2700">
              <a:latin typeface="Times New Roman" charset="0"/>
              <a:cs typeface="+mn-cs"/>
            </a:endParaRPr>
          </a:p>
        </p:txBody>
      </p:sp>
      <p:sp>
        <p:nvSpPr>
          <p:cNvPr id="9" name="Rectangle 3"/>
          <p:cNvSpPr>
            <a:spLocks noChangeArrowheads="1"/>
          </p:cNvSpPr>
          <p:nvPr userDrawn="1"/>
        </p:nvSpPr>
        <p:spPr bwMode="auto">
          <a:xfrm>
            <a:off x="0" y="6019800"/>
            <a:ext cx="9144000" cy="533400"/>
          </a:xfrm>
          <a:prstGeom prst="rect">
            <a:avLst/>
          </a:prstGeom>
          <a:solidFill>
            <a:srgbClr val="5840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  <a:cs typeface="+mn-cs"/>
            </a:endParaRPr>
          </a:p>
        </p:txBody>
      </p:sp>
      <p:sp>
        <p:nvSpPr>
          <p:cNvPr id="10" name="Rectangle 4"/>
          <p:cNvSpPr>
            <a:spLocks noChangeArrowheads="1"/>
          </p:cNvSpPr>
          <p:nvPr userDrawn="1"/>
        </p:nvSpPr>
        <p:spPr bwMode="auto">
          <a:xfrm>
            <a:off x="0" y="0"/>
            <a:ext cx="9144000" cy="1524000"/>
          </a:xfrm>
          <a:prstGeom prst="rect">
            <a:avLst/>
          </a:prstGeom>
          <a:solidFill>
            <a:srgbClr val="57B29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  <a:cs typeface="+mn-cs"/>
            </a:endParaRPr>
          </a:p>
        </p:txBody>
      </p:sp>
      <p:sp>
        <p:nvSpPr>
          <p:cNvPr id="11" name="Text Box 7"/>
          <p:cNvSpPr txBox="1">
            <a:spLocks noChangeArrowheads="1"/>
          </p:cNvSpPr>
          <p:nvPr userDrawn="1"/>
        </p:nvSpPr>
        <p:spPr bwMode="auto">
          <a:xfrm>
            <a:off x="147638" y="6597650"/>
            <a:ext cx="54864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29" tIns="45714" rIns="91429" bIns="45714" anchor="b">
            <a:spAutoFit/>
          </a:bodyPr>
          <a:lstStyle/>
          <a:p>
            <a:pPr algn="l">
              <a:defRPr/>
            </a:pPr>
            <a:r>
              <a:rPr kumimoji="0" lang="en-US" sz="1100">
                <a:solidFill>
                  <a:srgbClr val="000000"/>
                </a:solidFill>
                <a:latin typeface="Times New Roman" charset="0"/>
                <a:cs typeface="+mn-cs"/>
              </a:rPr>
              <a:t>Copyright © 2008 Pearson Education, Inc., publishing as Pearson Benjamin Cummings</a:t>
            </a:r>
          </a:p>
        </p:txBody>
      </p:sp>
      <p:sp>
        <p:nvSpPr>
          <p:cNvPr id="12" name="Text Box 8"/>
          <p:cNvSpPr txBox="1">
            <a:spLocks noChangeArrowheads="1"/>
          </p:cNvSpPr>
          <p:nvPr userDrawn="1"/>
        </p:nvSpPr>
        <p:spPr bwMode="auto">
          <a:xfrm>
            <a:off x="76200" y="4254500"/>
            <a:ext cx="3695700" cy="170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kumimoji="0" lang="en-US" sz="1800" b="1">
                <a:latin typeface="Arial Narrow" pitchFamily="34" charset="0"/>
                <a:cs typeface="+mn-cs"/>
              </a:rPr>
              <a:t>PowerPoint</a:t>
            </a:r>
            <a:r>
              <a:rPr kumimoji="0" lang="en-US" sz="1800" b="1" baseline="30000">
                <a:latin typeface="Arial Narrow" pitchFamily="34" charset="0"/>
                <a:cs typeface="+mn-cs"/>
              </a:rPr>
              <a:t>®</a:t>
            </a:r>
            <a:r>
              <a:rPr kumimoji="0" lang="en-US" sz="1800" b="1">
                <a:latin typeface="Arial Narrow" pitchFamily="34" charset="0"/>
                <a:cs typeface="+mn-cs"/>
              </a:rPr>
              <a:t> Lecture Presentations for</a:t>
            </a:r>
            <a:r>
              <a:rPr kumimoji="0" lang="en-US" sz="1800">
                <a:solidFill>
                  <a:srgbClr val="006699"/>
                </a:solidFill>
                <a:latin typeface="Arial" charset="0"/>
                <a:cs typeface="+mn-cs"/>
              </a:rPr>
              <a:t> </a:t>
            </a:r>
            <a:r>
              <a:rPr kumimoji="0" lang="en-US" sz="4800" b="1">
                <a:latin typeface="Arial" charset="0"/>
                <a:cs typeface="+mn-cs"/>
              </a:rPr>
              <a:t>Biology</a:t>
            </a:r>
            <a:r>
              <a:rPr kumimoji="0" lang="en-US" sz="2400" b="1">
                <a:latin typeface="Arial" charset="0"/>
                <a:cs typeface="+mn-cs"/>
              </a:rPr>
              <a:t> </a:t>
            </a:r>
          </a:p>
          <a:p>
            <a:pPr algn="ctr">
              <a:defRPr/>
            </a:pPr>
            <a:r>
              <a:rPr kumimoji="0" lang="en-US" sz="2000" b="1" i="1">
                <a:latin typeface="Times New Roman" charset="0"/>
                <a:cs typeface="+mn-cs"/>
              </a:rPr>
              <a:t>Eighth Edition</a:t>
            </a:r>
          </a:p>
          <a:p>
            <a:pPr algn="ctr" eaLnBrk="1" hangingPunct="1">
              <a:defRPr/>
            </a:pPr>
            <a:r>
              <a:rPr kumimoji="0" lang="en-US" sz="2000" b="1">
                <a:latin typeface="Times New Roman" charset="0"/>
                <a:cs typeface="+mn-cs"/>
              </a:rPr>
              <a:t>Neil Campbell and Jane Reece</a:t>
            </a:r>
            <a:endParaRPr kumimoji="0" lang="en-US" sz="1600" b="1">
              <a:latin typeface="Times New Roman" charset="0"/>
              <a:cs typeface="+mn-cs"/>
            </a:endParaRPr>
          </a:p>
        </p:txBody>
      </p:sp>
      <p:sp>
        <p:nvSpPr>
          <p:cNvPr id="13" name="Rectangle 12"/>
          <p:cNvSpPr>
            <a:spLocks noChangeArrowheads="1"/>
          </p:cNvSpPr>
          <p:nvPr userDrawn="1"/>
        </p:nvSpPr>
        <p:spPr bwMode="auto">
          <a:xfrm>
            <a:off x="0" y="6172200"/>
            <a:ext cx="91408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r>
              <a:rPr kumimoji="0" lang="en-US" sz="1800" b="1">
                <a:solidFill>
                  <a:schemeClr val="bg1"/>
                </a:solidFill>
                <a:latin typeface="Times New Roman" charset="0"/>
                <a:cs typeface="+mn-cs"/>
              </a:rPr>
              <a:t>Lectures by Chris Romero, updated by Erin Barley with contributions from Joan Sharp</a:t>
            </a:r>
            <a:r>
              <a:rPr kumimoji="0" lang="en-US" sz="2400">
                <a:solidFill>
                  <a:schemeClr val="bg1"/>
                </a:solidFill>
                <a:latin typeface="Arial" charset="0"/>
                <a:cs typeface="+mn-cs"/>
              </a:rPr>
              <a:t> 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479BF-36F2-4C60-8B6F-4C5BB013FE54}" type="datetimeFigureOut">
              <a:rPr lang="en-US" smtClean="0"/>
              <a:pPr/>
              <a:t>28/04/2018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B2A45-E63C-440C-AE48-BA593A0F95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479BF-36F2-4C60-8B6F-4C5BB013FE54}" type="datetimeFigureOut">
              <a:rPr lang="en-US" smtClean="0"/>
              <a:pPr/>
              <a:t>28/04/2018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B2A45-E63C-440C-AE48-BA593A0F95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479BF-36F2-4C60-8B6F-4C5BB013FE54}" type="datetimeFigureOut">
              <a:rPr lang="en-US" smtClean="0"/>
              <a:pPr/>
              <a:t>28/04/2018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B2A45-E63C-440C-AE48-BA593A0F95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479BF-36F2-4C60-8B6F-4C5BB013FE54}" type="datetimeFigureOut">
              <a:rPr lang="en-US" smtClean="0"/>
              <a:pPr/>
              <a:t>28/04/2018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B2A45-E63C-440C-AE48-BA593A0F95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479BF-36F2-4C60-8B6F-4C5BB013FE54}" type="datetimeFigureOut">
              <a:rPr lang="en-US" smtClean="0"/>
              <a:pPr/>
              <a:t>28/04/2018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B2A45-E63C-440C-AE48-BA593A0F95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479BF-36F2-4C60-8B6F-4C5BB013FE54}" type="datetimeFigureOut">
              <a:rPr lang="en-US" smtClean="0"/>
              <a:pPr/>
              <a:t>28/04/2018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B2A45-E63C-440C-AE48-BA593A0F95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479BF-36F2-4C60-8B6F-4C5BB013FE54}" type="datetimeFigureOut">
              <a:rPr lang="en-US" smtClean="0"/>
              <a:pPr/>
              <a:t>28/04/2018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B2A45-E63C-440C-AE48-BA593A0F95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479BF-36F2-4C60-8B6F-4C5BB013FE54}" type="datetimeFigureOut">
              <a:rPr lang="en-US" smtClean="0"/>
              <a:pPr/>
              <a:t>28/04/2018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B2A45-E63C-440C-AE48-BA593A0F95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479BF-36F2-4C60-8B6F-4C5BB013FE54}" type="datetimeFigureOut">
              <a:rPr lang="en-US" smtClean="0"/>
              <a:pPr/>
              <a:t>28/04/2018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B2A45-E63C-440C-AE48-BA593A0F95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479BF-36F2-4C60-8B6F-4C5BB013FE54}" type="datetimeFigureOut">
              <a:rPr lang="en-US" smtClean="0"/>
              <a:pPr/>
              <a:t>28/04/2018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B2A45-E63C-440C-AE48-BA593A0F95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74178E-E9DA-413E-95AB-8514E7386D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2479BF-36F2-4C60-8B6F-4C5BB013FE54}" type="datetimeFigureOut">
              <a:rPr lang="en-US" smtClean="0"/>
              <a:pPr/>
              <a:t>28/04/2018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EB2A45-E63C-440C-AE48-BA593A0F958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1" r:id="rId1"/>
    <p:sldLayoutId id="2147483812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  <p:sldLayoutId id="2147483820" r:id="rId10"/>
    <p:sldLayoutId id="2147483821" r:id="rId11"/>
    <p:sldLayoutId id="2147483822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.gif"/><Relationship Id="rId4" Type="http://schemas.openxmlformats.org/officeDocument/2006/relationships/hyperlink" Target="http://sps.k12.ar.us/massengale/pre_ap_lab_reports.htm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227013" y="76200"/>
            <a:ext cx="8534400" cy="503238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 err="1" smtClean="0">
                <a:solidFill>
                  <a:srgbClr val="FF0000"/>
                </a:solidFill>
              </a:rPr>
              <a:t>Sem.IV</a:t>
            </a:r>
            <a:r>
              <a:rPr lang="en-US" dirty="0" smtClean="0">
                <a:solidFill>
                  <a:srgbClr val="FF0000"/>
                </a:solidFill>
              </a:rPr>
              <a:t>, Paper VII </a:t>
            </a:r>
            <a:endParaRPr lang="en-US" dirty="0" smtClean="0">
              <a:solidFill>
                <a:srgbClr val="FF0000"/>
              </a:solidFill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196850" y="917575"/>
            <a:ext cx="8534400" cy="4686300"/>
          </a:xfrm>
        </p:spPr>
        <p:txBody>
          <a:bodyPr>
            <a:normAutofit/>
          </a:bodyPr>
          <a:lstStyle/>
          <a:p>
            <a:pPr algn="ctr" eaLnBrk="1" hangingPunct="1">
              <a:buNone/>
            </a:pPr>
            <a:r>
              <a:rPr lang="en-US" sz="9600" b="1" dirty="0" smtClean="0"/>
              <a:t>Photosynthesis</a:t>
            </a:r>
          </a:p>
          <a:p>
            <a:pPr algn="ctr" eaLnBrk="1" hangingPunct="1">
              <a:buNone/>
            </a:pPr>
            <a:endParaRPr lang="en-US" sz="3600" b="1" dirty="0" smtClean="0"/>
          </a:p>
          <a:p>
            <a:pPr algn="ctr" eaLnBrk="1" hangingPunct="1">
              <a:buNone/>
            </a:pPr>
            <a:r>
              <a:rPr lang="en-US" sz="3600" b="1" dirty="0" err="1" smtClean="0">
                <a:solidFill>
                  <a:srgbClr val="034694"/>
                </a:solidFill>
              </a:rPr>
              <a:t>Seema</a:t>
            </a:r>
            <a:r>
              <a:rPr lang="en-US" sz="3600" b="1" dirty="0" smtClean="0">
                <a:solidFill>
                  <a:srgbClr val="034694"/>
                </a:solidFill>
              </a:rPr>
              <a:t> </a:t>
            </a:r>
            <a:r>
              <a:rPr lang="en-US" sz="3600" b="1" dirty="0" err="1" smtClean="0">
                <a:solidFill>
                  <a:srgbClr val="034694"/>
                </a:solidFill>
              </a:rPr>
              <a:t>Gaikwad</a:t>
            </a:r>
            <a:endParaRPr lang="en-US" sz="3600" b="1" dirty="0" smtClean="0">
              <a:solidFill>
                <a:srgbClr val="034694"/>
              </a:solidFill>
            </a:endParaRPr>
          </a:p>
          <a:p>
            <a:pPr algn="ctr" eaLnBrk="1" hangingPunct="1">
              <a:buNone/>
            </a:pPr>
            <a:r>
              <a:rPr lang="en-US" sz="3600" b="1" dirty="0" smtClean="0">
                <a:solidFill>
                  <a:srgbClr val="034694"/>
                </a:solidFill>
              </a:rPr>
              <a:t>Dept. of Botany </a:t>
            </a:r>
          </a:p>
          <a:p>
            <a:pPr algn="ctr" eaLnBrk="1" hangingPunct="1">
              <a:buNone/>
            </a:pPr>
            <a:r>
              <a:rPr lang="en-US" sz="3600" b="1" dirty="0" err="1" smtClean="0">
                <a:solidFill>
                  <a:srgbClr val="034694"/>
                </a:solidFill>
              </a:rPr>
              <a:t>Vidnyan</a:t>
            </a:r>
            <a:r>
              <a:rPr lang="en-US" sz="3600" b="1" dirty="0" smtClean="0">
                <a:solidFill>
                  <a:srgbClr val="034694"/>
                </a:solidFill>
              </a:rPr>
              <a:t> </a:t>
            </a:r>
            <a:r>
              <a:rPr lang="en-US" sz="3600" b="1" dirty="0" err="1" smtClean="0">
                <a:solidFill>
                  <a:srgbClr val="034694"/>
                </a:solidFill>
              </a:rPr>
              <a:t>Mahavidyalaya</a:t>
            </a:r>
            <a:r>
              <a:rPr lang="en-US" sz="3600" b="1" dirty="0" smtClean="0">
                <a:solidFill>
                  <a:srgbClr val="034694"/>
                </a:solidFill>
              </a:rPr>
              <a:t>, </a:t>
            </a:r>
            <a:r>
              <a:rPr lang="en-US" sz="3600" b="1" dirty="0" err="1" smtClean="0">
                <a:solidFill>
                  <a:srgbClr val="034694"/>
                </a:solidFill>
              </a:rPr>
              <a:t>Sangola</a:t>
            </a:r>
            <a:r>
              <a:rPr lang="en-US" sz="3600" b="1" dirty="0" smtClean="0">
                <a:solidFill>
                  <a:srgbClr val="034694"/>
                </a:solidFill>
              </a:rPr>
              <a:t>.</a:t>
            </a:r>
            <a:endParaRPr lang="en-US" sz="3600" dirty="0" smtClean="0">
              <a:solidFill>
                <a:srgbClr val="034694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227013" y="76200"/>
            <a:ext cx="8534400" cy="503238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mtClean="0"/>
              <a:t>The Process That Feeds the Biosphere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196850" y="917575"/>
            <a:ext cx="8534400" cy="4686300"/>
          </a:xfrm>
        </p:spPr>
        <p:txBody>
          <a:bodyPr/>
          <a:lstStyle/>
          <a:p>
            <a:pPr eaLnBrk="1" hangingPunct="1"/>
            <a:r>
              <a:rPr lang="en-US" b="1" smtClean="0"/>
              <a:t>Photosynthesis </a:t>
            </a:r>
            <a:r>
              <a:rPr lang="en-US" smtClean="0"/>
              <a:t>is the process that converts solar energy into chemical energy</a:t>
            </a:r>
          </a:p>
          <a:p>
            <a:pPr eaLnBrk="1" hangingPunct="1"/>
            <a:r>
              <a:rPr lang="en-US" smtClean="0"/>
              <a:t>Directly or indirectly, photosynthesis nourishes almost the entire living world</a:t>
            </a:r>
          </a:p>
          <a:p>
            <a:pPr eaLnBrk="1" hangingPunct="1"/>
            <a:r>
              <a:rPr lang="en-US" smtClean="0"/>
              <a:t>Photosynthesis occurs in plants, algae, certain other protists, and some prokaryotes</a:t>
            </a:r>
          </a:p>
          <a:p>
            <a:pPr eaLnBrk="1" hangingPunct="1"/>
            <a:r>
              <a:rPr lang="en-US" smtClean="0"/>
              <a:t>These organisms feed not only themselves but also most of the living world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10_02-Photoautotrophs-U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58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ext Box 7"/>
          <p:cNvSpPr txBox="1">
            <a:spLocks noChangeArrowheads="1"/>
          </p:cNvSpPr>
          <p:nvPr/>
        </p:nvSpPr>
        <p:spPr bwMode="auto">
          <a:xfrm>
            <a:off x="3240088" y="2455863"/>
            <a:ext cx="687387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l"/>
            <a:r>
              <a:rPr kumimoji="0" lang="en-US" sz="1100" b="1"/>
              <a:t>(a) Plants</a:t>
            </a:r>
          </a:p>
        </p:txBody>
      </p:sp>
      <p:sp>
        <p:nvSpPr>
          <p:cNvPr id="4100" name="Text Box 8"/>
          <p:cNvSpPr txBox="1">
            <a:spLocks noChangeArrowheads="1"/>
          </p:cNvSpPr>
          <p:nvPr/>
        </p:nvSpPr>
        <p:spPr bwMode="auto">
          <a:xfrm>
            <a:off x="4386263" y="4344988"/>
            <a:ext cx="1538287" cy="16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l"/>
            <a:r>
              <a:rPr kumimoji="0" lang="en-US" sz="1100" b="1"/>
              <a:t>(c) Unicellular protist</a:t>
            </a:r>
          </a:p>
        </p:txBody>
      </p:sp>
      <p:sp>
        <p:nvSpPr>
          <p:cNvPr id="4101" name="Text Box 9"/>
          <p:cNvSpPr txBox="1">
            <a:spLocks noChangeArrowheads="1"/>
          </p:cNvSpPr>
          <p:nvPr/>
        </p:nvSpPr>
        <p:spPr bwMode="auto">
          <a:xfrm>
            <a:off x="5954713" y="4452938"/>
            <a:ext cx="439737" cy="10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l"/>
            <a:r>
              <a:rPr kumimoji="0" lang="en-US" sz="1100" b="1"/>
              <a:t>10 µm</a:t>
            </a:r>
          </a:p>
        </p:txBody>
      </p:sp>
      <p:sp>
        <p:nvSpPr>
          <p:cNvPr id="4102" name="Text Box 10"/>
          <p:cNvSpPr txBox="1">
            <a:spLocks noChangeArrowheads="1"/>
          </p:cNvSpPr>
          <p:nvPr/>
        </p:nvSpPr>
        <p:spPr bwMode="auto">
          <a:xfrm>
            <a:off x="8199438" y="5443538"/>
            <a:ext cx="439737" cy="10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l"/>
            <a:r>
              <a:rPr kumimoji="0" lang="en-US" sz="1100" b="1"/>
              <a:t>1.5 µm</a:t>
            </a:r>
          </a:p>
        </p:txBody>
      </p:sp>
      <p:sp>
        <p:nvSpPr>
          <p:cNvPr id="4103" name="Text Box 11"/>
          <p:cNvSpPr txBox="1">
            <a:spLocks noChangeArrowheads="1"/>
          </p:cNvSpPr>
          <p:nvPr/>
        </p:nvSpPr>
        <p:spPr bwMode="auto">
          <a:xfrm>
            <a:off x="6297613" y="6399213"/>
            <a:ext cx="439737" cy="10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l"/>
            <a:r>
              <a:rPr kumimoji="0" lang="en-US" sz="1100" b="1"/>
              <a:t>40 µm</a:t>
            </a:r>
          </a:p>
        </p:txBody>
      </p:sp>
      <p:sp>
        <p:nvSpPr>
          <p:cNvPr id="4104" name="Line 12"/>
          <p:cNvSpPr>
            <a:spLocks noChangeShapeType="1"/>
          </p:cNvSpPr>
          <p:nvPr/>
        </p:nvSpPr>
        <p:spPr bwMode="auto">
          <a:xfrm>
            <a:off x="5962650" y="4381500"/>
            <a:ext cx="0" cy="920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5" name="Line 13"/>
          <p:cNvSpPr>
            <a:spLocks noChangeShapeType="1"/>
          </p:cNvSpPr>
          <p:nvPr/>
        </p:nvSpPr>
        <p:spPr bwMode="auto">
          <a:xfrm>
            <a:off x="6343650" y="4381500"/>
            <a:ext cx="0" cy="889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6" name="Line 14"/>
          <p:cNvSpPr>
            <a:spLocks noChangeShapeType="1"/>
          </p:cNvSpPr>
          <p:nvPr/>
        </p:nvSpPr>
        <p:spPr bwMode="auto">
          <a:xfrm flipV="1">
            <a:off x="5949950" y="4422775"/>
            <a:ext cx="384175" cy="31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7" name="Text Box 15"/>
          <p:cNvSpPr txBox="1">
            <a:spLocks noChangeArrowheads="1"/>
          </p:cNvSpPr>
          <p:nvPr/>
        </p:nvSpPr>
        <p:spPr bwMode="auto">
          <a:xfrm>
            <a:off x="4764088" y="6316663"/>
            <a:ext cx="1290637" cy="17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l"/>
            <a:r>
              <a:rPr kumimoji="0" lang="en-US" sz="1100" b="1"/>
              <a:t>(d) Cyanobacteria</a:t>
            </a:r>
          </a:p>
        </p:txBody>
      </p:sp>
      <p:sp>
        <p:nvSpPr>
          <p:cNvPr id="4108" name="Line 16"/>
          <p:cNvSpPr>
            <a:spLocks noChangeShapeType="1"/>
          </p:cNvSpPr>
          <p:nvPr/>
        </p:nvSpPr>
        <p:spPr bwMode="auto">
          <a:xfrm>
            <a:off x="6299200" y="6334125"/>
            <a:ext cx="0" cy="825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9" name="Line 17"/>
          <p:cNvSpPr>
            <a:spLocks noChangeShapeType="1"/>
          </p:cNvSpPr>
          <p:nvPr/>
        </p:nvSpPr>
        <p:spPr bwMode="auto">
          <a:xfrm>
            <a:off x="6677025" y="6337300"/>
            <a:ext cx="0" cy="825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10" name="Line 18"/>
          <p:cNvSpPr>
            <a:spLocks noChangeShapeType="1"/>
          </p:cNvSpPr>
          <p:nvPr/>
        </p:nvSpPr>
        <p:spPr bwMode="auto">
          <a:xfrm>
            <a:off x="6299200" y="6372225"/>
            <a:ext cx="381000" cy="31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11" name="Text Box 19"/>
          <p:cNvSpPr txBox="1">
            <a:spLocks noChangeArrowheads="1"/>
          </p:cNvSpPr>
          <p:nvPr/>
        </p:nvSpPr>
        <p:spPr bwMode="auto">
          <a:xfrm>
            <a:off x="6770688" y="5364163"/>
            <a:ext cx="1160462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l"/>
            <a:r>
              <a:rPr kumimoji="0" lang="en-US" sz="1100" b="1"/>
              <a:t>(e) Purple sulfur</a:t>
            </a:r>
          </a:p>
          <a:p>
            <a:pPr algn="l"/>
            <a:r>
              <a:rPr kumimoji="0" lang="en-US" sz="1100" b="1"/>
              <a:t>      bacteria</a:t>
            </a:r>
          </a:p>
        </p:txBody>
      </p:sp>
      <p:sp>
        <p:nvSpPr>
          <p:cNvPr id="4112" name="Line 20"/>
          <p:cNvSpPr>
            <a:spLocks noChangeShapeType="1"/>
          </p:cNvSpPr>
          <p:nvPr/>
        </p:nvSpPr>
        <p:spPr bwMode="auto">
          <a:xfrm>
            <a:off x="8162925" y="5375275"/>
            <a:ext cx="0" cy="889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13" name="Line 21"/>
          <p:cNvSpPr>
            <a:spLocks noChangeShapeType="1"/>
          </p:cNvSpPr>
          <p:nvPr/>
        </p:nvSpPr>
        <p:spPr bwMode="auto">
          <a:xfrm>
            <a:off x="8677275" y="5375275"/>
            <a:ext cx="0" cy="889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14" name="Line 22"/>
          <p:cNvSpPr>
            <a:spLocks noChangeShapeType="1"/>
          </p:cNvSpPr>
          <p:nvPr/>
        </p:nvSpPr>
        <p:spPr bwMode="auto">
          <a:xfrm>
            <a:off x="8162925" y="5416550"/>
            <a:ext cx="514350" cy="31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15" name="Text Box 23"/>
          <p:cNvSpPr txBox="1">
            <a:spLocks noChangeArrowheads="1"/>
          </p:cNvSpPr>
          <p:nvPr/>
        </p:nvSpPr>
        <p:spPr bwMode="auto">
          <a:xfrm>
            <a:off x="446088" y="6303963"/>
            <a:ext cx="1500187" cy="19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l"/>
            <a:r>
              <a:rPr kumimoji="0" lang="en-US" sz="1100" b="1"/>
              <a:t>(b) Multicellular alga</a:t>
            </a:r>
          </a:p>
        </p:txBody>
      </p:sp>
      <p:pic>
        <p:nvPicPr>
          <p:cNvPr id="20" name="Picture 20"/>
          <p:cNvPicPr>
            <a:picLocks noChangeAspect="1" noChangeArrowheads="1"/>
          </p:cNvPicPr>
          <p:nvPr/>
        </p:nvPicPr>
        <p:blipFill>
          <a:blip r:embed="rId4"/>
          <a:srcRect b="12050"/>
          <a:stretch>
            <a:fillRect/>
          </a:stretch>
        </p:blipFill>
        <p:spPr bwMode="auto">
          <a:xfrm>
            <a:off x="0" y="0"/>
            <a:ext cx="2883266" cy="268420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766917"/>
          </a:xfrm>
        </p:spPr>
        <p:txBody>
          <a:bodyPr/>
          <a:lstStyle/>
          <a:p>
            <a:pPr algn="ctr" eaLnBrk="1" hangingPunct="1"/>
            <a:r>
              <a:rPr lang="en-US" dirty="0" smtClean="0"/>
              <a:t>PHOTOSYNTHESIS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530942"/>
            <a:ext cx="8458200" cy="6803034"/>
          </a:xfrm>
        </p:spPr>
        <p:txBody>
          <a:bodyPr/>
          <a:lstStyle/>
          <a:p>
            <a:pPr eaLnBrk="1" hangingPunct="1"/>
            <a:r>
              <a:rPr lang="en-US" sz="2800" dirty="0" smtClean="0"/>
              <a:t>Autotrophic Process:  Plants and plant-like organisms make their energy (glucose) from sunlight.</a:t>
            </a:r>
          </a:p>
          <a:p>
            <a:pPr eaLnBrk="1" hangingPunct="1"/>
            <a:r>
              <a:rPr lang="en-US" sz="2800" dirty="0" smtClean="0"/>
              <a:t>Stored as carbohydrate in their bodies.</a:t>
            </a:r>
          </a:p>
          <a:p>
            <a:pPr eaLnBrk="1" hangingPunct="1"/>
            <a:r>
              <a:rPr lang="en-US" sz="2800" dirty="0" smtClean="0"/>
              <a:t>6CO</a:t>
            </a:r>
            <a:r>
              <a:rPr lang="en-US" sz="2800" baseline="-25000" dirty="0" smtClean="0"/>
              <a:t>2</a:t>
            </a:r>
            <a:r>
              <a:rPr lang="en-US" sz="2800" dirty="0" smtClean="0"/>
              <a:t> + 6H</a:t>
            </a:r>
            <a:r>
              <a:rPr lang="en-US" sz="2800" baseline="-25000" dirty="0" smtClean="0"/>
              <a:t>2</a:t>
            </a:r>
            <a:r>
              <a:rPr lang="en-US" sz="2800" dirty="0" smtClean="0"/>
              <a:t>O + sunlight </a:t>
            </a:r>
            <a:r>
              <a:rPr lang="en-US" sz="2800" dirty="0" smtClean="0">
                <a:sym typeface="Wingdings" pitchFamily="1" charset="2"/>
              </a:rPr>
              <a:t> C</a:t>
            </a:r>
            <a:r>
              <a:rPr lang="en-US" sz="2800" baseline="-25000" dirty="0" smtClean="0">
                <a:sym typeface="Wingdings" pitchFamily="1" charset="2"/>
              </a:rPr>
              <a:t>6</a:t>
            </a:r>
            <a:r>
              <a:rPr lang="en-US" sz="2800" dirty="0" smtClean="0">
                <a:sym typeface="Wingdings" pitchFamily="1" charset="2"/>
              </a:rPr>
              <a:t>H</a:t>
            </a:r>
            <a:r>
              <a:rPr lang="en-US" sz="2800" baseline="-25000" dirty="0" smtClean="0">
                <a:sym typeface="Wingdings" pitchFamily="1" charset="2"/>
              </a:rPr>
              <a:t>12</a:t>
            </a:r>
            <a:r>
              <a:rPr lang="en-US" sz="2800" dirty="0" smtClean="0">
                <a:sym typeface="Wingdings" pitchFamily="1" charset="2"/>
              </a:rPr>
              <a:t>O</a:t>
            </a:r>
            <a:r>
              <a:rPr lang="en-US" sz="2800" baseline="-25000" dirty="0" smtClean="0">
                <a:sym typeface="Wingdings" pitchFamily="1" charset="2"/>
              </a:rPr>
              <a:t>6</a:t>
            </a:r>
            <a:r>
              <a:rPr lang="en-US" sz="2800" dirty="0" smtClean="0">
                <a:sym typeface="Wingdings" pitchFamily="1" charset="2"/>
              </a:rPr>
              <a:t> + 6O</a:t>
            </a:r>
            <a:r>
              <a:rPr lang="en-US" sz="2800" baseline="-25000" dirty="0" smtClean="0">
                <a:sym typeface="Wingdings" pitchFamily="1" charset="2"/>
              </a:rPr>
              <a:t>2</a:t>
            </a:r>
          </a:p>
          <a:p>
            <a:pPr eaLnBrk="1" hangingPunct="1"/>
            <a:r>
              <a:rPr lang="en-US" sz="2800" dirty="0" smtClean="0"/>
              <a:t>Chloroplasts split H</a:t>
            </a:r>
            <a:r>
              <a:rPr lang="en-US" sz="2800" baseline="-25000" dirty="0" smtClean="0"/>
              <a:t>2</a:t>
            </a:r>
            <a:r>
              <a:rPr lang="en-US" sz="2800" dirty="0" smtClean="0"/>
              <a:t>O into hydrogen and oxygen, incorporating the electrons of hydrogen into sugar molecules</a:t>
            </a:r>
          </a:p>
          <a:p>
            <a:pPr eaLnBrk="1" hangingPunct="1"/>
            <a:endParaRPr lang="en-US" sz="2800" baseline="-25000" dirty="0" smtClean="0">
              <a:sym typeface="Wingdings" pitchFamily="1" charset="2"/>
            </a:endParaRPr>
          </a:p>
          <a:p>
            <a:pPr eaLnBrk="1" hangingPunct="1"/>
            <a:endParaRPr lang="en-US" sz="2800" baseline="-25000" dirty="0" smtClean="0">
              <a:sym typeface="Wingdings" pitchFamily="1" charset="2"/>
            </a:endParaRPr>
          </a:p>
          <a:p>
            <a:pPr eaLnBrk="1" hangingPunct="1"/>
            <a:endParaRPr lang="en-US" sz="2800" dirty="0" smtClean="0"/>
          </a:p>
        </p:txBody>
      </p:sp>
      <p:pic>
        <p:nvPicPr>
          <p:cNvPr id="3077" name="Picture 5" descr="sun and leaf figure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124450" y="2847975"/>
            <a:ext cx="2857500" cy="2381250"/>
          </a:xfrm>
          <a:noFill/>
        </p:spPr>
      </p:pic>
      <p:pic>
        <p:nvPicPr>
          <p:cNvPr id="3076" name="Picture 4" descr="MPj01826760000[1]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66800" y="4852220"/>
            <a:ext cx="3124200" cy="2005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-1" y="1371600"/>
            <a:ext cx="7418440" cy="5486400"/>
          </a:xfrm>
        </p:spPr>
        <p:txBody>
          <a:bodyPr/>
          <a:lstStyle/>
          <a:p>
            <a:pPr eaLnBrk="1" hangingPunct="1">
              <a:buFontTx/>
              <a:buBlip>
                <a:blip r:embed="rId3"/>
              </a:buBlip>
            </a:pPr>
            <a:r>
              <a:rPr lang="en-US" sz="3600" dirty="0" smtClean="0">
                <a:solidFill>
                  <a:schemeClr val="tx2"/>
                </a:solidFill>
              </a:rPr>
              <a:t>Plants use sunlight to turn water and carbon dioxide into glucose. Glucose is a kind of sugar. </a:t>
            </a:r>
          </a:p>
          <a:p>
            <a:pPr eaLnBrk="1" hangingPunct="1">
              <a:buFontTx/>
              <a:buBlip>
                <a:blip r:embed="rId3"/>
              </a:buBlip>
            </a:pPr>
            <a:r>
              <a:rPr lang="en-US" sz="3600" dirty="0" smtClean="0">
                <a:solidFill>
                  <a:schemeClr val="tx2"/>
                </a:solidFill>
              </a:rPr>
              <a:t>Plants use glucose as food for energy and as a building block for growing.</a:t>
            </a:r>
          </a:p>
          <a:p>
            <a:pPr eaLnBrk="1" hangingPunct="1">
              <a:buFontTx/>
              <a:buBlip>
                <a:blip r:embed="rId3"/>
              </a:buBlip>
            </a:pPr>
            <a:r>
              <a:rPr lang="en-US" sz="3600" u="sng" dirty="0" err="1" smtClean="0">
                <a:solidFill>
                  <a:schemeClr val="tx2"/>
                </a:solidFill>
              </a:rPr>
              <a:t>Autotrophs</a:t>
            </a:r>
            <a:r>
              <a:rPr lang="en-US" sz="3600" dirty="0" smtClean="0">
                <a:solidFill>
                  <a:schemeClr val="tx2"/>
                </a:solidFill>
              </a:rPr>
              <a:t> make glucose and </a:t>
            </a:r>
            <a:r>
              <a:rPr lang="en-US" sz="3600" u="sng" dirty="0" err="1" smtClean="0">
                <a:solidFill>
                  <a:schemeClr val="tx2"/>
                </a:solidFill>
              </a:rPr>
              <a:t>heterotrophs</a:t>
            </a:r>
            <a:r>
              <a:rPr lang="en-US" sz="3600" dirty="0" smtClean="0">
                <a:solidFill>
                  <a:schemeClr val="tx2"/>
                </a:solidFill>
              </a:rPr>
              <a:t> are </a:t>
            </a:r>
            <a:r>
              <a:rPr lang="en-US" sz="3600" u="sng" dirty="0" smtClean="0">
                <a:solidFill>
                  <a:schemeClr val="tx2"/>
                </a:solidFill>
              </a:rPr>
              <a:t>consumers</a:t>
            </a:r>
            <a:r>
              <a:rPr lang="en-US" sz="3600" dirty="0" smtClean="0">
                <a:solidFill>
                  <a:schemeClr val="tx2"/>
                </a:solidFill>
              </a:rPr>
              <a:t> of it.</a:t>
            </a:r>
          </a:p>
        </p:txBody>
      </p:sp>
      <p:pic>
        <p:nvPicPr>
          <p:cNvPr id="6147" name="Picture 3" descr="BD13730_">
            <a:hlinkClick r:id="rId4"/>
          </p:cNvPr>
          <p:cNvPicPr>
            <a:picLocks noGrp="1" noChangeAspect="1" noChangeArrowheads="1" noCrop="1"/>
          </p:cNvPicPr>
          <p:nvPr>
            <p:ph sz="half" idx="2"/>
          </p:nvPr>
        </p:nvPicPr>
        <p:blipFill>
          <a:blip r:embed="rId5"/>
          <a:stretch>
            <a:fillRect/>
          </a:stretch>
        </p:blipFill>
        <p:spPr>
          <a:xfrm>
            <a:off x="5838825" y="3324225"/>
            <a:ext cx="1428750" cy="1428750"/>
          </a:xfrm>
        </p:spPr>
      </p:pic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152400" y="228600"/>
            <a:ext cx="416242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sz="44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Photo-synthesis</a:t>
            </a:r>
          </a:p>
        </p:txBody>
      </p:sp>
      <p:sp>
        <p:nvSpPr>
          <p:cNvPr id="31749" name="Rectangle 5"/>
          <p:cNvSpPr>
            <a:spLocks noChangeArrowheads="1"/>
          </p:cNvSpPr>
          <p:nvPr/>
        </p:nvSpPr>
        <p:spPr bwMode="auto">
          <a:xfrm>
            <a:off x="3581400" y="990600"/>
            <a:ext cx="48752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sz="24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means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"putting together with light."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/>
          <p:cNvSpPr>
            <a:spLocks noGrp="1" noChangeArrowheads="1"/>
          </p:cNvSpPr>
          <p:nvPr>
            <p:ph idx="1"/>
          </p:nvPr>
        </p:nvSpPr>
        <p:spPr>
          <a:xfrm>
            <a:off x="203200" y="1203325"/>
            <a:ext cx="8534400" cy="4346575"/>
          </a:xfrm>
        </p:spPr>
        <p:txBody>
          <a:bodyPr/>
          <a:lstStyle/>
          <a:p>
            <a:pPr eaLnBrk="1" hangingPunct="1"/>
            <a:r>
              <a:rPr lang="en-US" b="1" smtClean="0"/>
              <a:t>Autotrophs </a:t>
            </a:r>
            <a:r>
              <a:rPr lang="en-US" smtClean="0"/>
              <a:t>sustain themselves without eating anything derived from other organisms</a:t>
            </a:r>
          </a:p>
          <a:p>
            <a:pPr eaLnBrk="1" hangingPunct="1"/>
            <a:r>
              <a:rPr lang="en-US" smtClean="0"/>
              <a:t>Autotrophs are the </a:t>
            </a:r>
            <a:r>
              <a:rPr lang="en-US" b="1" i="1" smtClean="0"/>
              <a:t>producers</a:t>
            </a:r>
            <a:r>
              <a:rPr lang="en-US" smtClean="0"/>
              <a:t> of the biosphere, producing organic molecules from CO</a:t>
            </a:r>
            <a:r>
              <a:rPr lang="en-US" baseline="-25000" smtClean="0"/>
              <a:t>2</a:t>
            </a:r>
            <a:r>
              <a:rPr lang="en-US" smtClean="0"/>
              <a:t> and other inorganic molecules</a:t>
            </a:r>
          </a:p>
          <a:p>
            <a:pPr eaLnBrk="1" hangingPunct="1"/>
            <a:r>
              <a:rPr lang="en-US" smtClean="0"/>
              <a:t>Almost all plants are </a:t>
            </a:r>
            <a:r>
              <a:rPr lang="en-US" b="1" i="1" smtClean="0"/>
              <a:t>photo</a:t>
            </a:r>
            <a:r>
              <a:rPr lang="en-US" b="1" smtClean="0"/>
              <a:t>autotrophs</a:t>
            </a:r>
            <a:r>
              <a:rPr lang="en-US" smtClean="0"/>
              <a:t>, using the energy of sunlight to make organic molecules from H</a:t>
            </a:r>
            <a:r>
              <a:rPr lang="en-US" baseline="-25000" smtClean="0"/>
              <a:t>2</a:t>
            </a:r>
            <a:r>
              <a:rPr lang="en-US" smtClean="0"/>
              <a:t>O and CO</a:t>
            </a:r>
            <a:r>
              <a:rPr lang="en-US" baseline="-25000" smtClean="0"/>
              <a:t>2</a:t>
            </a: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3"/>
          <p:cNvSpPr>
            <a:spLocks noGrp="1" noChangeArrowheads="1"/>
          </p:cNvSpPr>
          <p:nvPr>
            <p:ph idx="1"/>
          </p:nvPr>
        </p:nvSpPr>
        <p:spPr>
          <a:xfrm>
            <a:off x="203200" y="1212850"/>
            <a:ext cx="8534400" cy="3432175"/>
          </a:xfrm>
        </p:spPr>
        <p:txBody>
          <a:bodyPr/>
          <a:lstStyle/>
          <a:p>
            <a:pPr eaLnBrk="1" hangingPunct="1"/>
            <a:r>
              <a:rPr lang="en-US" b="1" smtClean="0"/>
              <a:t>Heterotrophs </a:t>
            </a:r>
            <a:r>
              <a:rPr lang="en-US" smtClean="0"/>
              <a:t>obtain their organic material from other organisms</a:t>
            </a:r>
          </a:p>
          <a:p>
            <a:pPr eaLnBrk="1" hangingPunct="1"/>
            <a:r>
              <a:rPr lang="en-US" smtClean="0"/>
              <a:t>Heterotrophs are the </a:t>
            </a:r>
            <a:r>
              <a:rPr lang="en-US" b="1" i="1" smtClean="0"/>
              <a:t>consumers</a:t>
            </a:r>
            <a:r>
              <a:rPr lang="en-US" smtClean="0"/>
              <a:t> of the biosphere</a:t>
            </a:r>
          </a:p>
          <a:p>
            <a:pPr eaLnBrk="1" hangingPunct="1"/>
            <a:r>
              <a:rPr lang="en-US" smtClean="0"/>
              <a:t>Almost all heterotrophs, including humans, depend on photoautotrophs for food and O</a:t>
            </a:r>
            <a:r>
              <a:rPr lang="en-US" baseline="-25000" smtClean="0"/>
              <a:t>2</a:t>
            </a:r>
            <a:endParaRPr lang="en-US" sz="2800" baseline="-250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788988"/>
          </a:xfrm>
        </p:spPr>
        <p:txBody>
          <a:bodyPr/>
          <a:lstStyle/>
          <a:p>
            <a:pPr algn="ctr" eaLnBrk="1" hangingPunct="1"/>
            <a:r>
              <a:rPr lang="en-US" sz="4000" smtClean="0"/>
              <a:t>Plant Cells</a:t>
            </a:r>
          </a:p>
        </p:txBody>
      </p:sp>
      <p:pic>
        <p:nvPicPr>
          <p:cNvPr id="11267" name="Picture 3" descr="chloroplast-sf-c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138237" y="1839119"/>
            <a:ext cx="6867525" cy="4048125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06" name="Picture 38" descr="cpstructur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86400" y="3352800"/>
            <a:ext cx="3533775" cy="3346450"/>
          </a:xfrm>
          <a:prstGeom prst="rect">
            <a:avLst/>
          </a:prstGeom>
          <a:noFill/>
        </p:spPr>
      </p:pic>
      <p:sp>
        <p:nvSpPr>
          <p:cNvPr id="7196" name="Rectangle 28"/>
          <p:cNvSpPr>
            <a:spLocks noChangeArrowheads="1"/>
          </p:cNvSpPr>
          <p:nvPr/>
        </p:nvSpPr>
        <p:spPr bwMode="auto">
          <a:xfrm>
            <a:off x="838200" y="228600"/>
            <a:ext cx="76962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altLang="en-US" sz="4400">
                <a:solidFill>
                  <a:srgbClr val="D6009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WHY</a:t>
            </a:r>
            <a:r>
              <a:rPr lang="en-US" altLang="en-US" sz="4400">
                <a:solidFill>
                  <a:srgbClr val="66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ARE</a:t>
            </a:r>
            <a:r>
              <a:rPr lang="en-US" altLang="en-US" sz="4400">
                <a:solidFill>
                  <a:srgbClr val="00CC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PLA</a:t>
            </a:r>
            <a:r>
              <a:rPr lang="en-US" altLang="en-US" sz="440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NTS </a:t>
            </a:r>
            <a:r>
              <a:rPr lang="en-US" altLang="en-US" sz="440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GRE</a:t>
            </a:r>
            <a:r>
              <a:rPr lang="en-US" altLang="en-US" sz="440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EN? </a:t>
            </a:r>
            <a:endParaRPr lang="en-US">
              <a:solidFill>
                <a:schemeClr val="tx2"/>
              </a:solidFill>
            </a:endParaRPr>
          </a:p>
        </p:txBody>
      </p:sp>
      <p:pic>
        <p:nvPicPr>
          <p:cNvPr id="7200" name="Picture 3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29000" y="1143000"/>
            <a:ext cx="2667000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02" name="Picture 34" descr="image01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7200" y="1143000"/>
            <a:ext cx="2843213" cy="5029200"/>
          </a:xfrm>
          <a:prstGeom prst="rect">
            <a:avLst/>
          </a:prstGeom>
          <a:noFill/>
        </p:spPr>
      </p:pic>
      <p:sp>
        <p:nvSpPr>
          <p:cNvPr id="7207" name="Text Box 39"/>
          <p:cNvSpPr txBox="1">
            <a:spLocks noChangeArrowheads="1"/>
          </p:cNvSpPr>
          <p:nvPr/>
        </p:nvSpPr>
        <p:spPr bwMode="auto">
          <a:xfrm>
            <a:off x="6248400" y="1371600"/>
            <a:ext cx="2590800" cy="1966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/>
              <a:t>Plant Cells have Green Chloroplasts</a:t>
            </a:r>
          </a:p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7208" name="Text Box 40"/>
          <p:cNvSpPr txBox="1">
            <a:spLocks noChangeArrowheads="1"/>
          </p:cNvSpPr>
          <p:nvPr/>
        </p:nvSpPr>
        <p:spPr bwMode="auto">
          <a:xfrm>
            <a:off x="2964427" y="3886200"/>
            <a:ext cx="2448231" cy="3362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/>
              <a:t>The </a:t>
            </a:r>
            <a:r>
              <a:rPr lang="en-US" sz="2000" dirty="0" err="1"/>
              <a:t>thylakoid</a:t>
            </a:r>
            <a:r>
              <a:rPr lang="en-US" sz="2000" dirty="0"/>
              <a:t> membrane of the chloroplast is impregnated with photosynthetic pigments </a:t>
            </a:r>
            <a:r>
              <a:rPr lang="en-US" dirty="0"/>
              <a:t>(i.e., chlorophylls, </a:t>
            </a:r>
            <a:r>
              <a:rPr lang="en-US" dirty="0" err="1"/>
              <a:t>carotenoids</a:t>
            </a:r>
            <a:r>
              <a:rPr lang="en-US" dirty="0"/>
              <a:t>).</a:t>
            </a:r>
          </a:p>
          <a:p>
            <a:pPr>
              <a:spcBef>
                <a:spcPct val="50000"/>
              </a:spcBef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227013" y="442451"/>
            <a:ext cx="8534400" cy="1283109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 smtClean="0"/>
              <a:t>Chloroplasts: The Sites of Photosynthesis in Plants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436563" y="1932039"/>
            <a:ext cx="8534400" cy="4105224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n-US" dirty="0" smtClean="0"/>
              <a:t>Leaves (organ) are the major locations of photosynthesis</a:t>
            </a:r>
          </a:p>
          <a:p>
            <a:pPr eaLnBrk="1" hangingPunct="1"/>
            <a:r>
              <a:rPr lang="en-US" dirty="0" smtClean="0"/>
              <a:t>Their green color is from </a:t>
            </a:r>
            <a:r>
              <a:rPr lang="en-US" b="1" dirty="0" smtClean="0"/>
              <a:t>chlorophyll</a:t>
            </a:r>
            <a:r>
              <a:rPr lang="en-US" dirty="0" smtClean="0"/>
              <a:t>, the green pigment within chloroplasts</a:t>
            </a:r>
          </a:p>
          <a:p>
            <a:pPr eaLnBrk="1" hangingPunct="1"/>
            <a:r>
              <a:rPr lang="en-US" dirty="0" smtClean="0"/>
              <a:t>Light energy absorbed by chlorophyll drives the synthesis of organic molecules in the chloroplast</a:t>
            </a:r>
          </a:p>
          <a:p>
            <a:pPr eaLnBrk="1" hangingPunct="1"/>
            <a:r>
              <a:rPr lang="en-US" dirty="0" smtClean="0"/>
              <a:t>CO</a:t>
            </a:r>
            <a:r>
              <a:rPr lang="en-US" baseline="-25000" dirty="0" smtClean="0"/>
              <a:t>2</a:t>
            </a:r>
            <a:r>
              <a:rPr lang="en-US" dirty="0" smtClean="0"/>
              <a:t> enters and O</a:t>
            </a:r>
            <a:r>
              <a:rPr lang="en-US" baseline="-25000" dirty="0" smtClean="0"/>
              <a:t>2</a:t>
            </a:r>
            <a:r>
              <a:rPr lang="en-US" dirty="0" smtClean="0"/>
              <a:t> exits the leaf through microscopic pores called </a:t>
            </a:r>
            <a:r>
              <a:rPr lang="en-US" b="1" dirty="0" smtClean="0"/>
              <a:t>stomata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3"/>
          <p:cNvSpPr>
            <a:spLocks noGrp="1" noChangeArrowheads="1"/>
          </p:cNvSpPr>
          <p:nvPr>
            <p:ph idx="1"/>
          </p:nvPr>
        </p:nvSpPr>
        <p:spPr>
          <a:xfrm>
            <a:off x="341313" y="825500"/>
            <a:ext cx="8534400" cy="4686300"/>
          </a:xfrm>
        </p:spPr>
        <p:txBody>
          <a:bodyPr/>
          <a:lstStyle/>
          <a:p>
            <a:pPr eaLnBrk="1" hangingPunct="1"/>
            <a:r>
              <a:rPr lang="en-US" smtClean="0"/>
              <a:t>Chloroplasts are found mainly in cells of the </a:t>
            </a:r>
            <a:r>
              <a:rPr lang="en-US" b="1" smtClean="0"/>
              <a:t>mesophyll</a:t>
            </a:r>
            <a:r>
              <a:rPr lang="en-US" smtClean="0"/>
              <a:t>, the interior tissue of the leaf</a:t>
            </a:r>
          </a:p>
          <a:p>
            <a:pPr eaLnBrk="1" hangingPunct="1"/>
            <a:r>
              <a:rPr lang="en-US" smtClean="0"/>
              <a:t>A typical mesophyll cell has 30–40 chloroplasts</a:t>
            </a:r>
          </a:p>
          <a:p>
            <a:pPr eaLnBrk="1" hangingPunct="1"/>
            <a:r>
              <a:rPr lang="en-US" smtClean="0"/>
              <a:t>The chlorophyll is in the membranes of </a:t>
            </a:r>
            <a:r>
              <a:rPr lang="en-US" b="1" smtClean="0"/>
              <a:t>thylakoids </a:t>
            </a:r>
            <a:r>
              <a:rPr lang="en-US" smtClean="0"/>
              <a:t>(connected sacs in the chloroplast); thylakoids may be stacked in columns called </a:t>
            </a:r>
            <a:r>
              <a:rPr lang="en-US" i="1" smtClean="0"/>
              <a:t>grana (granum)</a:t>
            </a:r>
            <a:endParaRPr lang="en-US" smtClean="0"/>
          </a:p>
          <a:p>
            <a:pPr eaLnBrk="1" hangingPunct="1"/>
            <a:r>
              <a:rPr lang="en-US" smtClean="0"/>
              <a:t>Chloroplasts also contain </a:t>
            </a:r>
            <a:r>
              <a:rPr lang="en-US" b="1" smtClean="0"/>
              <a:t>stroma</a:t>
            </a:r>
            <a:r>
              <a:rPr lang="en-US" smtClean="0"/>
              <a:t>, a dense fluid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6" descr="10_03-Chloroplast-U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36788" y="136525"/>
            <a:ext cx="4670425" cy="658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3" name="Text Box 8"/>
          <p:cNvSpPr txBox="1">
            <a:spLocks noChangeArrowheads="1"/>
          </p:cNvSpPr>
          <p:nvPr/>
        </p:nvSpPr>
        <p:spPr bwMode="auto">
          <a:xfrm>
            <a:off x="5491163" y="169863"/>
            <a:ext cx="938212" cy="12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l"/>
            <a:r>
              <a:rPr kumimoji="0" lang="en-US" sz="800" b="1"/>
              <a:t>Leaf cross section</a:t>
            </a:r>
          </a:p>
        </p:txBody>
      </p:sp>
      <p:sp>
        <p:nvSpPr>
          <p:cNvPr id="10244" name="Text Box 9"/>
          <p:cNvSpPr txBox="1">
            <a:spLocks noChangeArrowheads="1"/>
          </p:cNvSpPr>
          <p:nvPr/>
        </p:nvSpPr>
        <p:spPr bwMode="auto">
          <a:xfrm>
            <a:off x="6475413" y="373063"/>
            <a:ext cx="233362" cy="11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l"/>
            <a:r>
              <a:rPr kumimoji="0" lang="en-US" sz="800" b="1"/>
              <a:t>Vein</a:t>
            </a:r>
          </a:p>
        </p:txBody>
      </p:sp>
      <p:sp>
        <p:nvSpPr>
          <p:cNvPr id="10245" name="Text Box 10"/>
          <p:cNvSpPr txBox="1">
            <a:spLocks noChangeArrowheads="1"/>
          </p:cNvSpPr>
          <p:nvPr/>
        </p:nvSpPr>
        <p:spPr bwMode="auto">
          <a:xfrm>
            <a:off x="4373563" y="1071563"/>
            <a:ext cx="519112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l"/>
            <a:r>
              <a:rPr kumimoji="0" lang="en-US" sz="800" b="1"/>
              <a:t>Mesophyll</a:t>
            </a:r>
          </a:p>
        </p:txBody>
      </p:sp>
      <p:sp>
        <p:nvSpPr>
          <p:cNvPr id="10246" name="Text Box 11"/>
          <p:cNvSpPr txBox="1">
            <a:spLocks noChangeArrowheads="1"/>
          </p:cNvSpPr>
          <p:nvPr/>
        </p:nvSpPr>
        <p:spPr bwMode="auto">
          <a:xfrm>
            <a:off x="5275263" y="2106613"/>
            <a:ext cx="417512" cy="11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l"/>
            <a:r>
              <a:rPr kumimoji="0" lang="en-US" sz="800" b="1"/>
              <a:t>Stomata</a:t>
            </a:r>
          </a:p>
        </p:txBody>
      </p:sp>
      <p:sp>
        <p:nvSpPr>
          <p:cNvPr id="10247" name="Text Box 12"/>
          <p:cNvSpPr txBox="1">
            <a:spLocks noChangeArrowheads="1"/>
          </p:cNvSpPr>
          <p:nvPr/>
        </p:nvSpPr>
        <p:spPr bwMode="auto">
          <a:xfrm>
            <a:off x="6043613" y="2173288"/>
            <a:ext cx="195262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l"/>
            <a:r>
              <a:rPr kumimoji="0" lang="en-US" sz="800" b="1"/>
              <a:t>CO</a:t>
            </a:r>
            <a:r>
              <a:rPr kumimoji="0" lang="en-US" sz="800" b="1" baseline="-25000"/>
              <a:t>2</a:t>
            </a:r>
            <a:endParaRPr kumimoji="0" lang="en-US" sz="800" b="1"/>
          </a:p>
        </p:txBody>
      </p:sp>
      <p:sp>
        <p:nvSpPr>
          <p:cNvPr id="10248" name="Text Box 13"/>
          <p:cNvSpPr txBox="1">
            <a:spLocks noChangeArrowheads="1"/>
          </p:cNvSpPr>
          <p:nvPr/>
        </p:nvSpPr>
        <p:spPr bwMode="auto">
          <a:xfrm>
            <a:off x="6438900" y="2178050"/>
            <a:ext cx="119063" cy="12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l"/>
            <a:r>
              <a:rPr kumimoji="0" lang="en-US" sz="800" b="1"/>
              <a:t>O</a:t>
            </a:r>
            <a:r>
              <a:rPr kumimoji="0" lang="en-US" sz="800" b="1" baseline="-25000"/>
              <a:t>2</a:t>
            </a:r>
            <a:endParaRPr kumimoji="0" lang="en-US" sz="800" b="1"/>
          </a:p>
        </p:txBody>
      </p:sp>
      <p:sp>
        <p:nvSpPr>
          <p:cNvPr id="10249" name="AutoShape 14"/>
          <p:cNvSpPr>
            <a:spLocks/>
          </p:cNvSpPr>
          <p:nvPr/>
        </p:nvSpPr>
        <p:spPr bwMode="auto">
          <a:xfrm>
            <a:off x="4883150" y="768350"/>
            <a:ext cx="114300" cy="723900"/>
          </a:xfrm>
          <a:prstGeom prst="leftBrace">
            <a:avLst>
              <a:gd name="adj1" fmla="val 52778"/>
              <a:gd name="adj2" fmla="val 50000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50" name="Line 15"/>
          <p:cNvSpPr>
            <a:spLocks noChangeShapeType="1"/>
          </p:cNvSpPr>
          <p:nvPr/>
        </p:nvSpPr>
        <p:spPr bwMode="auto">
          <a:xfrm>
            <a:off x="5346700" y="1495425"/>
            <a:ext cx="130175" cy="6254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51" name="Line 16"/>
          <p:cNvSpPr>
            <a:spLocks noChangeShapeType="1"/>
          </p:cNvSpPr>
          <p:nvPr/>
        </p:nvSpPr>
        <p:spPr bwMode="auto">
          <a:xfrm flipH="1">
            <a:off x="5473700" y="1755775"/>
            <a:ext cx="225425" cy="3619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52" name="Line 17"/>
          <p:cNvSpPr>
            <a:spLocks noChangeShapeType="1"/>
          </p:cNvSpPr>
          <p:nvPr/>
        </p:nvSpPr>
        <p:spPr bwMode="auto">
          <a:xfrm>
            <a:off x="6581775" y="492125"/>
            <a:ext cx="0" cy="6540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53" name="Rectangle 18"/>
          <p:cNvSpPr>
            <a:spLocks noChangeArrowheads="1"/>
          </p:cNvSpPr>
          <p:nvPr/>
        </p:nvSpPr>
        <p:spPr bwMode="auto">
          <a:xfrm>
            <a:off x="6515100" y="1333500"/>
            <a:ext cx="168275" cy="13335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54" name="Text Box 19"/>
          <p:cNvSpPr txBox="1">
            <a:spLocks noChangeArrowheads="1"/>
          </p:cNvSpPr>
          <p:nvPr/>
        </p:nvSpPr>
        <p:spPr bwMode="auto">
          <a:xfrm>
            <a:off x="4551363" y="2716213"/>
            <a:ext cx="565150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l"/>
            <a:r>
              <a:rPr kumimoji="0" lang="en-US" sz="800" b="1"/>
              <a:t>Chloroplast</a:t>
            </a:r>
          </a:p>
        </p:txBody>
      </p:sp>
      <p:sp>
        <p:nvSpPr>
          <p:cNvPr id="10255" name="Text Box 20"/>
          <p:cNvSpPr txBox="1">
            <a:spLocks noChangeArrowheads="1"/>
          </p:cNvSpPr>
          <p:nvPr/>
        </p:nvSpPr>
        <p:spPr bwMode="auto">
          <a:xfrm>
            <a:off x="5819775" y="2789238"/>
            <a:ext cx="730250" cy="11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l"/>
            <a:r>
              <a:rPr kumimoji="0" lang="en-US" sz="800" b="1"/>
              <a:t>Mesophyll cell</a:t>
            </a:r>
          </a:p>
        </p:txBody>
      </p:sp>
      <p:sp>
        <p:nvSpPr>
          <p:cNvPr id="10256" name="Text Box 21"/>
          <p:cNvSpPr txBox="1">
            <a:spLocks noChangeArrowheads="1"/>
          </p:cNvSpPr>
          <p:nvPr/>
        </p:nvSpPr>
        <p:spPr bwMode="auto">
          <a:xfrm>
            <a:off x="4760913" y="4056063"/>
            <a:ext cx="523875" cy="23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l"/>
            <a:r>
              <a:rPr kumimoji="0" lang="en-US" sz="800" b="1"/>
              <a:t>Outer</a:t>
            </a:r>
          </a:p>
          <a:p>
            <a:pPr algn="l"/>
            <a:r>
              <a:rPr kumimoji="0" lang="en-US" sz="800" b="1"/>
              <a:t>membrane</a:t>
            </a:r>
          </a:p>
        </p:txBody>
      </p:sp>
      <p:sp>
        <p:nvSpPr>
          <p:cNvPr id="10257" name="Text Box 22"/>
          <p:cNvSpPr txBox="1">
            <a:spLocks noChangeArrowheads="1"/>
          </p:cNvSpPr>
          <p:nvPr/>
        </p:nvSpPr>
        <p:spPr bwMode="auto">
          <a:xfrm>
            <a:off x="4686300" y="4425950"/>
            <a:ext cx="736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l"/>
            <a:r>
              <a:rPr kumimoji="0" lang="en-US" sz="800" b="1"/>
              <a:t>Intermembrane</a:t>
            </a:r>
          </a:p>
          <a:p>
            <a:pPr algn="l"/>
            <a:r>
              <a:rPr kumimoji="0" lang="en-US" sz="800" b="1"/>
              <a:t>space</a:t>
            </a:r>
          </a:p>
        </p:txBody>
      </p:sp>
      <p:sp>
        <p:nvSpPr>
          <p:cNvPr id="10258" name="Text Box 23"/>
          <p:cNvSpPr txBox="1">
            <a:spLocks noChangeArrowheads="1"/>
          </p:cNvSpPr>
          <p:nvPr/>
        </p:nvSpPr>
        <p:spPr bwMode="auto">
          <a:xfrm>
            <a:off x="6575425" y="4430713"/>
            <a:ext cx="252413" cy="112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l"/>
            <a:r>
              <a:rPr kumimoji="0" lang="en-US" sz="800" b="1"/>
              <a:t>5 µm</a:t>
            </a:r>
          </a:p>
        </p:txBody>
      </p:sp>
      <p:sp>
        <p:nvSpPr>
          <p:cNvPr id="10259" name="Line 24"/>
          <p:cNvSpPr>
            <a:spLocks noChangeShapeType="1"/>
          </p:cNvSpPr>
          <p:nvPr/>
        </p:nvSpPr>
        <p:spPr bwMode="auto">
          <a:xfrm flipV="1">
            <a:off x="6523038" y="4411663"/>
            <a:ext cx="339725" cy="31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60" name="Line 25"/>
          <p:cNvSpPr>
            <a:spLocks noChangeShapeType="1"/>
          </p:cNvSpPr>
          <p:nvPr/>
        </p:nvSpPr>
        <p:spPr bwMode="auto">
          <a:xfrm>
            <a:off x="6523038" y="4384675"/>
            <a:ext cx="0" cy="555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61" name="Line 26"/>
          <p:cNvSpPr>
            <a:spLocks noChangeShapeType="1"/>
          </p:cNvSpPr>
          <p:nvPr/>
        </p:nvSpPr>
        <p:spPr bwMode="auto">
          <a:xfrm>
            <a:off x="6858000" y="4379913"/>
            <a:ext cx="0" cy="555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62" name="Text Box 27"/>
          <p:cNvSpPr txBox="1">
            <a:spLocks noChangeArrowheads="1"/>
          </p:cNvSpPr>
          <p:nvPr/>
        </p:nvSpPr>
        <p:spPr bwMode="auto">
          <a:xfrm>
            <a:off x="4454525" y="4800600"/>
            <a:ext cx="523875" cy="23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l"/>
            <a:r>
              <a:rPr kumimoji="0" lang="en-US" sz="800" b="1"/>
              <a:t>Inner</a:t>
            </a:r>
          </a:p>
          <a:p>
            <a:pPr algn="l"/>
            <a:r>
              <a:rPr kumimoji="0" lang="en-US" sz="800" b="1"/>
              <a:t>membrane</a:t>
            </a:r>
          </a:p>
        </p:txBody>
      </p:sp>
      <p:sp>
        <p:nvSpPr>
          <p:cNvPr id="10263" name="Text Box 28"/>
          <p:cNvSpPr txBox="1">
            <a:spLocks noChangeArrowheads="1"/>
          </p:cNvSpPr>
          <p:nvPr/>
        </p:nvSpPr>
        <p:spPr bwMode="auto">
          <a:xfrm>
            <a:off x="3643313" y="4597400"/>
            <a:ext cx="4778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l"/>
            <a:r>
              <a:rPr kumimoji="0" lang="en-US" sz="800" b="1"/>
              <a:t>Thylakoid</a:t>
            </a:r>
          </a:p>
          <a:p>
            <a:pPr algn="l"/>
            <a:r>
              <a:rPr kumimoji="0" lang="en-US" sz="800" b="1"/>
              <a:t>space</a:t>
            </a:r>
          </a:p>
        </p:txBody>
      </p:sp>
      <p:sp>
        <p:nvSpPr>
          <p:cNvPr id="10264" name="Text Box 29"/>
          <p:cNvSpPr txBox="1">
            <a:spLocks noChangeArrowheads="1"/>
          </p:cNvSpPr>
          <p:nvPr/>
        </p:nvSpPr>
        <p:spPr bwMode="auto">
          <a:xfrm>
            <a:off x="3076575" y="4354513"/>
            <a:ext cx="498475" cy="11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l"/>
            <a:r>
              <a:rPr kumimoji="0" lang="en-US" sz="800" b="1"/>
              <a:t>Thylakoid</a:t>
            </a:r>
          </a:p>
          <a:p>
            <a:pPr algn="l"/>
            <a:endParaRPr kumimoji="0" lang="en-US" sz="800" b="1"/>
          </a:p>
        </p:txBody>
      </p:sp>
      <p:sp>
        <p:nvSpPr>
          <p:cNvPr id="10265" name="Text Box 30"/>
          <p:cNvSpPr txBox="1">
            <a:spLocks noChangeArrowheads="1"/>
          </p:cNvSpPr>
          <p:nvPr/>
        </p:nvSpPr>
        <p:spPr bwMode="auto">
          <a:xfrm>
            <a:off x="2728913" y="4608513"/>
            <a:ext cx="396875" cy="12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l"/>
            <a:r>
              <a:rPr kumimoji="0" lang="en-US" sz="800" b="1"/>
              <a:t>Granum</a:t>
            </a:r>
          </a:p>
          <a:p>
            <a:pPr algn="l"/>
            <a:endParaRPr kumimoji="0" lang="en-US" sz="800" b="1"/>
          </a:p>
        </p:txBody>
      </p:sp>
      <p:sp>
        <p:nvSpPr>
          <p:cNvPr id="10266" name="Text Box 31"/>
          <p:cNvSpPr txBox="1">
            <a:spLocks noChangeArrowheads="1"/>
          </p:cNvSpPr>
          <p:nvPr/>
        </p:nvSpPr>
        <p:spPr bwMode="auto">
          <a:xfrm>
            <a:off x="2260600" y="4595813"/>
            <a:ext cx="366713" cy="13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l"/>
            <a:r>
              <a:rPr kumimoji="0" lang="en-US" sz="800" b="1"/>
              <a:t>Stroma</a:t>
            </a:r>
          </a:p>
          <a:p>
            <a:pPr algn="l"/>
            <a:endParaRPr kumimoji="0" lang="en-US" sz="800" b="1"/>
          </a:p>
        </p:txBody>
      </p:sp>
      <p:sp>
        <p:nvSpPr>
          <p:cNvPr id="10267" name="Line 32"/>
          <p:cNvSpPr>
            <a:spLocks noChangeShapeType="1"/>
          </p:cNvSpPr>
          <p:nvPr/>
        </p:nvSpPr>
        <p:spPr bwMode="auto">
          <a:xfrm flipH="1">
            <a:off x="2446338" y="4005263"/>
            <a:ext cx="147637" cy="6000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68" name="Line 33"/>
          <p:cNvSpPr>
            <a:spLocks noChangeShapeType="1"/>
          </p:cNvSpPr>
          <p:nvPr/>
        </p:nvSpPr>
        <p:spPr bwMode="auto">
          <a:xfrm>
            <a:off x="2735263" y="3868738"/>
            <a:ext cx="109537" cy="7540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69" name="AutoShape 34"/>
          <p:cNvSpPr>
            <a:spLocks/>
          </p:cNvSpPr>
          <p:nvPr/>
        </p:nvSpPr>
        <p:spPr bwMode="auto">
          <a:xfrm>
            <a:off x="2728913" y="3611563"/>
            <a:ext cx="114300" cy="519112"/>
          </a:xfrm>
          <a:prstGeom prst="leftBrace">
            <a:avLst>
              <a:gd name="adj1" fmla="val 37847"/>
              <a:gd name="adj2" fmla="val 50000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70" name="Line 35"/>
          <p:cNvSpPr>
            <a:spLocks noChangeShapeType="1"/>
          </p:cNvSpPr>
          <p:nvPr/>
        </p:nvSpPr>
        <p:spPr bwMode="auto">
          <a:xfrm>
            <a:off x="2471738" y="4711700"/>
            <a:ext cx="373062" cy="84613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71" name="Line 36"/>
          <p:cNvSpPr>
            <a:spLocks noChangeShapeType="1"/>
          </p:cNvSpPr>
          <p:nvPr/>
        </p:nvSpPr>
        <p:spPr bwMode="auto">
          <a:xfrm>
            <a:off x="2844800" y="4716463"/>
            <a:ext cx="69850" cy="7334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72" name="AutoShape 37"/>
          <p:cNvSpPr>
            <a:spLocks/>
          </p:cNvSpPr>
          <p:nvPr/>
        </p:nvSpPr>
        <p:spPr bwMode="auto">
          <a:xfrm>
            <a:off x="2903538" y="5383213"/>
            <a:ext cx="79375" cy="136525"/>
          </a:xfrm>
          <a:prstGeom prst="leftBrace">
            <a:avLst>
              <a:gd name="adj1" fmla="val 14333"/>
              <a:gd name="adj2" fmla="val 50000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73" name="AutoShape 38"/>
          <p:cNvSpPr>
            <a:spLocks/>
          </p:cNvSpPr>
          <p:nvPr/>
        </p:nvSpPr>
        <p:spPr bwMode="auto">
          <a:xfrm>
            <a:off x="3463925" y="3959225"/>
            <a:ext cx="74613" cy="82550"/>
          </a:xfrm>
          <a:prstGeom prst="leftBrace">
            <a:avLst>
              <a:gd name="adj1" fmla="val 9220"/>
              <a:gd name="adj2" fmla="val 50000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74" name="Line 39"/>
          <p:cNvSpPr>
            <a:spLocks noChangeShapeType="1"/>
          </p:cNvSpPr>
          <p:nvPr/>
        </p:nvSpPr>
        <p:spPr bwMode="auto">
          <a:xfrm flipH="1">
            <a:off x="3311525" y="4000500"/>
            <a:ext cx="158750" cy="355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75" name="Line 40"/>
          <p:cNvSpPr>
            <a:spLocks noChangeShapeType="1"/>
          </p:cNvSpPr>
          <p:nvPr/>
        </p:nvSpPr>
        <p:spPr bwMode="auto">
          <a:xfrm>
            <a:off x="3644900" y="3975100"/>
            <a:ext cx="220663" cy="6238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76" name="Line 41"/>
          <p:cNvSpPr>
            <a:spLocks noChangeShapeType="1"/>
          </p:cNvSpPr>
          <p:nvPr/>
        </p:nvSpPr>
        <p:spPr bwMode="auto">
          <a:xfrm>
            <a:off x="4008438" y="4271963"/>
            <a:ext cx="415925" cy="5746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77" name="Line 42"/>
          <p:cNvSpPr>
            <a:spLocks noChangeShapeType="1"/>
          </p:cNvSpPr>
          <p:nvPr/>
        </p:nvSpPr>
        <p:spPr bwMode="auto">
          <a:xfrm>
            <a:off x="4259263" y="4195763"/>
            <a:ext cx="393700" cy="2841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78" name="Line 43"/>
          <p:cNvSpPr>
            <a:spLocks noChangeShapeType="1"/>
          </p:cNvSpPr>
          <p:nvPr/>
        </p:nvSpPr>
        <p:spPr bwMode="auto">
          <a:xfrm>
            <a:off x="4365625" y="4017963"/>
            <a:ext cx="376238" cy="1047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79" name="Line 44"/>
          <p:cNvSpPr>
            <a:spLocks noChangeShapeType="1"/>
          </p:cNvSpPr>
          <p:nvPr/>
        </p:nvSpPr>
        <p:spPr bwMode="auto">
          <a:xfrm flipV="1">
            <a:off x="4513263" y="2841625"/>
            <a:ext cx="330200" cy="22383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80" name="Line 45"/>
          <p:cNvSpPr>
            <a:spLocks noChangeShapeType="1"/>
          </p:cNvSpPr>
          <p:nvPr/>
        </p:nvSpPr>
        <p:spPr bwMode="auto">
          <a:xfrm>
            <a:off x="4833938" y="2844800"/>
            <a:ext cx="1177925" cy="7747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81" name="Text Box 46"/>
          <p:cNvSpPr txBox="1">
            <a:spLocks noChangeArrowheads="1"/>
          </p:cNvSpPr>
          <p:nvPr/>
        </p:nvSpPr>
        <p:spPr bwMode="auto">
          <a:xfrm>
            <a:off x="4537075" y="6410325"/>
            <a:ext cx="252413" cy="112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l"/>
            <a:r>
              <a:rPr kumimoji="0" lang="en-US" sz="800" b="1"/>
              <a:t>1 µm</a:t>
            </a:r>
          </a:p>
        </p:txBody>
      </p:sp>
      <p:sp>
        <p:nvSpPr>
          <p:cNvPr id="10282" name="Line 47"/>
          <p:cNvSpPr>
            <a:spLocks noChangeShapeType="1"/>
          </p:cNvSpPr>
          <p:nvPr/>
        </p:nvSpPr>
        <p:spPr bwMode="auto">
          <a:xfrm>
            <a:off x="4478338" y="6383338"/>
            <a:ext cx="36036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83" name="Line 48"/>
          <p:cNvSpPr>
            <a:spLocks noChangeShapeType="1"/>
          </p:cNvSpPr>
          <p:nvPr/>
        </p:nvSpPr>
        <p:spPr bwMode="auto">
          <a:xfrm flipH="1">
            <a:off x="4473575" y="6354763"/>
            <a:ext cx="1588" cy="76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84" name="Line 49"/>
          <p:cNvSpPr>
            <a:spLocks noChangeShapeType="1"/>
          </p:cNvSpPr>
          <p:nvPr/>
        </p:nvSpPr>
        <p:spPr bwMode="auto">
          <a:xfrm flipH="1">
            <a:off x="4838700" y="6354763"/>
            <a:ext cx="1588" cy="76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171450" y="280219"/>
            <a:ext cx="8534400" cy="2123767"/>
          </a:xfrm>
        </p:spPr>
        <p:txBody>
          <a:bodyPr>
            <a:normAutofit/>
          </a:bodyPr>
          <a:lstStyle/>
          <a:p>
            <a:pPr marL="60325" indent="0" eaLnBrk="1" hangingPunct="1"/>
            <a:r>
              <a:rPr lang="en-US" dirty="0" smtClean="0"/>
              <a:t>The light reactions convert solar energy to the chemical energy of ATP and NADPH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214313" y="2802193"/>
            <a:ext cx="8534400" cy="3539613"/>
          </a:xfrm>
        </p:spPr>
        <p:txBody>
          <a:bodyPr>
            <a:normAutofit/>
          </a:bodyPr>
          <a:lstStyle/>
          <a:p>
            <a:pPr eaLnBrk="1" hangingPunct="1"/>
            <a:r>
              <a:rPr lang="en-US" sz="4000" dirty="0" smtClean="0"/>
              <a:t>Chloroplasts are solar-powered chemical factories</a:t>
            </a:r>
          </a:p>
          <a:p>
            <a:pPr eaLnBrk="1" hangingPunct="1"/>
            <a:r>
              <a:rPr lang="en-US" sz="4000" dirty="0" smtClean="0"/>
              <a:t>Their </a:t>
            </a:r>
            <a:r>
              <a:rPr lang="en-US" sz="4000" b="1" dirty="0" err="1" smtClean="0"/>
              <a:t>thylakoids</a:t>
            </a:r>
            <a:r>
              <a:rPr lang="en-US" sz="4000" b="1" dirty="0" smtClean="0"/>
              <a:t> transform light energy into the chemical energy of ATP and NADPH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15913"/>
            <a:ext cx="8534400" cy="508000"/>
          </a:xfrm>
        </p:spPr>
        <p:txBody>
          <a:bodyPr>
            <a:normAutofit fontScale="90000"/>
          </a:bodyPr>
          <a:lstStyle/>
          <a:p>
            <a:pPr marL="0" indent="0" eaLnBrk="1" hangingPunct="1"/>
            <a:r>
              <a:rPr lang="en-US" smtClean="0"/>
              <a:t>Tracking Atoms Through Photosynthesis</a:t>
            </a:r>
            <a:endParaRPr lang="en-US" i="1" smtClean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215900" y="1212850"/>
            <a:ext cx="8534400" cy="1006475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n-US" dirty="0" smtClean="0"/>
              <a:t>Photosynthesis can be summarized as the following equation:</a:t>
            </a:r>
          </a:p>
        </p:txBody>
      </p:sp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0" y="2665413"/>
            <a:ext cx="9028433" cy="46230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square" lIns="92075" tIns="46038" rIns="92075" bIns="46038" anchor="ctr">
            <a:spAutoFit/>
          </a:bodyPr>
          <a:lstStyle/>
          <a:p>
            <a:pPr algn="ctr"/>
            <a:r>
              <a:rPr lang="en-US" sz="2400" b="1" dirty="0">
                <a:solidFill>
                  <a:srgbClr val="C00000"/>
                </a:solidFill>
              </a:rPr>
              <a:t>6 CO</a:t>
            </a:r>
            <a:r>
              <a:rPr lang="en-US" sz="2400" b="1" baseline="-25000" dirty="0">
                <a:solidFill>
                  <a:srgbClr val="C00000"/>
                </a:solidFill>
              </a:rPr>
              <a:t>2</a:t>
            </a:r>
            <a:r>
              <a:rPr lang="en-US" sz="2400" b="1" dirty="0">
                <a:solidFill>
                  <a:srgbClr val="C00000"/>
                </a:solidFill>
              </a:rPr>
              <a:t> + 12 H</a:t>
            </a:r>
            <a:r>
              <a:rPr lang="en-US" sz="2400" b="1" baseline="-25000" dirty="0">
                <a:solidFill>
                  <a:srgbClr val="C00000"/>
                </a:solidFill>
              </a:rPr>
              <a:t>2</a:t>
            </a:r>
            <a:r>
              <a:rPr lang="en-US" sz="2400" b="1" dirty="0">
                <a:solidFill>
                  <a:srgbClr val="C00000"/>
                </a:solidFill>
              </a:rPr>
              <a:t>O + Light energy </a:t>
            </a:r>
            <a:r>
              <a:rPr lang="en-US" sz="2400" b="1" dirty="0">
                <a:solidFill>
                  <a:srgbClr val="C00000"/>
                </a:solidFill>
                <a:sym typeface="Symbol" pitchFamily="18" charset="2"/>
              </a:rPr>
              <a:t> C</a:t>
            </a:r>
            <a:r>
              <a:rPr lang="en-US" sz="2400" b="1" baseline="-25000" dirty="0">
                <a:solidFill>
                  <a:srgbClr val="C00000"/>
                </a:solidFill>
                <a:sym typeface="Symbol" pitchFamily="18" charset="2"/>
              </a:rPr>
              <a:t>6</a:t>
            </a:r>
            <a:r>
              <a:rPr lang="en-US" sz="2400" b="1" dirty="0">
                <a:solidFill>
                  <a:srgbClr val="C00000"/>
                </a:solidFill>
                <a:sym typeface="Symbol" pitchFamily="18" charset="2"/>
              </a:rPr>
              <a:t>H</a:t>
            </a:r>
            <a:r>
              <a:rPr lang="en-US" sz="2400" b="1" baseline="-25000" dirty="0">
                <a:solidFill>
                  <a:srgbClr val="C00000"/>
                </a:solidFill>
                <a:sym typeface="Symbol" pitchFamily="18" charset="2"/>
              </a:rPr>
              <a:t>12</a:t>
            </a:r>
            <a:r>
              <a:rPr lang="en-US" sz="2400" b="1" dirty="0">
                <a:solidFill>
                  <a:srgbClr val="C00000"/>
                </a:solidFill>
                <a:sym typeface="Symbol" pitchFamily="18" charset="2"/>
              </a:rPr>
              <a:t>O</a:t>
            </a:r>
            <a:r>
              <a:rPr lang="en-US" sz="2400" b="1" baseline="-25000" dirty="0">
                <a:solidFill>
                  <a:srgbClr val="C00000"/>
                </a:solidFill>
                <a:sym typeface="Symbol" pitchFamily="18" charset="2"/>
              </a:rPr>
              <a:t>6</a:t>
            </a:r>
            <a:r>
              <a:rPr lang="en-US" sz="2400" b="1" dirty="0">
                <a:solidFill>
                  <a:srgbClr val="C00000"/>
                </a:solidFill>
                <a:sym typeface="Symbol" pitchFamily="18" charset="2"/>
              </a:rPr>
              <a:t> + 6 O</a:t>
            </a:r>
            <a:r>
              <a:rPr lang="en-US" sz="2400" b="1" baseline="-25000" dirty="0">
                <a:solidFill>
                  <a:srgbClr val="C00000"/>
                </a:solidFill>
                <a:sym typeface="Symbol" pitchFamily="18" charset="2"/>
              </a:rPr>
              <a:t>2</a:t>
            </a:r>
            <a:r>
              <a:rPr lang="en-US" sz="2400" b="1" dirty="0">
                <a:solidFill>
                  <a:srgbClr val="C00000"/>
                </a:solidFill>
                <a:sym typeface="Symbol" pitchFamily="18" charset="2"/>
              </a:rPr>
              <a:t> + 6 H</a:t>
            </a:r>
            <a:r>
              <a:rPr lang="en-US" sz="2400" b="1" baseline="-25000" dirty="0">
                <a:solidFill>
                  <a:srgbClr val="C00000"/>
                </a:solidFill>
                <a:sym typeface="Symbol" pitchFamily="18" charset="2"/>
              </a:rPr>
              <a:t>2</a:t>
            </a:r>
            <a:r>
              <a:rPr lang="en-US" sz="2400" b="1" dirty="0">
                <a:solidFill>
                  <a:srgbClr val="C00000"/>
                </a:solidFill>
                <a:sym typeface="Symbol" pitchFamily="18" charset="2"/>
              </a:rPr>
              <a:t>O 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301625" y="3681413"/>
            <a:ext cx="85344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50838" indent="-350838" algn="l" eaLnBrk="1" hangingPunct="1">
              <a:spcBef>
                <a:spcPct val="45000"/>
              </a:spcBef>
              <a:spcAft>
                <a:spcPct val="20000"/>
              </a:spcAft>
              <a:buClr>
                <a:schemeClr val="tx2"/>
              </a:buClr>
              <a:buFontTx/>
              <a:buChar char="•"/>
              <a:defRPr/>
            </a:pPr>
            <a:r>
              <a:rPr kumimoji="0" lang="en-US" sz="3200" b="1" kern="0" dirty="0">
                <a:latin typeface="+mj-lt"/>
                <a:cs typeface="+mn-cs"/>
              </a:rPr>
              <a:t>Chloroplasts split H</a:t>
            </a:r>
            <a:r>
              <a:rPr kumimoji="0" lang="en-US" sz="3200" b="1" kern="0" baseline="-25000" dirty="0">
                <a:latin typeface="+mj-lt"/>
                <a:cs typeface="+mn-cs"/>
              </a:rPr>
              <a:t>2</a:t>
            </a:r>
            <a:r>
              <a:rPr kumimoji="0" lang="en-US" sz="3200" b="1" kern="0" dirty="0">
                <a:latin typeface="+mj-lt"/>
                <a:cs typeface="+mn-cs"/>
              </a:rPr>
              <a:t>O into hydrogen and oxygen, incorporating the electrons of hydrogen into sugar molecules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5" descr="10_04TrackingAtoms-U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6863" y="2051050"/>
            <a:ext cx="8548687" cy="275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1" name="Text Box 6"/>
          <p:cNvSpPr txBox="1">
            <a:spLocks noChangeArrowheads="1"/>
          </p:cNvSpPr>
          <p:nvPr/>
        </p:nvSpPr>
        <p:spPr bwMode="auto">
          <a:xfrm>
            <a:off x="1236663" y="2370138"/>
            <a:ext cx="1465262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l"/>
            <a:r>
              <a:rPr kumimoji="0" lang="en-US" sz="2200" b="1"/>
              <a:t>Reactants:</a:t>
            </a:r>
          </a:p>
        </p:txBody>
      </p:sp>
      <p:sp>
        <p:nvSpPr>
          <p:cNvPr id="12292" name="Text Box 8"/>
          <p:cNvSpPr txBox="1">
            <a:spLocks noChangeArrowheads="1"/>
          </p:cNvSpPr>
          <p:nvPr/>
        </p:nvSpPr>
        <p:spPr bwMode="auto">
          <a:xfrm>
            <a:off x="4062413" y="2347913"/>
            <a:ext cx="827087" cy="37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l">
              <a:lnSpc>
                <a:spcPct val="110000"/>
              </a:lnSpc>
            </a:pPr>
            <a:r>
              <a:rPr kumimoji="0" lang="en-US" sz="2200" b="1"/>
              <a:t>6 </a:t>
            </a:r>
            <a:r>
              <a:rPr kumimoji="0" lang="en-US" sz="2200" b="1">
                <a:solidFill>
                  <a:srgbClr val="D89032"/>
                </a:solidFill>
              </a:rPr>
              <a:t>CO</a:t>
            </a:r>
            <a:r>
              <a:rPr kumimoji="0" lang="en-US" sz="2600" b="1" baseline="-25000">
                <a:solidFill>
                  <a:srgbClr val="D89032"/>
                </a:solidFill>
              </a:rPr>
              <a:t>2</a:t>
            </a:r>
            <a:endParaRPr kumimoji="0" lang="en-US" sz="2200" b="1"/>
          </a:p>
        </p:txBody>
      </p:sp>
      <p:sp>
        <p:nvSpPr>
          <p:cNvPr id="12293" name="Text Box 9"/>
          <p:cNvSpPr txBox="1">
            <a:spLocks noChangeArrowheads="1"/>
          </p:cNvSpPr>
          <p:nvPr/>
        </p:nvSpPr>
        <p:spPr bwMode="auto">
          <a:xfrm>
            <a:off x="1236663" y="3938588"/>
            <a:ext cx="1328737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l"/>
            <a:r>
              <a:rPr kumimoji="0" lang="en-US" sz="2200" b="1"/>
              <a:t>Products:</a:t>
            </a:r>
          </a:p>
        </p:txBody>
      </p:sp>
      <p:sp>
        <p:nvSpPr>
          <p:cNvPr id="12294" name="Text Box 10"/>
          <p:cNvSpPr txBox="1">
            <a:spLocks noChangeArrowheads="1"/>
          </p:cNvSpPr>
          <p:nvPr/>
        </p:nvSpPr>
        <p:spPr bwMode="auto">
          <a:xfrm>
            <a:off x="5630863" y="2351088"/>
            <a:ext cx="99218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l">
              <a:lnSpc>
                <a:spcPct val="110000"/>
              </a:lnSpc>
            </a:pPr>
            <a:r>
              <a:rPr kumimoji="0" lang="en-US" sz="2200" b="1"/>
              <a:t>12 </a:t>
            </a:r>
            <a:r>
              <a:rPr kumimoji="0" lang="en-US" sz="2200" b="1">
                <a:solidFill>
                  <a:srgbClr val="0096D9"/>
                </a:solidFill>
              </a:rPr>
              <a:t>H</a:t>
            </a:r>
            <a:r>
              <a:rPr kumimoji="0" lang="en-US" sz="2200" b="1" baseline="-25000">
                <a:solidFill>
                  <a:srgbClr val="0096D9"/>
                </a:solidFill>
              </a:rPr>
              <a:t>2</a:t>
            </a:r>
            <a:r>
              <a:rPr kumimoji="0" lang="en-US" sz="2200" b="1">
                <a:solidFill>
                  <a:srgbClr val="0096D9"/>
                </a:solidFill>
              </a:rPr>
              <a:t>O</a:t>
            </a:r>
            <a:endParaRPr kumimoji="0" lang="en-US" sz="2200" b="1"/>
          </a:p>
        </p:txBody>
      </p:sp>
      <p:sp>
        <p:nvSpPr>
          <p:cNvPr id="12295" name="Text Box 11"/>
          <p:cNvSpPr txBox="1">
            <a:spLocks noChangeArrowheads="1"/>
          </p:cNvSpPr>
          <p:nvPr/>
        </p:nvSpPr>
        <p:spPr bwMode="auto">
          <a:xfrm>
            <a:off x="6929438" y="3919538"/>
            <a:ext cx="560387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l">
              <a:lnSpc>
                <a:spcPct val="110000"/>
              </a:lnSpc>
            </a:pPr>
            <a:r>
              <a:rPr kumimoji="0" lang="en-US" sz="2200" b="1"/>
              <a:t>6 </a:t>
            </a:r>
            <a:r>
              <a:rPr kumimoji="0" lang="en-US" sz="2200" b="1">
                <a:solidFill>
                  <a:srgbClr val="0096D9"/>
                </a:solidFill>
              </a:rPr>
              <a:t>O</a:t>
            </a:r>
            <a:r>
              <a:rPr kumimoji="0" lang="en-US" sz="2200" b="1" baseline="-25000">
                <a:solidFill>
                  <a:srgbClr val="0096D9"/>
                </a:solidFill>
              </a:rPr>
              <a:t>2</a:t>
            </a:r>
            <a:endParaRPr kumimoji="0" lang="en-US" sz="2200" b="1"/>
          </a:p>
        </p:txBody>
      </p:sp>
      <p:sp>
        <p:nvSpPr>
          <p:cNvPr id="12296" name="Text Box 12"/>
          <p:cNvSpPr txBox="1">
            <a:spLocks noChangeArrowheads="1"/>
          </p:cNvSpPr>
          <p:nvPr/>
        </p:nvSpPr>
        <p:spPr bwMode="auto">
          <a:xfrm>
            <a:off x="4967288" y="3916363"/>
            <a:ext cx="788987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l">
              <a:lnSpc>
                <a:spcPct val="110000"/>
              </a:lnSpc>
            </a:pPr>
            <a:r>
              <a:rPr kumimoji="0" lang="en-US" sz="2200" b="1"/>
              <a:t>6 </a:t>
            </a:r>
            <a:r>
              <a:rPr kumimoji="0" lang="en-US" sz="2200" b="1">
                <a:solidFill>
                  <a:srgbClr val="0096D9"/>
                </a:solidFill>
              </a:rPr>
              <a:t>H</a:t>
            </a:r>
            <a:r>
              <a:rPr kumimoji="0" lang="en-US" sz="2200" b="1" baseline="-25000">
                <a:solidFill>
                  <a:srgbClr val="0096D9"/>
                </a:solidFill>
              </a:rPr>
              <a:t>2</a:t>
            </a:r>
            <a:r>
              <a:rPr kumimoji="0" lang="en-US" sz="2200" b="1">
                <a:solidFill>
                  <a:srgbClr val="D89032"/>
                </a:solidFill>
              </a:rPr>
              <a:t>O</a:t>
            </a:r>
            <a:endParaRPr kumimoji="0" lang="en-US" sz="2200" b="1"/>
          </a:p>
        </p:txBody>
      </p:sp>
      <p:sp>
        <p:nvSpPr>
          <p:cNvPr id="12297" name="Text Box 13"/>
          <p:cNvSpPr txBox="1">
            <a:spLocks noChangeArrowheads="1"/>
          </p:cNvSpPr>
          <p:nvPr/>
        </p:nvSpPr>
        <p:spPr bwMode="auto">
          <a:xfrm>
            <a:off x="3128963" y="3922713"/>
            <a:ext cx="1062037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l">
              <a:lnSpc>
                <a:spcPct val="110000"/>
              </a:lnSpc>
            </a:pPr>
            <a:r>
              <a:rPr kumimoji="0" lang="en-US" sz="2200" b="1">
                <a:solidFill>
                  <a:srgbClr val="D89032"/>
                </a:solidFill>
              </a:rPr>
              <a:t>C</a:t>
            </a:r>
            <a:r>
              <a:rPr kumimoji="0" lang="en-US" sz="2200" b="1" baseline="-25000">
                <a:solidFill>
                  <a:srgbClr val="D89032"/>
                </a:solidFill>
              </a:rPr>
              <a:t>6</a:t>
            </a:r>
            <a:r>
              <a:rPr kumimoji="0" lang="en-US" sz="2200" b="1">
                <a:solidFill>
                  <a:srgbClr val="0096D9"/>
                </a:solidFill>
              </a:rPr>
              <a:t>H</a:t>
            </a:r>
            <a:r>
              <a:rPr kumimoji="0" lang="en-US" sz="2200" b="1" baseline="-25000">
                <a:solidFill>
                  <a:srgbClr val="0096D9"/>
                </a:solidFill>
              </a:rPr>
              <a:t>12</a:t>
            </a:r>
            <a:r>
              <a:rPr kumimoji="0" lang="en-US" sz="2200" b="1">
                <a:solidFill>
                  <a:srgbClr val="D89032"/>
                </a:solidFill>
              </a:rPr>
              <a:t>O</a:t>
            </a:r>
            <a:r>
              <a:rPr kumimoji="0" lang="en-US" sz="2200" b="1" baseline="-25000">
                <a:solidFill>
                  <a:srgbClr val="D89032"/>
                </a:solidFill>
              </a:rPr>
              <a:t>6</a:t>
            </a:r>
            <a:endParaRPr kumimoji="0" lang="en-US" sz="2200" b="1"/>
          </a:p>
        </p:txBody>
      </p:sp>
      <p:sp>
        <p:nvSpPr>
          <p:cNvPr id="12298" name="Rectangle 2"/>
          <p:cNvSpPr>
            <a:spLocks noGrp="1" noChangeArrowheads="1"/>
          </p:cNvSpPr>
          <p:nvPr>
            <p:ph type="title"/>
          </p:nvPr>
        </p:nvSpPr>
        <p:spPr>
          <a:xfrm>
            <a:off x="249238" y="76200"/>
            <a:ext cx="8534400" cy="503238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i="1" smtClean="0"/>
              <a:t>Photosynthesis as a Redox Process</a:t>
            </a:r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215900" y="838200"/>
            <a:ext cx="85344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50838" indent="-350838" algn="l" eaLnBrk="1" hangingPunct="1">
              <a:spcBef>
                <a:spcPct val="45000"/>
              </a:spcBef>
              <a:spcAft>
                <a:spcPct val="20000"/>
              </a:spcAft>
              <a:buClr>
                <a:schemeClr val="tx2"/>
              </a:buClr>
              <a:buFontTx/>
              <a:buChar char="•"/>
              <a:defRPr/>
            </a:pPr>
            <a:r>
              <a:rPr kumimoji="0" lang="en-US" sz="3000" b="1" kern="0" dirty="0">
                <a:latin typeface="+mn-lt"/>
                <a:cs typeface="+mn-cs"/>
              </a:rPr>
              <a:t>Photosynthesis</a:t>
            </a:r>
            <a:r>
              <a:rPr kumimoji="0" lang="en-US" sz="3000" kern="0" dirty="0">
                <a:latin typeface="+mn-lt"/>
                <a:cs typeface="+mn-cs"/>
              </a:rPr>
              <a:t> is a </a:t>
            </a:r>
            <a:r>
              <a:rPr kumimoji="0" lang="en-US" sz="3000" b="1" kern="0" dirty="0" err="1">
                <a:latin typeface="+mn-lt"/>
                <a:cs typeface="+mn-cs"/>
              </a:rPr>
              <a:t>redox</a:t>
            </a:r>
            <a:r>
              <a:rPr kumimoji="0" lang="en-US" sz="3000" kern="0" dirty="0">
                <a:latin typeface="+mn-lt"/>
                <a:cs typeface="+mn-cs"/>
              </a:rPr>
              <a:t> process in which </a:t>
            </a:r>
            <a:r>
              <a:rPr kumimoji="0" lang="en-US" sz="3000" b="1" kern="0" dirty="0">
                <a:latin typeface="+mn-lt"/>
                <a:cs typeface="+mn-cs"/>
              </a:rPr>
              <a:t>H</a:t>
            </a:r>
            <a:r>
              <a:rPr kumimoji="0" lang="en-US" sz="3000" b="1" kern="0" baseline="-25000" dirty="0">
                <a:latin typeface="+mn-lt"/>
                <a:cs typeface="+mn-cs"/>
              </a:rPr>
              <a:t>2</a:t>
            </a:r>
            <a:r>
              <a:rPr kumimoji="0" lang="en-US" sz="3000" b="1" kern="0" dirty="0">
                <a:latin typeface="+mn-lt"/>
                <a:cs typeface="+mn-cs"/>
              </a:rPr>
              <a:t>O is oxidized and C</a:t>
            </a:r>
            <a:r>
              <a:rPr kumimoji="0" lang="en-US" sz="2800" b="1" kern="0" dirty="0">
                <a:latin typeface="+mn-lt"/>
                <a:cs typeface="+mn-cs"/>
              </a:rPr>
              <a:t>O</a:t>
            </a:r>
            <a:r>
              <a:rPr kumimoji="0" lang="en-US" sz="2800" b="1" kern="0" baseline="-25000" dirty="0">
                <a:latin typeface="+mn-lt"/>
                <a:cs typeface="+mn-cs"/>
              </a:rPr>
              <a:t>2</a:t>
            </a:r>
            <a:r>
              <a:rPr kumimoji="0" lang="en-US" sz="3000" b="1" kern="0" dirty="0">
                <a:latin typeface="+mn-lt"/>
                <a:cs typeface="+mn-cs"/>
              </a:rPr>
              <a:t> is reduced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249238" y="76200"/>
            <a:ext cx="8534400" cy="503238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mtClean="0"/>
              <a:t>The Two Stages of Photosynthesis</a:t>
            </a:r>
            <a:endParaRPr lang="en-US" i="1" smtClean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0" y="681038"/>
            <a:ext cx="9144000" cy="6176962"/>
          </a:xfrm>
        </p:spPr>
        <p:txBody>
          <a:bodyPr>
            <a:noAutofit/>
          </a:bodyPr>
          <a:lstStyle/>
          <a:p>
            <a:pPr eaLnBrk="1" hangingPunct="1"/>
            <a:r>
              <a:rPr lang="en-US" sz="4000" dirty="0" smtClean="0"/>
              <a:t>Photosynthesis consists of the </a:t>
            </a:r>
            <a:r>
              <a:rPr lang="en-US" sz="4000" b="1" dirty="0" smtClean="0"/>
              <a:t>light reactions </a:t>
            </a:r>
            <a:r>
              <a:rPr lang="en-US" sz="4000" dirty="0" smtClean="0"/>
              <a:t>(the </a:t>
            </a:r>
            <a:r>
              <a:rPr lang="en-US" sz="4000" i="1" dirty="0" smtClean="0"/>
              <a:t>photo</a:t>
            </a:r>
            <a:r>
              <a:rPr lang="en-US" sz="4000" dirty="0" smtClean="0"/>
              <a:t> part) and </a:t>
            </a:r>
            <a:r>
              <a:rPr lang="en-US" sz="4000" b="1" dirty="0" smtClean="0"/>
              <a:t>Dark reactions</a:t>
            </a:r>
            <a:r>
              <a:rPr lang="en-US" sz="4000" dirty="0" smtClean="0"/>
              <a:t>/</a:t>
            </a:r>
            <a:r>
              <a:rPr lang="en-US" sz="4000" b="1" dirty="0" smtClean="0"/>
              <a:t>Calvin cycle </a:t>
            </a:r>
            <a:r>
              <a:rPr lang="en-US" sz="4000" dirty="0" smtClean="0"/>
              <a:t>(the </a:t>
            </a:r>
            <a:r>
              <a:rPr lang="en-US" sz="4000" i="1" dirty="0" smtClean="0"/>
              <a:t>synthesis</a:t>
            </a:r>
            <a:r>
              <a:rPr lang="en-US" sz="4000" dirty="0" smtClean="0"/>
              <a:t> part)</a:t>
            </a:r>
          </a:p>
          <a:p>
            <a:pPr eaLnBrk="1" hangingPunct="1"/>
            <a:r>
              <a:rPr lang="en-US" sz="3600" dirty="0" smtClean="0"/>
              <a:t>The light reactions (in the </a:t>
            </a:r>
            <a:r>
              <a:rPr lang="en-US" sz="3600" dirty="0" err="1" smtClean="0"/>
              <a:t>thylakoids</a:t>
            </a:r>
            <a:r>
              <a:rPr lang="en-US" sz="3600" dirty="0" smtClean="0"/>
              <a:t>):</a:t>
            </a:r>
          </a:p>
          <a:p>
            <a:pPr lvl="1" eaLnBrk="1" hangingPunct="1">
              <a:spcBef>
                <a:spcPct val="18000"/>
              </a:spcBef>
            </a:pPr>
            <a:r>
              <a:rPr lang="en-US" sz="3200" dirty="0" smtClean="0"/>
              <a:t>Split </a:t>
            </a:r>
            <a:r>
              <a:rPr lang="en-US" sz="3200" b="1" dirty="0" smtClean="0"/>
              <a:t>H</a:t>
            </a:r>
            <a:r>
              <a:rPr lang="en-US" sz="3200" b="1" baseline="-25000" dirty="0" smtClean="0"/>
              <a:t>2</a:t>
            </a:r>
            <a:r>
              <a:rPr lang="en-US" sz="3200" b="1" dirty="0" smtClean="0"/>
              <a:t>O</a:t>
            </a:r>
          </a:p>
          <a:p>
            <a:pPr lvl="1" eaLnBrk="1" hangingPunct="1">
              <a:spcBef>
                <a:spcPct val="18000"/>
              </a:spcBef>
            </a:pPr>
            <a:r>
              <a:rPr lang="en-US" sz="3200" dirty="0" smtClean="0"/>
              <a:t>Release </a:t>
            </a:r>
            <a:r>
              <a:rPr lang="en-US" sz="3200" b="1" dirty="0" smtClean="0"/>
              <a:t>O</a:t>
            </a:r>
            <a:r>
              <a:rPr lang="en-US" sz="3200" b="1" baseline="-25000" dirty="0" smtClean="0"/>
              <a:t>2</a:t>
            </a:r>
            <a:endParaRPr lang="en-US" sz="3200" b="1" dirty="0" smtClean="0"/>
          </a:p>
          <a:p>
            <a:pPr lvl="1" eaLnBrk="1" hangingPunct="1">
              <a:spcBef>
                <a:spcPct val="18000"/>
              </a:spcBef>
            </a:pPr>
            <a:r>
              <a:rPr lang="en-US" sz="3200" dirty="0" smtClean="0"/>
              <a:t>Reduce </a:t>
            </a:r>
            <a:r>
              <a:rPr lang="en-US" sz="3200" b="1" dirty="0" smtClean="0"/>
              <a:t>NADP</a:t>
            </a:r>
            <a:r>
              <a:rPr lang="en-US" sz="3200" b="1" baseline="30000" dirty="0" smtClean="0"/>
              <a:t>+</a:t>
            </a:r>
            <a:r>
              <a:rPr lang="en-US" sz="3200" dirty="0" smtClean="0"/>
              <a:t> to </a:t>
            </a:r>
            <a:r>
              <a:rPr lang="en-US" sz="3200" b="1" dirty="0" smtClean="0"/>
              <a:t>NADPH</a:t>
            </a:r>
          </a:p>
          <a:p>
            <a:pPr lvl="1" eaLnBrk="1" hangingPunct="1">
              <a:spcBef>
                <a:spcPct val="18000"/>
              </a:spcBef>
            </a:pPr>
            <a:r>
              <a:rPr lang="en-US" sz="3200" dirty="0" smtClean="0"/>
              <a:t>Generate </a:t>
            </a:r>
            <a:r>
              <a:rPr lang="en-US" sz="3200" b="1" dirty="0" smtClean="0"/>
              <a:t>ATP</a:t>
            </a:r>
            <a:r>
              <a:rPr lang="en-US" sz="3200" dirty="0" smtClean="0"/>
              <a:t> from </a:t>
            </a:r>
            <a:r>
              <a:rPr lang="en-US" sz="3200" b="1" dirty="0" smtClean="0"/>
              <a:t>ADP</a:t>
            </a:r>
            <a:r>
              <a:rPr lang="en-US" sz="3200" dirty="0" smtClean="0"/>
              <a:t> by </a:t>
            </a:r>
            <a:r>
              <a:rPr lang="en-US" sz="4000" b="1" dirty="0" err="1" smtClean="0"/>
              <a:t>photophosphorylation</a:t>
            </a:r>
            <a:endParaRPr lang="en-US" sz="20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3"/>
          <p:cNvSpPr>
            <a:spLocks noGrp="1" noChangeArrowheads="1"/>
          </p:cNvSpPr>
          <p:nvPr>
            <p:ph idx="1"/>
          </p:nvPr>
        </p:nvSpPr>
        <p:spPr>
          <a:xfrm>
            <a:off x="239713" y="1028700"/>
            <a:ext cx="8534400" cy="2238375"/>
          </a:xfrm>
        </p:spPr>
        <p:txBody>
          <a:bodyPr>
            <a:noAutofit/>
          </a:bodyPr>
          <a:lstStyle/>
          <a:p>
            <a:pPr eaLnBrk="1" hangingPunct="1"/>
            <a:r>
              <a:rPr lang="en-US" sz="4800" dirty="0" smtClean="0"/>
              <a:t>The Calvin cycle (in the </a:t>
            </a:r>
            <a:r>
              <a:rPr lang="en-US" sz="4800" dirty="0" err="1" smtClean="0"/>
              <a:t>stroma</a:t>
            </a:r>
            <a:r>
              <a:rPr lang="en-US" sz="4800" dirty="0" smtClean="0"/>
              <a:t>) forms sugar from CO</a:t>
            </a:r>
            <a:r>
              <a:rPr lang="en-US" sz="4800" baseline="-25000" dirty="0" smtClean="0"/>
              <a:t>2</a:t>
            </a:r>
            <a:r>
              <a:rPr lang="en-US" sz="4800" dirty="0" smtClean="0"/>
              <a:t>, using ATP and NADPH</a:t>
            </a:r>
          </a:p>
          <a:p>
            <a:pPr eaLnBrk="1" hangingPunct="1"/>
            <a:r>
              <a:rPr lang="en-US" sz="4800" dirty="0" smtClean="0"/>
              <a:t>The Calvin cycle begins with </a:t>
            </a:r>
            <a:r>
              <a:rPr lang="en-US" sz="4800" b="1" dirty="0" smtClean="0"/>
              <a:t>carbon fixation</a:t>
            </a:r>
            <a:r>
              <a:rPr lang="en-US" sz="4800" dirty="0" smtClean="0"/>
              <a:t>, incorporating CO</a:t>
            </a:r>
            <a:r>
              <a:rPr lang="en-US" sz="4800" baseline="-25000" dirty="0" smtClean="0"/>
              <a:t>2</a:t>
            </a:r>
            <a:r>
              <a:rPr lang="en-US" sz="4800" dirty="0" smtClean="0"/>
              <a:t> into organic molecules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6" descr="10_05PhotosynthOverview_4-U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6863" y="150813"/>
            <a:ext cx="8548687" cy="6554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3" name="Text Box 7"/>
          <p:cNvSpPr txBox="1">
            <a:spLocks noChangeArrowheads="1"/>
          </p:cNvSpPr>
          <p:nvPr/>
        </p:nvSpPr>
        <p:spPr bwMode="auto">
          <a:xfrm>
            <a:off x="725488" y="1274763"/>
            <a:ext cx="582612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l"/>
            <a:r>
              <a:rPr kumimoji="0" lang="en-US" sz="1700" b="1"/>
              <a:t>Light</a:t>
            </a:r>
          </a:p>
        </p:txBody>
      </p:sp>
      <p:sp>
        <p:nvSpPr>
          <p:cNvPr id="15364" name="Text Box 9"/>
          <p:cNvSpPr txBox="1">
            <a:spLocks noChangeArrowheads="1"/>
          </p:cNvSpPr>
          <p:nvPr/>
        </p:nvSpPr>
        <p:spPr bwMode="auto">
          <a:xfrm>
            <a:off x="3005138" y="315913"/>
            <a:ext cx="407987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l">
              <a:lnSpc>
                <a:spcPct val="110000"/>
              </a:lnSpc>
            </a:pPr>
            <a:r>
              <a:rPr kumimoji="0" lang="en-US" sz="1600" b="1">
                <a:solidFill>
                  <a:schemeClr val="bg1"/>
                </a:solidFill>
              </a:rPr>
              <a:t>H</a:t>
            </a:r>
            <a:r>
              <a:rPr kumimoji="0" lang="en-US" sz="2000" b="1" baseline="-25000">
                <a:solidFill>
                  <a:schemeClr val="bg1"/>
                </a:solidFill>
              </a:rPr>
              <a:t>2</a:t>
            </a:r>
            <a:r>
              <a:rPr kumimoji="0" lang="en-US" sz="1600" b="1">
                <a:solidFill>
                  <a:schemeClr val="bg1"/>
                </a:solidFill>
              </a:rPr>
              <a:t>O</a:t>
            </a:r>
          </a:p>
        </p:txBody>
      </p:sp>
      <p:sp>
        <p:nvSpPr>
          <p:cNvPr id="15365" name="Text Box 10"/>
          <p:cNvSpPr txBox="1">
            <a:spLocks noChangeArrowheads="1"/>
          </p:cNvSpPr>
          <p:nvPr/>
        </p:nvSpPr>
        <p:spPr bwMode="auto">
          <a:xfrm>
            <a:off x="538163" y="5386388"/>
            <a:ext cx="1214437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l"/>
            <a:r>
              <a:rPr kumimoji="0" lang="en-US" sz="1700" b="1"/>
              <a:t>Chloroplast</a:t>
            </a:r>
          </a:p>
        </p:txBody>
      </p:sp>
      <p:sp>
        <p:nvSpPr>
          <p:cNvPr id="15366" name="Line 11"/>
          <p:cNvSpPr>
            <a:spLocks noChangeShapeType="1"/>
          </p:cNvSpPr>
          <p:nvPr/>
        </p:nvSpPr>
        <p:spPr bwMode="auto">
          <a:xfrm flipH="1">
            <a:off x="1200150" y="5076825"/>
            <a:ext cx="101600" cy="3460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67" name="Text Box 12"/>
          <p:cNvSpPr txBox="1">
            <a:spLocks noChangeArrowheads="1"/>
          </p:cNvSpPr>
          <p:nvPr/>
        </p:nvSpPr>
        <p:spPr bwMode="auto">
          <a:xfrm>
            <a:off x="2659063" y="3135313"/>
            <a:ext cx="1046162" cy="50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>
              <a:lnSpc>
                <a:spcPct val="90000"/>
              </a:lnSpc>
            </a:pPr>
            <a:r>
              <a:rPr kumimoji="0" lang="en-US" sz="1700" b="1"/>
              <a:t>Light</a:t>
            </a:r>
          </a:p>
          <a:p>
            <a:pPr algn="ctr">
              <a:lnSpc>
                <a:spcPct val="90000"/>
              </a:lnSpc>
            </a:pPr>
            <a:r>
              <a:rPr kumimoji="0" lang="en-US" sz="1700" b="1"/>
              <a:t>Reactions</a:t>
            </a:r>
          </a:p>
        </p:txBody>
      </p:sp>
      <p:sp>
        <p:nvSpPr>
          <p:cNvPr id="15368" name="Text Box 13"/>
          <p:cNvSpPr txBox="1">
            <a:spLocks noChangeArrowheads="1"/>
          </p:cNvSpPr>
          <p:nvPr/>
        </p:nvSpPr>
        <p:spPr bwMode="auto">
          <a:xfrm>
            <a:off x="4227513" y="1935163"/>
            <a:ext cx="719137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>
              <a:lnSpc>
                <a:spcPct val="90000"/>
              </a:lnSpc>
            </a:pPr>
            <a:r>
              <a:rPr kumimoji="0" lang="en-US" sz="1700" b="1"/>
              <a:t>NADP</a:t>
            </a:r>
            <a:r>
              <a:rPr kumimoji="0" lang="en-US" sz="1700" b="1" baseline="30000"/>
              <a:t>+</a:t>
            </a:r>
            <a:endParaRPr kumimoji="0" lang="en-US" sz="1700" b="1"/>
          </a:p>
        </p:txBody>
      </p:sp>
      <p:sp>
        <p:nvSpPr>
          <p:cNvPr id="15369" name="Text Box 14"/>
          <p:cNvSpPr txBox="1">
            <a:spLocks noChangeArrowheads="1"/>
          </p:cNvSpPr>
          <p:nvPr/>
        </p:nvSpPr>
        <p:spPr bwMode="auto">
          <a:xfrm>
            <a:off x="4605338" y="2624138"/>
            <a:ext cx="150812" cy="21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l">
              <a:lnSpc>
                <a:spcPct val="110000"/>
              </a:lnSpc>
            </a:pPr>
            <a:r>
              <a:rPr kumimoji="0" lang="en-US" sz="1600" b="1"/>
              <a:t>P</a:t>
            </a:r>
          </a:p>
        </p:txBody>
      </p:sp>
      <p:sp>
        <p:nvSpPr>
          <p:cNvPr id="15370" name="Text Box 15"/>
          <p:cNvSpPr txBox="1">
            <a:spLocks noChangeArrowheads="1"/>
          </p:cNvSpPr>
          <p:nvPr/>
        </p:nvSpPr>
        <p:spPr bwMode="auto">
          <a:xfrm>
            <a:off x="4341813" y="2366963"/>
            <a:ext cx="500062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>
              <a:lnSpc>
                <a:spcPct val="90000"/>
              </a:lnSpc>
            </a:pPr>
            <a:r>
              <a:rPr kumimoji="0" lang="en-US" sz="1700" b="1"/>
              <a:t>ADP</a:t>
            </a:r>
          </a:p>
        </p:txBody>
      </p:sp>
      <p:sp>
        <p:nvSpPr>
          <p:cNvPr id="15371" name="Text Box 16"/>
          <p:cNvSpPr txBox="1">
            <a:spLocks noChangeArrowheads="1"/>
          </p:cNvSpPr>
          <p:nvPr/>
        </p:nvSpPr>
        <p:spPr bwMode="auto">
          <a:xfrm>
            <a:off x="4779963" y="2684463"/>
            <a:ext cx="52387" cy="20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l">
              <a:lnSpc>
                <a:spcPct val="110000"/>
              </a:lnSpc>
            </a:pPr>
            <a:r>
              <a:rPr kumimoji="0" lang="en-US" sz="1800" b="1" baseline="-25000"/>
              <a:t>i</a:t>
            </a:r>
            <a:endParaRPr kumimoji="0" lang="en-US" sz="1800" b="1">
              <a:latin typeface="Times" pitchFamily="18" charset="0"/>
            </a:endParaRPr>
          </a:p>
        </p:txBody>
      </p:sp>
      <p:sp>
        <p:nvSpPr>
          <p:cNvPr id="15372" name="Text Box 17"/>
          <p:cNvSpPr txBox="1">
            <a:spLocks noChangeArrowheads="1"/>
          </p:cNvSpPr>
          <p:nvPr/>
        </p:nvSpPr>
        <p:spPr bwMode="auto">
          <a:xfrm>
            <a:off x="4357688" y="2624138"/>
            <a:ext cx="150812" cy="21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l">
              <a:lnSpc>
                <a:spcPct val="110000"/>
              </a:lnSpc>
            </a:pPr>
            <a:r>
              <a:rPr kumimoji="0" lang="en-US" sz="1600" b="1"/>
              <a:t>+</a:t>
            </a:r>
          </a:p>
        </p:txBody>
      </p:sp>
      <p:sp>
        <p:nvSpPr>
          <p:cNvPr id="15373" name="Text Box 18"/>
          <p:cNvSpPr txBox="1">
            <a:spLocks noChangeArrowheads="1"/>
          </p:cNvSpPr>
          <p:nvPr/>
        </p:nvSpPr>
        <p:spPr bwMode="auto">
          <a:xfrm>
            <a:off x="4335463" y="3849688"/>
            <a:ext cx="500062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>
              <a:lnSpc>
                <a:spcPct val="90000"/>
              </a:lnSpc>
            </a:pPr>
            <a:r>
              <a:rPr kumimoji="0" lang="en-US" sz="1700" b="1"/>
              <a:t>ATP</a:t>
            </a:r>
          </a:p>
        </p:txBody>
      </p:sp>
      <p:sp>
        <p:nvSpPr>
          <p:cNvPr id="15374" name="Text Box 19"/>
          <p:cNvSpPr txBox="1">
            <a:spLocks noChangeArrowheads="1"/>
          </p:cNvSpPr>
          <p:nvPr/>
        </p:nvSpPr>
        <p:spPr bwMode="auto">
          <a:xfrm>
            <a:off x="4217988" y="4405313"/>
            <a:ext cx="719137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>
              <a:lnSpc>
                <a:spcPct val="90000"/>
              </a:lnSpc>
            </a:pPr>
            <a:r>
              <a:rPr kumimoji="0" lang="en-US" sz="1700" b="1"/>
              <a:t>NADPH</a:t>
            </a:r>
          </a:p>
        </p:txBody>
      </p:sp>
      <p:sp>
        <p:nvSpPr>
          <p:cNvPr id="15375" name="Text Box 20"/>
          <p:cNvSpPr txBox="1">
            <a:spLocks noChangeArrowheads="1"/>
          </p:cNvSpPr>
          <p:nvPr/>
        </p:nvSpPr>
        <p:spPr bwMode="auto">
          <a:xfrm>
            <a:off x="3040063" y="5973763"/>
            <a:ext cx="280987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l">
              <a:lnSpc>
                <a:spcPct val="110000"/>
              </a:lnSpc>
            </a:pPr>
            <a:r>
              <a:rPr kumimoji="0" lang="en-US" sz="1700" b="1">
                <a:solidFill>
                  <a:schemeClr val="bg1"/>
                </a:solidFill>
              </a:rPr>
              <a:t>O</a:t>
            </a:r>
            <a:r>
              <a:rPr kumimoji="0" lang="en-US" sz="1700" b="1" baseline="-25000">
                <a:solidFill>
                  <a:schemeClr val="bg1"/>
                </a:solidFill>
              </a:rPr>
              <a:t>2</a:t>
            </a:r>
            <a:endParaRPr kumimoji="0" lang="en-US" sz="1700" b="1">
              <a:solidFill>
                <a:schemeClr val="bg1"/>
              </a:solidFill>
            </a:endParaRPr>
          </a:p>
        </p:txBody>
      </p:sp>
      <p:sp>
        <p:nvSpPr>
          <p:cNvPr id="15376" name="Text Box 21"/>
          <p:cNvSpPr txBox="1">
            <a:spLocks noChangeArrowheads="1"/>
          </p:cNvSpPr>
          <p:nvPr/>
        </p:nvSpPr>
        <p:spPr bwMode="auto">
          <a:xfrm>
            <a:off x="5995988" y="2906713"/>
            <a:ext cx="627062" cy="50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>
              <a:lnSpc>
                <a:spcPct val="90000"/>
              </a:lnSpc>
            </a:pPr>
            <a:r>
              <a:rPr kumimoji="0" lang="en-US" sz="1700" b="1"/>
              <a:t>Calvin</a:t>
            </a:r>
          </a:p>
          <a:p>
            <a:pPr algn="ctr">
              <a:lnSpc>
                <a:spcPct val="90000"/>
              </a:lnSpc>
            </a:pPr>
            <a:r>
              <a:rPr kumimoji="0" lang="en-US" sz="1700" b="1"/>
              <a:t>Cycle</a:t>
            </a:r>
          </a:p>
        </p:txBody>
      </p:sp>
      <p:sp>
        <p:nvSpPr>
          <p:cNvPr id="15377" name="Text Box 22"/>
          <p:cNvSpPr txBox="1">
            <a:spLocks noChangeArrowheads="1"/>
          </p:cNvSpPr>
          <p:nvPr/>
        </p:nvSpPr>
        <p:spPr bwMode="auto">
          <a:xfrm>
            <a:off x="6091238" y="309563"/>
            <a:ext cx="465137" cy="29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l">
              <a:lnSpc>
                <a:spcPct val="110000"/>
              </a:lnSpc>
            </a:pPr>
            <a:r>
              <a:rPr kumimoji="0" lang="en-US" sz="1700" b="1">
                <a:solidFill>
                  <a:schemeClr val="bg1"/>
                </a:solidFill>
              </a:rPr>
              <a:t>CO</a:t>
            </a:r>
            <a:r>
              <a:rPr kumimoji="0" lang="en-US" sz="1700" b="1" baseline="-25000">
                <a:solidFill>
                  <a:schemeClr val="bg1"/>
                </a:solidFill>
              </a:rPr>
              <a:t>2</a:t>
            </a:r>
            <a:endParaRPr kumimoji="0" lang="en-US" sz="1700" b="1">
              <a:solidFill>
                <a:schemeClr val="bg1"/>
              </a:solidFill>
            </a:endParaRPr>
          </a:p>
        </p:txBody>
      </p:sp>
      <p:sp>
        <p:nvSpPr>
          <p:cNvPr id="15378" name="Text Box 23"/>
          <p:cNvSpPr txBox="1">
            <a:spLocks noChangeArrowheads="1"/>
          </p:cNvSpPr>
          <p:nvPr/>
        </p:nvSpPr>
        <p:spPr bwMode="auto">
          <a:xfrm>
            <a:off x="5970588" y="5888038"/>
            <a:ext cx="757237" cy="53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l"/>
            <a:r>
              <a:rPr kumimoji="0" lang="en-US" sz="1700" b="1"/>
              <a:t>[CH</a:t>
            </a:r>
            <a:r>
              <a:rPr kumimoji="0" lang="en-US" sz="1900" b="1" baseline="-25000"/>
              <a:t>2</a:t>
            </a:r>
            <a:r>
              <a:rPr kumimoji="0" lang="en-US" sz="1700" b="1"/>
              <a:t>O]</a:t>
            </a:r>
          </a:p>
          <a:p>
            <a:pPr algn="l"/>
            <a:r>
              <a:rPr kumimoji="0" lang="en-US" sz="1700" b="1"/>
              <a:t>(sugar)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238125" y="76200"/>
            <a:ext cx="8534400" cy="136914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 smtClean="0"/>
              <a:t>Photosynthetic Pigments: The Light Receptors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231775" y="1578077"/>
            <a:ext cx="8534400" cy="4984955"/>
          </a:xfrm>
        </p:spPr>
        <p:txBody>
          <a:bodyPr>
            <a:normAutofit/>
          </a:bodyPr>
          <a:lstStyle/>
          <a:p>
            <a:pPr eaLnBrk="1" hangingPunct="1"/>
            <a:r>
              <a:rPr lang="en-US" sz="3600" b="1" dirty="0" smtClean="0"/>
              <a:t>Pigments</a:t>
            </a:r>
            <a:r>
              <a:rPr lang="en-US" sz="3600" dirty="0" smtClean="0"/>
              <a:t> are substances that absorb visible light</a:t>
            </a:r>
          </a:p>
          <a:p>
            <a:pPr eaLnBrk="1" hangingPunct="1"/>
            <a:r>
              <a:rPr lang="en-US" sz="3600" dirty="0" smtClean="0"/>
              <a:t>Different pigments absorb different wavelengths</a:t>
            </a:r>
          </a:p>
          <a:p>
            <a:pPr eaLnBrk="1" hangingPunct="1"/>
            <a:r>
              <a:rPr lang="en-US" sz="3600" dirty="0" smtClean="0"/>
              <a:t>Wavelengths that are not absorbed are reflected or transmitted</a:t>
            </a:r>
          </a:p>
          <a:p>
            <a:pPr eaLnBrk="1" hangingPunct="1"/>
            <a:r>
              <a:rPr lang="en-US" sz="3600" dirty="0" smtClean="0"/>
              <a:t>Leaves appear green because chlorophyll reflects and transmits green light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5" descr="10_07WhyLeavesAreGreen-U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27125" y="133350"/>
            <a:ext cx="6889750" cy="659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7" name="Text Box 7"/>
          <p:cNvSpPr txBox="1">
            <a:spLocks noChangeArrowheads="1"/>
          </p:cNvSpPr>
          <p:nvPr/>
        </p:nvSpPr>
        <p:spPr bwMode="auto">
          <a:xfrm>
            <a:off x="5697538" y="1128713"/>
            <a:ext cx="1109662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l">
              <a:lnSpc>
                <a:spcPct val="90000"/>
              </a:lnSpc>
            </a:pPr>
            <a:r>
              <a:rPr kumimoji="0" lang="en-US" sz="1800" b="1"/>
              <a:t>Reflected</a:t>
            </a:r>
          </a:p>
          <a:p>
            <a:pPr algn="l">
              <a:lnSpc>
                <a:spcPct val="90000"/>
              </a:lnSpc>
            </a:pPr>
            <a:r>
              <a:rPr kumimoji="0" lang="en-US" sz="1800" b="1"/>
              <a:t>light</a:t>
            </a:r>
          </a:p>
        </p:txBody>
      </p:sp>
      <p:sp>
        <p:nvSpPr>
          <p:cNvPr id="21508" name="Text Box 8"/>
          <p:cNvSpPr txBox="1">
            <a:spLocks noChangeArrowheads="1"/>
          </p:cNvSpPr>
          <p:nvPr/>
        </p:nvSpPr>
        <p:spPr bwMode="auto">
          <a:xfrm>
            <a:off x="2468563" y="4730750"/>
            <a:ext cx="1192212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l">
              <a:lnSpc>
                <a:spcPct val="90000"/>
              </a:lnSpc>
            </a:pPr>
            <a:r>
              <a:rPr kumimoji="0" lang="en-US" sz="1800" b="1"/>
              <a:t>Absorbed</a:t>
            </a:r>
          </a:p>
          <a:p>
            <a:pPr algn="l">
              <a:lnSpc>
                <a:spcPct val="90000"/>
              </a:lnSpc>
            </a:pPr>
            <a:r>
              <a:rPr kumimoji="0" lang="en-US" sz="1800" b="1"/>
              <a:t>light</a:t>
            </a:r>
          </a:p>
        </p:txBody>
      </p:sp>
      <p:sp>
        <p:nvSpPr>
          <p:cNvPr id="21509" name="Text Box 9"/>
          <p:cNvSpPr txBox="1">
            <a:spLocks noChangeArrowheads="1"/>
          </p:cNvSpPr>
          <p:nvPr/>
        </p:nvSpPr>
        <p:spPr bwMode="auto">
          <a:xfrm>
            <a:off x="3525838" y="842963"/>
            <a:ext cx="6207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l"/>
            <a:r>
              <a:rPr kumimoji="0" lang="en-US" sz="1800" b="1"/>
              <a:t>Light</a:t>
            </a:r>
          </a:p>
        </p:txBody>
      </p:sp>
      <p:sp>
        <p:nvSpPr>
          <p:cNvPr id="21510" name="Text Box 10"/>
          <p:cNvSpPr txBox="1">
            <a:spLocks noChangeArrowheads="1"/>
          </p:cNvSpPr>
          <p:nvPr/>
        </p:nvSpPr>
        <p:spPr bwMode="auto">
          <a:xfrm>
            <a:off x="1595438" y="1849438"/>
            <a:ext cx="1458912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/>
            <a:r>
              <a:rPr kumimoji="0" lang="en-US" sz="1800" b="1"/>
              <a:t>Chloroplast</a:t>
            </a:r>
          </a:p>
        </p:txBody>
      </p:sp>
      <p:sp>
        <p:nvSpPr>
          <p:cNvPr id="21511" name="Text Box 11"/>
          <p:cNvSpPr txBox="1">
            <a:spLocks noChangeArrowheads="1"/>
          </p:cNvSpPr>
          <p:nvPr/>
        </p:nvSpPr>
        <p:spPr bwMode="auto">
          <a:xfrm>
            <a:off x="3992563" y="5800725"/>
            <a:ext cx="1439862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l">
              <a:lnSpc>
                <a:spcPct val="90000"/>
              </a:lnSpc>
            </a:pPr>
            <a:r>
              <a:rPr kumimoji="0" lang="en-US" sz="1800" b="1"/>
              <a:t>Transmitted</a:t>
            </a:r>
          </a:p>
          <a:p>
            <a:pPr algn="l">
              <a:lnSpc>
                <a:spcPct val="90000"/>
              </a:lnSpc>
            </a:pPr>
            <a:r>
              <a:rPr kumimoji="0" lang="en-US" sz="1800" b="1"/>
              <a:t>light</a:t>
            </a:r>
          </a:p>
        </p:txBody>
      </p:sp>
      <p:sp>
        <p:nvSpPr>
          <p:cNvPr id="21512" name="Text Box 12"/>
          <p:cNvSpPr txBox="1">
            <a:spLocks noChangeArrowheads="1"/>
          </p:cNvSpPr>
          <p:nvPr/>
        </p:nvSpPr>
        <p:spPr bwMode="auto">
          <a:xfrm>
            <a:off x="5999163" y="4800600"/>
            <a:ext cx="989012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l">
              <a:lnSpc>
                <a:spcPct val="90000"/>
              </a:lnSpc>
            </a:pPr>
            <a:r>
              <a:rPr kumimoji="0" lang="en-US" sz="1800" b="1"/>
              <a:t>Granum</a:t>
            </a:r>
          </a:p>
        </p:txBody>
      </p:sp>
      <p:sp>
        <p:nvSpPr>
          <p:cNvPr id="21513" name="Line 13"/>
          <p:cNvSpPr>
            <a:spLocks noChangeShapeType="1"/>
          </p:cNvSpPr>
          <p:nvPr/>
        </p:nvSpPr>
        <p:spPr bwMode="auto">
          <a:xfrm>
            <a:off x="2260600" y="2105025"/>
            <a:ext cx="279400" cy="7239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14" name="AutoShape 14"/>
          <p:cNvSpPr>
            <a:spLocks/>
          </p:cNvSpPr>
          <p:nvPr/>
        </p:nvSpPr>
        <p:spPr bwMode="auto">
          <a:xfrm>
            <a:off x="5635625" y="3663950"/>
            <a:ext cx="101600" cy="1419225"/>
          </a:xfrm>
          <a:prstGeom prst="rightBrace">
            <a:avLst>
              <a:gd name="adj1" fmla="val 116406"/>
              <a:gd name="adj2" fmla="val 71926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15" name="Line 15"/>
          <p:cNvSpPr>
            <a:spLocks noChangeShapeType="1"/>
          </p:cNvSpPr>
          <p:nvPr/>
        </p:nvSpPr>
        <p:spPr bwMode="auto">
          <a:xfrm>
            <a:off x="5724525" y="4683125"/>
            <a:ext cx="254000" cy="2095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16" name="Line 16"/>
          <p:cNvSpPr>
            <a:spLocks noChangeShapeType="1"/>
          </p:cNvSpPr>
          <p:nvPr/>
        </p:nvSpPr>
        <p:spPr bwMode="auto">
          <a:xfrm flipH="1">
            <a:off x="3578225" y="3940175"/>
            <a:ext cx="1292225" cy="8572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17" name="Line 17"/>
          <p:cNvSpPr>
            <a:spLocks noChangeShapeType="1"/>
          </p:cNvSpPr>
          <p:nvPr/>
        </p:nvSpPr>
        <p:spPr bwMode="auto">
          <a:xfrm flipH="1">
            <a:off x="3575050" y="4264025"/>
            <a:ext cx="1114425" cy="533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3"/>
          <p:cNvSpPr>
            <a:spLocks noGrp="1" noChangeArrowheads="1"/>
          </p:cNvSpPr>
          <p:nvPr>
            <p:ph idx="1"/>
          </p:nvPr>
        </p:nvSpPr>
        <p:spPr>
          <a:xfrm>
            <a:off x="0" y="191729"/>
            <a:ext cx="9144000" cy="6666271"/>
          </a:xfrm>
        </p:spPr>
        <p:txBody>
          <a:bodyPr>
            <a:noAutofit/>
          </a:bodyPr>
          <a:lstStyle/>
          <a:p>
            <a:pPr eaLnBrk="1" hangingPunct="1"/>
            <a:r>
              <a:rPr lang="en-US" sz="4400" b="1" dirty="0" smtClean="0"/>
              <a:t>Chlorophyll </a:t>
            </a:r>
            <a:r>
              <a:rPr lang="en-US" sz="4400" b="1" i="1" dirty="0" smtClean="0"/>
              <a:t>a</a:t>
            </a:r>
            <a:r>
              <a:rPr lang="en-US" sz="4400" dirty="0" smtClean="0"/>
              <a:t> is the main photosynthetic pigment</a:t>
            </a:r>
          </a:p>
          <a:p>
            <a:pPr eaLnBrk="1" hangingPunct="1"/>
            <a:r>
              <a:rPr lang="en-US" sz="4400" dirty="0" smtClean="0"/>
              <a:t>Accessory pigments, such as </a:t>
            </a:r>
            <a:r>
              <a:rPr lang="en-US" sz="4400" b="1" dirty="0" smtClean="0"/>
              <a:t>chlorophyll </a:t>
            </a:r>
            <a:r>
              <a:rPr lang="en-US" sz="4400" b="1" i="1" dirty="0" smtClean="0"/>
              <a:t>b</a:t>
            </a:r>
            <a:r>
              <a:rPr lang="en-US" sz="4400" dirty="0" smtClean="0"/>
              <a:t>, broaden the spectrum used for photosynthesis</a:t>
            </a:r>
          </a:p>
          <a:p>
            <a:pPr eaLnBrk="1" hangingPunct="1"/>
            <a:r>
              <a:rPr lang="en-US" sz="4400" dirty="0" smtClean="0"/>
              <a:t>Accessory pigments called </a:t>
            </a:r>
            <a:r>
              <a:rPr lang="en-US" sz="4400" b="1" dirty="0" err="1" smtClean="0"/>
              <a:t>carotenoids</a:t>
            </a:r>
            <a:r>
              <a:rPr lang="en-US" sz="4400" b="1" dirty="0" smtClean="0"/>
              <a:t> </a:t>
            </a:r>
            <a:r>
              <a:rPr lang="en-US" sz="4400" dirty="0" smtClean="0"/>
              <a:t>absorb excessive light that would damage chlorophyll</a:t>
            </a:r>
            <a:endParaRPr lang="en-US" sz="4400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3" name="Rectangle 3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686800" cy="503238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C5031A"/>
                </a:solidFill>
              </a:rPr>
              <a:t>Chloroplast Pigments</a:t>
            </a:r>
          </a:p>
        </p:txBody>
      </p:sp>
      <p:sp>
        <p:nvSpPr>
          <p:cNvPr id="97282" name="Rectangle 2"/>
          <p:cNvSpPr>
            <a:spLocks noGrp="1" noChangeArrowheads="1"/>
          </p:cNvSpPr>
          <p:nvPr>
            <p:ph idx="1"/>
          </p:nvPr>
        </p:nvSpPr>
        <p:spPr>
          <a:xfrm>
            <a:off x="381000" y="884903"/>
            <a:ext cx="8229600" cy="1002635"/>
          </a:xfrm>
        </p:spPr>
        <p:txBody>
          <a:bodyPr>
            <a:normAutofit/>
          </a:bodyPr>
          <a:lstStyle/>
          <a:p>
            <a:r>
              <a:rPr lang="en-US" sz="3600" dirty="0"/>
              <a:t>Chloroplasts contain several pigments</a:t>
            </a:r>
          </a:p>
        </p:txBody>
      </p:sp>
      <p:sp>
        <p:nvSpPr>
          <p:cNvPr id="97284" name="Rectangle 4"/>
          <p:cNvSpPr>
            <a:spLocks noChangeArrowheads="1"/>
          </p:cNvSpPr>
          <p:nvPr/>
        </p:nvSpPr>
        <p:spPr bwMode="auto">
          <a:xfrm>
            <a:off x="152400" y="1725561"/>
            <a:ext cx="8572500" cy="1766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3200" b="1" dirty="0"/>
              <a:t>Chlorophyll a 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3200" b="1" dirty="0"/>
              <a:t>Chlorophyll b 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3200" b="1" dirty="0" err="1"/>
              <a:t>Carotenoids</a:t>
            </a:r>
            <a:endParaRPr lang="en-US" sz="3200" b="1" dirty="0"/>
          </a:p>
        </p:txBody>
      </p:sp>
      <p:sp>
        <p:nvSpPr>
          <p:cNvPr id="97285" name="Text Box 5"/>
          <p:cNvSpPr txBox="1">
            <a:spLocks noChangeArrowheads="1"/>
          </p:cNvSpPr>
          <p:nvPr/>
        </p:nvSpPr>
        <p:spPr bwMode="auto">
          <a:xfrm>
            <a:off x="7723188" y="6216650"/>
            <a:ext cx="1219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eaLnBrk="0" hangingPunct="0"/>
            <a:r>
              <a:rPr lang="en-US" sz="1200">
                <a:latin typeface="Times New Roman" pitchFamily="18" charset="0"/>
              </a:rPr>
              <a:t>Figure 7.7</a:t>
            </a:r>
          </a:p>
        </p:txBody>
      </p:sp>
      <p:pic>
        <p:nvPicPr>
          <p:cNvPr id="97286" name="Picture 6"/>
          <p:cNvPicPr>
            <a:picLocks noChangeAspect="1" noChangeArrowheads="1"/>
          </p:cNvPicPr>
          <p:nvPr/>
        </p:nvPicPr>
        <p:blipFill>
          <a:blip r:embed="rId3"/>
          <a:srcRect b="7695"/>
          <a:stretch>
            <a:fillRect/>
          </a:stretch>
        </p:blipFill>
        <p:spPr bwMode="auto">
          <a:xfrm>
            <a:off x="0" y="3465872"/>
            <a:ext cx="9144000" cy="33921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2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2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2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2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282" grpId="0" build="p" autoUpdateAnimBg="0" advAuto="0"/>
      <p:bldP spid="97284" grpId="0" build="p" bldLvl="3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5" descr="10_10ChlorophyllStructure-U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33350"/>
            <a:ext cx="9143999" cy="672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5" name="Text Box 7"/>
          <p:cNvSpPr txBox="1">
            <a:spLocks noChangeArrowheads="1"/>
          </p:cNvSpPr>
          <p:nvPr/>
        </p:nvSpPr>
        <p:spPr bwMode="auto">
          <a:xfrm>
            <a:off x="5619135" y="960438"/>
            <a:ext cx="2389239" cy="106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l">
              <a:lnSpc>
                <a:spcPct val="90000"/>
              </a:lnSpc>
            </a:pPr>
            <a:r>
              <a:rPr kumimoji="0" lang="en-US" sz="1500" b="1" dirty="0" err="1"/>
              <a:t>Porphyrin</a:t>
            </a:r>
            <a:r>
              <a:rPr kumimoji="0" lang="en-US" sz="1500" b="1" dirty="0"/>
              <a:t> ring:</a:t>
            </a:r>
          </a:p>
          <a:p>
            <a:pPr algn="l">
              <a:lnSpc>
                <a:spcPct val="90000"/>
              </a:lnSpc>
            </a:pPr>
            <a:r>
              <a:rPr kumimoji="0" lang="en-US" sz="1500" b="1" dirty="0"/>
              <a:t>light-absorbing</a:t>
            </a:r>
          </a:p>
          <a:p>
            <a:pPr algn="l">
              <a:lnSpc>
                <a:spcPct val="90000"/>
              </a:lnSpc>
            </a:pPr>
            <a:r>
              <a:rPr kumimoji="0" lang="en-US" sz="1500" b="1" dirty="0"/>
              <a:t>“head” of molecule;</a:t>
            </a:r>
          </a:p>
          <a:p>
            <a:pPr algn="l">
              <a:lnSpc>
                <a:spcPct val="90000"/>
              </a:lnSpc>
            </a:pPr>
            <a:r>
              <a:rPr kumimoji="0" lang="en-US" sz="1500" b="1" dirty="0"/>
              <a:t>note magnesium</a:t>
            </a:r>
          </a:p>
          <a:p>
            <a:pPr algn="l">
              <a:lnSpc>
                <a:spcPct val="90000"/>
              </a:lnSpc>
            </a:pPr>
            <a:r>
              <a:rPr kumimoji="0" lang="en-US" sz="1500" b="1" dirty="0"/>
              <a:t>atom at center</a:t>
            </a:r>
          </a:p>
        </p:txBody>
      </p:sp>
      <p:sp>
        <p:nvSpPr>
          <p:cNvPr id="28676" name="Text Box 8"/>
          <p:cNvSpPr txBox="1">
            <a:spLocks noChangeArrowheads="1"/>
          </p:cNvSpPr>
          <p:nvPr/>
        </p:nvSpPr>
        <p:spPr bwMode="auto">
          <a:xfrm>
            <a:off x="5757863" y="258763"/>
            <a:ext cx="1462087" cy="17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l">
              <a:lnSpc>
                <a:spcPct val="90000"/>
              </a:lnSpc>
            </a:pPr>
            <a:r>
              <a:rPr kumimoji="0" lang="en-US" sz="1500" b="1" dirty="0"/>
              <a:t>in chlorophyll </a:t>
            </a:r>
            <a:r>
              <a:rPr kumimoji="0" lang="en-US" sz="1500" b="1" i="1" dirty="0"/>
              <a:t>a</a:t>
            </a:r>
            <a:endParaRPr kumimoji="0" lang="en-US" sz="1500" b="1" dirty="0"/>
          </a:p>
        </p:txBody>
      </p:sp>
      <p:sp>
        <p:nvSpPr>
          <p:cNvPr id="28677" name="Text Box 9"/>
          <p:cNvSpPr txBox="1">
            <a:spLocks noChangeArrowheads="1"/>
          </p:cNvSpPr>
          <p:nvPr/>
        </p:nvSpPr>
        <p:spPr bwMode="auto">
          <a:xfrm>
            <a:off x="5332413" y="303213"/>
            <a:ext cx="261937" cy="14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l">
              <a:lnSpc>
                <a:spcPct val="90000"/>
              </a:lnSpc>
            </a:pPr>
            <a:r>
              <a:rPr kumimoji="0" lang="en-US" sz="1100" b="1" dirty="0"/>
              <a:t>CH</a:t>
            </a:r>
            <a:r>
              <a:rPr kumimoji="0" lang="en-US" sz="1300" b="1" baseline="-25000" dirty="0"/>
              <a:t>3</a:t>
            </a:r>
            <a:endParaRPr kumimoji="0" lang="en-US" sz="1100" b="1" dirty="0"/>
          </a:p>
        </p:txBody>
      </p:sp>
      <p:sp>
        <p:nvSpPr>
          <p:cNvPr id="28678" name="Text Box 10"/>
          <p:cNvSpPr txBox="1">
            <a:spLocks noChangeArrowheads="1"/>
          </p:cNvSpPr>
          <p:nvPr/>
        </p:nvSpPr>
        <p:spPr bwMode="auto">
          <a:xfrm>
            <a:off x="4846638" y="4970463"/>
            <a:ext cx="2700337" cy="120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l">
              <a:lnSpc>
                <a:spcPct val="90000"/>
              </a:lnSpc>
            </a:pPr>
            <a:r>
              <a:rPr kumimoji="0" lang="en-US" sz="1500" b="1"/>
              <a:t>Hydrocarbon tail:</a:t>
            </a:r>
          </a:p>
          <a:p>
            <a:pPr algn="l">
              <a:lnSpc>
                <a:spcPct val="90000"/>
              </a:lnSpc>
            </a:pPr>
            <a:r>
              <a:rPr kumimoji="0" lang="en-US" sz="1500" b="1"/>
              <a:t>interacts with hydrophobic</a:t>
            </a:r>
          </a:p>
          <a:p>
            <a:pPr algn="l">
              <a:lnSpc>
                <a:spcPct val="90000"/>
              </a:lnSpc>
            </a:pPr>
            <a:r>
              <a:rPr kumimoji="0" lang="en-US" sz="1500" b="1"/>
              <a:t>regions of proteins inside</a:t>
            </a:r>
          </a:p>
          <a:p>
            <a:pPr algn="l">
              <a:lnSpc>
                <a:spcPct val="90000"/>
              </a:lnSpc>
            </a:pPr>
            <a:r>
              <a:rPr kumimoji="0" lang="en-US" sz="1500" b="1"/>
              <a:t>thylakoid membranes of</a:t>
            </a:r>
          </a:p>
          <a:p>
            <a:pPr algn="l">
              <a:lnSpc>
                <a:spcPct val="90000"/>
              </a:lnSpc>
            </a:pPr>
            <a:r>
              <a:rPr kumimoji="0" lang="en-US" sz="1500" b="1"/>
              <a:t>chloroplasts; H atoms not</a:t>
            </a:r>
          </a:p>
          <a:p>
            <a:pPr algn="l">
              <a:lnSpc>
                <a:spcPct val="90000"/>
              </a:lnSpc>
            </a:pPr>
            <a:r>
              <a:rPr kumimoji="0" lang="en-US" sz="1500" b="1"/>
              <a:t>shown</a:t>
            </a:r>
          </a:p>
          <a:p>
            <a:pPr algn="l">
              <a:lnSpc>
                <a:spcPct val="90000"/>
              </a:lnSpc>
            </a:pPr>
            <a:endParaRPr kumimoji="0" lang="en-US" sz="1500" b="1"/>
          </a:p>
        </p:txBody>
      </p:sp>
      <p:sp>
        <p:nvSpPr>
          <p:cNvPr id="28679" name="Text Box 11"/>
          <p:cNvSpPr txBox="1">
            <a:spLocks noChangeArrowheads="1"/>
          </p:cNvSpPr>
          <p:nvPr/>
        </p:nvSpPr>
        <p:spPr bwMode="auto">
          <a:xfrm>
            <a:off x="5332413" y="544513"/>
            <a:ext cx="306387" cy="13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l">
              <a:lnSpc>
                <a:spcPct val="90000"/>
              </a:lnSpc>
            </a:pPr>
            <a:r>
              <a:rPr kumimoji="0" lang="en-US" sz="1100" b="1" dirty="0"/>
              <a:t>CHO</a:t>
            </a:r>
          </a:p>
        </p:txBody>
      </p:sp>
      <p:sp>
        <p:nvSpPr>
          <p:cNvPr id="28680" name="Text Box 12"/>
          <p:cNvSpPr txBox="1">
            <a:spLocks noChangeArrowheads="1"/>
          </p:cNvSpPr>
          <p:nvPr/>
        </p:nvSpPr>
        <p:spPr bwMode="auto">
          <a:xfrm>
            <a:off x="5761038" y="522288"/>
            <a:ext cx="1462087" cy="17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l">
              <a:lnSpc>
                <a:spcPct val="90000"/>
              </a:lnSpc>
            </a:pPr>
            <a:r>
              <a:rPr kumimoji="0" lang="en-US" sz="1500" b="1"/>
              <a:t>in chlorophyll </a:t>
            </a:r>
            <a:r>
              <a:rPr kumimoji="0" lang="en-US" sz="1500" b="1" i="1"/>
              <a:t>b</a:t>
            </a:r>
            <a:endParaRPr kumimoji="0" lang="en-US" sz="1500" b="1"/>
          </a:p>
        </p:txBody>
      </p:sp>
      <p:sp>
        <p:nvSpPr>
          <p:cNvPr id="28681" name="AutoShape 13"/>
          <p:cNvSpPr>
            <a:spLocks/>
          </p:cNvSpPr>
          <p:nvPr/>
        </p:nvSpPr>
        <p:spPr bwMode="auto">
          <a:xfrm>
            <a:off x="4629150" y="3695700"/>
            <a:ext cx="152400" cy="2819400"/>
          </a:xfrm>
          <a:prstGeom prst="rightBrace">
            <a:avLst>
              <a:gd name="adj1" fmla="val 154167"/>
              <a:gd name="adj2" fmla="val 50000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4953000" cy="1143000"/>
          </a:xfrm>
        </p:spPr>
        <p:txBody>
          <a:bodyPr/>
          <a:lstStyle/>
          <a:p>
            <a:r>
              <a:rPr lang="en-US"/>
              <a:t>Chlorophyll a &amp; b</a:t>
            </a:r>
          </a:p>
        </p:txBody>
      </p:sp>
      <p:pic>
        <p:nvPicPr>
          <p:cNvPr id="179203" name="Picture 3" descr="chlorophyll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1295400"/>
            <a:ext cx="4508500" cy="4648200"/>
          </a:xfrm>
          <a:prstGeom prst="rect">
            <a:avLst/>
          </a:prstGeom>
          <a:noFill/>
        </p:spPr>
      </p:pic>
      <p:sp>
        <p:nvSpPr>
          <p:cNvPr id="179204" name="Text Box 4"/>
          <p:cNvSpPr txBox="1">
            <a:spLocks noChangeArrowheads="1"/>
          </p:cNvSpPr>
          <p:nvPr/>
        </p:nvSpPr>
        <p:spPr bwMode="auto">
          <a:xfrm>
            <a:off x="5410200" y="1143000"/>
            <a:ext cx="3292475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/>
              <a:t>Chl a has a methyl group</a:t>
            </a:r>
          </a:p>
          <a:p>
            <a:r>
              <a:rPr lang="en-US" sz="2400"/>
              <a:t> </a:t>
            </a:r>
          </a:p>
          <a:p>
            <a:pPr>
              <a:buFontTx/>
              <a:buChar char="•"/>
            </a:pPr>
            <a:r>
              <a:rPr lang="en-US" sz="2400"/>
              <a:t>Chl b has a carbonyl group</a:t>
            </a: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3352800" y="3276600"/>
            <a:ext cx="4365625" cy="822325"/>
            <a:chOff x="2160" y="2281"/>
            <a:chExt cx="2702" cy="518"/>
          </a:xfrm>
        </p:grpSpPr>
        <p:grpSp>
          <p:nvGrpSpPr>
            <p:cNvPr id="3" name="Group 6"/>
            <p:cNvGrpSpPr>
              <a:grpSpLocks/>
            </p:cNvGrpSpPr>
            <p:nvPr/>
          </p:nvGrpSpPr>
          <p:grpSpPr bwMode="auto">
            <a:xfrm>
              <a:off x="2160" y="2400"/>
              <a:ext cx="1248" cy="0"/>
              <a:chOff x="2160" y="2400"/>
              <a:chExt cx="1248" cy="0"/>
            </a:xfrm>
          </p:grpSpPr>
          <p:sp>
            <p:nvSpPr>
              <p:cNvPr id="179207" name="Line 7"/>
              <p:cNvSpPr>
                <a:spLocks noChangeShapeType="1"/>
              </p:cNvSpPr>
              <p:nvPr/>
            </p:nvSpPr>
            <p:spPr bwMode="auto">
              <a:xfrm flipH="1">
                <a:off x="2160" y="2400"/>
                <a:ext cx="960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9208" name="Line 8"/>
              <p:cNvSpPr>
                <a:spLocks noChangeShapeType="1"/>
              </p:cNvSpPr>
              <p:nvPr/>
            </p:nvSpPr>
            <p:spPr bwMode="auto">
              <a:xfrm>
                <a:off x="3120" y="2400"/>
                <a:ext cx="288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79209" name="Text Box 9"/>
            <p:cNvSpPr txBox="1">
              <a:spLocks noChangeArrowheads="1"/>
            </p:cNvSpPr>
            <p:nvPr/>
          </p:nvSpPr>
          <p:spPr bwMode="auto">
            <a:xfrm>
              <a:off x="3446" y="2281"/>
              <a:ext cx="1416" cy="5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Porphyrin ring</a:t>
              </a:r>
            </a:p>
            <a:p>
              <a:r>
                <a:rPr lang="en-US" sz="2400"/>
                <a:t>   delocalized e</a:t>
              </a:r>
              <a:r>
                <a:rPr lang="en-US" sz="2400" baseline="30000"/>
                <a:t>-</a:t>
              </a:r>
            </a:p>
          </p:txBody>
        </p:sp>
      </p:grpSp>
      <p:grpSp>
        <p:nvGrpSpPr>
          <p:cNvPr id="4" name="Group 10"/>
          <p:cNvGrpSpPr>
            <a:grpSpLocks/>
          </p:cNvGrpSpPr>
          <p:nvPr/>
        </p:nvGrpSpPr>
        <p:grpSpPr bwMode="auto">
          <a:xfrm>
            <a:off x="2286000" y="6019800"/>
            <a:ext cx="3868738" cy="609600"/>
            <a:chOff x="1920" y="3792"/>
            <a:chExt cx="2437" cy="384"/>
          </a:xfrm>
        </p:grpSpPr>
        <p:sp>
          <p:nvSpPr>
            <p:cNvPr id="179211" name="AutoShape 11"/>
            <p:cNvSpPr>
              <a:spLocks noChangeArrowheads="1"/>
            </p:cNvSpPr>
            <p:nvPr/>
          </p:nvSpPr>
          <p:spPr bwMode="auto">
            <a:xfrm flipH="1">
              <a:off x="1920" y="3888"/>
              <a:ext cx="2352" cy="288"/>
            </a:xfrm>
            <a:custGeom>
              <a:avLst/>
              <a:gdLst>
                <a:gd name="G0" fmla="+- 12664 0 0"/>
                <a:gd name="G1" fmla="+- 17614 0 0"/>
                <a:gd name="G2" fmla="+- 7874 0 0"/>
                <a:gd name="G3" fmla="*/ 12664 1 2"/>
                <a:gd name="G4" fmla="+- G3 10800 0"/>
                <a:gd name="G5" fmla="+- 21600 12664 17614"/>
                <a:gd name="G6" fmla="+- 17614 7874 0"/>
                <a:gd name="G7" fmla="*/ G6 1 2"/>
                <a:gd name="G8" fmla="*/ 17614 2 1"/>
                <a:gd name="G9" fmla="+- G8 0 21600"/>
                <a:gd name="G10" fmla="*/ 21600 G0 G1"/>
                <a:gd name="G11" fmla="*/ 21600 G4 G1"/>
                <a:gd name="G12" fmla="*/ 21600 G5 G1"/>
                <a:gd name="G13" fmla="*/ 21600 G7 G1"/>
                <a:gd name="G14" fmla="*/ 17614 1 2"/>
                <a:gd name="G15" fmla="+- G5 0 G4"/>
                <a:gd name="G16" fmla="+- G0 0 G4"/>
                <a:gd name="G17" fmla="*/ G2 G15 G16"/>
                <a:gd name="T0" fmla="*/ 17132 w 21600"/>
                <a:gd name="T1" fmla="*/ 0 h 21600"/>
                <a:gd name="T2" fmla="*/ 12664 w 21600"/>
                <a:gd name="T3" fmla="*/ 7874 h 21600"/>
                <a:gd name="T4" fmla="*/ 0 w 21600"/>
                <a:gd name="T5" fmla="*/ 21009 h 21600"/>
                <a:gd name="T6" fmla="*/ 8807 w 21600"/>
                <a:gd name="T7" fmla="*/ 21600 h 21600"/>
                <a:gd name="T8" fmla="*/ 17614 w 21600"/>
                <a:gd name="T9" fmla="*/ 15628 h 21600"/>
                <a:gd name="T10" fmla="*/ 21600 w 21600"/>
                <a:gd name="T11" fmla="*/ 7874 h 21600"/>
                <a:gd name="T12" fmla="*/ 17694720 60000 65536"/>
                <a:gd name="T13" fmla="*/ 11796480 60000 65536"/>
                <a:gd name="T14" fmla="*/ 11796480 60000 65536"/>
                <a:gd name="T15" fmla="*/ 5898240 60000 65536"/>
                <a:gd name="T16" fmla="*/ 0 60000 65536"/>
                <a:gd name="T17" fmla="*/ 0 60000 65536"/>
                <a:gd name="T18" fmla="*/ 0 w 21600"/>
                <a:gd name="T19" fmla="*/ G12 h 21600"/>
                <a:gd name="T20" fmla="*/ G1 w 21600"/>
                <a:gd name="T21" fmla="*/ 21600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17132" y="0"/>
                  </a:moveTo>
                  <a:lnTo>
                    <a:pt x="12664" y="7874"/>
                  </a:lnTo>
                  <a:lnTo>
                    <a:pt x="16650" y="7874"/>
                  </a:lnTo>
                  <a:lnTo>
                    <a:pt x="16650" y="20418"/>
                  </a:lnTo>
                  <a:lnTo>
                    <a:pt x="0" y="20418"/>
                  </a:lnTo>
                  <a:lnTo>
                    <a:pt x="0" y="21600"/>
                  </a:lnTo>
                  <a:lnTo>
                    <a:pt x="17614" y="21600"/>
                  </a:lnTo>
                  <a:lnTo>
                    <a:pt x="17614" y="7874"/>
                  </a:lnTo>
                  <a:lnTo>
                    <a:pt x="21600" y="7874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9212" name="Text Box 12"/>
            <p:cNvSpPr txBox="1">
              <a:spLocks noChangeArrowheads="1"/>
            </p:cNvSpPr>
            <p:nvPr/>
          </p:nvSpPr>
          <p:spPr bwMode="auto">
            <a:xfrm>
              <a:off x="3408" y="3792"/>
              <a:ext cx="94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Phytol tail</a:t>
              </a:r>
            </a:p>
          </p:txBody>
        </p:sp>
      </p:grpSp>
      <p:pic>
        <p:nvPicPr>
          <p:cNvPr id="179219" name="Picture 1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10200" y="609600"/>
            <a:ext cx="295910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5" name="Group 20"/>
          <p:cNvGrpSpPr>
            <a:grpSpLocks/>
          </p:cNvGrpSpPr>
          <p:nvPr/>
        </p:nvGrpSpPr>
        <p:grpSpPr bwMode="auto">
          <a:xfrm>
            <a:off x="2895600" y="1371600"/>
            <a:ext cx="2438400" cy="457200"/>
            <a:chOff x="3408" y="432"/>
            <a:chExt cx="1248" cy="240"/>
          </a:xfrm>
        </p:grpSpPr>
        <p:sp>
          <p:nvSpPr>
            <p:cNvPr id="179215" name="Line 15"/>
            <p:cNvSpPr>
              <a:spLocks noChangeShapeType="1"/>
            </p:cNvSpPr>
            <p:nvPr/>
          </p:nvSpPr>
          <p:spPr bwMode="auto">
            <a:xfrm>
              <a:off x="4032" y="432"/>
              <a:ext cx="43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79216" name="Line 16"/>
            <p:cNvSpPr>
              <a:spLocks noChangeShapeType="1"/>
            </p:cNvSpPr>
            <p:nvPr/>
          </p:nvSpPr>
          <p:spPr bwMode="auto">
            <a:xfrm>
              <a:off x="4464" y="432"/>
              <a:ext cx="19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79214" name="Line 14"/>
            <p:cNvSpPr>
              <a:spLocks noChangeShapeType="1"/>
            </p:cNvSpPr>
            <p:nvPr/>
          </p:nvSpPr>
          <p:spPr bwMode="auto">
            <a:xfrm flipV="1">
              <a:off x="3408" y="432"/>
              <a:ext cx="624" cy="2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9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9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92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792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9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920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215900" y="76199"/>
            <a:ext cx="8534400" cy="2254045"/>
          </a:xfrm>
        </p:spPr>
        <p:txBody>
          <a:bodyPr>
            <a:normAutofit/>
          </a:bodyPr>
          <a:lstStyle/>
          <a:p>
            <a:pPr marL="0" indent="0" eaLnBrk="1" hangingPunct="1"/>
            <a:r>
              <a:rPr lang="en-US" dirty="0" smtClean="0"/>
              <a:t>A </a:t>
            </a:r>
            <a:r>
              <a:rPr lang="en-US" dirty="0" err="1" smtClean="0"/>
              <a:t>Photosystem</a:t>
            </a:r>
            <a:r>
              <a:rPr lang="en-US" dirty="0" smtClean="0"/>
              <a:t>: A Reaction-Center Complex Associated with Light-Harvesting Complexes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>
          <a:xfrm>
            <a:off x="203200" y="2448232"/>
            <a:ext cx="8534400" cy="4409768"/>
          </a:xfrm>
        </p:spPr>
        <p:txBody>
          <a:bodyPr>
            <a:normAutofit/>
          </a:bodyPr>
          <a:lstStyle/>
          <a:p>
            <a:pPr eaLnBrk="1" hangingPunct="1"/>
            <a:r>
              <a:rPr lang="en-US" sz="3600" dirty="0" smtClean="0"/>
              <a:t>A </a:t>
            </a:r>
            <a:r>
              <a:rPr lang="en-US" sz="3600" b="1" dirty="0" err="1" smtClean="0"/>
              <a:t>photosystem</a:t>
            </a:r>
            <a:r>
              <a:rPr lang="en-US" sz="3600" b="1" dirty="0" smtClean="0"/>
              <a:t> </a:t>
            </a:r>
            <a:r>
              <a:rPr lang="en-US" sz="3600" dirty="0" smtClean="0"/>
              <a:t>consists of a </a:t>
            </a:r>
            <a:r>
              <a:rPr lang="en-US" sz="3600" b="1" dirty="0" smtClean="0"/>
              <a:t>reaction-center complex </a:t>
            </a:r>
            <a:r>
              <a:rPr lang="en-US" sz="3600" dirty="0" smtClean="0"/>
              <a:t>(a type of protein complex) surrounded by light-harvesting </a:t>
            </a:r>
            <a:r>
              <a:rPr lang="en-US" sz="3600" dirty="0" smtClean="0"/>
              <a:t>complexes(</a:t>
            </a:r>
            <a:r>
              <a:rPr lang="en-US" sz="3600" b="1" dirty="0" smtClean="0"/>
              <a:t>LHC</a:t>
            </a:r>
            <a:r>
              <a:rPr lang="en-US" sz="3600" dirty="0" smtClean="0"/>
              <a:t>)</a:t>
            </a:r>
            <a:endParaRPr lang="en-US" sz="3600" dirty="0" smtClean="0"/>
          </a:p>
          <a:p>
            <a:pPr eaLnBrk="1" hangingPunct="1"/>
            <a:r>
              <a:rPr lang="en-US" sz="3600" dirty="0" smtClean="0"/>
              <a:t>The </a:t>
            </a:r>
            <a:r>
              <a:rPr lang="en-US" sz="3600" b="1" dirty="0" smtClean="0"/>
              <a:t>light-harvesting complexes </a:t>
            </a:r>
            <a:r>
              <a:rPr lang="en-US" sz="3600" dirty="0" smtClean="0"/>
              <a:t>(pigment molecules bound to proteins) funnel the energy of photons to the reaction center</a:t>
            </a:r>
          </a:p>
          <a:p>
            <a:pPr eaLnBrk="1" hangingPunct="1">
              <a:lnSpc>
                <a:spcPct val="96000"/>
              </a:lnSpc>
              <a:spcBef>
                <a:spcPts val="600"/>
              </a:spcBef>
              <a:buFontTx/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3"/>
          <p:cNvSpPr>
            <a:spLocks noGrp="1" noChangeArrowheads="1"/>
          </p:cNvSpPr>
          <p:nvPr>
            <p:ph idx="1"/>
          </p:nvPr>
        </p:nvSpPr>
        <p:spPr>
          <a:xfrm>
            <a:off x="0" y="825910"/>
            <a:ext cx="9144000" cy="6032090"/>
          </a:xfrm>
        </p:spPr>
        <p:txBody>
          <a:bodyPr>
            <a:noAutofit/>
          </a:bodyPr>
          <a:lstStyle/>
          <a:p>
            <a:pPr eaLnBrk="1" hangingPunct="1"/>
            <a:r>
              <a:rPr lang="en-US" sz="4400" dirty="0" smtClean="0"/>
              <a:t>A </a:t>
            </a:r>
            <a:r>
              <a:rPr lang="en-US" sz="4400" b="1" dirty="0" smtClean="0"/>
              <a:t>primary electron acceptor </a:t>
            </a:r>
            <a:r>
              <a:rPr lang="en-US" sz="4400" dirty="0" smtClean="0"/>
              <a:t>in the reaction center accepts an excited electron from chlorophyll </a:t>
            </a:r>
            <a:r>
              <a:rPr lang="en-US" sz="4400" i="1" dirty="0" smtClean="0"/>
              <a:t>a</a:t>
            </a:r>
            <a:endParaRPr lang="en-US" sz="4400" dirty="0" smtClean="0"/>
          </a:p>
          <a:p>
            <a:pPr eaLnBrk="1" hangingPunct="1"/>
            <a:r>
              <a:rPr lang="en-US" sz="4400" dirty="0" smtClean="0"/>
              <a:t>Solar-powered transfer of an electron from a chlorophyll </a:t>
            </a:r>
            <a:r>
              <a:rPr lang="en-US" sz="4400" i="1" dirty="0" smtClean="0"/>
              <a:t>a </a:t>
            </a:r>
            <a:r>
              <a:rPr lang="en-US" sz="4400" dirty="0" smtClean="0"/>
              <a:t>molecule to the primary electron acceptor is the first step of the light reactions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5" descr="10_12HarvestLight-U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5" name="Text Box 7"/>
          <p:cNvSpPr txBox="1">
            <a:spLocks noChangeArrowheads="1"/>
          </p:cNvSpPr>
          <p:nvPr/>
        </p:nvSpPr>
        <p:spPr bwMode="auto">
          <a:xfrm>
            <a:off x="4837113" y="5938838"/>
            <a:ext cx="2995612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>
              <a:lnSpc>
                <a:spcPct val="90000"/>
              </a:lnSpc>
            </a:pPr>
            <a:r>
              <a:rPr kumimoji="0" lang="en-US" sz="1600" b="1"/>
              <a:t>THYLAKOID SPACE</a:t>
            </a:r>
          </a:p>
          <a:p>
            <a:pPr algn="ctr">
              <a:lnSpc>
                <a:spcPct val="90000"/>
              </a:lnSpc>
            </a:pPr>
            <a:r>
              <a:rPr kumimoji="0" lang="en-US" sz="1600" b="1"/>
              <a:t>(INTERIOR OF THYLAKOID)</a:t>
            </a:r>
          </a:p>
        </p:txBody>
      </p:sp>
      <p:sp>
        <p:nvSpPr>
          <p:cNvPr id="33796" name="Text Box 8"/>
          <p:cNvSpPr txBox="1">
            <a:spLocks noChangeArrowheads="1"/>
          </p:cNvSpPr>
          <p:nvPr/>
        </p:nvSpPr>
        <p:spPr bwMode="auto">
          <a:xfrm>
            <a:off x="6764338" y="287338"/>
            <a:ext cx="9985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l">
              <a:lnSpc>
                <a:spcPct val="90000"/>
              </a:lnSpc>
            </a:pPr>
            <a:r>
              <a:rPr kumimoji="0" lang="en-US" sz="1800" b="1"/>
              <a:t>STROMA</a:t>
            </a:r>
          </a:p>
        </p:txBody>
      </p:sp>
      <p:sp>
        <p:nvSpPr>
          <p:cNvPr id="33797" name="Text Box 9"/>
          <p:cNvSpPr txBox="1">
            <a:spLocks noChangeArrowheads="1"/>
          </p:cNvSpPr>
          <p:nvPr/>
        </p:nvSpPr>
        <p:spPr bwMode="auto">
          <a:xfrm>
            <a:off x="4932363" y="3103563"/>
            <a:ext cx="252412" cy="19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l">
              <a:lnSpc>
                <a:spcPct val="90000"/>
              </a:lnSpc>
            </a:pPr>
            <a:r>
              <a:rPr kumimoji="0" lang="en-US" sz="1800" b="1"/>
              <a:t>e</a:t>
            </a:r>
            <a:r>
              <a:rPr kumimoji="0" lang="en-US" sz="2000" b="1" baseline="30000"/>
              <a:t>–</a:t>
            </a:r>
            <a:endParaRPr kumimoji="0" lang="en-US" sz="1800" b="1"/>
          </a:p>
        </p:txBody>
      </p:sp>
      <p:sp>
        <p:nvSpPr>
          <p:cNvPr id="33798" name="Text Box 10"/>
          <p:cNvSpPr txBox="1">
            <a:spLocks noChangeArrowheads="1"/>
          </p:cNvSpPr>
          <p:nvPr/>
        </p:nvSpPr>
        <p:spPr bwMode="auto">
          <a:xfrm>
            <a:off x="6700838" y="5157788"/>
            <a:ext cx="11636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l">
              <a:lnSpc>
                <a:spcPct val="90000"/>
              </a:lnSpc>
            </a:pPr>
            <a:r>
              <a:rPr kumimoji="0" lang="en-US" sz="1700" b="1"/>
              <a:t>Pigment</a:t>
            </a:r>
          </a:p>
          <a:p>
            <a:pPr algn="l">
              <a:lnSpc>
                <a:spcPct val="90000"/>
              </a:lnSpc>
            </a:pPr>
            <a:r>
              <a:rPr kumimoji="0" lang="en-US" sz="1700" b="1"/>
              <a:t>molecules</a:t>
            </a:r>
          </a:p>
        </p:txBody>
      </p:sp>
      <p:sp>
        <p:nvSpPr>
          <p:cNvPr id="33799" name="Text Box 11"/>
          <p:cNvSpPr txBox="1">
            <a:spLocks noChangeArrowheads="1"/>
          </p:cNvSpPr>
          <p:nvPr/>
        </p:nvSpPr>
        <p:spPr bwMode="auto">
          <a:xfrm>
            <a:off x="2024063" y="465138"/>
            <a:ext cx="820737" cy="26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l">
              <a:lnSpc>
                <a:spcPct val="90000"/>
              </a:lnSpc>
            </a:pPr>
            <a:r>
              <a:rPr kumimoji="0" lang="en-US" sz="1700" b="1"/>
              <a:t>Photon</a:t>
            </a:r>
          </a:p>
        </p:txBody>
      </p:sp>
      <p:sp>
        <p:nvSpPr>
          <p:cNvPr id="33800" name="Text Box 12"/>
          <p:cNvSpPr txBox="1">
            <a:spLocks noChangeArrowheads="1"/>
          </p:cNvSpPr>
          <p:nvPr/>
        </p:nvSpPr>
        <p:spPr bwMode="auto">
          <a:xfrm>
            <a:off x="2678113" y="5224463"/>
            <a:ext cx="1036637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l">
              <a:lnSpc>
                <a:spcPct val="90000"/>
              </a:lnSpc>
            </a:pPr>
            <a:r>
              <a:rPr kumimoji="0" lang="en-US" sz="1700" b="1"/>
              <a:t>Transfer</a:t>
            </a:r>
          </a:p>
          <a:p>
            <a:pPr algn="l">
              <a:lnSpc>
                <a:spcPct val="90000"/>
              </a:lnSpc>
            </a:pPr>
            <a:r>
              <a:rPr kumimoji="0" lang="en-US" sz="1700" b="1"/>
              <a:t>of energy</a:t>
            </a:r>
          </a:p>
        </p:txBody>
      </p:sp>
      <p:sp>
        <p:nvSpPr>
          <p:cNvPr id="33801" name="Text Box 13"/>
          <p:cNvSpPr txBox="1">
            <a:spLocks noChangeArrowheads="1"/>
          </p:cNvSpPr>
          <p:nvPr/>
        </p:nvSpPr>
        <p:spPr bwMode="auto">
          <a:xfrm>
            <a:off x="4021138" y="5167313"/>
            <a:ext cx="1570037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l">
              <a:lnSpc>
                <a:spcPct val="90000"/>
              </a:lnSpc>
            </a:pPr>
            <a:r>
              <a:rPr kumimoji="0" lang="en-US" sz="1700" b="1"/>
              <a:t>Special pair of</a:t>
            </a:r>
          </a:p>
          <a:p>
            <a:pPr algn="l">
              <a:lnSpc>
                <a:spcPct val="90000"/>
              </a:lnSpc>
            </a:pPr>
            <a:r>
              <a:rPr kumimoji="0" lang="en-US" sz="1700" b="1"/>
              <a:t>chlorophyll </a:t>
            </a:r>
            <a:r>
              <a:rPr kumimoji="0" lang="en-US" sz="1700" b="1" i="1"/>
              <a:t>a</a:t>
            </a:r>
          </a:p>
          <a:p>
            <a:pPr algn="l">
              <a:lnSpc>
                <a:spcPct val="90000"/>
              </a:lnSpc>
            </a:pPr>
            <a:r>
              <a:rPr kumimoji="0" lang="en-US" sz="1700" b="1"/>
              <a:t>molecules</a:t>
            </a:r>
          </a:p>
        </p:txBody>
      </p:sp>
      <p:sp>
        <p:nvSpPr>
          <p:cNvPr id="33802" name="Text Box 14"/>
          <p:cNvSpPr txBox="1">
            <a:spLocks noChangeArrowheads="1"/>
          </p:cNvSpPr>
          <p:nvPr/>
        </p:nvSpPr>
        <p:spPr bwMode="auto">
          <a:xfrm rot="-5400000">
            <a:off x="399256" y="3432969"/>
            <a:ext cx="2170113" cy="22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l">
              <a:lnSpc>
                <a:spcPct val="90000"/>
              </a:lnSpc>
            </a:pPr>
            <a:r>
              <a:rPr kumimoji="0" lang="en-US" sz="1700" b="1"/>
              <a:t>Thylakoid membrane</a:t>
            </a:r>
          </a:p>
        </p:txBody>
      </p:sp>
      <p:sp>
        <p:nvSpPr>
          <p:cNvPr id="33803" name="Text Box 15"/>
          <p:cNvSpPr txBox="1">
            <a:spLocks noChangeArrowheads="1"/>
          </p:cNvSpPr>
          <p:nvPr/>
        </p:nvSpPr>
        <p:spPr bwMode="auto">
          <a:xfrm>
            <a:off x="4275138" y="328613"/>
            <a:ext cx="1443037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l">
              <a:lnSpc>
                <a:spcPct val="90000"/>
              </a:lnSpc>
            </a:pPr>
            <a:r>
              <a:rPr kumimoji="0" lang="en-US" sz="1700" b="1"/>
              <a:t>Photosystem</a:t>
            </a:r>
          </a:p>
        </p:txBody>
      </p:sp>
      <p:sp>
        <p:nvSpPr>
          <p:cNvPr id="33804" name="Text Box 16"/>
          <p:cNvSpPr txBox="1">
            <a:spLocks noChangeArrowheads="1"/>
          </p:cNvSpPr>
          <p:nvPr/>
        </p:nvSpPr>
        <p:spPr bwMode="auto">
          <a:xfrm>
            <a:off x="6850063" y="763588"/>
            <a:ext cx="922337" cy="72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l">
              <a:lnSpc>
                <a:spcPct val="90000"/>
              </a:lnSpc>
            </a:pPr>
            <a:r>
              <a:rPr kumimoji="0" lang="en-US" sz="1700" b="1"/>
              <a:t>Primary</a:t>
            </a:r>
          </a:p>
          <a:p>
            <a:pPr algn="l">
              <a:lnSpc>
                <a:spcPct val="90000"/>
              </a:lnSpc>
            </a:pPr>
            <a:r>
              <a:rPr kumimoji="0" lang="en-US" sz="1700" b="1"/>
              <a:t>electron</a:t>
            </a:r>
          </a:p>
          <a:p>
            <a:pPr algn="l">
              <a:lnSpc>
                <a:spcPct val="90000"/>
              </a:lnSpc>
            </a:pPr>
            <a:r>
              <a:rPr kumimoji="0" lang="en-US" sz="1700" b="1"/>
              <a:t>acceptor</a:t>
            </a:r>
          </a:p>
        </p:txBody>
      </p:sp>
      <p:sp>
        <p:nvSpPr>
          <p:cNvPr id="33805" name="Text Box 17"/>
          <p:cNvSpPr txBox="1">
            <a:spLocks noChangeArrowheads="1"/>
          </p:cNvSpPr>
          <p:nvPr/>
        </p:nvSpPr>
        <p:spPr bwMode="auto">
          <a:xfrm>
            <a:off x="4948238" y="855663"/>
            <a:ext cx="1601787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l">
              <a:lnSpc>
                <a:spcPct val="90000"/>
              </a:lnSpc>
            </a:pPr>
            <a:r>
              <a:rPr kumimoji="0" lang="en-US" sz="1700" b="1"/>
              <a:t>Reaction-center</a:t>
            </a:r>
          </a:p>
          <a:p>
            <a:pPr algn="l">
              <a:lnSpc>
                <a:spcPct val="90000"/>
              </a:lnSpc>
            </a:pPr>
            <a:r>
              <a:rPr kumimoji="0" lang="en-US" sz="1700" b="1"/>
              <a:t>complex</a:t>
            </a:r>
          </a:p>
        </p:txBody>
      </p:sp>
      <p:sp>
        <p:nvSpPr>
          <p:cNvPr id="33806" name="Text Box 18"/>
          <p:cNvSpPr txBox="1">
            <a:spLocks noChangeArrowheads="1"/>
          </p:cNvSpPr>
          <p:nvPr/>
        </p:nvSpPr>
        <p:spPr bwMode="auto">
          <a:xfrm>
            <a:off x="3275013" y="839788"/>
            <a:ext cx="1598612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l"/>
            <a:r>
              <a:rPr kumimoji="0" lang="en-US" sz="1600" b="1"/>
              <a:t>Light-harvesting</a:t>
            </a:r>
          </a:p>
          <a:p>
            <a:pPr algn="l"/>
            <a:r>
              <a:rPr kumimoji="0" lang="en-US" sz="1600" b="1"/>
              <a:t>complexes</a:t>
            </a:r>
          </a:p>
        </p:txBody>
      </p:sp>
      <p:sp>
        <p:nvSpPr>
          <p:cNvPr id="33807" name="Line 19"/>
          <p:cNvSpPr>
            <a:spLocks noChangeShapeType="1"/>
          </p:cNvSpPr>
          <p:nvPr/>
        </p:nvSpPr>
        <p:spPr bwMode="auto">
          <a:xfrm flipV="1">
            <a:off x="5048250" y="895350"/>
            <a:ext cx="1790700" cy="1828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08" name="Line 20"/>
          <p:cNvSpPr>
            <a:spLocks noChangeShapeType="1"/>
          </p:cNvSpPr>
          <p:nvPr/>
        </p:nvSpPr>
        <p:spPr bwMode="auto">
          <a:xfrm flipV="1">
            <a:off x="5029200" y="1320800"/>
            <a:ext cx="219075" cy="9779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09" name="Line 21"/>
          <p:cNvSpPr>
            <a:spLocks noChangeShapeType="1"/>
          </p:cNvSpPr>
          <p:nvPr/>
        </p:nvSpPr>
        <p:spPr bwMode="auto">
          <a:xfrm>
            <a:off x="3902075" y="1355725"/>
            <a:ext cx="168275" cy="5746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10" name="Line 22"/>
          <p:cNvSpPr>
            <a:spLocks noChangeShapeType="1"/>
          </p:cNvSpPr>
          <p:nvPr/>
        </p:nvSpPr>
        <p:spPr bwMode="auto">
          <a:xfrm>
            <a:off x="3895725" y="1355725"/>
            <a:ext cx="1035050" cy="4445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11" name="AutoShape 23"/>
          <p:cNvSpPr>
            <a:spLocks/>
          </p:cNvSpPr>
          <p:nvPr/>
        </p:nvSpPr>
        <p:spPr bwMode="auto">
          <a:xfrm rot="-5384736">
            <a:off x="4857750" y="-973137"/>
            <a:ext cx="180975" cy="3298825"/>
          </a:xfrm>
          <a:prstGeom prst="rightBrace">
            <a:avLst>
              <a:gd name="adj1" fmla="val 160171"/>
              <a:gd name="adj2" fmla="val 49537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12" name="AutoShape 24"/>
          <p:cNvSpPr>
            <a:spLocks/>
          </p:cNvSpPr>
          <p:nvPr/>
        </p:nvSpPr>
        <p:spPr bwMode="auto">
          <a:xfrm rot="10775050">
            <a:off x="1641475" y="2212975"/>
            <a:ext cx="123825" cy="2746375"/>
          </a:xfrm>
          <a:prstGeom prst="rightBrace">
            <a:avLst>
              <a:gd name="adj1" fmla="val 194892"/>
              <a:gd name="adj2" fmla="val 49537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13" name="Line 25"/>
          <p:cNvSpPr>
            <a:spLocks noChangeShapeType="1"/>
          </p:cNvSpPr>
          <p:nvPr/>
        </p:nvSpPr>
        <p:spPr bwMode="auto">
          <a:xfrm flipV="1">
            <a:off x="3105150" y="3984625"/>
            <a:ext cx="809625" cy="12319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14" name="Line 26"/>
          <p:cNvSpPr>
            <a:spLocks noChangeShapeType="1"/>
          </p:cNvSpPr>
          <p:nvPr/>
        </p:nvSpPr>
        <p:spPr bwMode="auto">
          <a:xfrm flipH="1">
            <a:off x="4730750" y="4079875"/>
            <a:ext cx="473075" cy="10223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15" name="Line 27"/>
          <p:cNvSpPr>
            <a:spLocks noChangeShapeType="1"/>
          </p:cNvSpPr>
          <p:nvPr/>
        </p:nvSpPr>
        <p:spPr bwMode="auto">
          <a:xfrm flipH="1">
            <a:off x="4730750" y="4083050"/>
            <a:ext cx="69850" cy="10223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16" name="Line 28"/>
          <p:cNvSpPr>
            <a:spLocks noChangeShapeType="1"/>
          </p:cNvSpPr>
          <p:nvPr/>
        </p:nvSpPr>
        <p:spPr bwMode="auto">
          <a:xfrm>
            <a:off x="6264275" y="3679825"/>
            <a:ext cx="685800" cy="14605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17" name="Line 29"/>
          <p:cNvSpPr>
            <a:spLocks noChangeShapeType="1"/>
          </p:cNvSpPr>
          <p:nvPr/>
        </p:nvSpPr>
        <p:spPr bwMode="auto">
          <a:xfrm>
            <a:off x="5921375" y="4333875"/>
            <a:ext cx="1028700" cy="8064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3"/>
          <p:cNvSpPr>
            <a:spLocks noGrp="1" noChangeArrowheads="1"/>
          </p:cNvSpPr>
          <p:nvPr>
            <p:ph idx="1"/>
          </p:nvPr>
        </p:nvSpPr>
        <p:spPr>
          <a:xfrm>
            <a:off x="246063" y="712788"/>
            <a:ext cx="8897937" cy="3924300"/>
          </a:xfrm>
        </p:spPr>
        <p:txBody>
          <a:bodyPr>
            <a:noAutofit/>
          </a:bodyPr>
          <a:lstStyle/>
          <a:p>
            <a:pPr eaLnBrk="1" hangingPunct="1"/>
            <a:r>
              <a:rPr lang="en-US" sz="4000" dirty="0" smtClean="0"/>
              <a:t>There are two types of </a:t>
            </a:r>
            <a:r>
              <a:rPr lang="en-US" sz="4000" dirty="0" err="1" smtClean="0"/>
              <a:t>photosystems</a:t>
            </a:r>
            <a:r>
              <a:rPr lang="en-US" sz="4000" dirty="0" smtClean="0"/>
              <a:t> in the </a:t>
            </a:r>
            <a:r>
              <a:rPr lang="en-US" sz="4000" dirty="0" err="1" smtClean="0"/>
              <a:t>thylakoid</a:t>
            </a:r>
            <a:r>
              <a:rPr lang="en-US" sz="4000" dirty="0" smtClean="0"/>
              <a:t> membrane</a:t>
            </a:r>
          </a:p>
          <a:p>
            <a:pPr eaLnBrk="1" hangingPunct="1"/>
            <a:r>
              <a:rPr lang="en-US" sz="4000" b="1" dirty="0" err="1" smtClean="0"/>
              <a:t>Photosystem</a:t>
            </a:r>
            <a:r>
              <a:rPr lang="en-US" sz="4000" b="1" dirty="0" smtClean="0"/>
              <a:t> II (PS II) </a:t>
            </a:r>
            <a:r>
              <a:rPr lang="en-US" sz="4000" dirty="0" smtClean="0"/>
              <a:t>functions first (the numbers reflect order of discovery) and is best at absorbing a wavelength of </a:t>
            </a:r>
            <a:r>
              <a:rPr lang="en-US" sz="4000" b="1" dirty="0" smtClean="0"/>
              <a:t>680 nm</a:t>
            </a:r>
          </a:p>
          <a:p>
            <a:pPr eaLnBrk="1" hangingPunct="1"/>
            <a:r>
              <a:rPr lang="en-US" sz="4000" b="1" dirty="0" err="1" smtClean="0"/>
              <a:t>Photosystem</a:t>
            </a:r>
            <a:r>
              <a:rPr lang="en-US" sz="4000" b="1" dirty="0" smtClean="0"/>
              <a:t> I (PS I) </a:t>
            </a:r>
            <a:r>
              <a:rPr lang="en-US" sz="4000" dirty="0" smtClean="0"/>
              <a:t>is best at absorbing a wavelength of </a:t>
            </a:r>
            <a:r>
              <a:rPr lang="en-US" sz="4000" b="1" dirty="0" smtClean="0"/>
              <a:t>700 nm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215900" y="76200"/>
            <a:ext cx="8534400" cy="503238"/>
          </a:xfrm>
        </p:spPr>
        <p:txBody>
          <a:bodyPr>
            <a:noAutofit/>
          </a:bodyPr>
          <a:lstStyle/>
          <a:p>
            <a:pPr eaLnBrk="1" hangingPunct="1"/>
            <a:r>
              <a:rPr lang="en-US" dirty="0" smtClean="0"/>
              <a:t>Linear Electron Flow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idx="1"/>
          </p:nvPr>
        </p:nvSpPr>
        <p:spPr>
          <a:xfrm>
            <a:off x="0" y="984250"/>
            <a:ext cx="9144000" cy="5873750"/>
          </a:xfrm>
        </p:spPr>
        <p:txBody>
          <a:bodyPr>
            <a:noAutofit/>
          </a:bodyPr>
          <a:lstStyle/>
          <a:p>
            <a:pPr eaLnBrk="1" hangingPunct="1">
              <a:lnSpc>
                <a:spcPct val="96000"/>
              </a:lnSpc>
              <a:spcBef>
                <a:spcPts val="600"/>
              </a:spcBef>
            </a:pPr>
            <a:r>
              <a:rPr lang="en-US" sz="4400" dirty="0" smtClean="0"/>
              <a:t>During the light reactions, there are two possible routes for </a:t>
            </a:r>
            <a:r>
              <a:rPr lang="en-US" sz="4400" b="1" dirty="0" smtClean="0"/>
              <a:t>electron flow</a:t>
            </a:r>
            <a:r>
              <a:rPr lang="en-US" sz="4400" dirty="0" smtClean="0"/>
              <a:t>: </a:t>
            </a:r>
            <a:r>
              <a:rPr lang="en-US" sz="4400" b="1" dirty="0" smtClean="0"/>
              <a:t>cyclic</a:t>
            </a:r>
            <a:r>
              <a:rPr lang="en-US" sz="4400" dirty="0" smtClean="0"/>
              <a:t> and </a:t>
            </a:r>
            <a:r>
              <a:rPr lang="en-US" sz="4400" b="1" dirty="0" smtClean="0"/>
              <a:t>linear</a:t>
            </a:r>
          </a:p>
          <a:p>
            <a:pPr eaLnBrk="1" hangingPunct="1"/>
            <a:r>
              <a:rPr lang="en-US" sz="4400" b="1" dirty="0" smtClean="0"/>
              <a:t>Linear electron flow</a:t>
            </a:r>
            <a:r>
              <a:rPr lang="en-US" sz="4400" dirty="0" smtClean="0"/>
              <a:t>, the primary pathway, involves both </a:t>
            </a:r>
            <a:r>
              <a:rPr lang="en-US" sz="4400" dirty="0" err="1" smtClean="0"/>
              <a:t>photosystems</a:t>
            </a:r>
            <a:r>
              <a:rPr lang="en-US" sz="4400" dirty="0" smtClean="0"/>
              <a:t> and produces </a:t>
            </a:r>
            <a:r>
              <a:rPr lang="en-US" sz="4400" b="1" dirty="0" smtClean="0"/>
              <a:t>ATP</a:t>
            </a:r>
            <a:r>
              <a:rPr lang="en-US" sz="4400" dirty="0" smtClean="0"/>
              <a:t> and </a:t>
            </a:r>
            <a:r>
              <a:rPr lang="en-US" sz="4400" b="1" dirty="0" smtClean="0"/>
              <a:t>NADPH</a:t>
            </a:r>
            <a:r>
              <a:rPr lang="en-US" sz="4400" dirty="0" smtClean="0"/>
              <a:t> using light energy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3"/>
          <p:cNvSpPr>
            <a:spLocks noGrp="1" noChangeArrowheads="1"/>
          </p:cNvSpPr>
          <p:nvPr>
            <p:ph idx="1"/>
          </p:nvPr>
        </p:nvSpPr>
        <p:spPr>
          <a:xfrm>
            <a:off x="0" y="501445"/>
            <a:ext cx="9144000" cy="6356555"/>
          </a:xfrm>
        </p:spPr>
        <p:txBody>
          <a:bodyPr>
            <a:noAutofit/>
          </a:bodyPr>
          <a:lstStyle/>
          <a:p>
            <a:pPr eaLnBrk="1" hangingPunct="1"/>
            <a:r>
              <a:rPr lang="en-US" sz="3600" dirty="0" smtClean="0"/>
              <a:t>A photon hits a pigment and its energy is passed among pigment molecules until it excites P680…this excited electron from P680 is transferred to the primary electron acceptor</a:t>
            </a:r>
          </a:p>
          <a:p>
            <a:pPr eaLnBrk="1" hangingPunct="1"/>
            <a:r>
              <a:rPr lang="en-US" sz="3600" dirty="0" smtClean="0"/>
              <a:t>P680</a:t>
            </a:r>
            <a:r>
              <a:rPr lang="en-US" sz="3600" baseline="30000" dirty="0" smtClean="0"/>
              <a:t>+</a:t>
            </a:r>
            <a:r>
              <a:rPr lang="en-US" sz="3600" dirty="0" smtClean="0"/>
              <a:t> (P680 that is missing an electron) is a very strong oxidizing agent</a:t>
            </a:r>
          </a:p>
          <a:p>
            <a:pPr eaLnBrk="1" hangingPunct="1"/>
            <a:r>
              <a:rPr lang="en-US" sz="3600" dirty="0" smtClean="0"/>
              <a:t>H</a:t>
            </a:r>
            <a:r>
              <a:rPr lang="en-US" sz="3600" baseline="-25000" dirty="0" smtClean="0"/>
              <a:t>2</a:t>
            </a:r>
            <a:r>
              <a:rPr lang="en-US" sz="3600" dirty="0" smtClean="0"/>
              <a:t>O is split by enzymes, and the electrons are transferred from the hydrogen atoms to P680</a:t>
            </a:r>
            <a:r>
              <a:rPr lang="en-US" sz="3600" baseline="30000" dirty="0" smtClean="0"/>
              <a:t>+</a:t>
            </a:r>
            <a:r>
              <a:rPr lang="en-US" sz="3600" dirty="0" smtClean="0"/>
              <a:t>, thus reducing it to P680</a:t>
            </a:r>
          </a:p>
          <a:p>
            <a:pPr eaLnBrk="1" hangingPunct="1"/>
            <a:r>
              <a:rPr lang="en-US" sz="3600" dirty="0" smtClean="0"/>
              <a:t>O</a:t>
            </a:r>
            <a:r>
              <a:rPr lang="en-US" sz="3600" baseline="-25000" dirty="0" smtClean="0"/>
              <a:t>2</a:t>
            </a:r>
            <a:r>
              <a:rPr lang="en-US" sz="3600" dirty="0" smtClean="0"/>
              <a:t> is released as a by-product of this reaction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3"/>
          <p:cNvSpPr>
            <a:spLocks noGrp="1" noChangeArrowheads="1"/>
          </p:cNvSpPr>
          <p:nvPr>
            <p:ph idx="1"/>
          </p:nvPr>
        </p:nvSpPr>
        <p:spPr>
          <a:xfrm>
            <a:off x="0" y="1076632"/>
            <a:ext cx="9144000" cy="5781368"/>
          </a:xfrm>
        </p:spPr>
        <p:txBody>
          <a:bodyPr>
            <a:noAutofit/>
          </a:bodyPr>
          <a:lstStyle/>
          <a:p>
            <a:pPr eaLnBrk="1" hangingPunct="1"/>
            <a:r>
              <a:rPr lang="en-US" sz="4000" dirty="0" smtClean="0"/>
              <a:t>Each electron “falls” down an electron transport chain from the primary electron acceptor of PS II to PS I</a:t>
            </a:r>
          </a:p>
          <a:p>
            <a:pPr eaLnBrk="1" hangingPunct="1"/>
            <a:r>
              <a:rPr lang="en-US" sz="4000" dirty="0" smtClean="0"/>
              <a:t>Energy released by the fall drives the creation of a proton gradient across the </a:t>
            </a:r>
            <a:r>
              <a:rPr lang="en-US" sz="4000" dirty="0" err="1" smtClean="0"/>
              <a:t>thylakoid</a:t>
            </a:r>
            <a:r>
              <a:rPr lang="en-US" sz="4000" dirty="0" smtClean="0"/>
              <a:t> membrane</a:t>
            </a:r>
          </a:p>
          <a:p>
            <a:pPr eaLnBrk="1" hangingPunct="1"/>
            <a:r>
              <a:rPr lang="en-US" sz="4000" dirty="0" smtClean="0"/>
              <a:t>Diffusion of H</a:t>
            </a:r>
            <a:r>
              <a:rPr lang="en-US" sz="4000" baseline="30000" dirty="0" smtClean="0"/>
              <a:t>+</a:t>
            </a:r>
            <a:r>
              <a:rPr lang="en-US" sz="4000" dirty="0" smtClean="0"/>
              <a:t> (protons) across the membrane drives ATP synthesis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3"/>
          <p:cNvSpPr>
            <a:spLocks noGrp="1" noChangeArrowheads="1"/>
          </p:cNvSpPr>
          <p:nvPr>
            <p:ph idx="1"/>
          </p:nvPr>
        </p:nvSpPr>
        <p:spPr>
          <a:xfrm>
            <a:off x="0" y="1212850"/>
            <a:ext cx="9144000" cy="5645150"/>
          </a:xfrm>
        </p:spPr>
        <p:txBody>
          <a:bodyPr>
            <a:noAutofit/>
          </a:bodyPr>
          <a:lstStyle/>
          <a:p>
            <a:pPr eaLnBrk="1" hangingPunct="1"/>
            <a:r>
              <a:rPr lang="en-US" sz="4400" dirty="0" smtClean="0"/>
              <a:t>In PS I (like PS II), transferred light energy excites P700, which loses an electron to an electron acceptor</a:t>
            </a:r>
          </a:p>
          <a:p>
            <a:pPr eaLnBrk="1" hangingPunct="1"/>
            <a:r>
              <a:rPr lang="en-US" sz="4400" dirty="0" smtClean="0"/>
              <a:t>P700</a:t>
            </a:r>
            <a:r>
              <a:rPr lang="en-US" sz="4400" baseline="30000" dirty="0" smtClean="0"/>
              <a:t>+</a:t>
            </a:r>
            <a:r>
              <a:rPr lang="en-US" sz="4400" dirty="0" smtClean="0"/>
              <a:t> (P700 that is missing an electron) accepts an electron passed down from PS II via the electron transport chain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3"/>
          <p:cNvSpPr>
            <a:spLocks noGrp="1" noChangeArrowheads="1"/>
          </p:cNvSpPr>
          <p:nvPr>
            <p:ph idx="1"/>
          </p:nvPr>
        </p:nvSpPr>
        <p:spPr>
          <a:xfrm>
            <a:off x="0" y="1047135"/>
            <a:ext cx="9144000" cy="5810865"/>
          </a:xfrm>
        </p:spPr>
        <p:txBody>
          <a:bodyPr>
            <a:normAutofit/>
          </a:bodyPr>
          <a:lstStyle/>
          <a:p>
            <a:pPr eaLnBrk="1" hangingPunct="1"/>
            <a:r>
              <a:rPr lang="en-US" sz="4000" dirty="0" smtClean="0"/>
              <a:t>Each electron “falls” down an electron transport chain from the primary electron acceptor of PS I to the protein </a:t>
            </a:r>
            <a:r>
              <a:rPr lang="en-US" sz="4000" b="1" dirty="0" err="1" smtClean="0"/>
              <a:t>ferredoxin</a:t>
            </a:r>
            <a:r>
              <a:rPr lang="en-US" sz="4000" b="1" dirty="0" smtClean="0"/>
              <a:t> (</a:t>
            </a:r>
            <a:r>
              <a:rPr lang="en-US" sz="4000" b="1" dirty="0" err="1" smtClean="0"/>
              <a:t>Fd</a:t>
            </a:r>
            <a:r>
              <a:rPr lang="en-US" sz="4000" b="1" dirty="0" smtClean="0"/>
              <a:t>)</a:t>
            </a:r>
          </a:p>
          <a:p>
            <a:pPr eaLnBrk="1" hangingPunct="1"/>
            <a:r>
              <a:rPr lang="en-US" sz="4000" dirty="0" smtClean="0"/>
              <a:t>The electrons are then transferred to </a:t>
            </a:r>
            <a:r>
              <a:rPr lang="en-US" sz="4000" b="1" dirty="0" smtClean="0"/>
              <a:t>NADP</a:t>
            </a:r>
            <a:r>
              <a:rPr lang="en-US" sz="4000" b="1" baseline="30000" dirty="0" smtClean="0"/>
              <a:t>+</a:t>
            </a:r>
            <a:r>
              <a:rPr lang="en-US" sz="4000" dirty="0" smtClean="0"/>
              <a:t> and reduce it to </a:t>
            </a:r>
            <a:r>
              <a:rPr lang="en-US" sz="4000" b="1" dirty="0" smtClean="0"/>
              <a:t>NADPH</a:t>
            </a:r>
          </a:p>
          <a:p>
            <a:pPr eaLnBrk="1" hangingPunct="1"/>
            <a:r>
              <a:rPr lang="en-US" sz="4000" dirty="0" smtClean="0"/>
              <a:t>The electrons of NADPH are available for the reactions of the Calvin cycle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10_13LinearElectronFlow_5-U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3688" y="990600"/>
            <a:ext cx="8555037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3" name="Text Box 3"/>
          <p:cNvSpPr txBox="1">
            <a:spLocks noChangeArrowheads="1"/>
          </p:cNvSpPr>
          <p:nvPr/>
        </p:nvSpPr>
        <p:spPr bwMode="auto">
          <a:xfrm>
            <a:off x="2995613" y="4786313"/>
            <a:ext cx="766762" cy="31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l">
              <a:lnSpc>
                <a:spcPct val="90000"/>
              </a:lnSpc>
            </a:pPr>
            <a:r>
              <a:rPr kumimoji="0" lang="en-US" sz="1200" b="1"/>
              <a:t>Pigment</a:t>
            </a:r>
          </a:p>
          <a:p>
            <a:pPr algn="l">
              <a:lnSpc>
                <a:spcPct val="90000"/>
              </a:lnSpc>
            </a:pPr>
            <a:r>
              <a:rPr kumimoji="0" lang="en-US" sz="1200" b="1"/>
              <a:t>molecules</a:t>
            </a:r>
          </a:p>
        </p:txBody>
      </p:sp>
      <p:sp>
        <p:nvSpPr>
          <p:cNvPr id="40964" name="Line 4"/>
          <p:cNvSpPr>
            <a:spLocks noChangeShapeType="1"/>
          </p:cNvSpPr>
          <p:nvPr/>
        </p:nvSpPr>
        <p:spPr bwMode="auto">
          <a:xfrm>
            <a:off x="2498725" y="4705350"/>
            <a:ext cx="469900" cy="1619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5" name="Line 5"/>
          <p:cNvSpPr>
            <a:spLocks noChangeShapeType="1"/>
          </p:cNvSpPr>
          <p:nvPr/>
        </p:nvSpPr>
        <p:spPr bwMode="auto">
          <a:xfrm flipV="1">
            <a:off x="2381250" y="4864100"/>
            <a:ext cx="587375" cy="1492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6" name="Text Box 6"/>
          <p:cNvSpPr txBox="1">
            <a:spLocks noChangeArrowheads="1"/>
          </p:cNvSpPr>
          <p:nvPr/>
        </p:nvSpPr>
        <p:spPr bwMode="auto">
          <a:xfrm>
            <a:off x="490538" y="3729038"/>
            <a:ext cx="404812" cy="14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>
              <a:lnSpc>
                <a:spcPct val="90000"/>
              </a:lnSpc>
            </a:pPr>
            <a:r>
              <a:rPr kumimoji="0" lang="en-US" sz="1100" b="1"/>
              <a:t>Light</a:t>
            </a:r>
          </a:p>
        </p:txBody>
      </p:sp>
      <p:sp>
        <p:nvSpPr>
          <p:cNvPr id="40967" name="Text Box 7"/>
          <p:cNvSpPr txBox="1">
            <a:spLocks noChangeArrowheads="1"/>
          </p:cNvSpPr>
          <p:nvPr/>
        </p:nvSpPr>
        <p:spPr bwMode="auto">
          <a:xfrm>
            <a:off x="1852613" y="3411538"/>
            <a:ext cx="404812" cy="14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>
              <a:lnSpc>
                <a:spcPct val="90000"/>
              </a:lnSpc>
            </a:pPr>
            <a:r>
              <a:rPr kumimoji="0" lang="en-US" sz="1100" b="1"/>
              <a:t>P680</a:t>
            </a:r>
          </a:p>
        </p:txBody>
      </p:sp>
      <p:sp>
        <p:nvSpPr>
          <p:cNvPr id="40968" name="Line 8"/>
          <p:cNvSpPr>
            <a:spLocks noChangeShapeType="1"/>
          </p:cNvSpPr>
          <p:nvPr/>
        </p:nvSpPr>
        <p:spPr bwMode="auto">
          <a:xfrm flipV="1">
            <a:off x="1816100" y="3546475"/>
            <a:ext cx="152400" cy="1143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9" name="Line 9"/>
          <p:cNvSpPr>
            <a:spLocks noChangeShapeType="1"/>
          </p:cNvSpPr>
          <p:nvPr/>
        </p:nvSpPr>
        <p:spPr bwMode="auto">
          <a:xfrm flipH="1" flipV="1">
            <a:off x="1965325" y="3540125"/>
            <a:ext cx="9525" cy="101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0" name="Text Box 10"/>
          <p:cNvSpPr txBox="1">
            <a:spLocks noChangeArrowheads="1"/>
          </p:cNvSpPr>
          <p:nvPr/>
        </p:nvSpPr>
        <p:spPr bwMode="auto">
          <a:xfrm>
            <a:off x="1722438" y="2274888"/>
            <a:ext cx="214312" cy="15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>
              <a:lnSpc>
                <a:spcPct val="90000"/>
              </a:lnSpc>
            </a:pPr>
            <a:r>
              <a:rPr kumimoji="0" lang="en-US" sz="1100" b="1" i="1"/>
              <a:t>e</a:t>
            </a:r>
            <a:r>
              <a:rPr kumimoji="0" lang="en-US" sz="1300" b="1" baseline="30000"/>
              <a:t>–</a:t>
            </a:r>
            <a:endParaRPr kumimoji="0" lang="en-US" sz="1100" b="1" i="1"/>
          </a:p>
        </p:txBody>
      </p:sp>
      <p:sp>
        <p:nvSpPr>
          <p:cNvPr id="40971" name="Text Box 11"/>
          <p:cNvSpPr txBox="1">
            <a:spLocks noChangeArrowheads="1"/>
          </p:cNvSpPr>
          <p:nvPr/>
        </p:nvSpPr>
        <p:spPr bwMode="auto">
          <a:xfrm>
            <a:off x="1493838" y="1674813"/>
            <a:ext cx="706437" cy="29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>
              <a:lnSpc>
                <a:spcPct val="90000"/>
              </a:lnSpc>
            </a:pPr>
            <a:r>
              <a:rPr kumimoji="0" lang="en-US" sz="1200" b="1">
                <a:solidFill>
                  <a:schemeClr val="bg1"/>
                </a:solidFill>
              </a:rPr>
              <a:t>Primary</a:t>
            </a:r>
          </a:p>
          <a:p>
            <a:pPr algn="ctr">
              <a:lnSpc>
                <a:spcPct val="90000"/>
              </a:lnSpc>
            </a:pPr>
            <a:r>
              <a:rPr kumimoji="0" lang="en-US" sz="1200" b="1">
                <a:solidFill>
                  <a:schemeClr val="bg1"/>
                </a:solidFill>
              </a:rPr>
              <a:t>acceptor</a:t>
            </a:r>
          </a:p>
        </p:txBody>
      </p:sp>
      <p:sp>
        <p:nvSpPr>
          <p:cNvPr id="40972" name="Oval 12"/>
          <p:cNvSpPr>
            <a:spLocks noChangeArrowheads="1"/>
          </p:cNvSpPr>
          <p:nvPr/>
        </p:nvSpPr>
        <p:spPr bwMode="auto">
          <a:xfrm>
            <a:off x="2070100" y="2111375"/>
            <a:ext cx="184150" cy="184150"/>
          </a:xfrm>
          <a:prstGeom prst="ellipse">
            <a:avLst/>
          </a:prstGeom>
          <a:solidFill>
            <a:srgbClr val="0092CA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3" name="Text Box 13"/>
          <p:cNvSpPr txBox="1">
            <a:spLocks noChangeArrowheads="1"/>
          </p:cNvSpPr>
          <p:nvPr/>
        </p:nvSpPr>
        <p:spPr bwMode="auto">
          <a:xfrm>
            <a:off x="2106613" y="2128838"/>
            <a:ext cx="103187" cy="12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>
              <a:lnSpc>
                <a:spcPct val="90000"/>
              </a:lnSpc>
            </a:pPr>
            <a:r>
              <a:rPr kumimoji="0" lang="en-US" sz="1100" b="1">
                <a:solidFill>
                  <a:schemeClr val="bg1"/>
                </a:solidFill>
              </a:rPr>
              <a:t>2</a:t>
            </a:r>
            <a:endParaRPr kumimoji="0" lang="en-US" sz="1100" b="1">
              <a:solidFill>
                <a:schemeClr val="bg1"/>
              </a:solidFill>
              <a:latin typeface="Times" pitchFamily="18" charset="0"/>
            </a:endParaRPr>
          </a:p>
        </p:txBody>
      </p:sp>
      <p:sp>
        <p:nvSpPr>
          <p:cNvPr id="40974" name="Oval 14"/>
          <p:cNvSpPr>
            <a:spLocks noChangeArrowheads="1"/>
          </p:cNvSpPr>
          <p:nvPr/>
        </p:nvSpPr>
        <p:spPr bwMode="auto">
          <a:xfrm>
            <a:off x="323850" y="3714750"/>
            <a:ext cx="184150" cy="184150"/>
          </a:xfrm>
          <a:prstGeom prst="ellipse">
            <a:avLst/>
          </a:prstGeom>
          <a:solidFill>
            <a:srgbClr val="0092CA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5" name="Text Box 15"/>
          <p:cNvSpPr txBox="1">
            <a:spLocks noChangeArrowheads="1"/>
          </p:cNvSpPr>
          <p:nvPr/>
        </p:nvSpPr>
        <p:spPr bwMode="auto">
          <a:xfrm>
            <a:off x="363538" y="3735388"/>
            <a:ext cx="103187" cy="12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>
              <a:lnSpc>
                <a:spcPct val="90000"/>
              </a:lnSpc>
            </a:pPr>
            <a:r>
              <a:rPr kumimoji="0" lang="en-US" sz="1100" b="1">
                <a:solidFill>
                  <a:schemeClr val="bg1"/>
                </a:solidFill>
              </a:rPr>
              <a:t>1</a:t>
            </a:r>
            <a:endParaRPr kumimoji="0" lang="en-US" sz="1100" b="1">
              <a:solidFill>
                <a:schemeClr val="bg1"/>
              </a:solidFill>
              <a:latin typeface="Times" pitchFamily="18" charset="0"/>
            </a:endParaRPr>
          </a:p>
        </p:txBody>
      </p:sp>
      <p:sp>
        <p:nvSpPr>
          <p:cNvPr id="40976" name="Text Box 16"/>
          <p:cNvSpPr txBox="1">
            <a:spLocks noChangeArrowheads="1"/>
          </p:cNvSpPr>
          <p:nvPr/>
        </p:nvSpPr>
        <p:spPr bwMode="auto">
          <a:xfrm>
            <a:off x="1166813" y="2963863"/>
            <a:ext cx="214312" cy="15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>
              <a:lnSpc>
                <a:spcPct val="90000"/>
              </a:lnSpc>
            </a:pPr>
            <a:r>
              <a:rPr kumimoji="0" lang="en-US" sz="1100" b="1" i="1"/>
              <a:t>e</a:t>
            </a:r>
            <a:r>
              <a:rPr kumimoji="0" lang="en-US" sz="1300" b="1" baseline="30000"/>
              <a:t>–</a:t>
            </a:r>
            <a:endParaRPr kumimoji="0" lang="en-US" sz="1100" b="1" i="1"/>
          </a:p>
        </p:txBody>
      </p:sp>
      <p:sp>
        <p:nvSpPr>
          <p:cNvPr id="40977" name="Text Box 17"/>
          <p:cNvSpPr txBox="1">
            <a:spLocks noChangeArrowheads="1"/>
          </p:cNvSpPr>
          <p:nvPr/>
        </p:nvSpPr>
        <p:spPr bwMode="auto">
          <a:xfrm>
            <a:off x="1233488" y="3163888"/>
            <a:ext cx="214312" cy="15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>
              <a:lnSpc>
                <a:spcPct val="90000"/>
              </a:lnSpc>
            </a:pPr>
            <a:r>
              <a:rPr kumimoji="0" lang="en-US" sz="1100" b="1" i="1"/>
              <a:t>e</a:t>
            </a:r>
            <a:r>
              <a:rPr kumimoji="0" lang="en-US" sz="1300" b="1" baseline="30000"/>
              <a:t>–</a:t>
            </a:r>
            <a:endParaRPr kumimoji="0" lang="en-US" sz="1100" b="1" i="1">
              <a:latin typeface="Times" pitchFamily="18" charset="0"/>
            </a:endParaRPr>
          </a:p>
        </p:txBody>
      </p:sp>
      <p:sp>
        <p:nvSpPr>
          <p:cNvPr id="40978" name="Text Box 18"/>
          <p:cNvSpPr txBox="1">
            <a:spLocks noChangeArrowheads="1"/>
          </p:cNvSpPr>
          <p:nvPr/>
        </p:nvSpPr>
        <p:spPr bwMode="auto">
          <a:xfrm>
            <a:off x="430213" y="2436813"/>
            <a:ext cx="306387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>
              <a:lnSpc>
                <a:spcPct val="90000"/>
              </a:lnSpc>
            </a:pPr>
            <a:r>
              <a:rPr kumimoji="0" lang="en-US" sz="1100" b="1"/>
              <a:t>2 H</a:t>
            </a:r>
            <a:r>
              <a:rPr kumimoji="0" lang="en-US" sz="1300" b="1" baseline="30000"/>
              <a:t>+</a:t>
            </a:r>
          </a:p>
        </p:txBody>
      </p:sp>
      <p:sp>
        <p:nvSpPr>
          <p:cNvPr id="40979" name="Text Box 19"/>
          <p:cNvSpPr txBox="1">
            <a:spLocks noChangeArrowheads="1"/>
          </p:cNvSpPr>
          <p:nvPr/>
        </p:nvSpPr>
        <p:spPr bwMode="auto">
          <a:xfrm>
            <a:off x="506413" y="2770188"/>
            <a:ext cx="249237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>
              <a:lnSpc>
                <a:spcPct val="90000"/>
              </a:lnSpc>
            </a:pPr>
            <a:r>
              <a:rPr kumimoji="0" lang="en-US" sz="1100" b="1">
                <a:solidFill>
                  <a:schemeClr val="bg1"/>
                </a:solidFill>
              </a:rPr>
              <a:t>O</a:t>
            </a:r>
            <a:r>
              <a:rPr kumimoji="0" lang="en-US" sz="1300" b="1" baseline="-25000">
                <a:solidFill>
                  <a:schemeClr val="bg1"/>
                </a:solidFill>
              </a:rPr>
              <a:t>2</a:t>
            </a:r>
            <a:endParaRPr kumimoji="0" lang="en-US" sz="1300" b="1" baseline="30000">
              <a:solidFill>
                <a:schemeClr val="bg1"/>
              </a:solidFill>
            </a:endParaRPr>
          </a:p>
        </p:txBody>
      </p:sp>
      <p:sp>
        <p:nvSpPr>
          <p:cNvPr id="40980" name="Text Box 20"/>
          <p:cNvSpPr txBox="1">
            <a:spLocks noChangeArrowheads="1"/>
          </p:cNvSpPr>
          <p:nvPr/>
        </p:nvSpPr>
        <p:spPr bwMode="auto">
          <a:xfrm>
            <a:off x="490538" y="2598738"/>
            <a:ext cx="182562" cy="11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>
              <a:lnSpc>
                <a:spcPct val="90000"/>
              </a:lnSpc>
            </a:pPr>
            <a:r>
              <a:rPr kumimoji="0" lang="en-US" sz="1100" b="1"/>
              <a:t>+</a:t>
            </a:r>
            <a:endParaRPr kumimoji="0" lang="en-US" sz="1300" b="1" baseline="30000"/>
          </a:p>
        </p:txBody>
      </p:sp>
      <p:sp>
        <p:nvSpPr>
          <p:cNvPr id="40981" name="Oval 21"/>
          <p:cNvSpPr>
            <a:spLocks noChangeArrowheads="1"/>
          </p:cNvSpPr>
          <p:nvPr/>
        </p:nvSpPr>
        <p:spPr bwMode="auto">
          <a:xfrm>
            <a:off x="955675" y="2714625"/>
            <a:ext cx="184150" cy="184150"/>
          </a:xfrm>
          <a:prstGeom prst="ellipse">
            <a:avLst/>
          </a:prstGeom>
          <a:solidFill>
            <a:srgbClr val="0092CA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2" name="Text Box 22"/>
          <p:cNvSpPr txBox="1">
            <a:spLocks noChangeArrowheads="1"/>
          </p:cNvSpPr>
          <p:nvPr/>
        </p:nvSpPr>
        <p:spPr bwMode="auto">
          <a:xfrm>
            <a:off x="992188" y="2732088"/>
            <a:ext cx="103187" cy="12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>
              <a:lnSpc>
                <a:spcPct val="90000"/>
              </a:lnSpc>
            </a:pPr>
            <a:r>
              <a:rPr kumimoji="0" lang="en-US" sz="1100" b="1">
                <a:solidFill>
                  <a:schemeClr val="bg1"/>
                </a:solidFill>
              </a:rPr>
              <a:t>3</a:t>
            </a:r>
            <a:endParaRPr kumimoji="0" lang="en-US" sz="1100" b="1">
              <a:solidFill>
                <a:schemeClr val="bg1"/>
              </a:solidFill>
              <a:latin typeface="Times" pitchFamily="18" charset="0"/>
            </a:endParaRPr>
          </a:p>
        </p:txBody>
      </p:sp>
      <p:sp>
        <p:nvSpPr>
          <p:cNvPr id="40983" name="Text Box 23"/>
          <p:cNvSpPr txBox="1">
            <a:spLocks noChangeArrowheads="1"/>
          </p:cNvSpPr>
          <p:nvPr/>
        </p:nvSpPr>
        <p:spPr bwMode="auto">
          <a:xfrm>
            <a:off x="1036638" y="2328863"/>
            <a:ext cx="306387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>
              <a:lnSpc>
                <a:spcPct val="90000"/>
              </a:lnSpc>
            </a:pPr>
            <a:r>
              <a:rPr kumimoji="0" lang="en-US" sz="1100" b="1">
                <a:solidFill>
                  <a:schemeClr val="bg1"/>
                </a:solidFill>
              </a:rPr>
              <a:t>H</a:t>
            </a:r>
            <a:r>
              <a:rPr kumimoji="0" lang="en-US" sz="1300" b="1" baseline="-25000">
                <a:solidFill>
                  <a:schemeClr val="bg1"/>
                </a:solidFill>
              </a:rPr>
              <a:t>2</a:t>
            </a:r>
            <a:r>
              <a:rPr kumimoji="0" lang="en-US" sz="1100" b="1">
                <a:solidFill>
                  <a:schemeClr val="bg1"/>
                </a:solidFill>
              </a:rPr>
              <a:t>O</a:t>
            </a:r>
            <a:endParaRPr kumimoji="0" lang="en-US" sz="1300" b="1" baseline="30000">
              <a:solidFill>
                <a:schemeClr val="bg1"/>
              </a:solidFill>
            </a:endParaRPr>
          </a:p>
        </p:txBody>
      </p:sp>
      <p:sp>
        <p:nvSpPr>
          <p:cNvPr id="40984" name="Text Box 24"/>
          <p:cNvSpPr txBox="1">
            <a:spLocks noChangeArrowheads="1"/>
          </p:cNvSpPr>
          <p:nvPr/>
        </p:nvSpPr>
        <p:spPr bwMode="auto">
          <a:xfrm>
            <a:off x="246063" y="2792413"/>
            <a:ext cx="306387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>
              <a:lnSpc>
                <a:spcPct val="90000"/>
              </a:lnSpc>
            </a:pPr>
            <a:r>
              <a:rPr kumimoji="0" lang="en-US" sz="1100" b="1" baseline="30000"/>
              <a:t>1</a:t>
            </a:r>
            <a:r>
              <a:rPr kumimoji="0" lang="en-US" sz="1100" b="1"/>
              <a:t>/</a:t>
            </a:r>
            <a:r>
              <a:rPr kumimoji="0" lang="en-US" sz="1100" b="1" baseline="-25000"/>
              <a:t>2</a:t>
            </a:r>
            <a:endParaRPr kumimoji="0" lang="en-US" sz="1300" b="1" baseline="30000"/>
          </a:p>
        </p:txBody>
      </p:sp>
      <p:sp>
        <p:nvSpPr>
          <p:cNvPr id="40985" name="Oval 25"/>
          <p:cNvSpPr>
            <a:spLocks noChangeArrowheads="1"/>
          </p:cNvSpPr>
          <p:nvPr/>
        </p:nvSpPr>
        <p:spPr bwMode="auto">
          <a:xfrm>
            <a:off x="3902075" y="1657350"/>
            <a:ext cx="184150" cy="184150"/>
          </a:xfrm>
          <a:prstGeom prst="ellipse">
            <a:avLst/>
          </a:prstGeom>
          <a:solidFill>
            <a:srgbClr val="0092CA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6" name="Text Box 26"/>
          <p:cNvSpPr txBox="1">
            <a:spLocks noChangeArrowheads="1"/>
          </p:cNvSpPr>
          <p:nvPr/>
        </p:nvSpPr>
        <p:spPr bwMode="auto">
          <a:xfrm>
            <a:off x="3938588" y="1674813"/>
            <a:ext cx="103187" cy="12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>
              <a:lnSpc>
                <a:spcPct val="90000"/>
              </a:lnSpc>
            </a:pPr>
            <a:r>
              <a:rPr kumimoji="0" lang="en-US" sz="1100" b="1">
                <a:solidFill>
                  <a:schemeClr val="bg1"/>
                </a:solidFill>
              </a:rPr>
              <a:t>4</a:t>
            </a:r>
            <a:endParaRPr kumimoji="0" lang="en-US" sz="1100" b="1">
              <a:solidFill>
                <a:schemeClr val="bg1"/>
              </a:solidFill>
              <a:latin typeface="Times" pitchFamily="18" charset="0"/>
            </a:endParaRPr>
          </a:p>
        </p:txBody>
      </p:sp>
      <p:sp>
        <p:nvSpPr>
          <p:cNvPr id="40987" name="Text Box 27"/>
          <p:cNvSpPr txBox="1">
            <a:spLocks noChangeArrowheads="1"/>
          </p:cNvSpPr>
          <p:nvPr/>
        </p:nvSpPr>
        <p:spPr bwMode="auto">
          <a:xfrm>
            <a:off x="2897188" y="2039938"/>
            <a:ext cx="265112" cy="17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>
              <a:lnSpc>
                <a:spcPct val="90000"/>
              </a:lnSpc>
            </a:pPr>
            <a:r>
              <a:rPr kumimoji="0" lang="en-US" sz="1200" b="1"/>
              <a:t>Pq</a:t>
            </a:r>
          </a:p>
        </p:txBody>
      </p:sp>
      <p:sp>
        <p:nvSpPr>
          <p:cNvPr id="40988" name="Text Box 28"/>
          <p:cNvSpPr txBox="1">
            <a:spLocks noChangeArrowheads="1"/>
          </p:cNvSpPr>
          <p:nvPr/>
        </p:nvSpPr>
        <p:spPr bwMode="auto">
          <a:xfrm>
            <a:off x="4649788" y="2881313"/>
            <a:ext cx="265112" cy="17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>
              <a:lnSpc>
                <a:spcPct val="90000"/>
              </a:lnSpc>
            </a:pPr>
            <a:r>
              <a:rPr kumimoji="0" lang="en-US" sz="1200" b="1"/>
              <a:t>Pc</a:t>
            </a:r>
          </a:p>
        </p:txBody>
      </p:sp>
      <p:sp>
        <p:nvSpPr>
          <p:cNvPr id="40989" name="Text Box 29"/>
          <p:cNvSpPr txBox="1">
            <a:spLocks noChangeArrowheads="1"/>
          </p:cNvSpPr>
          <p:nvPr/>
        </p:nvSpPr>
        <p:spPr bwMode="auto">
          <a:xfrm>
            <a:off x="3560763" y="2363788"/>
            <a:ext cx="874712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>
              <a:lnSpc>
                <a:spcPct val="90000"/>
              </a:lnSpc>
            </a:pPr>
            <a:r>
              <a:rPr kumimoji="0" lang="en-US" sz="1100" b="1"/>
              <a:t>Cytochrome</a:t>
            </a:r>
          </a:p>
          <a:p>
            <a:pPr algn="ctr">
              <a:lnSpc>
                <a:spcPct val="90000"/>
              </a:lnSpc>
            </a:pPr>
            <a:r>
              <a:rPr kumimoji="0" lang="en-US" sz="1100" b="1"/>
              <a:t>complex</a:t>
            </a:r>
          </a:p>
        </p:txBody>
      </p:sp>
      <p:sp>
        <p:nvSpPr>
          <p:cNvPr id="40990" name="Text Box 30"/>
          <p:cNvSpPr txBox="1">
            <a:spLocks noChangeArrowheads="1"/>
          </p:cNvSpPr>
          <p:nvPr/>
        </p:nvSpPr>
        <p:spPr bwMode="auto">
          <a:xfrm rot="1324060">
            <a:off x="3201988" y="1900238"/>
            <a:ext cx="1703387" cy="14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>
              <a:lnSpc>
                <a:spcPct val="90000"/>
              </a:lnSpc>
            </a:pPr>
            <a:r>
              <a:rPr kumimoji="0" lang="en-US" sz="1200" b="1"/>
              <a:t>Electron transport chain</a:t>
            </a:r>
          </a:p>
        </p:txBody>
      </p:sp>
      <p:sp>
        <p:nvSpPr>
          <p:cNvPr id="40991" name="Oval 31"/>
          <p:cNvSpPr>
            <a:spLocks noChangeArrowheads="1"/>
          </p:cNvSpPr>
          <p:nvPr/>
        </p:nvSpPr>
        <p:spPr bwMode="auto">
          <a:xfrm>
            <a:off x="3732213" y="3336925"/>
            <a:ext cx="184150" cy="184150"/>
          </a:xfrm>
          <a:prstGeom prst="ellipse">
            <a:avLst/>
          </a:prstGeom>
          <a:solidFill>
            <a:srgbClr val="0092CA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2" name="Text Box 32"/>
          <p:cNvSpPr txBox="1">
            <a:spLocks noChangeArrowheads="1"/>
          </p:cNvSpPr>
          <p:nvPr/>
        </p:nvSpPr>
        <p:spPr bwMode="auto">
          <a:xfrm>
            <a:off x="3771900" y="3357563"/>
            <a:ext cx="103188" cy="12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>
              <a:lnSpc>
                <a:spcPct val="90000"/>
              </a:lnSpc>
            </a:pPr>
            <a:r>
              <a:rPr kumimoji="0" lang="en-US" sz="1100" b="1">
                <a:solidFill>
                  <a:schemeClr val="bg1"/>
                </a:solidFill>
              </a:rPr>
              <a:t>5</a:t>
            </a:r>
            <a:endParaRPr kumimoji="0" lang="en-US" sz="1100" b="1">
              <a:solidFill>
                <a:schemeClr val="bg1"/>
              </a:solidFill>
              <a:latin typeface="Times" pitchFamily="18" charset="0"/>
            </a:endParaRPr>
          </a:p>
        </p:txBody>
      </p:sp>
      <p:sp>
        <p:nvSpPr>
          <p:cNvPr id="40993" name="Text Box 33"/>
          <p:cNvSpPr txBox="1">
            <a:spLocks noChangeArrowheads="1"/>
          </p:cNvSpPr>
          <p:nvPr/>
        </p:nvSpPr>
        <p:spPr bwMode="auto">
          <a:xfrm>
            <a:off x="3594100" y="4135438"/>
            <a:ext cx="404813" cy="14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>
              <a:lnSpc>
                <a:spcPct val="90000"/>
              </a:lnSpc>
            </a:pPr>
            <a:r>
              <a:rPr kumimoji="0" lang="en-US" sz="1100" b="1"/>
              <a:t>ATP</a:t>
            </a:r>
          </a:p>
        </p:txBody>
      </p:sp>
      <p:sp>
        <p:nvSpPr>
          <p:cNvPr id="40994" name="Text Box 34"/>
          <p:cNvSpPr txBox="1">
            <a:spLocks noChangeArrowheads="1"/>
          </p:cNvSpPr>
          <p:nvPr/>
        </p:nvSpPr>
        <p:spPr bwMode="auto">
          <a:xfrm>
            <a:off x="5262563" y="5062538"/>
            <a:ext cx="1090612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>
              <a:lnSpc>
                <a:spcPct val="90000"/>
              </a:lnSpc>
            </a:pPr>
            <a:r>
              <a:rPr kumimoji="0" lang="en-US" sz="1200" b="1"/>
              <a:t>Photosystem </a:t>
            </a:r>
            <a:r>
              <a:rPr kumimoji="0" lang="en-US" sz="1200" b="1">
                <a:latin typeface="TimesNewRomanPS Bold" pitchFamily="1" charset="0"/>
              </a:rPr>
              <a:t>I</a:t>
            </a:r>
            <a:endParaRPr kumimoji="0" lang="en-US" sz="1200" b="1"/>
          </a:p>
          <a:p>
            <a:pPr algn="ctr">
              <a:lnSpc>
                <a:spcPct val="90000"/>
              </a:lnSpc>
            </a:pPr>
            <a:r>
              <a:rPr kumimoji="0" lang="en-US" sz="1200" b="1"/>
              <a:t>(PS </a:t>
            </a:r>
            <a:r>
              <a:rPr kumimoji="0" lang="en-US" sz="1200" b="1">
                <a:latin typeface="TimesNewRomanPS Bold" pitchFamily="1" charset="0"/>
              </a:rPr>
              <a:t>I</a:t>
            </a:r>
            <a:r>
              <a:rPr kumimoji="0" lang="en-US" sz="1200" b="1"/>
              <a:t>)</a:t>
            </a:r>
          </a:p>
        </p:txBody>
      </p:sp>
      <p:sp>
        <p:nvSpPr>
          <p:cNvPr id="40995" name="Text Box 35"/>
          <p:cNvSpPr txBox="1">
            <a:spLocks noChangeArrowheads="1"/>
          </p:cNvSpPr>
          <p:nvPr/>
        </p:nvSpPr>
        <p:spPr bwMode="auto">
          <a:xfrm>
            <a:off x="7129463" y="3417888"/>
            <a:ext cx="404812" cy="14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>
              <a:lnSpc>
                <a:spcPct val="90000"/>
              </a:lnSpc>
            </a:pPr>
            <a:r>
              <a:rPr kumimoji="0" lang="en-US" sz="1100" b="1"/>
              <a:t>Light</a:t>
            </a:r>
          </a:p>
        </p:txBody>
      </p:sp>
      <p:sp>
        <p:nvSpPr>
          <p:cNvPr id="40996" name="Text Box 36"/>
          <p:cNvSpPr txBox="1">
            <a:spLocks noChangeArrowheads="1"/>
          </p:cNvSpPr>
          <p:nvPr/>
        </p:nvSpPr>
        <p:spPr bwMode="auto">
          <a:xfrm>
            <a:off x="5456238" y="1446213"/>
            <a:ext cx="706437" cy="29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>
              <a:lnSpc>
                <a:spcPct val="90000"/>
              </a:lnSpc>
            </a:pPr>
            <a:r>
              <a:rPr kumimoji="0" lang="en-US" sz="1200" b="1">
                <a:solidFill>
                  <a:schemeClr val="bg1"/>
                </a:solidFill>
              </a:rPr>
              <a:t>Primary</a:t>
            </a:r>
          </a:p>
          <a:p>
            <a:pPr algn="ctr">
              <a:lnSpc>
                <a:spcPct val="90000"/>
              </a:lnSpc>
            </a:pPr>
            <a:r>
              <a:rPr kumimoji="0" lang="en-US" sz="1200" b="1">
                <a:solidFill>
                  <a:schemeClr val="bg1"/>
                </a:solidFill>
              </a:rPr>
              <a:t>acceptor</a:t>
            </a:r>
          </a:p>
        </p:txBody>
      </p:sp>
      <p:sp>
        <p:nvSpPr>
          <p:cNvPr id="40997" name="Text Box 37"/>
          <p:cNvSpPr txBox="1">
            <a:spLocks noChangeArrowheads="1"/>
          </p:cNvSpPr>
          <p:nvPr/>
        </p:nvSpPr>
        <p:spPr bwMode="auto">
          <a:xfrm>
            <a:off x="5700713" y="2033588"/>
            <a:ext cx="214312" cy="15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>
              <a:lnSpc>
                <a:spcPct val="90000"/>
              </a:lnSpc>
            </a:pPr>
            <a:r>
              <a:rPr kumimoji="0" lang="en-US" sz="1100" b="1" i="1"/>
              <a:t>e</a:t>
            </a:r>
            <a:r>
              <a:rPr kumimoji="0" lang="en-US" sz="1300" b="1" baseline="30000"/>
              <a:t>–</a:t>
            </a:r>
            <a:endParaRPr kumimoji="0" lang="en-US" sz="1100" b="1" i="1"/>
          </a:p>
        </p:txBody>
      </p:sp>
      <p:sp>
        <p:nvSpPr>
          <p:cNvPr id="40998" name="Text Box 38"/>
          <p:cNvSpPr txBox="1">
            <a:spLocks noChangeArrowheads="1"/>
          </p:cNvSpPr>
          <p:nvPr/>
        </p:nvSpPr>
        <p:spPr bwMode="auto">
          <a:xfrm>
            <a:off x="5815013" y="3179763"/>
            <a:ext cx="404812" cy="14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>
              <a:lnSpc>
                <a:spcPct val="90000"/>
              </a:lnSpc>
            </a:pPr>
            <a:r>
              <a:rPr kumimoji="0" lang="en-US" sz="1100" b="1"/>
              <a:t>P700</a:t>
            </a:r>
          </a:p>
        </p:txBody>
      </p:sp>
      <p:sp>
        <p:nvSpPr>
          <p:cNvPr id="40999" name="Oval 39"/>
          <p:cNvSpPr>
            <a:spLocks noChangeArrowheads="1"/>
          </p:cNvSpPr>
          <p:nvPr/>
        </p:nvSpPr>
        <p:spPr bwMode="auto">
          <a:xfrm>
            <a:off x="6900863" y="3775075"/>
            <a:ext cx="184150" cy="184150"/>
          </a:xfrm>
          <a:prstGeom prst="ellipse">
            <a:avLst/>
          </a:prstGeom>
          <a:solidFill>
            <a:srgbClr val="0092CA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0" name="Text Box 40"/>
          <p:cNvSpPr txBox="1">
            <a:spLocks noChangeArrowheads="1"/>
          </p:cNvSpPr>
          <p:nvPr/>
        </p:nvSpPr>
        <p:spPr bwMode="auto">
          <a:xfrm>
            <a:off x="6940550" y="3795713"/>
            <a:ext cx="103188" cy="12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>
              <a:lnSpc>
                <a:spcPct val="90000"/>
              </a:lnSpc>
            </a:pPr>
            <a:r>
              <a:rPr kumimoji="0" lang="en-US" sz="1100" b="1">
                <a:solidFill>
                  <a:schemeClr val="bg1"/>
                </a:solidFill>
              </a:rPr>
              <a:t>6</a:t>
            </a:r>
            <a:endParaRPr kumimoji="0" lang="en-US" sz="1100" b="1">
              <a:solidFill>
                <a:schemeClr val="bg1"/>
              </a:solidFill>
              <a:latin typeface="Times" pitchFamily="18" charset="0"/>
            </a:endParaRPr>
          </a:p>
        </p:txBody>
      </p:sp>
      <p:sp>
        <p:nvSpPr>
          <p:cNvPr id="41001" name="Text Box 41"/>
          <p:cNvSpPr txBox="1">
            <a:spLocks noChangeArrowheads="1"/>
          </p:cNvSpPr>
          <p:nvPr/>
        </p:nvSpPr>
        <p:spPr bwMode="auto">
          <a:xfrm>
            <a:off x="6567488" y="1903413"/>
            <a:ext cx="265112" cy="17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>
              <a:lnSpc>
                <a:spcPct val="90000"/>
              </a:lnSpc>
            </a:pPr>
            <a:r>
              <a:rPr kumimoji="0" lang="en-US" sz="1200" b="1"/>
              <a:t>Fd</a:t>
            </a:r>
          </a:p>
        </p:txBody>
      </p:sp>
      <p:sp>
        <p:nvSpPr>
          <p:cNvPr id="41002" name="Text Box 42"/>
          <p:cNvSpPr txBox="1">
            <a:spLocks noChangeArrowheads="1"/>
          </p:cNvSpPr>
          <p:nvPr/>
        </p:nvSpPr>
        <p:spPr bwMode="auto">
          <a:xfrm rot="2136641">
            <a:off x="6438900" y="1119188"/>
            <a:ext cx="1190625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>
              <a:lnSpc>
                <a:spcPct val="90000"/>
              </a:lnSpc>
            </a:pPr>
            <a:r>
              <a:rPr kumimoji="0" lang="en-US" sz="1200" b="1"/>
              <a:t>Electron</a:t>
            </a:r>
          </a:p>
          <a:p>
            <a:pPr algn="ctr">
              <a:lnSpc>
                <a:spcPct val="90000"/>
              </a:lnSpc>
            </a:pPr>
            <a:r>
              <a:rPr kumimoji="0" lang="en-US" sz="1200" b="1"/>
              <a:t> transport </a:t>
            </a:r>
          </a:p>
          <a:p>
            <a:pPr algn="ctr">
              <a:lnSpc>
                <a:spcPct val="90000"/>
              </a:lnSpc>
            </a:pPr>
            <a:r>
              <a:rPr kumimoji="0" lang="en-US" sz="1200" b="1"/>
              <a:t>chain</a:t>
            </a:r>
          </a:p>
        </p:txBody>
      </p:sp>
      <p:sp>
        <p:nvSpPr>
          <p:cNvPr id="41003" name="Text Box 43"/>
          <p:cNvSpPr txBox="1">
            <a:spLocks noChangeArrowheads="1"/>
          </p:cNvSpPr>
          <p:nvPr/>
        </p:nvSpPr>
        <p:spPr bwMode="auto">
          <a:xfrm>
            <a:off x="7091363" y="2478088"/>
            <a:ext cx="874712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>
              <a:lnSpc>
                <a:spcPct val="90000"/>
              </a:lnSpc>
            </a:pPr>
            <a:r>
              <a:rPr kumimoji="0" lang="en-US" sz="1100" b="1"/>
              <a:t>NADP</a:t>
            </a:r>
            <a:r>
              <a:rPr kumimoji="0" lang="en-US" sz="1100" b="1" baseline="30000"/>
              <a:t>+</a:t>
            </a:r>
            <a:endParaRPr kumimoji="0" lang="en-US" sz="1100" b="1"/>
          </a:p>
          <a:p>
            <a:pPr algn="ctr">
              <a:lnSpc>
                <a:spcPct val="90000"/>
              </a:lnSpc>
            </a:pPr>
            <a:r>
              <a:rPr kumimoji="0" lang="en-US" sz="1100" b="1"/>
              <a:t>reductase</a:t>
            </a:r>
          </a:p>
        </p:txBody>
      </p:sp>
      <p:sp>
        <p:nvSpPr>
          <p:cNvPr id="41004" name="Text Box 44"/>
          <p:cNvSpPr txBox="1">
            <a:spLocks noChangeArrowheads="1"/>
          </p:cNvSpPr>
          <p:nvPr/>
        </p:nvSpPr>
        <p:spPr bwMode="auto">
          <a:xfrm>
            <a:off x="8158163" y="2274888"/>
            <a:ext cx="671512" cy="32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/>
            <a:r>
              <a:rPr kumimoji="0" lang="en-US" sz="1100" b="1"/>
              <a:t>NADP</a:t>
            </a:r>
            <a:r>
              <a:rPr kumimoji="0" lang="en-US" sz="1100" b="1" baseline="30000"/>
              <a:t>+</a:t>
            </a:r>
          </a:p>
          <a:p>
            <a:pPr algn="ctr"/>
            <a:r>
              <a:rPr kumimoji="0" lang="en-US" sz="1100" b="1"/>
              <a:t>+ H</a:t>
            </a:r>
            <a:r>
              <a:rPr kumimoji="0" lang="en-US" sz="1100" b="1" baseline="30000"/>
              <a:t>+</a:t>
            </a:r>
            <a:endParaRPr kumimoji="0" lang="en-US" sz="1100" b="1"/>
          </a:p>
          <a:p>
            <a:pPr algn="ctr"/>
            <a:endParaRPr kumimoji="0" lang="en-US" sz="1100" b="1"/>
          </a:p>
        </p:txBody>
      </p:sp>
      <p:sp>
        <p:nvSpPr>
          <p:cNvPr id="41005" name="Text Box 45"/>
          <p:cNvSpPr txBox="1">
            <a:spLocks noChangeArrowheads="1"/>
          </p:cNvSpPr>
          <p:nvPr/>
        </p:nvSpPr>
        <p:spPr bwMode="auto">
          <a:xfrm>
            <a:off x="8269288" y="2751138"/>
            <a:ext cx="493712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/>
            <a:r>
              <a:rPr kumimoji="0" lang="en-US" sz="1100" b="1"/>
              <a:t>NADPH</a:t>
            </a:r>
            <a:endParaRPr kumimoji="0" lang="en-US" sz="1100" b="1" baseline="30000"/>
          </a:p>
          <a:p>
            <a:pPr algn="ctr"/>
            <a:endParaRPr kumimoji="0" lang="en-US" sz="1100" b="1"/>
          </a:p>
        </p:txBody>
      </p:sp>
      <p:sp>
        <p:nvSpPr>
          <p:cNvPr id="41006" name="Oval 46"/>
          <p:cNvSpPr>
            <a:spLocks noChangeArrowheads="1"/>
          </p:cNvSpPr>
          <p:nvPr/>
        </p:nvSpPr>
        <p:spPr bwMode="auto">
          <a:xfrm>
            <a:off x="7439025" y="2155825"/>
            <a:ext cx="184150" cy="184150"/>
          </a:xfrm>
          <a:prstGeom prst="ellipse">
            <a:avLst/>
          </a:prstGeom>
          <a:solidFill>
            <a:srgbClr val="0092CA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7" name="Text Box 47"/>
          <p:cNvSpPr txBox="1">
            <a:spLocks noChangeArrowheads="1"/>
          </p:cNvSpPr>
          <p:nvPr/>
        </p:nvSpPr>
        <p:spPr bwMode="auto">
          <a:xfrm>
            <a:off x="7475538" y="2173288"/>
            <a:ext cx="103187" cy="12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>
              <a:lnSpc>
                <a:spcPct val="90000"/>
              </a:lnSpc>
            </a:pPr>
            <a:r>
              <a:rPr kumimoji="0" lang="en-US" sz="1100" b="1">
                <a:solidFill>
                  <a:schemeClr val="bg1"/>
                </a:solidFill>
              </a:rPr>
              <a:t>8</a:t>
            </a:r>
            <a:endParaRPr kumimoji="0" lang="en-US" sz="1100" b="1">
              <a:solidFill>
                <a:schemeClr val="bg1"/>
              </a:solidFill>
              <a:latin typeface="Times" pitchFamily="18" charset="0"/>
            </a:endParaRPr>
          </a:p>
        </p:txBody>
      </p:sp>
      <p:sp>
        <p:nvSpPr>
          <p:cNvPr id="41008" name="Oval 48"/>
          <p:cNvSpPr>
            <a:spLocks noChangeArrowheads="1"/>
          </p:cNvSpPr>
          <p:nvPr/>
        </p:nvSpPr>
        <p:spPr bwMode="auto">
          <a:xfrm>
            <a:off x="7112000" y="1663700"/>
            <a:ext cx="184150" cy="184150"/>
          </a:xfrm>
          <a:prstGeom prst="ellipse">
            <a:avLst/>
          </a:prstGeom>
          <a:solidFill>
            <a:srgbClr val="0092CA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9" name="Text Box 49"/>
          <p:cNvSpPr txBox="1">
            <a:spLocks noChangeArrowheads="1"/>
          </p:cNvSpPr>
          <p:nvPr/>
        </p:nvSpPr>
        <p:spPr bwMode="auto">
          <a:xfrm>
            <a:off x="7151688" y="1690688"/>
            <a:ext cx="103187" cy="12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>
              <a:lnSpc>
                <a:spcPct val="90000"/>
              </a:lnSpc>
            </a:pPr>
            <a:r>
              <a:rPr kumimoji="0" lang="en-US" sz="1100" b="1">
                <a:solidFill>
                  <a:schemeClr val="bg1"/>
                </a:solidFill>
              </a:rPr>
              <a:t>7</a:t>
            </a:r>
            <a:endParaRPr kumimoji="0" lang="en-US" sz="1100" b="1">
              <a:solidFill>
                <a:schemeClr val="bg1"/>
              </a:solidFill>
              <a:latin typeface="Times" pitchFamily="18" charset="0"/>
            </a:endParaRPr>
          </a:p>
        </p:txBody>
      </p:sp>
      <p:sp>
        <p:nvSpPr>
          <p:cNvPr id="41010" name="Text Box 50"/>
          <p:cNvSpPr txBox="1">
            <a:spLocks noChangeArrowheads="1"/>
          </p:cNvSpPr>
          <p:nvPr/>
        </p:nvSpPr>
        <p:spPr bwMode="auto">
          <a:xfrm>
            <a:off x="6726238" y="2144713"/>
            <a:ext cx="214312" cy="15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>
              <a:lnSpc>
                <a:spcPct val="90000"/>
              </a:lnSpc>
            </a:pPr>
            <a:r>
              <a:rPr kumimoji="0" lang="en-US" sz="1100" b="1" i="1"/>
              <a:t>e</a:t>
            </a:r>
            <a:r>
              <a:rPr kumimoji="0" lang="en-US" sz="1300" b="1" baseline="30000"/>
              <a:t>–</a:t>
            </a:r>
            <a:endParaRPr kumimoji="0" lang="en-US" sz="1100" b="1" i="1"/>
          </a:p>
        </p:txBody>
      </p:sp>
      <p:sp>
        <p:nvSpPr>
          <p:cNvPr id="41011" name="Text Box 51"/>
          <p:cNvSpPr txBox="1">
            <a:spLocks noChangeArrowheads="1"/>
          </p:cNvSpPr>
          <p:nvPr/>
        </p:nvSpPr>
        <p:spPr bwMode="auto">
          <a:xfrm>
            <a:off x="6872288" y="2243138"/>
            <a:ext cx="214312" cy="15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>
              <a:lnSpc>
                <a:spcPct val="90000"/>
              </a:lnSpc>
            </a:pPr>
            <a:r>
              <a:rPr kumimoji="0" lang="en-US" sz="1100" b="1" i="1"/>
              <a:t>e</a:t>
            </a:r>
            <a:r>
              <a:rPr kumimoji="0" lang="en-US" sz="1300" b="1" baseline="30000"/>
              <a:t>–</a:t>
            </a:r>
            <a:endParaRPr kumimoji="0" lang="en-US" sz="1100" b="1" i="1"/>
          </a:p>
        </p:txBody>
      </p:sp>
      <p:sp>
        <p:nvSpPr>
          <p:cNvPr id="41012" name="Oval 52"/>
          <p:cNvSpPr>
            <a:spLocks noChangeArrowheads="1"/>
          </p:cNvSpPr>
          <p:nvPr/>
        </p:nvSpPr>
        <p:spPr bwMode="auto">
          <a:xfrm>
            <a:off x="6899275" y="3771900"/>
            <a:ext cx="184150" cy="184150"/>
          </a:xfrm>
          <a:prstGeom prst="ellipse">
            <a:avLst/>
          </a:prstGeom>
          <a:solidFill>
            <a:srgbClr val="0092CA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13" name="Text Box 53"/>
          <p:cNvSpPr txBox="1">
            <a:spLocks noChangeArrowheads="1"/>
          </p:cNvSpPr>
          <p:nvPr/>
        </p:nvSpPr>
        <p:spPr bwMode="auto">
          <a:xfrm>
            <a:off x="6935788" y="3789363"/>
            <a:ext cx="103187" cy="12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>
              <a:lnSpc>
                <a:spcPct val="90000"/>
              </a:lnSpc>
            </a:pPr>
            <a:r>
              <a:rPr kumimoji="0" lang="en-US" sz="1100" b="1">
                <a:solidFill>
                  <a:schemeClr val="bg1"/>
                </a:solidFill>
              </a:rPr>
              <a:t>6</a:t>
            </a:r>
            <a:endParaRPr kumimoji="0" lang="en-US" sz="1100" b="1">
              <a:solidFill>
                <a:schemeClr val="bg1"/>
              </a:solidFill>
              <a:latin typeface="Times" pitchFamily="18" charset="0"/>
            </a:endParaRPr>
          </a:p>
        </p:txBody>
      </p:sp>
      <p:sp>
        <p:nvSpPr>
          <p:cNvPr id="41014" name="Line 54"/>
          <p:cNvSpPr>
            <a:spLocks noChangeShapeType="1"/>
          </p:cNvSpPr>
          <p:nvPr/>
        </p:nvSpPr>
        <p:spPr bwMode="auto">
          <a:xfrm flipV="1">
            <a:off x="5765800" y="3305175"/>
            <a:ext cx="149225" cy="1143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15" name="Line 55"/>
          <p:cNvSpPr>
            <a:spLocks noChangeShapeType="1"/>
          </p:cNvSpPr>
          <p:nvPr/>
        </p:nvSpPr>
        <p:spPr bwMode="auto">
          <a:xfrm flipH="1">
            <a:off x="5905500" y="3295650"/>
            <a:ext cx="12700" cy="120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16" name="Text Box 57"/>
          <p:cNvSpPr txBox="1">
            <a:spLocks noChangeArrowheads="1"/>
          </p:cNvSpPr>
          <p:nvPr/>
        </p:nvSpPr>
        <p:spPr bwMode="auto">
          <a:xfrm>
            <a:off x="1284288" y="5348288"/>
            <a:ext cx="1090612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>
              <a:lnSpc>
                <a:spcPct val="90000"/>
              </a:lnSpc>
            </a:pPr>
            <a:r>
              <a:rPr kumimoji="0" lang="en-US" sz="1200" b="1"/>
              <a:t>Photosystem </a:t>
            </a:r>
            <a:r>
              <a:rPr kumimoji="0" lang="en-US" sz="1200" b="1">
                <a:latin typeface="TimesNewRomanPS Bold" pitchFamily="1" charset="0"/>
              </a:rPr>
              <a:t>II</a:t>
            </a:r>
            <a:endParaRPr kumimoji="0" lang="en-US" sz="1200" b="1"/>
          </a:p>
          <a:p>
            <a:pPr algn="ctr">
              <a:lnSpc>
                <a:spcPct val="90000"/>
              </a:lnSpc>
            </a:pPr>
            <a:r>
              <a:rPr kumimoji="0" lang="en-US" sz="1200" b="1"/>
              <a:t>(PS </a:t>
            </a:r>
            <a:r>
              <a:rPr kumimoji="0" lang="en-US" sz="1200" b="1">
                <a:latin typeface="TimesNewRomanPS Bold" pitchFamily="1" charset="0"/>
              </a:rPr>
              <a:t>II</a:t>
            </a:r>
            <a:r>
              <a:rPr kumimoji="0" lang="en-US" sz="1200" b="1"/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215900" y="76200"/>
            <a:ext cx="8534400" cy="764458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 smtClean="0"/>
              <a:t>Cyclic Electron Flow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idx="1"/>
          </p:nvPr>
        </p:nvSpPr>
        <p:spPr>
          <a:xfrm>
            <a:off x="0" y="899652"/>
            <a:ext cx="9143999" cy="5958347"/>
          </a:xfrm>
        </p:spPr>
        <p:txBody>
          <a:bodyPr>
            <a:normAutofit/>
          </a:bodyPr>
          <a:lstStyle/>
          <a:p>
            <a:pPr eaLnBrk="1" hangingPunct="1"/>
            <a:r>
              <a:rPr lang="en-US" sz="3600" b="1" dirty="0" smtClean="0"/>
              <a:t>Cyclic electron flow </a:t>
            </a:r>
            <a:r>
              <a:rPr lang="en-US" sz="3600" dirty="0" smtClean="0"/>
              <a:t>uses only </a:t>
            </a:r>
            <a:r>
              <a:rPr lang="en-US" sz="3600" dirty="0" err="1" smtClean="0"/>
              <a:t>photosystem</a:t>
            </a:r>
            <a:r>
              <a:rPr lang="en-US" sz="3600" dirty="0" smtClean="0"/>
              <a:t> I  and produces ATP, but not NADPH</a:t>
            </a:r>
          </a:p>
          <a:p>
            <a:pPr eaLnBrk="1" hangingPunct="1"/>
            <a:r>
              <a:rPr lang="en-US" sz="3600" dirty="0" smtClean="0"/>
              <a:t>Cyclic electron flow generates surplus ATP, satisfying the higher demand in the Calvin cycle</a:t>
            </a:r>
          </a:p>
          <a:p>
            <a:pPr eaLnBrk="1" hangingPunct="1"/>
            <a:r>
              <a:rPr lang="en-US" sz="3600" dirty="0" smtClean="0"/>
              <a:t>Some organisms such as purple sulfur bacteria have PS I but not PS II. Cyclic electron flow is thought to have evolved before linear electron flow. Cyclic electron flow may protect cells from light-induced damage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5" descr="10_15CyclicElectronFlow-U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0038" y="1123950"/>
            <a:ext cx="8542337" cy="4608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1" name="Text Box 7"/>
          <p:cNvSpPr txBox="1">
            <a:spLocks noChangeArrowheads="1"/>
          </p:cNvSpPr>
          <p:nvPr/>
        </p:nvSpPr>
        <p:spPr bwMode="auto">
          <a:xfrm>
            <a:off x="2909888" y="5070475"/>
            <a:ext cx="493712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/>
            <a:r>
              <a:rPr kumimoji="0" lang="en-US" sz="1600" b="1"/>
              <a:t>ATP</a:t>
            </a:r>
          </a:p>
        </p:txBody>
      </p:sp>
      <p:sp>
        <p:nvSpPr>
          <p:cNvPr id="43012" name="Text Box 8"/>
          <p:cNvSpPr txBox="1">
            <a:spLocks noChangeArrowheads="1"/>
          </p:cNvSpPr>
          <p:nvPr/>
        </p:nvSpPr>
        <p:spPr bwMode="auto">
          <a:xfrm>
            <a:off x="450850" y="5092700"/>
            <a:ext cx="1452563" cy="24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/>
            <a:r>
              <a:rPr kumimoji="0" lang="en-US" sz="1600" b="1">
                <a:solidFill>
                  <a:srgbClr val="A8A9AD"/>
                </a:solidFill>
              </a:rPr>
              <a:t>Photosystem </a:t>
            </a:r>
            <a:r>
              <a:rPr kumimoji="0" lang="en-US" sz="1600" b="1">
                <a:solidFill>
                  <a:srgbClr val="A8A9AD"/>
                </a:solidFill>
                <a:latin typeface="TimesNewRomanPS Bold" pitchFamily="1" charset="0"/>
              </a:rPr>
              <a:t>II</a:t>
            </a:r>
            <a:endParaRPr kumimoji="0" lang="en-US" sz="1600" b="1">
              <a:solidFill>
                <a:srgbClr val="A8A9AD"/>
              </a:solidFill>
            </a:endParaRPr>
          </a:p>
        </p:txBody>
      </p:sp>
      <p:sp>
        <p:nvSpPr>
          <p:cNvPr id="43013" name="Text Box 9"/>
          <p:cNvSpPr txBox="1">
            <a:spLocks noChangeArrowheads="1"/>
          </p:cNvSpPr>
          <p:nvPr/>
        </p:nvSpPr>
        <p:spPr bwMode="auto">
          <a:xfrm>
            <a:off x="4565650" y="4737100"/>
            <a:ext cx="1566863" cy="24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/>
            <a:r>
              <a:rPr kumimoji="0" lang="en-US" sz="1600" b="1"/>
              <a:t>Photosystem </a:t>
            </a:r>
            <a:r>
              <a:rPr kumimoji="0" lang="en-US" sz="1600" b="1">
                <a:latin typeface="TimesNewRomanPS Bold" pitchFamily="1" charset="0"/>
              </a:rPr>
              <a:t>I</a:t>
            </a:r>
            <a:endParaRPr kumimoji="0" lang="en-US" sz="1600" b="1"/>
          </a:p>
        </p:txBody>
      </p:sp>
      <p:sp>
        <p:nvSpPr>
          <p:cNvPr id="43014" name="Text Box 10"/>
          <p:cNvSpPr txBox="1">
            <a:spLocks noChangeArrowheads="1"/>
          </p:cNvSpPr>
          <p:nvPr/>
        </p:nvSpPr>
        <p:spPr bwMode="auto">
          <a:xfrm>
            <a:off x="715963" y="1685925"/>
            <a:ext cx="931862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>
              <a:lnSpc>
                <a:spcPct val="90000"/>
              </a:lnSpc>
            </a:pPr>
            <a:r>
              <a:rPr kumimoji="0" lang="en-US" sz="1600" b="1">
                <a:solidFill>
                  <a:srgbClr val="D1D1D3"/>
                </a:solidFill>
              </a:rPr>
              <a:t>Primary</a:t>
            </a:r>
            <a:endParaRPr kumimoji="0" lang="en-US" sz="1600" b="1">
              <a:solidFill>
                <a:srgbClr val="A8A9AD"/>
              </a:solidFill>
            </a:endParaRPr>
          </a:p>
          <a:p>
            <a:pPr algn="ctr">
              <a:lnSpc>
                <a:spcPct val="90000"/>
              </a:lnSpc>
            </a:pPr>
            <a:r>
              <a:rPr kumimoji="0" lang="en-US" sz="1600" b="1">
                <a:solidFill>
                  <a:srgbClr val="D1D1D3"/>
                </a:solidFill>
              </a:rPr>
              <a:t> acceptor</a:t>
            </a:r>
            <a:endParaRPr kumimoji="0" lang="en-US" sz="1600" b="1">
              <a:solidFill>
                <a:srgbClr val="A8A9AD"/>
              </a:solidFill>
            </a:endParaRPr>
          </a:p>
        </p:txBody>
      </p:sp>
      <p:sp>
        <p:nvSpPr>
          <p:cNvPr id="43015" name="Text Box 11"/>
          <p:cNvSpPr txBox="1">
            <a:spLocks noChangeArrowheads="1"/>
          </p:cNvSpPr>
          <p:nvPr/>
        </p:nvSpPr>
        <p:spPr bwMode="auto">
          <a:xfrm>
            <a:off x="2151063" y="2365375"/>
            <a:ext cx="423862" cy="23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/>
            <a:r>
              <a:rPr kumimoji="0" lang="en-US" sz="1600" b="1">
                <a:solidFill>
                  <a:srgbClr val="A8A9AD"/>
                </a:solidFill>
              </a:rPr>
              <a:t>Pq</a:t>
            </a:r>
          </a:p>
        </p:txBody>
      </p:sp>
      <p:sp>
        <p:nvSpPr>
          <p:cNvPr id="43016" name="Text Box 12"/>
          <p:cNvSpPr txBox="1">
            <a:spLocks noChangeArrowheads="1"/>
          </p:cNvSpPr>
          <p:nvPr/>
        </p:nvSpPr>
        <p:spPr bwMode="auto">
          <a:xfrm>
            <a:off x="2520950" y="2946400"/>
            <a:ext cx="1325563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l"/>
            <a:r>
              <a:rPr kumimoji="0" lang="en-US" sz="1600" b="1"/>
              <a:t>Cytochrome</a:t>
            </a:r>
          </a:p>
          <a:p>
            <a:pPr algn="l"/>
            <a:r>
              <a:rPr kumimoji="0" lang="en-US" sz="1600" b="1"/>
              <a:t>complex</a:t>
            </a:r>
          </a:p>
        </p:txBody>
      </p:sp>
      <p:sp>
        <p:nvSpPr>
          <p:cNvPr id="43017" name="Text Box 13"/>
          <p:cNvSpPr txBox="1">
            <a:spLocks noChangeArrowheads="1"/>
          </p:cNvSpPr>
          <p:nvPr/>
        </p:nvSpPr>
        <p:spPr bwMode="auto">
          <a:xfrm>
            <a:off x="3219450" y="1727200"/>
            <a:ext cx="334963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l"/>
            <a:r>
              <a:rPr kumimoji="0" lang="en-US" sz="1600" b="1"/>
              <a:t>Fd</a:t>
            </a:r>
          </a:p>
        </p:txBody>
      </p:sp>
      <p:sp>
        <p:nvSpPr>
          <p:cNvPr id="43018" name="Text Box 14"/>
          <p:cNvSpPr txBox="1">
            <a:spLocks noChangeArrowheads="1"/>
          </p:cNvSpPr>
          <p:nvPr/>
        </p:nvSpPr>
        <p:spPr bwMode="auto">
          <a:xfrm>
            <a:off x="4019550" y="3771900"/>
            <a:ext cx="334963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l"/>
            <a:r>
              <a:rPr kumimoji="0" lang="en-US" sz="1600" b="1"/>
              <a:t>Pc</a:t>
            </a:r>
          </a:p>
        </p:txBody>
      </p:sp>
      <p:sp>
        <p:nvSpPr>
          <p:cNvPr id="43019" name="Text Box 15"/>
          <p:cNvSpPr txBox="1">
            <a:spLocks noChangeArrowheads="1"/>
          </p:cNvSpPr>
          <p:nvPr/>
        </p:nvSpPr>
        <p:spPr bwMode="auto">
          <a:xfrm>
            <a:off x="4921250" y="1333500"/>
            <a:ext cx="893763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l"/>
            <a:r>
              <a:rPr kumimoji="0" lang="en-US" sz="1600" b="1"/>
              <a:t>Primary</a:t>
            </a:r>
          </a:p>
          <a:p>
            <a:pPr algn="l"/>
            <a:r>
              <a:rPr kumimoji="0" lang="en-US" sz="1600" b="1"/>
              <a:t>acceptor</a:t>
            </a:r>
          </a:p>
        </p:txBody>
      </p:sp>
      <p:sp>
        <p:nvSpPr>
          <p:cNvPr id="43020" name="Text Box 16"/>
          <p:cNvSpPr txBox="1">
            <a:spLocks noChangeArrowheads="1"/>
          </p:cNvSpPr>
          <p:nvPr/>
        </p:nvSpPr>
        <p:spPr bwMode="auto">
          <a:xfrm>
            <a:off x="6202363" y="1946275"/>
            <a:ext cx="423862" cy="23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/>
            <a:r>
              <a:rPr kumimoji="0" lang="en-US" sz="1600" b="1">
                <a:solidFill>
                  <a:srgbClr val="A8A9AD"/>
                </a:solidFill>
              </a:rPr>
              <a:t>Fd</a:t>
            </a:r>
          </a:p>
        </p:txBody>
      </p:sp>
      <p:sp>
        <p:nvSpPr>
          <p:cNvPr id="43021" name="Text Box 17"/>
          <p:cNvSpPr txBox="1">
            <a:spLocks noChangeArrowheads="1"/>
          </p:cNvSpPr>
          <p:nvPr/>
        </p:nvSpPr>
        <p:spPr bwMode="auto">
          <a:xfrm>
            <a:off x="6519863" y="2517775"/>
            <a:ext cx="1096962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l"/>
            <a:r>
              <a:rPr kumimoji="0" lang="en-US" sz="1600" b="1">
                <a:solidFill>
                  <a:srgbClr val="A8A9AD"/>
                </a:solidFill>
              </a:rPr>
              <a:t>NADP</a:t>
            </a:r>
            <a:r>
              <a:rPr kumimoji="0" lang="en-US" sz="1600" b="1" baseline="30000">
                <a:solidFill>
                  <a:srgbClr val="A8A9AD"/>
                </a:solidFill>
              </a:rPr>
              <a:t>+</a:t>
            </a:r>
            <a:endParaRPr kumimoji="0" lang="en-US" sz="1600" b="1">
              <a:solidFill>
                <a:srgbClr val="A8A9AD"/>
              </a:solidFill>
            </a:endParaRPr>
          </a:p>
          <a:p>
            <a:pPr algn="l"/>
            <a:r>
              <a:rPr kumimoji="0" lang="en-US" sz="1600" b="1">
                <a:solidFill>
                  <a:srgbClr val="A8A9AD"/>
                </a:solidFill>
              </a:rPr>
              <a:t>reductase</a:t>
            </a:r>
          </a:p>
        </p:txBody>
      </p:sp>
      <p:sp>
        <p:nvSpPr>
          <p:cNvPr id="43022" name="Text Box 18"/>
          <p:cNvSpPr txBox="1">
            <a:spLocks noChangeArrowheads="1"/>
          </p:cNvSpPr>
          <p:nvPr/>
        </p:nvSpPr>
        <p:spPr bwMode="auto">
          <a:xfrm>
            <a:off x="8031163" y="3013075"/>
            <a:ext cx="79216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l"/>
            <a:r>
              <a:rPr kumimoji="0" lang="en-US" sz="1600" b="1">
                <a:solidFill>
                  <a:srgbClr val="A8A9AD"/>
                </a:solidFill>
              </a:rPr>
              <a:t>NADPH</a:t>
            </a:r>
          </a:p>
        </p:txBody>
      </p:sp>
      <p:sp>
        <p:nvSpPr>
          <p:cNvPr id="43023" name="Text Box 19"/>
          <p:cNvSpPr txBox="1">
            <a:spLocks noChangeArrowheads="1"/>
          </p:cNvSpPr>
          <p:nvPr/>
        </p:nvSpPr>
        <p:spPr bwMode="auto">
          <a:xfrm>
            <a:off x="8043863" y="2263775"/>
            <a:ext cx="741362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/>
            <a:r>
              <a:rPr kumimoji="0" lang="en-US" sz="1600" b="1">
                <a:solidFill>
                  <a:srgbClr val="A8A9AD"/>
                </a:solidFill>
              </a:rPr>
              <a:t>NADP</a:t>
            </a:r>
            <a:r>
              <a:rPr kumimoji="0" lang="en-US" sz="1600" b="1" baseline="30000">
                <a:solidFill>
                  <a:srgbClr val="A8A9AD"/>
                </a:solidFill>
              </a:rPr>
              <a:t>+</a:t>
            </a:r>
            <a:endParaRPr kumimoji="0" lang="en-US" sz="1600" b="1">
              <a:solidFill>
                <a:srgbClr val="A8A9AD"/>
              </a:solidFill>
            </a:endParaRPr>
          </a:p>
          <a:p>
            <a:pPr algn="ctr"/>
            <a:r>
              <a:rPr kumimoji="0" lang="en-US" sz="1600" b="1">
                <a:solidFill>
                  <a:srgbClr val="A8A9AD"/>
                </a:solidFill>
              </a:rPr>
              <a:t>+ H</a:t>
            </a:r>
            <a:r>
              <a:rPr kumimoji="0" lang="en-US" sz="1600" b="1" baseline="30000">
                <a:solidFill>
                  <a:srgbClr val="A8A9AD"/>
                </a:solidFill>
              </a:rPr>
              <a:t>+</a:t>
            </a:r>
            <a:endParaRPr kumimoji="0" lang="en-US" sz="1600" b="1">
              <a:solidFill>
                <a:srgbClr val="A8A9AD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3"/>
          <p:cNvSpPr>
            <a:spLocks noGrp="1" noChangeArrowheads="1"/>
          </p:cNvSpPr>
          <p:nvPr>
            <p:ph idx="1"/>
          </p:nvPr>
        </p:nvSpPr>
        <p:spPr>
          <a:xfrm>
            <a:off x="0" y="766917"/>
            <a:ext cx="8952271" cy="6091084"/>
          </a:xfrm>
        </p:spPr>
        <p:txBody>
          <a:bodyPr>
            <a:noAutofit/>
          </a:bodyPr>
          <a:lstStyle/>
          <a:p>
            <a:pPr eaLnBrk="1" hangingPunct="1"/>
            <a:r>
              <a:rPr lang="en-US" sz="4000" dirty="0" smtClean="0"/>
              <a:t>In mitochondria, protons are pumped to the </a:t>
            </a:r>
            <a:r>
              <a:rPr lang="en-US" sz="4000" dirty="0" err="1" smtClean="0"/>
              <a:t>intermembrane</a:t>
            </a:r>
            <a:r>
              <a:rPr lang="en-US" sz="4000" dirty="0" smtClean="0"/>
              <a:t> space and drive ATP synthesis as they diffuse back into the mitochondrial matrix</a:t>
            </a:r>
          </a:p>
          <a:p>
            <a:pPr eaLnBrk="1" hangingPunct="1"/>
            <a:r>
              <a:rPr lang="en-US" sz="4000" dirty="0" smtClean="0"/>
              <a:t>In chloroplasts, protons are pumped into the </a:t>
            </a:r>
            <a:r>
              <a:rPr lang="en-US" sz="4000" dirty="0" err="1" smtClean="0"/>
              <a:t>thylakoid</a:t>
            </a:r>
            <a:r>
              <a:rPr lang="en-US" sz="4000" dirty="0" smtClean="0"/>
              <a:t> space and drive ATP synthesis as they diffuse back into the </a:t>
            </a:r>
            <a:r>
              <a:rPr lang="en-US" sz="4000" dirty="0" err="1" smtClean="0"/>
              <a:t>stroma</a:t>
            </a:r>
            <a:endParaRPr lang="en-US" sz="3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5" descr="10_16ChemiosmosisComp-U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0888" y="139700"/>
            <a:ext cx="7640637" cy="657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083" name="Text Box 7"/>
          <p:cNvSpPr txBox="1">
            <a:spLocks noChangeArrowheads="1"/>
          </p:cNvSpPr>
          <p:nvPr/>
        </p:nvSpPr>
        <p:spPr bwMode="auto">
          <a:xfrm>
            <a:off x="1296988" y="5464175"/>
            <a:ext cx="493712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/>
            <a:r>
              <a:rPr kumimoji="0" lang="en-US" sz="1600" b="1"/>
              <a:t>Key</a:t>
            </a:r>
          </a:p>
        </p:txBody>
      </p:sp>
      <p:sp>
        <p:nvSpPr>
          <p:cNvPr id="46084" name="Text Box 8"/>
          <p:cNvSpPr txBox="1">
            <a:spLocks noChangeArrowheads="1"/>
          </p:cNvSpPr>
          <p:nvPr/>
        </p:nvSpPr>
        <p:spPr bwMode="auto">
          <a:xfrm>
            <a:off x="2279650" y="152400"/>
            <a:ext cx="1617663" cy="19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l"/>
            <a:r>
              <a:rPr kumimoji="0" lang="en-US" sz="1700" b="1"/>
              <a:t>Mitochondrion</a:t>
            </a:r>
          </a:p>
        </p:txBody>
      </p:sp>
      <p:sp>
        <p:nvSpPr>
          <p:cNvPr id="46085" name="Text Box 9"/>
          <p:cNvSpPr txBox="1">
            <a:spLocks noChangeArrowheads="1"/>
          </p:cNvSpPr>
          <p:nvPr/>
        </p:nvSpPr>
        <p:spPr bwMode="auto">
          <a:xfrm>
            <a:off x="6483350" y="165100"/>
            <a:ext cx="1223963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l"/>
            <a:r>
              <a:rPr kumimoji="0" lang="en-US" sz="1700" b="1"/>
              <a:t>Chloroplast</a:t>
            </a:r>
          </a:p>
        </p:txBody>
      </p:sp>
      <p:sp>
        <p:nvSpPr>
          <p:cNvPr id="46086" name="Text Box 10"/>
          <p:cNvSpPr txBox="1">
            <a:spLocks noChangeArrowheads="1"/>
          </p:cNvSpPr>
          <p:nvPr/>
        </p:nvSpPr>
        <p:spPr bwMode="auto">
          <a:xfrm>
            <a:off x="6673850" y="2489200"/>
            <a:ext cx="1706563" cy="52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l"/>
            <a:r>
              <a:rPr kumimoji="0" lang="en-US" sz="1700" b="1"/>
              <a:t>CHLOROPLAST</a:t>
            </a:r>
          </a:p>
          <a:p>
            <a:pPr algn="l"/>
            <a:r>
              <a:rPr kumimoji="0" lang="en-US" sz="1700" b="1"/>
              <a:t>STRUCTURE</a:t>
            </a:r>
          </a:p>
        </p:txBody>
      </p:sp>
      <p:sp>
        <p:nvSpPr>
          <p:cNvPr id="46087" name="Text Box 11"/>
          <p:cNvSpPr txBox="1">
            <a:spLocks noChangeArrowheads="1"/>
          </p:cNvSpPr>
          <p:nvPr/>
        </p:nvSpPr>
        <p:spPr bwMode="auto">
          <a:xfrm>
            <a:off x="1428750" y="2489200"/>
            <a:ext cx="1871663" cy="48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r>
              <a:rPr kumimoji="0" lang="en-US" sz="1700" b="1"/>
              <a:t>MITOCHONDRION</a:t>
            </a:r>
          </a:p>
          <a:p>
            <a:r>
              <a:rPr kumimoji="0" lang="en-US" sz="1700" b="1"/>
              <a:t>STRUCTURE</a:t>
            </a:r>
          </a:p>
        </p:txBody>
      </p:sp>
      <p:sp>
        <p:nvSpPr>
          <p:cNvPr id="46088" name="Text Box 12"/>
          <p:cNvSpPr txBox="1">
            <a:spLocks noChangeArrowheads="1"/>
          </p:cNvSpPr>
          <p:nvPr/>
        </p:nvSpPr>
        <p:spPr bwMode="auto">
          <a:xfrm>
            <a:off x="1449388" y="3236913"/>
            <a:ext cx="1871662" cy="48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r>
              <a:rPr kumimoji="0" lang="en-US" sz="1700" b="1"/>
              <a:t>Intermembrane</a:t>
            </a:r>
          </a:p>
          <a:p>
            <a:r>
              <a:rPr kumimoji="0" lang="en-US" sz="1700" b="1"/>
              <a:t>space</a:t>
            </a:r>
          </a:p>
        </p:txBody>
      </p:sp>
      <p:sp>
        <p:nvSpPr>
          <p:cNvPr id="46089" name="Text Box 13"/>
          <p:cNvSpPr txBox="1">
            <a:spLocks noChangeArrowheads="1"/>
          </p:cNvSpPr>
          <p:nvPr/>
        </p:nvSpPr>
        <p:spPr bwMode="auto">
          <a:xfrm>
            <a:off x="2152650" y="3925888"/>
            <a:ext cx="1117600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r>
              <a:rPr kumimoji="0" lang="en-US" sz="1700" b="1"/>
              <a:t>Inner</a:t>
            </a:r>
          </a:p>
          <a:p>
            <a:r>
              <a:rPr kumimoji="0" lang="en-US" sz="1700" b="1"/>
              <a:t>membrane</a:t>
            </a:r>
          </a:p>
        </p:txBody>
      </p:sp>
      <p:sp>
        <p:nvSpPr>
          <p:cNvPr id="46090" name="Text Box 14"/>
          <p:cNvSpPr txBox="1">
            <a:spLocks noChangeArrowheads="1"/>
          </p:cNvSpPr>
          <p:nvPr/>
        </p:nvSpPr>
        <p:spPr bwMode="auto">
          <a:xfrm>
            <a:off x="3816350" y="3835400"/>
            <a:ext cx="939800" cy="760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>
              <a:lnSpc>
                <a:spcPct val="90000"/>
              </a:lnSpc>
            </a:pPr>
            <a:r>
              <a:rPr kumimoji="0" lang="en-US" sz="1700" b="1"/>
              <a:t>Electron</a:t>
            </a:r>
          </a:p>
          <a:p>
            <a:pPr algn="ctr">
              <a:lnSpc>
                <a:spcPct val="90000"/>
              </a:lnSpc>
            </a:pPr>
            <a:r>
              <a:rPr kumimoji="0" lang="en-US" sz="1700" b="1"/>
              <a:t>transport</a:t>
            </a:r>
          </a:p>
          <a:p>
            <a:pPr algn="ctr">
              <a:lnSpc>
                <a:spcPct val="90000"/>
              </a:lnSpc>
            </a:pPr>
            <a:r>
              <a:rPr kumimoji="0" lang="en-US" sz="1700" b="1"/>
              <a:t>chain</a:t>
            </a:r>
          </a:p>
        </p:txBody>
      </p:sp>
      <p:sp>
        <p:nvSpPr>
          <p:cNvPr id="46091" name="Text Box 15"/>
          <p:cNvSpPr txBox="1">
            <a:spLocks noChangeArrowheads="1"/>
          </p:cNvSpPr>
          <p:nvPr/>
        </p:nvSpPr>
        <p:spPr bwMode="auto">
          <a:xfrm>
            <a:off x="4899025" y="3109913"/>
            <a:ext cx="396875" cy="201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>
              <a:lnSpc>
                <a:spcPct val="90000"/>
              </a:lnSpc>
            </a:pPr>
            <a:r>
              <a:rPr kumimoji="0" lang="en-US" sz="1700" b="1">
                <a:solidFill>
                  <a:schemeClr val="bg1"/>
                </a:solidFill>
              </a:rPr>
              <a:t>H</a:t>
            </a:r>
            <a:r>
              <a:rPr kumimoji="0" lang="en-US" sz="1700" b="1" baseline="30000">
                <a:solidFill>
                  <a:schemeClr val="bg1"/>
                </a:solidFill>
              </a:rPr>
              <a:t>+</a:t>
            </a:r>
            <a:endParaRPr kumimoji="0" lang="en-US" sz="1700" b="1">
              <a:solidFill>
                <a:schemeClr val="bg1"/>
              </a:solidFill>
            </a:endParaRPr>
          </a:p>
        </p:txBody>
      </p:sp>
      <p:sp>
        <p:nvSpPr>
          <p:cNvPr id="46092" name="Text Box 16"/>
          <p:cNvSpPr txBox="1">
            <a:spLocks noChangeArrowheads="1"/>
          </p:cNvSpPr>
          <p:nvPr/>
        </p:nvSpPr>
        <p:spPr bwMode="auto">
          <a:xfrm>
            <a:off x="5530850" y="3103563"/>
            <a:ext cx="976313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>
              <a:lnSpc>
                <a:spcPct val="90000"/>
              </a:lnSpc>
            </a:pPr>
            <a:r>
              <a:rPr kumimoji="0" lang="en-US" sz="1700" b="1">
                <a:solidFill>
                  <a:schemeClr val="bg1"/>
                </a:solidFill>
              </a:rPr>
              <a:t>Diffusion</a:t>
            </a:r>
          </a:p>
        </p:txBody>
      </p:sp>
      <p:sp>
        <p:nvSpPr>
          <p:cNvPr id="46093" name="Text Box 17"/>
          <p:cNvSpPr txBox="1">
            <a:spLocks noChangeArrowheads="1"/>
          </p:cNvSpPr>
          <p:nvPr/>
        </p:nvSpPr>
        <p:spPr bwMode="auto">
          <a:xfrm>
            <a:off x="2584450" y="5284788"/>
            <a:ext cx="685800" cy="26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r>
              <a:rPr kumimoji="0" lang="en-US" sz="1700" b="1"/>
              <a:t>Matrix</a:t>
            </a:r>
          </a:p>
        </p:txBody>
      </p:sp>
      <p:sp>
        <p:nvSpPr>
          <p:cNvPr id="46094" name="Text Box 18"/>
          <p:cNvSpPr txBox="1">
            <a:spLocks noChangeArrowheads="1"/>
          </p:cNvSpPr>
          <p:nvPr/>
        </p:nvSpPr>
        <p:spPr bwMode="auto">
          <a:xfrm>
            <a:off x="1276350" y="5970588"/>
            <a:ext cx="11176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r>
              <a:rPr kumimoji="0" lang="en-US" sz="1700" b="1"/>
              <a:t>Higher [H</a:t>
            </a:r>
            <a:r>
              <a:rPr kumimoji="0" lang="en-US" sz="1700" b="1" baseline="30000"/>
              <a:t>+</a:t>
            </a:r>
            <a:r>
              <a:rPr kumimoji="0" lang="en-US" sz="1700" b="1"/>
              <a:t>]</a:t>
            </a:r>
          </a:p>
        </p:txBody>
      </p:sp>
      <p:sp>
        <p:nvSpPr>
          <p:cNvPr id="46095" name="Text Box 19"/>
          <p:cNvSpPr txBox="1">
            <a:spLocks noChangeArrowheads="1"/>
          </p:cNvSpPr>
          <p:nvPr/>
        </p:nvSpPr>
        <p:spPr bwMode="auto">
          <a:xfrm>
            <a:off x="1238250" y="6262688"/>
            <a:ext cx="11176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r>
              <a:rPr kumimoji="0" lang="en-US" sz="1700" b="1"/>
              <a:t>Lower [H</a:t>
            </a:r>
            <a:r>
              <a:rPr kumimoji="0" lang="en-US" sz="1700" b="1" baseline="30000"/>
              <a:t>+</a:t>
            </a:r>
            <a:r>
              <a:rPr kumimoji="0" lang="en-US" sz="1700" b="1"/>
              <a:t>]</a:t>
            </a:r>
          </a:p>
        </p:txBody>
      </p:sp>
      <p:sp>
        <p:nvSpPr>
          <p:cNvPr id="46096" name="Text Box 20"/>
          <p:cNvSpPr txBox="1">
            <a:spLocks noChangeArrowheads="1"/>
          </p:cNvSpPr>
          <p:nvPr/>
        </p:nvSpPr>
        <p:spPr bwMode="auto">
          <a:xfrm>
            <a:off x="6648450" y="5272088"/>
            <a:ext cx="74930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r>
              <a:rPr kumimoji="0" lang="en-US" sz="1700" b="1"/>
              <a:t>Stroma</a:t>
            </a:r>
          </a:p>
        </p:txBody>
      </p:sp>
      <p:sp>
        <p:nvSpPr>
          <p:cNvPr id="46097" name="Text Box 21"/>
          <p:cNvSpPr txBox="1">
            <a:spLocks noChangeArrowheads="1"/>
          </p:cNvSpPr>
          <p:nvPr/>
        </p:nvSpPr>
        <p:spPr bwMode="auto">
          <a:xfrm>
            <a:off x="4419600" y="4757738"/>
            <a:ext cx="10287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l"/>
            <a:r>
              <a:rPr kumimoji="0" lang="en-US" sz="1700" b="1"/>
              <a:t>ATP</a:t>
            </a:r>
          </a:p>
          <a:p>
            <a:pPr algn="l"/>
            <a:r>
              <a:rPr kumimoji="0" lang="en-US" sz="1700" b="1"/>
              <a:t>synthase</a:t>
            </a:r>
          </a:p>
        </p:txBody>
      </p:sp>
      <p:sp>
        <p:nvSpPr>
          <p:cNvPr id="46098" name="Line 22"/>
          <p:cNvSpPr>
            <a:spLocks noChangeShapeType="1"/>
          </p:cNvSpPr>
          <p:nvPr/>
        </p:nvSpPr>
        <p:spPr bwMode="auto">
          <a:xfrm>
            <a:off x="4838700" y="4905375"/>
            <a:ext cx="6604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6099" name="Text Box 23"/>
          <p:cNvSpPr txBox="1">
            <a:spLocks noChangeArrowheads="1"/>
          </p:cNvSpPr>
          <p:nvPr/>
        </p:nvSpPr>
        <p:spPr bwMode="auto">
          <a:xfrm>
            <a:off x="4495800" y="5646738"/>
            <a:ext cx="90805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/>
            <a:r>
              <a:rPr kumimoji="0" lang="en-US" sz="1700" b="1"/>
              <a:t>ADP + P</a:t>
            </a:r>
          </a:p>
        </p:txBody>
      </p:sp>
      <p:sp>
        <p:nvSpPr>
          <p:cNvPr id="46100" name="Text Box 24"/>
          <p:cNvSpPr txBox="1">
            <a:spLocks noChangeArrowheads="1"/>
          </p:cNvSpPr>
          <p:nvPr/>
        </p:nvSpPr>
        <p:spPr bwMode="auto">
          <a:xfrm>
            <a:off x="5410200" y="5778500"/>
            <a:ext cx="68263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l"/>
            <a:r>
              <a:rPr kumimoji="0" lang="en-US" sz="1200" b="1"/>
              <a:t>i</a:t>
            </a:r>
            <a:endParaRPr kumimoji="0" lang="en-US" sz="1200" b="1" baseline="-25000"/>
          </a:p>
        </p:txBody>
      </p:sp>
      <p:sp>
        <p:nvSpPr>
          <p:cNvPr id="46101" name="Text Box 25"/>
          <p:cNvSpPr txBox="1">
            <a:spLocks noChangeArrowheads="1"/>
          </p:cNvSpPr>
          <p:nvPr/>
        </p:nvSpPr>
        <p:spPr bwMode="auto">
          <a:xfrm>
            <a:off x="5626100" y="5978525"/>
            <a:ext cx="242888" cy="22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l"/>
            <a:r>
              <a:rPr kumimoji="0" lang="en-US" sz="1600" b="1"/>
              <a:t>H</a:t>
            </a:r>
            <a:r>
              <a:rPr kumimoji="0" lang="en-US" sz="1600" b="1" baseline="30000"/>
              <a:t>+</a:t>
            </a:r>
            <a:endParaRPr kumimoji="0" lang="en-US" sz="1600" b="1"/>
          </a:p>
        </p:txBody>
      </p:sp>
      <p:sp>
        <p:nvSpPr>
          <p:cNvPr id="46102" name="Text Box 26"/>
          <p:cNvSpPr txBox="1">
            <a:spLocks noChangeArrowheads="1"/>
          </p:cNvSpPr>
          <p:nvPr/>
        </p:nvSpPr>
        <p:spPr bwMode="auto">
          <a:xfrm>
            <a:off x="6184900" y="5780088"/>
            <a:ext cx="457200" cy="21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l"/>
            <a:r>
              <a:rPr kumimoji="0" lang="en-US" sz="1700" b="1"/>
              <a:t>ATP</a:t>
            </a:r>
          </a:p>
        </p:txBody>
      </p:sp>
      <p:sp>
        <p:nvSpPr>
          <p:cNvPr id="46103" name="Text Box 27"/>
          <p:cNvSpPr txBox="1">
            <a:spLocks noChangeArrowheads="1"/>
          </p:cNvSpPr>
          <p:nvPr/>
        </p:nvSpPr>
        <p:spPr bwMode="auto">
          <a:xfrm>
            <a:off x="6661150" y="3227388"/>
            <a:ext cx="1028700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l"/>
            <a:r>
              <a:rPr kumimoji="0" lang="en-US" sz="1700" b="1"/>
              <a:t>Thylakoid</a:t>
            </a:r>
          </a:p>
          <a:p>
            <a:pPr algn="l"/>
            <a:r>
              <a:rPr kumimoji="0" lang="en-US" sz="1700" b="1"/>
              <a:t>space</a:t>
            </a:r>
          </a:p>
        </p:txBody>
      </p:sp>
      <p:sp>
        <p:nvSpPr>
          <p:cNvPr id="46104" name="Text Box 28"/>
          <p:cNvSpPr txBox="1">
            <a:spLocks noChangeArrowheads="1"/>
          </p:cNvSpPr>
          <p:nvPr/>
        </p:nvSpPr>
        <p:spPr bwMode="auto">
          <a:xfrm>
            <a:off x="6661150" y="3938588"/>
            <a:ext cx="1028700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l"/>
            <a:r>
              <a:rPr kumimoji="0" lang="en-US" sz="1700" b="1"/>
              <a:t>Thylakoid</a:t>
            </a:r>
          </a:p>
          <a:p>
            <a:pPr algn="l"/>
            <a:r>
              <a:rPr kumimoji="0" lang="en-US" sz="1700" b="1"/>
              <a:t>membrane </a:t>
            </a:r>
          </a:p>
        </p:txBody>
      </p:sp>
      <p:sp>
        <p:nvSpPr>
          <p:cNvPr id="46105" name="Rectangle 29"/>
          <p:cNvSpPr>
            <a:spLocks noChangeArrowheads="1"/>
          </p:cNvSpPr>
          <p:nvPr/>
        </p:nvSpPr>
        <p:spPr bwMode="auto">
          <a:xfrm>
            <a:off x="2000250" y="1314450"/>
            <a:ext cx="171450" cy="18415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6106" name="Rectangle 30"/>
          <p:cNvSpPr>
            <a:spLocks noChangeArrowheads="1"/>
          </p:cNvSpPr>
          <p:nvPr/>
        </p:nvSpPr>
        <p:spPr bwMode="auto">
          <a:xfrm>
            <a:off x="7029450" y="1308100"/>
            <a:ext cx="177800" cy="1905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3"/>
          <p:cNvSpPr>
            <a:spLocks noGrp="1" noChangeArrowheads="1"/>
          </p:cNvSpPr>
          <p:nvPr>
            <p:ph idx="1"/>
          </p:nvPr>
        </p:nvSpPr>
        <p:spPr>
          <a:xfrm>
            <a:off x="0" y="840658"/>
            <a:ext cx="9144000" cy="6017342"/>
          </a:xfrm>
        </p:spPr>
        <p:txBody>
          <a:bodyPr>
            <a:normAutofit fontScale="77500" lnSpcReduction="20000"/>
          </a:bodyPr>
          <a:lstStyle/>
          <a:p>
            <a:pPr eaLnBrk="1" hangingPunct="1"/>
            <a:r>
              <a:rPr lang="en-US" sz="6200" dirty="0" smtClean="0"/>
              <a:t>ATP and NADPH are produced on the side facing the </a:t>
            </a:r>
            <a:r>
              <a:rPr lang="en-US" sz="6200" dirty="0" err="1" smtClean="0"/>
              <a:t>stroma</a:t>
            </a:r>
            <a:r>
              <a:rPr lang="en-US" sz="6200" dirty="0" smtClean="0"/>
              <a:t>, where the Calvin cycle takes place</a:t>
            </a:r>
            <a:endParaRPr lang="en-US" sz="6200" dirty="0" smtClean="0">
              <a:latin typeface="Times" pitchFamily="18" charset="0"/>
            </a:endParaRPr>
          </a:p>
          <a:p>
            <a:pPr eaLnBrk="1" hangingPunct="1"/>
            <a:r>
              <a:rPr lang="en-US" sz="6200" dirty="0" smtClean="0"/>
              <a:t>In summary, light reactions generate ATP and increase the potential energy of electrons by moving them from H</a:t>
            </a:r>
            <a:r>
              <a:rPr lang="en-US" sz="6200" baseline="-25000" dirty="0" smtClean="0"/>
              <a:t>2</a:t>
            </a:r>
            <a:r>
              <a:rPr lang="en-US" sz="6200" dirty="0" smtClean="0"/>
              <a:t>O to NADPH</a:t>
            </a:r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5" descr="10_17ThylakoidMembrane-U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0038" y="760413"/>
            <a:ext cx="8542337" cy="5335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131" name="Oval 6"/>
          <p:cNvSpPr>
            <a:spLocks noChangeArrowheads="1"/>
          </p:cNvSpPr>
          <p:nvPr/>
        </p:nvSpPr>
        <p:spPr bwMode="auto">
          <a:xfrm>
            <a:off x="3733800" y="2822575"/>
            <a:ext cx="171450" cy="165100"/>
          </a:xfrm>
          <a:prstGeom prst="ellipse">
            <a:avLst/>
          </a:prstGeom>
          <a:solidFill>
            <a:srgbClr val="0096D7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8132" name="Oval 7"/>
          <p:cNvSpPr>
            <a:spLocks noChangeArrowheads="1"/>
          </p:cNvSpPr>
          <p:nvPr/>
        </p:nvSpPr>
        <p:spPr bwMode="auto">
          <a:xfrm>
            <a:off x="2438400" y="3117850"/>
            <a:ext cx="171450" cy="165100"/>
          </a:xfrm>
          <a:prstGeom prst="ellipse">
            <a:avLst/>
          </a:prstGeom>
          <a:solidFill>
            <a:srgbClr val="0096D7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8133" name="Text Box 9"/>
          <p:cNvSpPr txBox="1">
            <a:spLocks noChangeArrowheads="1"/>
          </p:cNvSpPr>
          <p:nvPr/>
        </p:nvSpPr>
        <p:spPr bwMode="auto">
          <a:xfrm>
            <a:off x="4451350" y="1589088"/>
            <a:ext cx="423863" cy="17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l"/>
            <a:r>
              <a:rPr kumimoji="0" lang="en-US" sz="1100" b="1"/>
              <a:t>Light</a:t>
            </a:r>
          </a:p>
        </p:txBody>
      </p:sp>
      <p:sp>
        <p:nvSpPr>
          <p:cNvPr id="48134" name="Text Box 10"/>
          <p:cNvSpPr txBox="1">
            <a:spLocks noChangeArrowheads="1"/>
          </p:cNvSpPr>
          <p:nvPr/>
        </p:nvSpPr>
        <p:spPr bwMode="auto">
          <a:xfrm>
            <a:off x="6280150" y="1892300"/>
            <a:ext cx="220663" cy="17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l"/>
            <a:r>
              <a:rPr kumimoji="0" lang="en-US" sz="1100" b="1"/>
              <a:t>Fd</a:t>
            </a:r>
          </a:p>
        </p:txBody>
      </p:sp>
      <p:sp>
        <p:nvSpPr>
          <p:cNvPr id="48135" name="Text Box 11"/>
          <p:cNvSpPr txBox="1">
            <a:spLocks noChangeArrowheads="1"/>
          </p:cNvSpPr>
          <p:nvPr/>
        </p:nvSpPr>
        <p:spPr bwMode="auto">
          <a:xfrm>
            <a:off x="3640138" y="1296988"/>
            <a:ext cx="842962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/>
            <a:r>
              <a:rPr kumimoji="0" lang="en-US" sz="1100" b="1"/>
              <a:t>Cytochrome</a:t>
            </a:r>
          </a:p>
          <a:p>
            <a:pPr algn="ctr"/>
            <a:r>
              <a:rPr kumimoji="0" lang="en-US" sz="1100" b="1"/>
              <a:t>complex</a:t>
            </a:r>
          </a:p>
        </p:txBody>
      </p:sp>
      <p:sp>
        <p:nvSpPr>
          <p:cNvPr id="48136" name="Text Box 12"/>
          <p:cNvSpPr txBox="1">
            <a:spLocks noChangeArrowheads="1"/>
          </p:cNvSpPr>
          <p:nvPr/>
        </p:nvSpPr>
        <p:spPr bwMode="auto">
          <a:xfrm>
            <a:off x="5321300" y="5113338"/>
            <a:ext cx="403225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/>
            <a:r>
              <a:rPr kumimoji="0" lang="en-US" sz="1100" b="1"/>
              <a:t>ADP</a:t>
            </a:r>
          </a:p>
          <a:p>
            <a:pPr algn="ctr"/>
            <a:r>
              <a:rPr kumimoji="0" lang="en-US" sz="1100" b="1"/>
              <a:t> + </a:t>
            </a:r>
          </a:p>
        </p:txBody>
      </p:sp>
      <p:sp>
        <p:nvSpPr>
          <p:cNvPr id="48137" name="Text Box 13"/>
          <p:cNvSpPr txBox="1">
            <a:spLocks noChangeArrowheads="1"/>
          </p:cNvSpPr>
          <p:nvPr/>
        </p:nvSpPr>
        <p:spPr bwMode="auto">
          <a:xfrm>
            <a:off x="5594350" y="5537200"/>
            <a:ext cx="42863" cy="12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l"/>
            <a:r>
              <a:rPr kumimoji="0" lang="en-US" sz="900" b="1"/>
              <a:t>i</a:t>
            </a:r>
            <a:endParaRPr kumimoji="0" lang="en-US" sz="900" b="1" baseline="-25000"/>
          </a:p>
        </p:txBody>
      </p:sp>
      <p:sp>
        <p:nvSpPr>
          <p:cNvPr id="48138" name="Text Box 14"/>
          <p:cNvSpPr txBox="1">
            <a:spLocks noChangeArrowheads="1"/>
          </p:cNvSpPr>
          <p:nvPr/>
        </p:nvSpPr>
        <p:spPr bwMode="auto">
          <a:xfrm>
            <a:off x="5886450" y="5584825"/>
            <a:ext cx="147638" cy="14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l"/>
            <a:r>
              <a:rPr kumimoji="0" lang="en-US" sz="1100" b="1"/>
              <a:t>H</a:t>
            </a:r>
            <a:r>
              <a:rPr kumimoji="0" lang="en-US" sz="1100" b="1" baseline="30000"/>
              <a:t>+</a:t>
            </a:r>
            <a:endParaRPr kumimoji="0" lang="en-US" sz="1100" b="1"/>
          </a:p>
        </p:txBody>
      </p:sp>
      <p:sp>
        <p:nvSpPr>
          <p:cNvPr id="48139" name="Text Box 15"/>
          <p:cNvSpPr txBox="1">
            <a:spLocks noChangeArrowheads="1"/>
          </p:cNvSpPr>
          <p:nvPr/>
        </p:nvSpPr>
        <p:spPr bwMode="auto">
          <a:xfrm>
            <a:off x="6464300" y="5300663"/>
            <a:ext cx="254000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l"/>
            <a:r>
              <a:rPr kumimoji="0" lang="en-US" sz="1100" b="1"/>
              <a:t>ATP</a:t>
            </a:r>
          </a:p>
        </p:txBody>
      </p:sp>
      <p:sp>
        <p:nvSpPr>
          <p:cNvPr id="48140" name="Text Box 16"/>
          <p:cNvSpPr txBox="1">
            <a:spLocks noChangeArrowheads="1"/>
          </p:cNvSpPr>
          <p:nvPr/>
        </p:nvSpPr>
        <p:spPr bwMode="auto">
          <a:xfrm>
            <a:off x="5480050" y="5461000"/>
            <a:ext cx="84138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l"/>
            <a:r>
              <a:rPr kumimoji="0" lang="en-US" sz="1100" b="1"/>
              <a:t>P</a:t>
            </a:r>
            <a:endParaRPr kumimoji="0" lang="en-US" sz="1100" b="1" baseline="-25000"/>
          </a:p>
        </p:txBody>
      </p:sp>
      <p:sp>
        <p:nvSpPr>
          <p:cNvPr id="48141" name="Text Box 17"/>
          <p:cNvSpPr txBox="1">
            <a:spLocks noChangeArrowheads="1"/>
          </p:cNvSpPr>
          <p:nvPr/>
        </p:nvSpPr>
        <p:spPr bwMode="auto">
          <a:xfrm>
            <a:off x="4670425" y="4833938"/>
            <a:ext cx="619125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>
              <a:lnSpc>
                <a:spcPct val="90000"/>
              </a:lnSpc>
            </a:pPr>
            <a:r>
              <a:rPr kumimoji="0" lang="en-US" sz="1100" b="1"/>
              <a:t>ATP</a:t>
            </a:r>
          </a:p>
          <a:p>
            <a:pPr algn="ctr">
              <a:lnSpc>
                <a:spcPct val="90000"/>
              </a:lnSpc>
            </a:pPr>
            <a:r>
              <a:rPr kumimoji="0" lang="en-US" sz="1100" b="1"/>
              <a:t>synthase</a:t>
            </a:r>
          </a:p>
        </p:txBody>
      </p:sp>
      <p:sp>
        <p:nvSpPr>
          <p:cNvPr id="48142" name="Line 18"/>
          <p:cNvSpPr>
            <a:spLocks noChangeShapeType="1"/>
          </p:cNvSpPr>
          <p:nvPr/>
        </p:nvSpPr>
        <p:spPr bwMode="auto">
          <a:xfrm>
            <a:off x="5146675" y="4889500"/>
            <a:ext cx="650875" cy="63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8143" name="Text Box 19"/>
          <p:cNvSpPr txBox="1">
            <a:spLocks noChangeArrowheads="1"/>
          </p:cNvSpPr>
          <p:nvPr/>
        </p:nvSpPr>
        <p:spPr bwMode="auto">
          <a:xfrm>
            <a:off x="8272463" y="3768725"/>
            <a:ext cx="517525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>
              <a:lnSpc>
                <a:spcPct val="90000"/>
              </a:lnSpc>
            </a:pPr>
            <a:r>
              <a:rPr kumimoji="0" lang="en-US" sz="1100" b="1"/>
              <a:t>To</a:t>
            </a:r>
          </a:p>
          <a:p>
            <a:pPr algn="ctr">
              <a:lnSpc>
                <a:spcPct val="90000"/>
              </a:lnSpc>
            </a:pPr>
            <a:r>
              <a:rPr kumimoji="0" lang="en-US" sz="1100" b="1"/>
              <a:t>Calvin</a:t>
            </a:r>
          </a:p>
          <a:p>
            <a:pPr algn="ctr">
              <a:lnSpc>
                <a:spcPct val="90000"/>
              </a:lnSpc>
            </a:pPr>
            <a:r>
              <a:rPr kumimoji="0" lang="en-US" sz="1100" b="1"/>
              <a:t>Cycle</a:t>
            </a:r>
          </a:p>
        </p:txBody>
      </p:sp>
      <p:sp>
        <p:nvSpPr>
          <p:cNvPr id="48144" name="Text Box 20"/>
          <p:cNvSpPr txBox="1">
            <a:spLocks noChangeArrowheads="1"/>
          </p:cNvSpPr>
          <p:nvPr/>
        </p:nvSpPr>
        <p:spPr bwMode="auto">
          <a:xfrm>
            <a:off x="461963" y="5056188"/>
            <a:ext cx="1584325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l">
              <a:lnSpc>
                <a:spcPct val="90000"/>
              </a:lnSpc>
            </a:pPr>
            <a:r>
              <a:rPr kumimoji="0" lang="en-US" sz="1100" b="1"/>
              <a:t>STROMA</a:t>
            </a:r>
          </a:p>
          <a:p>
            <a:pPr algn="l">
              <a:lnSpc>
                <a:spcPct val="90000"/>
              </a:lnSpc>
            </a:pPr>
            <a:r>
              <a:rPr kumimoji="0" lang="en-US" sz="1100" b="1"/>
              <a:t>(low H</a:t>
            </a:r>
            <a:r>
              <a:rPr kumimoji="0" lang="en-US" sz="1100" b="1" baseline="30000"/>
              <a:t>+</a:t>
            </a:r>
            <a:r>
              <a:rPr kumimoji="0" lang="en-US" sz="1100" b="1"/>
              <a:t> concentration)</a:t>
            </a:r>
          </a:p>
        </p:txBody>
      </p:sp>
      <p:sp>
        <p:nvSpPr>
          <p:cNvPr id="48145" name="Text Box 21"/>
          <p:cNvSpPr txBox="1">
            <a:spLocks noChangeArrowheads="1"/>
          </p:cNvSpPr>
          <p:nvPr/>
        </p:nvSpPr>
        <p:spPr bwMode="auto">
          <a:xfrm>
            <a:off x="2673350" y="4656138"/>
            <a:ext cx="758825" cy="32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l">
              <a:lnSpc>
                <a:spcPct val="90000"/>
              </a:lnSpc>
            </a:pPr>
            <a:r>
              <a:rPr kumimoji="0" lang="en-US" sz="1100" b="1"/>
              <a:t>Thylakoid</a:t>
            </a:r>
          </a:p>
          <a:p>
            <a:pPr algn="l">
              <a:lnSpc>
                <a:spcPct val="90000"/>
              </a:lnSpc>
            </a:pPr>
            <a:r>
              <a:rPr kumimoji="0" lang="en-US" sz="1100" b="1"/>
              <a:t>membrane</a:t>
            </a:r>
          </a:p>
        </p:txBody>
      </p:sp>
      <p:sp>
        <p:nvSpPr>
          <p:cNvPr id="48146" name="Text Box 22"/>
          <p:cNvSpPr txBox="1">
            <a:spLocks noChangeArrowheads="1"/>
          </p:cNvSpPr>
          <p:nvPr/>
        </p:nvSpPr>
        <p:spPr bwMode="auto">
          <a:xfrm>
            <a:off x="460375" y="3170238"/>
            <a:ext cx="1584325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l">
              <a:lnSpc>
                <a:spcPct val="90000"/>
              </a:lnSpc>
            </a:pPr>
            <a:r>
              <a:rPr kumimoji="0" lang="en-US" sz="1100" b="1"/>
              <a:t>THYLAKOID SPACE</a:t>
            </a:r>
          </a:p>
          <a:p>
            <a:pPr algn="l">
              <a:lnSpc>
                <a:spcPct val="90000"/>
              </a:lnSpc>
            </a:pPr>
            <a:r>
              <a:rPr kumimoji="0" lang="en-US" sz="1100" b="1"/>
              <a:t>(high H</a:t>
            </a:r>
            <a:r>
              <a:rPr kumimoji="0" lang="en-US" sz="1100" b="1" baseline="30000"/>
              <a:t>+</a:t>
            </a:r>
            <a:r>
              <a:rPr kumimoji="0" lang="en-US" sz="1100" b="1"/>
              <a:t> concentration)</a:t>
            </a:r>
          </a:p>
        </p:txBody>
      </p:sp>
      <p:sp>
        <p:nvSpPr>
          <p:cNvPr id="48147" name="Text Box 23"/>
          <p:cNvSpPr txBox="1">
            <a:spLocks noChangeArrowheads="1"/>
          </p:cNvSpPr>
          <p:nvPr/>
        </p:nvSpPr>
        <p:spPr bwMode="auto">
          <a:xfrm>
            <a:off x="461963" y="1101725"/>
            <a:ext cx="1487487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l">
              <a:lnSpc>
                <a:spcPct val="90000"/>
              </a:lnSpc>
            </a:pPr>
            <a:r>
              <a:rPr kumimoji="0" lang="en-US" sz="1100" b="1"/>
              <a:t>STROMA</a:t>
            </a:r>
          </a:p>
          <a:p>
            <a:pPr algn="l">
              <a:lnSpc>
                <a:spcPct val="90000"/>
              </a:lnSpc>
            </a:pPr>
            <a:r>
              <a:rPr kumimoji="0" lang="en-US" sz="1100" b="1"/>
              <a:t>(low H</a:t>
            </a:r>
            <a:r>
              <a:rPr kumimoji="0" lang="en-US" sz="1100" b="1" baseline="30000"/>
              <a:t>+</a:t>
            </a:r>
            <a:r>
              <a:rPr kumimoji="0" lang="en-US" sz="1100" b="1"/>
              <a:t> concentration)</a:t>
            </a:r>
          </a:p>
        </p:txBody>
      </p:sp>
      <p:sp>
        <p:nvSpPr>
          <p:cNvPr id="48148" name="Text Box 24"/>
          <p:cNvSpPr txBox="1">
            <a:spLocks noChangeArrowheads="1"/>
          </p:cNvSpPr>
          <p:nvPr/>
        </p:nvSpPr>
        <p:spPr bwMode="auto">
          <a:xfrm>
            <a:off x="2127250" y="1397000"/>
            <a:ext cx="10509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l">
              <a:lnSpc>
                <a:spcPct val="90000"/>
              </a:lnSpc>
            </a:pPr>
            <a:r>
              <a:rPr kumimoji="0" lang="en-US" sz="1100" b="1"/>
              <a:t>Photosystem </a:t>
            </a:r>
            <a:r>
              <a:rPr kumimoji="0" lang="en-US" sz="1100" b="1">
                <a:latin typeface="TimesNewRomanPS Bold" pitchFamily="1" charset="0"/>
              </a:rPr>
              <a:t>II</a:t>
            </a:r>
            <a:endParaRPr kumimoji="0" lang="en-US" sz="1100" b="1"/>
          </a:p>
        </p:txBody>
      </p:sp>
      <p:sp>
        <p:nvSpPr>
          <p:cNvPr id="48149" name="Text Box 25"/>
          <p:cNvSpPr txBox="1">
            <a:spLocks noChangeArrowheads="1"/>
          </p:cNvSpPr>
          <p:nvPr/>
        </p:nvSpPr>
        <p:spPr bwMode="auto">
          <a:xfrm>
            <a:off x="4916488" y="1387475"/>
            <a:ext cx="10509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l">
              <a:lnSpc>
                <a:spcPct val="90000"/>
              </a:lnSpc>
            </a:pPr>
            <a:r>
              <a:rPr kumimoji="0" lang="en-US" sz="1100" b="1"/>
              <a:t>Photosystem </a:t>
            </a:r>
            <a:r>
              <a:rPr kumimoji="0" lang="en-US" sz="1100" b="1">
                <a:latin typeface="TimesNewRomanPS Bold" pitchFamily="1" charset="0"/>
              </a:rPr>
              <a:t>I</a:t>
            </a:r>
            <a:endParaRPr kumimoji="0" lang="en-US" sz="1100" b="1"/>
          </a:p>
        </p:txBody>
      </p:sp>
      <p:sp>
        <p:nvSpPr>
          <p:cNvPr id="48150" name="Text Box 26"/>
          <p:cNvSpPr txBox="1">
            <a:spLocks noChangeArrowheads="1"/>
          </p:cNvSpPr>
          <p:nvPr/>
        </p:nvSpPr>
        <p:spPr bwMode="auto">
          <a:xfrm>
            <a:off x="2870200" y="1630363"/>
            <a:ext cx="411163" cy="12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l"/>
            <a:r>
              <a:rPr kumimoji="0" lang="en-US" sz="1100" b="1"/>
              <a:t>4 H</a:t>
            </a:r>
            <a:r>
              <a:rPr kumimoji="0" lang="en-US" sz="1100" b="1" baseline="30000"/>
              <a:t>+</a:t>
            </a:r>
            <a:endParaRPr kumimoji="0" lang="en-US" sz="1100" b="1"/>
          </a:p>
        </p:txBody>
      </p:sp>
      <p:sp>
        <p:nvSpPr>
          <p:cNvPr id="48151" name="Text Box 27"/>
          <p:cNvSpPr txBox="1">
            <a:spLocks noChangeArrowheads="1"/>
          </p:cNvSpPr>
          <p:nvPr/>
        </p:nvSpPr>
        <p:spPr bwMode="auto">
          <a:xfrm>
            <a:off x="3917950" y="3298825"/>
            <a:ext cx="277813" cy="13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l"/>
            <a:r>
              <a:rPr kumimoji="0" lang="en-US" sz="1100" b="1"/>
              <a:t>4 H</a:t>
            </a:r>
            <a:r>
              <a:rPr kumimoji="0" lang="en-US" sz="1100" b="1" baseline="30000"/>
              <a:t>+</a:t>
            </a:r>
            <a:endParaRPr kumimoji="0" lang="en-US" sz="1100" b="1"/>
          </a:p>
        </p:txBody>
      </p:sp>
      <p:sp>
        <p:nvSpPr>
          <p:cNvPr id="48152" name="Text Box 28"/>
          <p:cNvSpPr txBox="1">
            <a:spLocks noChangeArrowheads="1"/>
          </p:cNvSpPr>
          <p:nvPr/>
        </p:nvSpPr>
        <p:spPr bwMode="auto">
          <a:xfrm>
            <a:off x="3454400" y="2368550"/>
            <a:ext cx="233363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l"/>
            <a:r>
              <a:rPr kumimoji="0" lang="en-US" sz="1100" b="1"/>
              <a:t>Pq</a:t>
            </a:r>
          </a:p>
        </p:txBody>
      </p:sp>
      <p:sp>
        <p:nvSpPr>
          <p:cNvPr id="48153" name="Text Box 29"/>
          <p:cNvSpPr txBox="1">
            <a:spLocks noChangeArrowheads="1"/>
          </p:cNvSpPr>
          <p:nvPr/>
        </p:nvSpPr>
        <p:spPr bwMode="auto">
          <a:xfrm>
            <a:off x="4787900" y="2736850"/>
            <a:ext cx="233363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l"/>
            <a:r>
              <a:rPr kumimoji="0" lang="en-US" sz="1100" b="1"/>
              <a:t>Pc</a:t>
            </a:r>
          </a:p>
        </p:txBody>
      </p:sp>
      <p:sp>
        <p:nvSpPr>
          <p:cNvPr id="48154" name="Text Box 30"/>
          <p:cNvSpPr txBox="1">
            <a:spLocks noChangeArrowheads="1"/>
          </p:cNvSpPr>
          <p:nvPr/>
        </p:nvSpPr>
        <p:spPr bwMode="auto">
          <a:xfrm>
            <a:off x="1625600" y="1714500"/>
            <a:ext cx="423863" cy="17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l"/>
            <a:r>
              <a:rPr kumimoji="0" lang="en-US" sz="1100" b="1"/>
              <a:t>Light</a:t>
            </a:r>
          </a:p>
        </p:txBody>
      </p:sp>
      <p:sp>
        <p:nvSpPr>
          <p:cNvPr id="48155" name="Text Box 31"/>
          <p:cNvSpPr txBox="1">
            <a:spLocks noChangeArrowheads="1"/>
          </p:cNvSpPr>
          <p:nvPr/>
        </p:nvSpPr>
        <p:spPr bwMode="auto">
          <a:xfrm>
            <a:off x="6592888" y="1631950"/>
            <a:ext cx="708025" cy="32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>
              <a:lnSpc>
                <a:spcPct val="90000"/>
              </a:lnSpc>
            </a:pPr>
            <a:r>
              <a:rPr kumimoji="0" lang="en-US" sz="1100" b="1"/>
              <a:t>NADP</a:t>
            </a:r>
            <a:r>
              <a:rPr kumimoji="0" lang="en-US" sz="1100" b="1" baseline="30000"/>
              <a:t>+</a:t>
            </a:r>
            <a:endParaRPr kumimoji="0" lang="en-US" sz="1100" b="1"/>
          </a:p>
          <a:p>
            <a:pPr algn="ctr">
              <a:lnSpc>
                <a:spcPct val="90000"/>
              </a:lnSpc>
            </a:pPr>
            <a:r>
              <a:rPr kumimoji="0" lang="en-US" sz="1100" b="1"/>
              <a:t>reductase</a:t>
            </a:r>
          </a:p>
        </p:txBody>
      </p:sp>
      <p:sp>
        <p:nvSpPr>
          <p:cNvPr id="48156" name="Text Box 32"/>
          <p:cNvSpPr txBox="1">
            <a:spLocks noChangeArrowheads="1"/>
          </p:cNvSpPr>
          <p:nvPr/>
        </p:nvSpPr>
        <p:spPr bwMode="auto">
          <a:xfrm>
            <a:off x="7904163" y="2005013"/>
            <a:ext cx="784225" cy="14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>
              <a:lnSpc>
                <a:spcPct val="90000"/>
              </a:lnSpc>
            </a:pPr>
            <a:r>
              <a:rPr kumimoji="0" lang="en-US" sz="1100" b="1"/>
              <a:t>NADP</a:t>
            </a:r>
            <a:r>
              <a:rPr kumimoji="0" lang="en-US" sz="1100" b="1" baseline="30000"/>
              <a:t>+</a:t>
            </a:r>
            <a:r>
              <a:rPr kumimoji="0" lang="en-US" sz="1100" b="1"/>
              <a:t> + H</a:t>
            </a:r>
            <a:r>
              <a:rPr kumimoji="0" lang="en-US" sz="1100" b="1" baseline="30000"/>
              <a:t>+</a:t>
            </a:r>
            <a:endParaRPr kumimoji="0" lang="en-US" sz="1100" b="1"/>
          </a:p>
        </p:txBody>
      </p:sp>
      <p:sp>
        <p:nvSpPr>
          <p:cNvPr id="48157" name="Text Box 33"/>
          <p:cNvSpPr txBox="1">
            <a:spLocks noChangeArrowheads="1"/>
          </p:cNvSpPr>
          <p:nvPr/>
        </p:nvSpPr>
        <p:spPr bwMode="auto">
          <a:xfrm>
            <a:off x="7354888" y="2344738"/>
            <a:ext cx="619125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>
              <a:lnSpc>
                <a:spcPct val="90000"/>
              </a:lnSpc>
            </a:pPr>
            <a:r>
              <a:rPr kumimoji="0" lang="en-US" sz="1100" b="1"/>
              <a:t>NADPH</a:t>
            </a:r>
          </a:p>
        </p:txBody>
      </p:sp>
      <p:sp>
        <p:nvSpPr>
          <p:cNvPr id="48158" name="Text Box 34"/>
          <p:cNvSpPr txBox="1">
            <a:spLocks noChangeArrowheads="1"/>
          </p:cNvSpPr>
          <p:nvPr/>
        </p:nvSpPr>
        <p:spPr bwMode="auto">
          <a:xfrm>
            <a:off x="2800350" y="3328988"/>
            <a:ext cx="354013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l"/>
            <a:r>
              <a:rPr kumimoji="0" lang="en-US" sz="1100" b="1"/>
              <a:t>+2 H</a:t>
            </a:r>
            <a:r>
              <a:rPr kumimoji="0" lang="en-US" sz="1100" b="1" baseline="30000"/>
              <a:t>+</a:t>
            </a:r>
            <a:endParaRPr kumimoji="0" lang="en-US" sz="1100" b="1"/>
          </a:p>
        </p:txBody>
      </p:sp>
      <p:sp>
        <p:nvSpPr>
          <p:cNvPr id="48159" name="Text Box 35"/>
          <p:cNvSpPr txBox="1">
            <a:spLocks noChangeArrowheads="1"/>
          </p:cNvSpPr>
          <p:nvPr/>
        </p:nvSpPr>
        <p:spPr bwMode="auto">
          <a:xfrm>
            <a:off x="1974850" y="2962275"/>
            <a:ext cx="268288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l"/>
            <a:r>
              <a:rPr kumimoji="0" lang="en-US" sz="1100" b="1">
                <a:solidFill>
                  <a:schemeClr val="bg1"/>
                </a:solidFill>
              </a:rPr>
              <a:t>H</a:t>
            </a:r>
            <a:r>
              <a:rPr kumimoji="0" lang="en-US" sz="1100" b="1" baseline="-25000">
                <a:solidFill>
                  <a:schemeClr val="bg1"/>
                </a:solidFill>
              </a:rPr>
              <a:t>2</a:t>
            </a:r>
            <a:r>
              <a:rPr kumimoji="0" lang="en-US" sz="1100" b="1">
                <a:solidFill>
                  <a:schemeClr val="bg1"/>
                </a:solidFill>
              </a:rPr>
              <a:t>O</a:t>
            </a:r>
          </a:p>
        </p:txBody>
      </p:sp>
      <p:sp>
        <p:nvSpPr>
          <p:cNvPr id="48160" name="Text Box 36"/>
          <p:cNvSpPr txBox="1">
            <a:spLocks noChangeArrowheads="1"/>
          </p:cNvSpPr>
          <p:nvPr/>
        </p:nvSpPr>
        <p:spPr bwMode="auto">
          <a:xfrm>
            <a:off x="2882900" y="3098800"/>
            <a:ext cx="166688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l"/>
            <a:r>
              <a:rPr kumimoji="0" lang="en-US" sz="1100" b="1">
                <a:solidFill>
                  <a:schemeClr val="bg1"/>
                </a:solidFill>
              </a:rPr>
              <a:t>O</a:t>
            </a:r>
            <a:r>
              <a:rPr kumimoji="0" lang="en-US" sz="1100" b="1" baseline="-25000">
                <a:solidFill>
                  <a:schemeClr val="bg1"/>
                </a:solidFill>
              </a:rPr>
              <a:t>2</a:t>
            </a:r>
            <a:endParaRPr kumimoji="0" lang="en-US" sz="1100" b="1">
              <a:solidFill>
                <a:schemeClr val="bg1"/>
              </a:solidFill>
            </a:endParaRPr>
          </a:p>
        </p:txBody>
      </p:sp>
      <p:sp>
        <p:nvSpPr>
          <p:cNvPr id="48161" name="Text Box 37"/>
          <p:cNvSpPr txBox="1">
            <a:spLocks noChangeArrowheads="1"/>
          </p:cNvSpPr>
          <p:nvPr/>
        </p:nvSpPr>
        <p:spPr bwMode="auto">
          <a:xfrm>
            <a:off x="2555875" y="2774950"/>
            <a:ext cx="147638" cy="17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l"/>
            <a:r>
              <a:rPr kumimoji="0" lang="en-US" sz="1100" b="1" i="1"/>
              <a:t>e</a:t>
            </a:r>
            <a:r>
              <a:rPr kumimoji="0" lang="en-US" sz="1100" b="1" baseline="30000"/>
              <a:t>–</a:t>
            </a:r>
            <a:endParaRPr kumimoji="0" lang="en-US" sz="1100" b="1">
              <a:solidFill>
                <a:schemeClr val="bg1"/>
              </a:solidFill>
            </a:endParaRPr>
          </a:p>
        </p:txBody>
      </p:sp>
      <p:sp>
        <p:nvSpPr>
          <p:cNvPr id="48162" name="Text Box 38"/>
          <p:cNvSpPr txBox="1">
            <a:spLocks noChangeArrowheads="1"/>
          </p:cNvSpPr>
          <p:nvPr/>
        </p:nvSpPr>
        <p:spPr bwMode="auto">
          <a:xfrm>
            <a:off x="2390775" y="2860675"/>
            <a:ext cx="147638" cy="17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l"/>
            <a:r>
              <a:rPr kumimoji="0" lang="en-US" sz="1100" b="1" i="1"/>
              <a:t>e</a:t>
            </a:r>
            <a:r>
              <a:rPr kumimoji="0" lang="en-US" sz="1100" b="1" baseline="30000"/>
              <a:t>–</a:t>
            </a:r>
            <a:endParaRPr kumimoji="0" lang="en-US" sz="1100" b="1">
              <a:solidFill>
                <a:schemeClr val="bg1"/>
              </a:solidFill>
            </a:endParaRPr>
          </a:p>
        </p:txBody>
      </p:sp>
      <p:sp>
        <p:nvSpPr>
          <p:cNvPr id="48163" name="Text Box 39"/>
          <p:cNvSpPr txBox="1">
            <a:spLocks noChangeArrowheads="1"/>
          </p:cNvSpPr>
          <p:nvPr/>
        </p:nvSpPr>
        <p:spPr bwMode="auto">
          <a:xfrm>
            <a:off x="2670175" y="3108325"/>
            <a:ext cx="166688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l"/>
            <a:r>
              <a:rPr kumimoji="0" lang="en-US" sz="1100" b="1" baseline="30000"/>
              <a:t>1</a:t>
            </a:r>
            <a:r>
              <a:rPr kumimoji="0" lang="en-US" sz="1100" b="1"/>
              <a:t>/</a:t>
            </a:r>
            <a:r>
              <a:rPr kumimoji="0" lang="en-US" sz="1100" b="1" baseline="-25000"/>
              <a:t>2</a:t>
            </a:r>
            <a:endParaRPr kumimoji="0" lang="en-US" sz="1100" b="1"/>
          </a:p>
        </p:txBody>
      </p:sp>
      <p:sp>
        <p:nvSpPr>
          <p:cNvPr id="48164" name="Text Box 40"/>
          <p:cNvSpPr txBox="1">
            <a:spLocks noChangeArrowheads="1"/>
          </p:cNvSpPr>
          <p:nvPr/>
        </p:nvSpPr>
        <p:spPr bwMode="auto">
          <a:xfrm>
            <a:off x="2476500" y="3114675"/>
            <a:ext cx="80963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l"/>
            <a:r>
              <a:rPr kumimoji="0" lang="en-US" sz="1100" b="1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48165" name="Oval 41"/>
          <p:cNvSpPr>
            <a:spLocks noChangeArrowheads="1"/>
          </p:cNvSpPr>
          <p:nvPr/>
        </p:nvSpPr>
        <p:spPr bwMode="auto">
          <a:xfrm>
            <a:off x="7613650" y="1841500"/>
            <a:ext cx="171450" cy="165100"/>
          </a:xfrm>
          <a:prstGeom prst="ellipse">
            <a:avLst/>
          </a:prstGeom>
          <a:solidFill>
            <a:srgbClr val="0096D7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8166" name="Text Box 42"/>
          <p:cNvSpPr txBox="1">
            <a:spLocks noChangeArrowheads="1"/>
          </p:cNvSpPr>
          <p:nvPr/>
        </p:nvSpPr>
        <p:spPr bwMode="auto">
          <a:xfrm>
            <a:off x="3778250" y="2822575"/>
            <a:ext cx="80963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l"/>
            <a:r>
              <a:rPr kumimoji="0" lang="en-US" sz="1100" b="1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48167" name="Text Box 43"/>
          <p:cNvSpPr txBox="1">
            <a:spLocks noChangeArrowheads="1"/>
          </p:cNvSpPr>
          <p:nvPr/>
        </p:nvSpPr>
        <p:spPr bwMode="auto">
          <a:xfrm>
            <a:off x="7659688" y="1844675"/>
            <a:ext cx="80962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l"/>
            <a:r>
              <a:rPr kumimoji="0" lang="en-US" sz="1100" b="1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48168" name="Line 44"/>
          <p:cNvSpPr>
            <a:spLocks noChangeShapeType="1"/>
          </p:cNvSpPr>
          <p:nvPr/>
        </p:nvSpPr>
        <p:spPr bwMode="auto">
          <a:xfrm>
            <a:off x="2603500" y="1566863"/>
            <a:ext cx="134938" cy="668337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8169" name="Line 45"/>
          <p:cNvSpPr>
            <a:spLocks noChangeShapeType="1"/>
          </p:cNvSpPr>
          <p:nvPr/>
        </p:nvSpPr>
        <p:spPr bwMode="auto">
          <a:xfrm>
            <a:off x="4144963" y="1630363"/>
            <a:ext cx="101600" cy="7143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8170" name="Line 46"/>
          <p:cNvSpPr>
            <a:spLocks noChangeShapeType="1"/>
          </p:cNvSpPr>
          <p:nvPr/>
        </p:nvSpPr>
        <p:spPr bwMode="auto">
          <a:xfrm>
            <a:off x="5392738" y="1562100"/>
            <a:ext cx="119062" cy="56673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8171" name="Line 47"/>
          <p:cNvSpPr>
            <a:spLocks noChangeShapeType="1"/>
          </p:cNvSpPr>
          <p:nvPr/>
        </p:nvSpPr>
        <p:spPr bwMode="auto">
          <a:xfrm flipH="1">
            <a:off x="6853238" y="1947863"/>
            <a:ext cx="98425" cy="2667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8172" name="Line 48"/>
          <p:cNvSpPr>
            <a:spLocks noChangeShapeType="1"/>
          </p:cNvSpPr>
          <p:nvPr/>
        </p:nvSpPr>
        <p:spPr bwMode="auto">
          <a:xfrm>
            <a:off x="2290763" y="4457700"/>
            <a:ext cx="376237" cy="2714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204788" y="76200"/>
            <a:ext cx="8534400" cy="914400"/>
          </a:xfrm>
        </p:spPr>
        <p:txBody>
          <a:bodyPr>
            <a:normAutofit fontScale="90000"/>
          </a:bodyPr>
          <a:lstStyle/>
          <a:p>
            <a:pPr marL="0" indent="0" eaLnBrk="1" hangingPunct="1"/>
            <a:r>
              <a:rPr lang="en-US" smtClean="0"/>
              <a:t>The Calvin cycle uses ATP and NADPH to convert CO</a:t>
            </a:r>
            <a:r>
              <a:rPr lang="en-US" baseline="-25000" smtClean="0"/>
              <a:t>2</a:t>
            </a:r>
            <a:r>
              <a:rPr lang="en-US" smtClean="0"/>
              <a:t> to sugar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idx="1"/>
          </p:nvPr>
        </p:nvSpPr>
        <p:spPr>
          <a:xfrm>
            <a:off x="0" y="1873044"/>
            <a:ext cx="9143999" cy="4984955"/>
          </a:xfrm>
        </p:spPr>
        <p:txBody>
          <a:bodyPr>
            <a:noAutofit/>
          </a:bodyPr>
          <a:lstStyle/>
          <a:p>
            <a:pPr eaLnBrk="1" hangingPunct="1"/>
            <a:r>
              <a:rPr lang="en-US" sz="4000" dirty="0" smtClean="0"/>
              <a:t>The Calvin cycle, like the citric acid cycle, regenerates its starting material after molecules enter and leave the cycle</a:t>
            </a:r>
          </a:p>
          <a:p>
            <a:pPr eaLnBrk="1" hangingPunct="1"/>
            <a:r>
              <a:rPr lang="en-US" sz="4000" dirty="0" smtClean="0"/>
              <a:t>The cycle builds sugar from smaller molecules by using ATP and the reducing power of electrons carried by NADPH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3"/>
          <p:cNvSpPr>
            <a:spLocks noGrp="1" noChangeArrowheads="1"/>
          </p:cNvSpPr>
          <p:nvPr>
            <p:ph idx="1"/>
          </p:nvPr>
        </p:nvSpPr>
        <p:spPr>
          <a:xfrm>
            <a:off x="258763" y="617538"/>
            <a:ext cx="8534400" cy="5291137"/>
          </a:xfrm>
        </p:spPr>
        <p:txBody>
          <a:bodyPr>
            <a:noAutofit/>
          </a:bodyPr>
          <a:lstStyle/>
          <a:p>
            <a:pPr eaLnBrk="1" hangingPunct="1"/>
            <a:r>
              <a:rPr lang="en-US" sz="3600" dirty="0" smtClean="0"/>
              <a:t>Carbon enters the cycle as CO</a:t>
            </a:r>
            <a:r>
              <a:rPr lang="en-US" sz="3600" baseline="-25000" dirty="0" smtClean="0"/>
              <a:t>2</a:t>
            </a:r>
            <a:r>
              <a:rPr lang="en-US" sz="3600" dirty="0" smtClean="0"/>
              <a:t> and leaves as a sugar named </a:t>
            </a:r>
            <a:r>
              <a:rPr lang="en-US" sz="3600" b="1" dirty="0" smtClean="0"/>
              <a:t>glyceraldehyde-3-phospate (G3P) or PGAL</a:t>
            </a:r>
            <a:endParaRPr lang="en-US" sz="3600" dirty="0" smtClean="0"/>
          </a:p>
          <a:p>
            <a:pPr eaLnBrk="1" hangingPunct="1"/>
            <a:r>
              <a:rPr lang="en-US" sz="3600" dirty="0" smtClean="0"/>
              <a:t>For net synthesis of 1 G3P, the cycle must take place three times, fixing 3 molecules of CO</a:t>
            </a:r>
            <a:r>
              <a:rPr lang="en-US" sz="3600" baseline="-25000" dirty="0" smtClean="0"/>
              <a:t>2</a:t>
            </a:r>
            <a:endParaRPr lang="en-US" sz="3600" dirty="0" smtClean="0"/>
          </a:p>
          <a:p>
            <a:pPr eaLnBrk="1" hangingPunct="1"/>
            <a:r>
              <a:rPr lang="en-US" sz="3600" dirty="0" smtClean="0"/>
              <a:t>The Calvin cycle has three phases:</a:t>
            </a:r>
          </a:p>
          <a:p>
            <a:pPr lvl="1" eaLnBrk="1" hangingPunct="1">
              <a:spcBef>
                <a:spcPct val="18000"/>
              </a:spcBef>
            </a:pPr>
            <a:r>
              <a:rPr lang="en-US" sz="3200" b="1" dirty="0" smtClean="0"/>
              <a:t>Carbon fixation </a:t>
            </a:r>
            <a:r>
              <a:rPr lang="en-US" sz="3200" dirty="0" smtClean="0"/>
              <a:t>(catalyzed by </a:t>
            </a:r>
            <a:r>
              <a:rPr lang="en-US" sz="3200" b="1" dirty="0" err="1" smtClean="0"/>
              <a:t>rubisco</a:t>
            </a:r>
            <a:r>
              <a:rPr lang="en-US" sz="3200" dirty="0" smtClean="0"/>
              <a:t>)</a:t>
            </a:r>
          </a:p>
          <a:p>
            <a:pPr lvl="1" eaLnBrk="1" hangingPunct="1">
              <a:spcBef>
                <a:spcPct val="18000"/>
              </a:spcBef>
            </a:pPr>
            <a:r>
              <a:rPr lang="en-US" sz="3200" b="1" dirty="0" smtClean="0"/>
              <a:t>Reduction</a:t>
            </a:r>
          </a:p>
          <a:p>
            <a:pPr lvl="1" eaLnBrk="1" hangingPunct="1">
              <a:spcBef>
                <a:spcPct val="18000"/>
              </a:spcBef>
            </a:pPr>
            <a:r>
              <a:rPr lang="en-US" sz="3200" b="1" dirty="0" smtClean="0"/>
              <a:t>Regeneration of the CO</a:t>
            </a:r>
            <a:r>
              <a:rPr lang="en-US" sz="3200" b="1" baseline="-25000" dirty="0" smtClean="0"/>
              <a:t>2</a:t>
            </a:r>
            <a:r>
              <a:rPr lang="en-US" sz="3200" b="1" dirty="0" smtClean="0"/>
              <a:t> acceptor (</a:t>
            </a:r>
            <a:r>
              <a:rPr lang="en-US" sz="3200" b="1" dirty="0" err="1" smtClean="0"/>
              <a:t>RuBP</a:t>
            </a:r>
            <a:r>
              <a:rPr lang="en-US" sz="3200" b="1" dirty="0" smtClean="0"/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8" descr="10_18CalvinCycle_3-U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4588" y="139700"/>
            <a:ext cx="6853237" cy="657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03" name="Text Box 10"/>
          <p:cNvSpPr txBox="1">
            <a:spLocks noChangeArrowheads="1"/>
          </p:cNvSpPr>
          <p:nvPr/>
        </p:nvSpPr>
        <p:spPr bwMode="auto">
          <a:xfrm>
            <a:off x="2262188" y="2262188"/>
            <a:ext cx="1436687" cy="306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>
              <a:lnSpc>
                <a:spcPct val="90000"/>
              </a:lnSpc>
            </a:pPr>
            <a:r>
              <a:rPr kumimoji="0" lang="en-US" sz="1000" b="1"/>
              <a:t>Ribulose bisphosphate</a:t>
            </a:r>
          </a:p>
          <a:p>
            <a:pPr algn="ctr">
              <a:lnSpc>
                <a:spcPct val="90000"/>
              </a:lnSpc>
            </a:pPr>
            <a:r>
              <a:rPr kumimoji="0" lang="en-US" sz="1000" b="1"/>
              <a:t>(RuBP)</a:t>
            </a:r>
          </a:p>
        </p:txBody>
      </p:sp>
      <p:sp>
        <p:nvSpPr>
          <p:cNvPr id="51204" name="Text Box 11"/>
          <p:cNvSpPr txBox="1">
            <a:spLocks noChangeArrowheads="1"/>
          </p:cNvSpPr>
          <p:nvPr/>
        </p:nvSpPr>
        <p:spPr bwMode="auto">
          <a:xfrm>
            <a:off x="5457825" y="2263775"/>
            <a:ext cx="1436688" cy="153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>
              <a:lnSpc>
                <a:spcPct val="90000"/>
              </a:lnSpc>
            </a:pPr>
            <a:r>
              <a:rPr kumimoji="0" lang="en-US" sz="1000" b="1"/>
              <a:t>3-Phosphoglycerate </a:t>
            </a:r>
          </a:p>
        </p:txBody>
      </p:sp>
      <p:sp>
        <p:nvSpPr>
          <p:cNvPr id="51205" name="Text Box 12"/>
          <p:cNvSpPr txBox="1">
            <a:spLocks noChangeArrowheads="1"/>
          </p:cNvSpPr>
          <p:nvPr/>
        </p:nvSpPr>
        <p:spPr bwMode="auto">
          <a:xfrm>
            <a:off x="4681538" y="1725613"/>
            <a:ext cx="869950" cy="29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>
              <a:lnSpc>
                <a:spcPct val="90000"/>
              </a:lnSpc>
            </a:pPr>
            <a:r>
              <a:rPr kumimoji="0" lang="en-US" sz="1000" b="1"/>
              <a:t>Short-lived</a:t>
            </a:r>
          </a:p>
          <a:p>
            <a:pPr algn="ctr">
              <a:lnSpc>
                <a:spcPct val="90000"/>
              </a:lnSpc>
            </a:pPr>
            <a:r>
              <a:rPr kumimoji="0" lang="en-US" sz="1000" b="1"/>
              <a:t>intermediate</a:t>
            </a:r>
          </a:p>
        </p:txBody>
      </p:sp>
      <p:sp>
        <p:nvSpPr>
          <p:cNvPr id="51206" name="Text Box 13"/>
          <p:cNvSpPr txBox="1">
            <a:spLocks noChangeArrowheads="1"/>
          </p:cNvSpPr>
          <p:nvPr/>
        </p:nvSpPr>
        <p:spPr bwMode="auto">
          <a:xfrm>
            <a:off x="5848350" y="920750"/>
            <a:ext cx="1463675" cy="17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>
              <a:lnSpc>
                <a:spcPct val="90000"/>
              </a:lnSpc>
            </a:pPr>
            <a:r>
              <a:rPr kumimoji="0" lang="en-US" sz="1000" b="1"/>
              <a:t>Phase 1: Carbon fixation</a:t>
            </a:r>
          </a:p>
        </p:txBody>
      </p:sp>
      <p:sp>
        <p:nvSpPr>
          <p:cNvPr id="51207" name="Text Box 14"/>
          <p:cNvSpPr txBox="1">
            <a:spLocks noChangeArrowheads="1"/>
          </p:cNvSpPr>
          <p:nvPr/>
        </p:nvSpPr>
        <p:spPr bwMode="auto">
          <a:xfrm>
            <a:off x="4546600" y="169863"/>
            <a:ext cx="855663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>
              <a:lnSpc>
                <a:spcPct val="90000"/>
              </a:lnSpc>
            </a:pPr>
            <a:r>
              <a:rPr kumimoji="0" lang="en-US" sz="1000" b="1"/>
              <a:t>(Entering one</a:t>
            </a:r>
          </a:p>
          <a:p>
            <a:pPr algn="ctr">
              <a:lnSpc>
                <a:spcPct val="90000"/>
              </a:lnSpc>
            </a:pPr>
            <a:r>
              <a:rPr kumimoji="0" lang="en-US" sz="1000" b="1"/>
              <a:t>at a time)</a:t>
            </a:r>
          </a:p>
        </p:txBody>
      </p:sp>
      <p:sp>
        <p:nvSpPr>
          <p:cNvPr id="51208" name="Text Box 15"/>
          <p:cNvSpPr txBox="1">
            <a:spLocks noChangeArrowheads="1"/>
          </p:cNvSpPr>
          <p:nvPr/>
        </p:nvSpPr>
        <p:spPr bwMode="auto">
          <a:xfrm>
            <a:off x="4230688" y="1295400"/>
            <a:ext cx="525462" cy="12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>
              <a:lnSpc>
                <a:spcPct val="90000"/>
              </a:lnSpc>
            </a:pPr>
            <a:r>
              <a:rPr kumimoji="0" lang="en-US" sz="900" b="1"/>
              <a:t>Rubisco</a:t>
            </a:r>
          </a:p>
        </p:txBody>
      </p:sp>
      <p:sp>
        <p:nvSpPr>
          <p:cNvPr id="51209" name="Text Box 16"/>
          <p:cNvSpPr txBox="1">
            <a:spLocks noChangeArrowheads="1"/>
          </p:cNvSpPr>
          <p:nvPr/>
        </p:nvSpPr>
        <p:spPr bwMode="auto">
          <a:xfrm>
            <a:off x="3849688" y="168275"/>
            <a:ext cx="365125" cy="11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>
              <a:lnSpc>
                <a:spcPct val="90000"/>
              </a:lnSpc>
            </a:pPr>
            <a:r>
              <a:rPr kumimoji="0" lang="en-US" sz="1000" b="1"/>
              <a:t>Input</a:t>
            </a:r>
          </a:p>
        </p:txBody>
      </p:sp>
      <p:sp>
        <p:nvSpPr>
          <p:cNvPr id="51210" name="Text Box 17"/>
          <p:cNvSpPr txBox="1">
            <a:spLocks noChangeArrowheads="1"/>
          </p:cNvSpPr>
          <p:nvPr/>
        </p:nvSpPr>
        <p:spPr bwMode="auto">
          <a:xfrm>
            <a:off x="4276725" y="377825"/>
            <a:ext cx="381000" cy="17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>
              <a:lnSpc>
                <a:spcPct val="90000"/>
              </a:lnSpc>
            </a:pPr>
            <a:r>
              <a:rPr kumimoji="0" lang="en-US" sz="1000" b="1"/>
              <a:t>CO</a:t>
            </a:r>
            <a:r>
              <a:rPr kumimoji="0" lang="en-US" sz="1000" b="1" baseline="-25000"/>
              <a:t>2</a:t>
            </a:r>
            <a:endParaRPr kumimoji="0" lang="en-US" sz="1000" b="1"/>
          </a:p>
        </p:txBody>
      </p:sp>
      <p:sp>
        <p:nvSpPr>
          <p:cNvPr id="51211" name="Text Box 18"/>
          <p:cNvSpPr txBox="1">
            <a:spLocks noChangeArrowheads="1"/>
          </p:cNvSpPr>
          <p:nvPr/>
        </p:nvSpPr>
        <p:spPr bwMode="auto">
          <a:xfrm>
            <a:off x="4830763" y="1552575"/>
            <a:ext cx="144462" cy="128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>
              <a:lnSpc>
                <a:spcPct val="90000"/>
              </a:lnSpc>
            </a:pPr>
            <a:r>
              <a:rPr kumimoji="0" lang="en-US" sz="1000" b="1"/>
              <a:t>P</a:t>
            </a:r>
          </a:p>
        </p:txBody>
      </p:sp>
      <p:sp>
        <p:nvSpPr>
          <p:cNvPr id="51212" name="Text Box 19"/>
          <p:cNvSpPr txBox="1">
            <a:spLocks noChangeArrowheads="1"/>
          </p:cNvSpPr>
          <p:nvPr/>
        </p:nvSpPr>
        <p:spPr bwMode="auto">
          <a:xfrm>
            <a:off x="2292350" y="2106613"/>
            <a:ext cx="144463" cy="128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>
              <a:lnSpc>
                <a:spcPct val="90000"/>
              </a:lnSpc>
            </a:pPr>
            <a:r>
              <a:rPr kumimoji="0" lang="en-US" sz="1000" b="1"/>
              <a:t>3</a:t>
            </a:r>
          </a:p>
        </p:txBody>
      </p:sp>
      <p:sp>
        <p:nvSpPr>
          <p:cNvPr id="51213" name="Text Box 20"/>
          <p:cNvSpPr txBox="1">
            <a:spLocks noChangeArrowheads="1"/>
          </p:cNvSpPr>
          <p:nvPr/>
        </p:nvSpPr>
        <p:spPr bwMode="auto">
          <a:xfrm>
            <a:off x="5592763" y="2082800"/>
            <a:ext cx="144462" cy="128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>
              <a:lnSpc>
                <a:spcPct val="90000"/>
              </a:lnSpc>
            </a:pPr>
            <a:r>
              <a:rPr kumimoji="0" lang="en-US" sz="1000" b="1"/>
              <a:t>6</a:t>
            </a:r>
          </a:p>
        </p:txBody>
      </p:sp>
      <p:sp>
        <p:nvSpPr>
          <p:cNvPr id="51214" name="Text Box 21"/>
          <p:cNvSpPr txBox="1">
            <a:spLocks noChangeArrowheads="1"/>
          </p:cNvSpPr>
          <p:nvPr/>
        </p:nvSpPr>
        <p:spPr bwMode="auto">
          <a:xfrm>
            <a:off x="4686300" y="1547813"/>
            <a:ext cx="144463" cy="128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>
              <a:lnSpc>
                <a:spcPct val="90000"/>
              </a:lnSpc>
            </a:pPr>
            <a:r>
              <a:rPr kumimoji="0" lang="en-US" sz="1000" b="1"/>
              <a:t>3</a:t>
            </a:r>
          </a:p>
        </p:txBody>
      </p:sp>
      <p:sp>
        <p:nvSpPr>
          <p:cNvPr id="51215" name="Text Box 22"/>
          <p:cNvSpPr txBox="1">
            <a:spLocks noChangeArrowheads="1"/>
          </p:cNvSpPr>
          <p:nvPr/>
        </p:nvSpPr>
        <p:spPr bwMode="auto">
          <a:xfrm>
            <a:off x="4275138" y="177800"/>
            <a:ext cx="144462" cy="128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>
              <a:lnSpc>
                <a:spcPct val="90000"/>
              </a:lnSpc>
            </a:pPr>
            <a:r>
              <a:rPr kumimoji="0" lang="en-US" sz="1000" b="1"/>
              <a:t>3</a:t>
            </a:r>
          </a:p>
        </p:txBody>
      </p:sp>
      <p:sp>
        <p:nvSpPr>
          <p:cNvPr id="51216" name="Text Box 23"/>
          <p:cNvSpPr txBox="1">
            <a:spLocks noChangeArrowheads="1"/>
          </p:cNvSpPr>
          <p:nvPr/>
        </p:nvSpPr>
        <p:spPr bwMode="auto">
          <a:xfrm>
            <a:off x="6119813" y="1554163"/>
            <a:ext cx="144462" cy="128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>
              <a:lnSpc>
                <a:spcPct val="90000"/>
              </a:lnSpc>
            </a:pPr>
            <a:r>
              <a:rPr kumimoji="0" lang="en-US" sz="1000" b="1"/>
              <a:t>P</a:t>
            </a:r>
          </a:p>
        </p:txBody>
      </p:sp>
      <p:sp>
        <p:nvSpPr>
          <p:cNvPr id="51217" name="Text Box 24"/>
          <p:cNvSpPr txBox="1">
            <a:spLocks noChangeArrowheads="1"/>
          </p:cNvSpPr>
          <p:nvPr/>
        </p:nvSpPr>
        <p:spPr bwMode="auto">
          <a:xfrm>
            <a:off x="6383338" y="2092325"/>
            <a:ext cx="144462" cy="128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>
              <a:lnSpc>
                <a:spcPct val="90000"/>
              </a:lnSpc>
            </a:pPr>
            <a:r>
              <a:rPr kumimoji="0" lang="en-US" sz="1000" b="1"/>
              <a:t>P</a:t>
            </a:r>
          </a:p>
        </p:txBody>
      </p:sp>
      <p:sp>
        <p:nvSpPr>
          <p:cNvPr id="51218" name="Text Box 25"/>
          <p:cNvSpPr txBox="1">
            <a:spLocks noChangeArrowheads="1"/>
          </p:cNvSpPr>
          <p:nvPr/>
        </p:nvSpPr>
        <p:spPr bwMode="auto">
          <a:xfrm>
            <a:off x="3729038" y="2112963"/>
            <a:ext cx="144462" cy="128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>
              <a:lnSpc>
                <a:spcPct val="90000"/>
              </a:lnSpc>
            </a:pPr>
            <a:r>
              <a:rPr kumimoji="0" lang="en-US" sz="1000" b="1"/>
              <a:t>P</a:t>
            </a:r>
          </a:p>
        </p:txBody>
      </p:sp>
      <p:sp>
        <p:nvSpPr>
          <p:cNvPr id="51219" name="Text Box 26"/>
          <p:cNvSpPr txBox="1">
            <a:spLocks noChangeArrowheads="1"/>
          </p:cNvSpPr>
          <p:nvPr/>
        </p:nvSpPr>
        <p:spPr bwMode="auto">
          <a:xfrm>
            <a:off x="2411413" y="2111375"/>
            <a:ext cx="144462" cy="128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>
              <a:lnSpc>
                <a:spcPct val="90000"/>
              </a:lnSpc>
            </a:pPr>
            <a:r>
              <a:rPr kumimoji="0" lang="en-US" sz="1000" b="1"/>
              <a:t>P</a:t>
            </a:r>
          </a:p>
        </p:txBody>
      </p:sp>
      <p:sp>
        <p:nvSpPr>
          <p:cNvPr id="51220" name="Text Box 27"/>
          <p:cNvSpPr txBox="1">
            <a:spLocks noChangeArrowheads="1"/>
          </p:cNvSpPr>
          <p:nvPr/>
        </p:nvSpPr>
        <p:spPr bwMode="auto">
          <a:xfrm>
            <a:off x="7608888" y="2386013"/>
            <a:ext cx="217487" cy="128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>
              <a:lnSpc>
                <a:spcPct val="90000"/>
              </a:lnSpc>
            </a:pPr>
            <a:r>
              <a:rPr kumimoji="0" lang="en-US" sz="1000" b="1"/>
              <a:t>ATP</a:t>
            </a:r>
          </a:p>
        </p:txBody>
      </p:sp>
      <p:sp>
        <p:nvSpPr>
          <p:cNvPr id="51221" name="Text Box 28"/>
          <p:cNvSpPr txBox="1">
            <a:spLocks noChangeArrowheads="1"/>
          </p:cNvSpPr>
          <p:nvPr/>
        </p:nvSpPr>
        <p:spPr bwMode="auto">
          <a:xfrm>
            <a:off x="7310438" y="2378075"/>
            <a:ext cx="144462" cy="128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>
              <a:lnSpc>
                <a:spcPct val="90000"/>
              </a:lnSpc>
            </a:pPr>
            <a:r>
              <a:rPr kumimoji="0" lang="en-US" sz="1000" b="1"/>
              <a:t>6</a:t>
            </a:r>
          </a:p>
        </p:txBody>
      </p:sp>
      <p:sp>
        <p:nvSpPr>
          <p:cNvPr id="51222" name="Text Box 29"/>
          <p:cNvSpPr txBox="1">
            <a:spLocks noChangeArrowheads="1"/>
          </p:cNvSpPr>
          <p:nvPr/>
        </p:nvSpPr>
        <p:spPr bwMode="auto">
          <a:xfrm>
            <a:off x="7132638" y="2644775"/>
            <a:ext cx="382587" cy="131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>
              <a:lnSpc>
                <a:spcPct val="90000"/>
              </a:lnSpc>
            </a:pPr>
            <a:r>
              <a:rPr kumimoji="0" lang="en-US" sz="1000" b="1"/>
              <a:t>6 ADP</a:t>
            </a:r>
          </a:p>
        </p:txBody>
      </p:sp>
      <p:sp>
        <p:nvSpPr>
          <p:cNvPr id="51223" name="Text Box 30"/>
          <p:cNvSpPr txBox="1">
            <a:spLocks noChangeArrowheads="1"/>
          </p:cNvSpPr>
          <p:nvPr/>
        </p:nvSpPr>
        <p:spPr bwMode="auto">
          <a:xfrm>
            <a:off x="5964238" y="3324225"/>
            <a:ext cx="144462" cy="128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>
              <a:lnSpc>
                <a:spcPct val="90000"/>
              </a:lnSpc>
            </a:pPr>
            <a:r>
              <a:rPr kumimoji="0" lang="en-US" sz="1000" b="1"/>
              <a:t>P</a:t>
            </a:r>
          </a:p>
        </p:txBody>
      </p:sp>
      <p:sp>
        <p:nvSpPr>
          <p:cNvPr id="51224" name="Text Box 31"/>
          <p:cNvSpPr txBox="1">
            <a:spLocks noChangeArrowheads="1"/>
          </p:cNvSpPr>
          <p:nvPr/>
        </p:nvSpPr>
        <p:spPr bwMode="auto">
          <a:xfrm>
            <a:off x="6815138" y="3327400"/>
            <a:ext cx="144462" cy="128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>
              <a:lnSpc>
                <a:spcPct val="90000"/>
              </a:lnSpc>
            </a:pPr>
            <a:r>
              <a:rPr kumimoji="0" lang="en-US" sz="1000" b="1"/>
              <a:t>P</a:t>
            </a:r>
          </a:p>
        </p:txBody>
      </p:sp>
      <p:sp>
        <p:nvSpPr>
          <p:cNvPr id="51225" name="Text Box 32"/>
          <p:cNvSpPr txBox="1">
            <a:spLocks noChangeArrowheads="1"/>
          </p:cNvSpPr>
          <p:nvPr/>
        </p:nvSpPr>
        <p:spPr bwMode="auto">
          <a:xfrm>
            <a:off x="5818188" y="3317875"/>
            <a:ext cx="144462" cy="128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>
              <a:lnSpc>
                <a:spcPct val="90000"/>
              </a:lnSpc>
            </a:pPr>
            <a:r>
              <a:rPr kumimoji="0" lang="en-US" sz="1000" b="1"/>
              <a:t>6</a:t>
            </a:r>
          </a:p>
        </p:txBody>
      </p:sp>
      <p:sp>
        <p:nvSpPr>
          <p:cNvPr id="51226" name="Text Box 33"/>
          <p:cNvSpPr txBox="1">
            <a:spLocks noChangeArrowheads="1"/>
          </p:cNvSpPr>
          <p:nvPr/>
        </p:nvSpPr>
        <p:spPr bwMode="auto">
          <a:xfrm>
            <a:off x="5607050" y="3495675"/>
            <a:ext cx="1547813" cy="157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>
              <a:lnSpc>
                <a:spcPct val="90000"/>
              </a:lnSpc>
            </a:pPr>
            <a:r>
              <a:rPr kumimoji="0" lang="en-US" sz="1000" b="1"/>
              <a:t>1,3-Bisphosphoglycerate</a:t>
            </a:r>
          </a:p>
        </p:txBody>
      </p:sp>
      <p:sp>
        <p:nvSpPr>
          <p:cNvPr id="51227" name="Text Box 34"/>
          <p:cNvSpPr txBox="1">
            <a:spLocks noChangeArrowheads="1"/>
          </p:cNvSpPr>
          <p:nvPr/>
        </p:nvSpPr>
        <p:spPr bwMode="auto">
          <a:xfrm>
            <a:off x="7250113" y="3746500"/>
            <a:ext cx="144462" cy="128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>
              <a:lnSpc>
                <a:spcPct val="90000"/>
              </a:lnSpc>
            </a:pPr>
            <a:r>
              <a:rPr kumimoji="0" lang="en-US" sz="1000" b="1"/>
              <a:t>6</a:t>
            </a:r>
          </a:p>
        </p:txBody>
      </p:sp>
      <p:sp>
        <p:nvSpPr>
          <p:cNvPr id="51228" name="Text Box 35"/>
          <p:cNvSpPr txBox="1">
            <a:spLocks noChangeArrowheads="1"/>
          </p:cNvSpPr>
          <p:nvPr/>
        </p:nvSpPr>
        <p:spPr bwMode="auto">
          <a:xfrm>
            <a:off x="7065963" y="4200525"/>
            <a:ext cx="144462" cy="128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>
              <a:lnSpc>
                <a:spcPct val="90000"/>
              </a:lnSpc>
            </a:pPr>
            <a:r>
              <a:rPr kumimoji="0" lang="en-US" sz="1000" b="1"/>
              <a:t>P</a:t>
            </a:r>
          </a:p>
        </p:txBody>
      </p:sp>
      <p:sp>
        <p:nvSpPr>
          <p:cNvPr id="51229" name="Text Box 36"/>
          <p:cNvSpPr txBox="1">
            <a:spLocks noChangeArrowheads="1"/>
          </p:cNvSpPr>
          <p:nvPr/>
        </p:nvSpPr>
        <p:spPr bwMode="auto">
          <a:xfrm>
            <a:off x="5853113" y="4670425"/>
            <a:ext cx="144462" cy="128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>
              <a:lnSpc>
                <a:spcPct val="90000"/>
              </a:lnSpc>
            </a:pPr>
            <a:r>
              <a:rPr kumimoji="0" lang="en-US" sz="1000" b="1"/>
              <a:t>P</a:t>
            </a:r>
          </a:p>
        </p:txBody>
      </p:sp>
      <p:sp>
        <p:nvSpPr>
          <p:cNvPr id="51230" name="Text Box 37"/>
          <p:cNvSpPr txBox="1">
            <a:spLocks noChangeArrowheads="1"/>
          </p:cNvSpPr>
          <p:nvPr/>
        </p:nvSpPr>
        <p:spPr bwMode="auto">
          <a:xfrm>
            <a:off x="5053013" y="4664075"/>
            <a:ext cx="144462" cy="128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>
              <a:lnSpc>
                <a:spcPct val="90000"/>
              </a:lnSpc>
            </a:pPr>
            <a:r>
              <a:rPr kumimoji="0" lang="en-US" sz="1000" b="1"/>
              <a:t>6</a:t>
            </a:r>
          </a:p>
        </p:txBody>
      </p:sp>
      <p:sp>
        <p:nvSpPr>
          <p:cNvPr id="51231" name="Text Box 38"/>
          <p:cNvSpPr txBox="1">
            <a:spLocks noChangeArrowheads="1"/>
          </p:cNvSpPr>
          <p:nvPr/>
        </p:nvSpPr>
        <p:spPr bwMode="auto">
          <a:xfrm>
            <a:off x="6929438" y="4194175"/>
            <a:ext cx="144462" cy="128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>
              <a:lnSpc>
                <a:spcPct val="90000"/>
              </a:lnSpc>
            </a:pPr>
            <a:r>
              <a:rPr kumimoji="0" lang="en-US" sz="1000" b="1"/>
              <a:t>6</a:t>
            </a:r>
          </a:p>
        </p:txBody>
      </p:sp>
      <p:sp>
        <p:nvSpPr>
          <p:cNvPr id="51232" name="Text Box 39"/>
          <p:cNvSpPr txBox="1">
            <a:spLocks noChangeArrowheads="1"/>
          </p:cNvSpPr>
          <p:nvPr/>
        </p:nvSpPr>
        <p:spPr bwMode="auto">
          <a:xfrm>
            <a:off x="7065963" y="4019550"/>
            <a:ext cx="493712" cy="119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>
              <a:lnSpc>
                <a:spcPct val="90000"/>
              </a:lnSpc>
            </a:pPr>
            <a:r>
              <a:rPr kumimoji="0" lang="en-US" sz="1000" b="1"/>
              <a:t>6 NADP</a:t>
            </a:r>
            <a:r>
              <a:rPr kumimoji="0" lang="en-US" sz="1000" b="1" baseline="30000"/>
              <a:t>+</a:t>
            </a:r>
            <a:endParaRPr kumimoji="0" lang="en-US" sz="1000" b="1"/>
          </a:p>
        </p:txBody>
      </p:sp>
      <p:sp>
        <p:nvSpPr>
          <p:cNvPr id="51233" name="Text Box 40"/>
          <p:cNvSpPr txBox="1">
            <a:spLocks noChangeArrowheads="1"/>
          </p:cNvSpPr>
          <p:nvPr/>
        </p:nvSpPr>
        <p:spPr bwMode="auto">
          <a:xfrm>
            <a:off x="7386638" y="3752850"/>
            <a:ext cx="493712" cy="119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>
              <a:lnSpc>
                <a:spcPct val="90000"/>
              </a:lnSpc>
            </a:pPr>
            <a:r>
              <a:rPr kumimoji="0" lang="en-US" sz="1000" b="1"/>
              <a:t>NADPH</a:t>
            </a:r>
          </a:p>
        </p:txBody>
      </p:sp>
      <p:sp>
        <p:nvSpPr>
          <p:cNvPr id="51234" name="Text Box 41"/>
          <p:cNvSpPr txBox="1">
            <a:spLocks noChangeArrowheads="1"/>
          </p:cNvSpPr>
          <p:nvPr/>
        </p:nvSpPr>
        <p:spPr bwMode="auto">
          <a:xfrm>
            <a:off x="7151688" y="4257675"/>
            <a:ext cx="125412" cy="87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>
              <a:lnSpc>
                <a:spcPct val="90000"/>
              </a:lnSpc>
            </a:pPr>
            <a:r>
              <a:rPr kumimoji="0" lang="en-US" sz="800" b="1"/>
              <a:t>i</a:t>
            </a:r>
            <a:endParaRPr kumimoji="0" lang="en-US" sz="1000" b="1"/>
          </a:p>
        </p:txBody>
      </p:sp>
      <p:sp>
        <p:nvSpPr>
          <p:cNvPr id="51235" name="Text Box 42"/>
          <p:cNvSpPr txBox="1">
            <a:spLocks noChangeArrowheads="1"/>
          </p:cNvSpPr>
          <p:nvPr/>
        </p:nvSpPr>
        <p:spPr bwMode="auto">
          <a:xfrm>
            <a:off x="7021513" y="4864100"/>
            <a:ext cx="655637" cy="255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l">
              <a:lnSpc>
                <a:spcPct val="90000"/>
              </a:lnSpc>
            </a:pPr>
            <a:r>
              <a:rPr kumimoji="0" lang="en-US" sz="1000" b="1"/>
              <a:t>Phase 2:</a:t>
            </a:r>
          </a:p>
          <a:p>
            <a:pPr algn="l">
              <a:lnSpc>
                <a:spcPct val="90000"/>
              </a:lnSpc>
            </a:pPr>
            <a:r>
              <a:rPr kumimoji="0" lang="en-US" sz="1000" b="1"/>
              <a:t>Reduction</a:t>
            </a:r>
          </a:p>
        </p:txBody>
      </p:sp>
      <p:sp>
        <p:nvSpPr>
          <p:cNvPr id="51236" name="Text Box 43"/>
          <p:cNvSpPr txBox="1">
            <a:spLocks noChangeArrowheads="1"/>
          </p:cNvSpPr>
          <p:nvPr/>
        </p:nvSpPr>
        <p:spPr bwMode="auto">
          <a:xfrm>
            <a:off x="4687888" y="4841875"/>
            <a:ext cx="1744662" cy="312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>
              <a:lnSpc>
                <a:spcPct val="90000"/>
              </a:lnSpc>
            </a:pPr>
            <a:r>
              <a:rPr kumimoji="0" lang="en-US" sz="1000" b="1"/>
              <a:t>Glyceraldehyde-3-phosphate</a:t>
            </a:r>
          </a:p>
          <a:p>
            <a:pPr algn="ctr">
              <a:lnSpc>
                <a:spcPct val="90000"/>
              </a:lnSpc>
            </a:pPr>
            <a:r>
              <a:rPr kumimoji="0" lang="en-US" sz="1000" b="1"/>
              <a:t>(G3P)</a:t>
            </a:r>
          </a:p>
        </p:txBody>
      </p:sp>
      <p:sp>
        <p:nvSpPr>
          <p:cNvPr id="51237" name="Text Box 44"/>
          <p:cNvSpPr txBox="1">
            <a:spLocks noChangeArrowheads="1"/>
          </p:cNvSpPr>
          <p:nvPr/>
        </p:nvSpPr>
        <p:spPr bwMode="auto">
          <a:xfrm>
            <a:off x="4167188" y="6045200"/>
            <a:ext cx="144462" cy="128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>
              <a:lnSpc>
                <a:spcPct val="90000"/>
              </a:lnSpc>
            </a:pPr>
            <a:r>
              <a:rPr kumimoji="0" lang="en-US" sz="1000" b="1"/>
              <a:t>1</a:t>
            </a:r>
          </a:p>
        </p:txBody>
      </p:sp>
      <p:sp>
        <p:nvSpPr>
          <p:cNvPr id="51238" name="Text Box 45"/>
          <p:cNvSpPr txBox="1">
            <a:spLocks noChangeArrowheads="1"/>
          </p:cNvSpPr>
          <p:nvPr/>
        </p:nvSpPr>
        <p:spPr bwMode="auto">
          <a:xfrm>
            <a:off x="4960938" y="6048375"/>
            <a:ext cx="144462" cy="128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>
              <a:lnSpc>
                <a:spcPct val="90000"/>
              </a:lnSpc>
            </a:pPr>
            <a:r>
              <a:rPr kumimoji="0" lang="en-US" sz="1000" b="1"/>
              <a:t>P</a:t>
            </a:r>
          </a:p>
        </p:txBody>
      </p:sp>
      <p:sp>
        <p:nvSpPr>
          <p:cNvPr id="51239" name="Text Box 46"/>
          <p:cNvSpPr txBox="1">
            <a:spLocks noChangeArrowheads="1"/>
          </p:cNvSpPr>
          <p:nvPr/>
        </p:nvSpPr>
        <p:spPr bwMode="auto">
          <a:xfrm>
            <a:off x="3557588" y="6200775"/>
            <a:ext cx="538162" cy="144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>
              <a:lnSpc>
                <a:spcPct val="90000"/>
              </a:lnSpc>
            </a:pPr>
            <a:r>
              <a:rPr kumimoji="0" lang="en-US" sz="1000" b="1"/>
              <a:t>Output</a:t>
            </a:r>
          </a:p>
        </p:txBody>
      </p:sp>
      <p:sp>
        <p:nvSpPr>
          <p:cNvPr id="51240" name="Text Box 47"/>
          <p:cNvSpPr txBox="1">
            <a:spLocks noChangeArrowheads="1"/>
          </p:cNvSpPr>
          <p:nvPr/>
        </p:nvSpPr>
        <p:spPr bwMode="auto">
          <a:xfrm>
            <a:off x="4338638" y="6210300"/>
            <a:ext cx="630237" cy="258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>
              <a:lnSpc>
                <a:spcPct val="90000"/>
              </a:lnSpc>
            </a:pPr>
            <a:r>
              <a:rPr kumimoji="0" lang="en-US" sz="1000" b="1"/>
              <a:t>G3P</a:t>
            </a:r>
          </a:p>
          <a:p>
            <a:pPr algn="ctr">
              <a:lnSpc>
                <a:spcPct val="90000"/>
              </a:lnSpc>
            </a:pPr>
            <a:r>
              <a:rPr kumimoji="0" lang="en-US" sz="1000" b="1"/>
              <a:t>(a sugar)</a:t>
            </a:r>
          </a:p>
        </p:txBody>
      </p:sp>
      <p:sp>
        <p:nvSpPr>
          <p:cNvPr id="51241" name="Text Box 48"/>
          <p:cNvSpPr txBox="1">
            <a:spLocks noChangeArrowheads="1"/>
          </p:cNvSpPr>
          <p:nvPr/>
        </p:nvSpPr>
        <p:spPr bwMode="auto">
          <a:xfrm>
            <a:off x="5589588" y="6105525"/>
            <a:ext cx="979487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l">
              <a:lnSpc>
                <a:spcPct val="90000"/>
              </a:lnSpc>
            </a:pPr>
            <a:r>
              <a:rPr kumimoji="0" lang="en-US" sz="1000" b="1"/>
              <a:t>Glucose and</a:t>
            </a:r>
          </a:p>
          <a:p>
            <a:pPr algn="l">
              <a:lnSpc>
                <a:spcPct val="90000"/>
              </a:lnSpc>
            </a:pPr>
            <a:r>
              <a:rPr kumimoji="0" lang="en-US" sz="1000" b="1"/>
              <a:t>other organic</a:t>
            </a:r>
          </a:p>
          <a:p>
            <a:pPr algn="l">
              <a:lnSpc>
                <a:spcPct val="90000"/>
              </a:lnSpc>
            </a:pPr>
            <a:r>
              <a:rPr kumimoji="0" lang="en-US" sz="1000" b="1"/>
              <a:t>compounds</a:t>
            </a:r>
          </a:p>
        </p:txBody>
      </p:sp>
      <p:sp>
        <p:nvSpPr>
          <p:cNvPr id="51242" name="Text Box 49"/>
          <p:cNvSpPr txBox="1">
            <a:spLocks noChangeArrowheads="1"/>
          </p:cNvSpPr>
          <p:nvPr/>
        </p:nvSpPr>
        <p:spPr bwMode="auto">
          <a:xfrm>
            <a:off x="4427538" y="3067050"/>
            <a:ext cx="407987" cy="252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>
              <a:lnSpc>
                <a:spcPct val="90000"/>
              </a:lnSpc>
            </a:pPr>
            <a:r>
              <a:rPr kumimoji="0" lang="en-US" sz="1000" b="1"/>
              <a:t>Calvin</a:t>
            </a:r>
          </a:p>
          <a:p>
            <a:pPr algn="ctr">
              <a:lnSpc>
                <a:spcPct val="90000"/>
              </a:lnSpc>
            </a:pPr>
            <a:r>
              <a:rPr kumimoji="0" lang="en-US" sz="1000" b="1"/>
              <a:t>Cycle</a:t>
            </a:r>
          </a:p>
        </p:txBody>
      </p:sp>
      <p:sp>
        <p:nvSpPr>
          <p:cNvPr id="51243" name="Text Box 50"/>
          <p:cNvSpPr txBox="1">
            <a:spLocks noChangeArrowheads="1"/>
          </p:cNvSpPr>
          <p:nvPr/>
        </p:nvSpPr>
        <p:spPr bwMode="auto">
          <a:xfrm>
            <a:off x="1141413" y="3381375"/>
            <a:ext cx="144462" cy="128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>
              <a:lnSpc>
                <a:spcPct val="90000"/>
              </a:lnSpc>
            </a:pPr>
            <a:r>
              <a:rPr kumimoji="0" lang="en-US" sz="1000" b="1"/>
              <a:t>3</a:t>
            </a:r>
          </a:p>
        </p:txBody>
      </p:sp>
      <p:sp>
        <p:nvSpPr>
          <p:cNvPr id="51244" name="Text Box 51"/>
          <p:cNvSpPr txBox="1">
            <a:spLocks noChangeArrowheads="1"/>
          </p:cNvSpPr>
          <p:nvPr/>
        </p:nvSpPr>
        <p:spPr bwMode="auto">
          <a:xfrm>
            <a:off x="1692275" y="3051175"/>
            <a:ext cx="355600" cy="131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>
              <a:lnSpc>
                <a:spcPct val="90000"/>
              </a:lnSpc>
            </a:pPr>
            <a:r>
              <a:rPr kumimoji="0" lang="en-US" sz="1000" b="1"/>
              <a:t>3 ADP</a:t>
            </a:r>
          </a:p>
        </p:txBody>
      </p:sp>
      <p:sp>
        <p:nvSpPr>
          <p:cNvPr id="51245" name="Text Box 52"/>
          <p:cNvSpPr txBox="1">
            <a:spLocks noChangeArrowheads="1"/>
          </p:cNvSpPr>
          <p:nvPr/>
        </p:nvSpPr>
        <p:spPr bwMode="auto">
          <a:xfrm>
            <a:off x="1381125" y="3398838"/>
            <a:ext cx="355600" cy="131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>
              <a:lnSpc>
                <a:spcPct val="90000"/>
              </a:lnSpc>
            </a:pPr>
            <a:r>
              <a:rPr kumimoji="0" lang="en-US" sz="1000" b="1"/>
              <a:t>ATP</a:t>
            </a:r>
          </a:p>
        </p:txBody>
      </p:sp>
      <p:sp>
        <p:nvSpPr>
          <p:cNvPr id="51246" name="Text Box 53"/>
          <p:cNvSpPr txBox="1">
            <a:spLocks noChangeArrowheads="1"/>
          </p:cNvSpPr>
          <p:nvPr/>
        </p:nvSpPr>
        <p:spPr bwMode="auto">
          <a:xfrm>
            <a:off x="2797175" y="4419600"/>
            <a:ext cx="144463" cy="128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>
              <a:lnSpc>
                <a:spcPct val="90000"/>
              </a:lnSpc>
            </a:pPr>
            <a:r>
              <a:rPr kumimoji="0" lang="en-US" sz="1000" b="1"/>
              <a:t>5</a:t>
            </a:r>
          </a:p>
        </p:txBody>
      </p:sp>
      <p:sp>
        <p:nvSpPr>
          <p:cNvPr id="51247" name="Text Box 54"/>
          <p:cNvSpPr txBox="1">
            <a:spLocks noChangeArrowheads="1"/>
          </p:cNvSpPr>
          <p:nvPr/>
        </p:nvSpPr>
        <p:spPr bwMode="auto">
          <a:xfrm>
            <a:off x="3600450" y="4416425"/>
            <a:ext cx="144463" cy="128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>
              <a:lnSpc>
                <a:spcPct val="90000"/>
              </a:lnSpc>
            </a:pPr>
            <a:r>
              <a:rPr kumimoji="0" lang="en-US" sz="1000" b="1"/>
              <a:t>P</a:t>
            </a:r>
          </a:p>
        </p:txBody>
      </p:sp>
      <p:sp>
        <p:nvSpPr>
          <p:cNvPr id="51248" name="Text Box 55"/>
          <p:cNvSpPr txBox="1">
            <a:spLocks noChangeArrowheads="1"/>
          </p:cNvSpPr>
          <p:nvPr/>
        </p:nvSpPr>
        <p:spPr bwMode="auto">
          <a:xfrm>
            <a:off x="1568450" y="3903663"/>
            <a:ext cx="1112838" cy="525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l">
              <a:lnSpc>
                <a:spcPct val="90000"/>
              </a:lnSpc>
            </a:pPr>
            <a:r>
              <a:rPr kumimoji="0" lang="en-US" sz="1000" b="1"/>
              <a:t>Phase 3:</a:t>
            </a:r>
          </a:p>
          <a:p>
            <a:pPr algn="l">
              <a:lnSpc>
                <a:spcPct val="90000"/>
              </a:lnSpc>
            </a:pPr>
            <a:r>
              <a:rPr kumimoji="0" lang="en-US" sz="1000" b="1"/>
              <a:t>Regeneration of</a:t>
            </a:r>
          </a:p>
          <a:p>
            <a:pPr algn="l">
              <a:lnSpc>
                <a:spcPct val="90000"/>
              </a:lnSpc>
            </a:pPr>
            <a:r>
              <a:rPr kumimoji="0" lang="en-US" sz="1000" b="1"/>
              <a:t>the CO</a:t>
            </a:r>
            <a:r>
              <a:rPr kumimoji="0" lang="en-US" sz="1000" b="1" baseline="-25000"/>
              <a:t>2</a:t>
            </a:r>
            <a:r>
              <a:rPr kumimoji="0" lang="en-US" sz="1000" b="1"/>
              <a:t> acceptor</a:t>
            </a:r>
          </a:p>
          <a:p>
            <a:pPr algn="l">
              <a:lnSpc>
                <a:spcPct val="90000"/>
              </a:lnSpc>
            </a:pPr>
            <a:r>
              <a:rPr kumimoji="0" lang="en-US" sz="1000" b="1"/>
              <a:t>(RuBP)</a:t>
            </a:r>
          </a:p>
        </p:txBody>
      </p:sp>
      <p:sp>
        <p:nvSpPr>
          <p:cNvPr id="51249" name="Text Box 56"/>
          <p:cNvSpPr txBox="1">
            <a:spLocks noChangeArrowheads="1"/>
          </p:cNvSpPr>
          <p:nvPr/>
        </p:nvSpPr>
        <p:spPr bwMode="auto">
          <a:xfrm>
            <a:off x="3106738" y="4595813"/>
            <a:ext cx="355600" cy="131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>
              <a:lnSpc>
                <a:spcPct val="90000"/>
              </a:lnSpc>
            </a:pPr>
            <a:r>
              <a:rPr kumimoji="0" lang="en-US" sz="1000" b="1"/>
              <a:t>G3P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217488" y="442450"/>
            <a:ext cx="8534400" cy="825911"/>
          </a:xfrm>
        </p:spPr>
        <p:txBody>
          <a:bodyPr>
            <a:normAutofit fontScale="90000"/>
          </a:bodyPr>
          <a:lstStyle/>
          <a:p>
            <a:pPr marL="0" indent="0" eaLnBrk="1" hangingPunct="1"/>
            <a:r>
              <a:rPr lang="en-US" sz="3600" dirty="0" smtClean="0"/>
              <a:t>Alternative mechanisms of carbon fixation have evolved in hot, arid climates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idx="1"/>
          </p:nvPr>
        </p:nvSpPr>
        <p:spPr>
          <a:xfrm>
            <a:off x="0" y="1696066"/>
            <a:ext cx="9144000" cy="5161934"/>
          </a:xfrm>
        </p:spPr>
        <p:txBody>
          <a:bodyPr>
            <a:normAutofit/>
          </a:bodyPr>
          <a:lstStyle/>
          <a:p>
            <a:pPr eaLnBrk="1" hangingPunct="1">
              <a:lnSpc>
                <a:spcPct val="96000"/>
              </a:lnSpc>
              <a:spcBef>
                <a:spcPts val="600"/>
              </a:spcBef>
            </a:pPr>
            <a:r>
              <a:rPr lang="en-US" dirty="0" smtClean="0"/>
              <a:t>Dehydration is a problem for plants, sometimes requiring trade-offs with other metabolic processes, especially photosynthesis</a:t>
            </a:r>
            <a:endParaRPr lang="en-US" dirty="0" smtClean="0">
              <a:latin typeface="Times" pitchFamily="18" charset="0"/>
            </a:endParaRPr>
          </a:p>
          <a:p>
            <a:pPr eaLnBrk="1" hangingPunct="1"/>
            <a:r>
              <a:rPr lang="en-US" dirty="0" smtClean="0"/>
              <a:t>On hot, dry days, plants close stomata, which conserves H</a:t>
            </a:r>
            <a:r>
              <a:rPr lang="en-US" baseline="-25000" dirty="0" smtClean="0"/>
              <a:t>2</a:t>
            </a:r>
            <a:r>
              <a:rPr lang="en-US" dirty="0" smtClean="0"/>
              <a:t>O but also limits photosynthesis</a:t>
            </a:r>
          </a:p>
          <a:p>
            <a:pPr eaLnBrk="1" hangingPunct="1"/>
            <a:r>
              <a:rPr lang="en-US" dirty="0" smtClean="0"/>
              <a:t>The closing of stomata reduces access to CO</a:t>
            </a:r>
            <a:r>
              <a:rPr lang="en-US" baseline="-25000" dirty="0" smtClean="0"/>
              <a:t>2 </a:t>
            </a:r>
            <a:r>
              <a:rPr lang="en-US" dirty="0" smtClean="0"/>
              <a:t>and causes O</a:t>
            </a:r>
            <a:r>
              <a:rPr lang="en-US" baseline="-25000" dirty="0" smtClean="0"/>
              <a:t>2 </a:t>
            </a:r>
            <a:r>
              <a:rPr lang="en-US" dirty="0" smtClean="0"/>
              <a:t> to build up</a:t>
            </a:r>
          </a:p>
          <a:p>
            <a:pPr eaLnBrk="1" hangingPunct="1"/>
            <a:r>
              <a:rPr lang="en-US" dirty="0" smtClean="0"/>
              <a:t>These conditions favor a seemingly wasteful process called </a:t>
            </a:r>
            <a:r>
              <a:rPr lang="en-US" b="1" dirty="0" smtClean="0"/>
              <a:t>photorespiration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204788" y="76199"/>
            <a:ext cx="8534400" cy="956187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 smtClean="0"/>
              <a:t>Photorespiration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idx="1"/>
          </p:nvPr>
        </p:nvSpPr>
        <p:spPr>
          <a:xfrm>
            <a:off x="0" y="1622322"/>
            <a:ext cx="9144000" cy="5235678"/>
          </a:xfrm>
        </p:spPr>
        <p:txBody>
          <a:bodyPr>
            <a:noAutofit/>
          </a:bodyPr>
          <a:lstStyle/>
          <a:p>
            <a:pPr eaLnBrk="1" hangingPunct="1"/>
            <a:r>
              <a:rPr lang="en-US" sz="3600" dirty="0" smtClean="0"/>
              <a:t>In most plants (</a:t>
            </a:r>
            <a:r>
              <a:rPr lang="en-US" sz="3600" b="1" dirty="0" smtClean="0"/>
              <a:t>C</a:t>
            </a:r>
            <a:r>
              <a:rPr lang="en-US" sz="3600" b="1" baseline="-25000" dirty="0" smtClean="0"/>
              <a:t>3</a:t>
            </a:r>
            <a:r>
              <a:rPr lang="en-US" sz="3600" dirty="0" smtClean="0"/>
              <a:t> </a:t>
            </a:r>
            <a:r>
              <a:rPr lang="en-US" sz="3600" b="1" dirty="0" smtClean="0"/>
              <a:t>plants</a:t>
            </a:r>
            <a:r>
              <a:rPr lang="en-US" sz="3600" dirty="0" smtClean="0"/>
              <a:t>), initial fixation of CO</a:t>
            </a:r>
            <a:r>
              <a:rPr lang="en-US" sz="3600" baseline="-25000" dirty="0" smtClean="0"/>
              <a:t>2</a:t>
            </a:r>
            <a:r>
              <a:rPr lang="en-US" sz="3600" dirty="0" smtClean="0"/>
              <a:t>, via </a:t>
            </a:r>
            <a:r>
              <a:rPr lang="en-US" sz="3600" b="1" dirty="0" err="1" smtClean="0"/>
              <a:t>rubisco</a:t>
            </a:r>
            <a:r>
              <a:rPr lang="en-US" sz="3600" dirty="0" smtClean="0"/>
              <a:t>, forms a three-carbon compound</a:t>
            </a:r>
          </a:p>
          <a:p>
            <a:pPr eaLnBrk="1" hangingPunct="1"/>
            <a:r>
              <a:rPr lang="en-US" sz="3600" dirty="0" smtClean="0"/>
              <a:t>In </a:t>
            </a:r>
            <a:r>
              <a:rPr lang="en-US" sz="3600" b="1" dirty="0" smtClean="0"/>
              <a:t>photorespiration</a:t>
            </a:r>
            <a:r>
              <a:rPr lang="en-US" sz="3600" dirty="0" smtClean="0"/>
              <a:t>, </a:t>
            </a:r>
            <a:r>
              <a:rPr lang="en-US" sz="3600" dirty="0" err="1" smtClean="0"/>
              <a:t>rubisco</a:t>
            </a:r>
            <a:r>
              <a:rPr lang="en-US" sz="3600" dirty="0" smtClean="0"/>
              <a:t> adds O</a:t>
            </a:r>
            <a:r>
              <a:rPr lang="en-US" sz="3600" baseline="-25000" dirty="0" smtClean="0"/>
              <a:t>2</a:t>
            </a:r>
            <a:r>
              <a:rPr lang="en-US" sz="3600" dirty="0" smtClean="0"/>
              <a:t> instead of CO</a:t>
            </a:r>
            <a:r>
              <a:rPr lang="en-US" sz="3600" baseline="-25000" dirty="0" smtClean="0"/>
              <a:t>2</a:t>
            </a:r>
            <a:r>
              <a:rPr lang="en-US" sz="3600" dirty="0" smtClean="0"/>
              <a:t> in the Calvin cycle</a:t>
            </a:r>
          </a:p>
          <a:p>
            <a:pPr eaLnBrk="1" hangingPunct="1"/>
            <a:r>
              <a:rPr lang="en-US" sz="3600" dirty="0" smtClean="0"/>
              <a:t>Photorespiration consumes O</a:t>
            </a:r>
            <a:r>
              <a:rPr lang="en-US" sz="3600" baseline="-25000" dirty="0" smtClean="0"/>
              <a:t>2</a:t>
            </a:r>
            <a:r>
              <a:rPr lang="en-US" sz="3600" dirty="0" smtClean="0"/>
              <a:t> and organic fuel and releases CO</a:t>
            </a:r>
            <a:r>
              <a:rPr lang="en-US" sz="3600" baseline="-25000" dirty="0" smtClean="0"/>
              <a:t>2</a:t>
            </a:r>
            <a:r>
              <a:rPr lang="en-US" sz="3600" dirty="0" smtClean="0"/>
              <a:t> without producing ATP or sugar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Content Placeholder 2"/>
          <p:cNvSpPr>
            <a:spLocks noGrp="1"/>
          </p:cNvSpPr>
          <p:nvPr>
            <p:ph idx="1"/>
          </p:nvPr>
        </p:nvSpPr>
        <p:spPr>
          <a:xfrm>
            <a:off x="0" y="585788"/>
            <a:ext cx="9143999" cy="6272212"/>
          </a:xfrm>
        </p:spPr>
        <p:txBody>
          <a:bodyPr>
            <a:noAutofit/>
          </a:bodyPr>
          <a:lstStyle/>
          <a:p>
            <a:r>
              <a:rPr lang="en-US" sz="4000" dirty="0" smtClean="0"/>
              <a:t>1. Rice</a:t>
            </a:r>
            <a:br>
              <a:rPr lang="en-US" sz="4000" dirty="0" smtClean="0"/>
            </a:br>
            <a:r>
              <a:rPr lang="en-US" sz="4000" dirty="0" smtClean="0"/>
              <a:t>2. Wheat </a:t>
            </a:r>
            <a:br>
              <a:rPr lang="en-US" sz="4000" dirty="0" smtClean="0"/>
            </a:br>
            <a:r>
              <a:rPr lang="en-US" sz="4000" dirty="0" smtClean="0"/>
              <a:t>3. Oranges </a:t>
            </a:r>
            <a:br>
              <a:rPr lang="en-US" sz="4000" dirty="0" smtClean="0"/>
            </a:br>
            <a:r>
              <a:rPr lang="en-US" sz="4000" dirty="0" smtClean="0"/>
              <a:t>4. Grapes</a:t>
            </a:r>
            <a:br>
              <a:rPr lang="en-US" sz="4000" dirty="0" smtClean="0"/>
            </a:br>
            <a:r>
              <a:rPr lang="en-US" sz="4000" dirty="0" smtClean="0"/>
              <a:t>5. Coffee plant</a:t>
            </a:r>
            <a:br>
              <a:rPr lang="en-US" sz="4000" dirty="0" smtClean="0"/>
            </a:br>
            <a:r>
              <a:rPr lang="en-US" sz="4000" dirty="0" smtClean="0"/>
              <a:t>6. Tea Plants</a:t>
            </a:r>
            <a:br>
              <a:rPr lang="en-US" sz="4000" dirty="0" smtClean="0"/>
            </a:br>
            <a:r>
              <a:rPr lang="en-US" sz="4000" dirty="0" smtClean="0"/>
              <a:t>7. Peanut </a:t>
            </a:r>
            <a:br>
              <a:rPr lang="en-US" sz="4000" dirty="0" smtClean="0"/>
            </a:br>
            <a:r>
              <a:rPr lang="en-US" sz="4000" dirty="0" smtClean="0"/>
              <a:t>8. Lemon</a:t>
            </a:r>
            <a:br>
              <a:rPr lang="en-US" sz="4000" dirty="0" smtClean="0"/>
            </a:br>
            <a:r>
              <a:rPr lang="en-US" sz="4000" dirty="0" smtClean="0"/>
              <a:t>9. Potatoes</a:t>
            </a:r>
            <a:br>
              <a:rPr lang="en-US" sz="4000" dirty="0" smtClean="0"/>
            </a:br>
            <a:r>
              <a:rPr lang="en-US" sz="4000" dirty="0" smtClean="0"/>
              <a:t> </a:t>
            </a:r>
            <a:br>
              <a:rPr lang="en-US" sz="4000" dirty="0" smtClean="0"/>
            </a:br>
            <a:endParaRPr lang="en-US" sz="4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3"/>
          <p:cNvSpPr>
            <a:spLocks noGrp="1" noChangeArrowheads="1"/>
          </p:cNvSpPr>
          <p:nvPr>
            <p:ph idx="1"/>
          </p:nvPr>
        </p:nvSpPr>
        <p:spPr>
          <a:xfrm>
            <a:off x="0" y="604684"/>
            <a:ext cx="9144000" cy="6253316"/>
          </a:xfrm>
        </p:spPr>
        <p:txBody>
          <a:bodyPr>
            <a:noAutofit/>
          </a:bodyPr>
          <a:lstStyle/>
          <a:p>
            <a:pPr eaLnBrk="1" hangingPunct="1"/>
            <a:r>
              <a:rPr lang="en-US" sz="3600" dirty="0" smtClean="0"/>
              <a:t>Photorespiration may be an evolutionary relic because </a:t>
            </a:r>
            <a:r>
              <a:rPr lang="en-US" sz="3600" dirty="0" err="1" smtClean="0"/>
              <a:t>rubisco</a:t>
            </a:r>
            <a:r>
              <a:rPr lang="en-US" sz="3600" dirty="0" smtClean="0"/>
              <a:t> first evolved at a time when the atmosphere had far less O</a:t>
            </a:r>
            <a:r>
              <a:rPr lang="en-US" sz="3600" baseline="-25000" dirty="0" smtClean="0"/>
              <a:t>2</a:t>
            </a:r>
            <a:r>
              <a:rPr lang="en-US" sz="3600" dirty="0" smtClean="0"/>
              <a:t> and more CO</a:t>
            </a:r>
            <a:r>
              <a:rPr lang="en-US" sz="3600" baseline="-25000" dirty="0" smtClean="0"/>
              <a:t>2</a:t>
            </a:r>
            <a:r>
              <a:rPr lang="en-US" sz="3600" dirty="0" smtClean="0"/>
              <a:t> </a:t>
            </a:r>
          </a:p>
          <a:p>
            <a:pPr eaLnBrk="1" hangingPunct="1"/>
            <a:r>
              <a:rPr lang="en-US" sz="3600" dirty="0" smtClean="0"/>
              <a:t>Photorespiration limits damaging products of light reactions that build up in the absence of the Calvin cycle </a:t>
            </a:r>
          </a:p>
          <a:p>
            <a:pPr eaLnBrk="1" hangingPunct="1"/>
            <a:r>
              <a:rPr lang="en-US" sz="3600" dirty="0" smtClean="0"/>
              <a:t>In many plants, photorespiration is a problem because on a hot, dry day it can drain as much as 50% of the carbon fixed by the Calvin cycle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215900" y="76200"/>
            <a:ext cx="8534400" cy="503238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mtClean="0"/>
              <a:t>C</a:t>
            </a:r>
            <a:r>
              <a:rPr lang="en-US" baseline="-25000" smtClean="0"/>
              <a:t>4</a:t>
            </a:r>
            <a:r>
              <a:rPr lang="en-US" smtClean="0"/>
              <a:t> Plants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idx="1"/>
          </p:nvPr>
        </p:nvSpPr>
        <p:spPr>
          <a:xfrm>
            <a:off x="0" y="779462"/>
            <a:ext cx="9144000" cy="6078537"/>
          </a:xfrm>
        </p:spPr>
        <p:txBody>
          <a:bodyPr>
            <a:noAutofit/>
          </a:bodyPr>
          <a:lstStyle/>
          <a:p>
            <a:pPr eaLnBrk="1" hangingPunct="1"/>
            <a:r>
              <a:rPr lang="en-US" b="1" dirty="0" smtClean="0"/>
              <a:t>C</a:t>
            </a:r>
            <a:r>
              <a:rPr lang="en-US" b="1" baseline="-25000" dirty="0" smtClean="0"/>
              <a:t>4</a:t>
            </a:r>
            <a:r>
              <a:rPr lang="en-US" b="1" dirty="0" smtClean="0"/>
              <a:t> plants </a:t>
            </a:r>
            <a:r>
              <a:rPr lang="en-US" dirty="0" smtClean="0"/>
              <a:t>minimize the cost of photorespiration by incorporating CO</a:t>
            </a:r>
            <a:r>
              <a:rPr lang="en-US" baseline="-25000" dirty="0" smtClean="0"/>
              <a:t>2</a:t>
            </a:r>
            <a:r>
              <a:rPr lang="en-US" dirty="0" smtClean="0"/>
              <a:t> into four-carbon compounds in </a:t>
            </a:r>
            <a:r>
              <a:rPr lang="en-US" b="1" dirty="0" err="1" smtClean="0"/>
              <a:t>mesophyll</a:t>
            </a:r>
            <a:r>
              <a:rPr lang="en-US" b="1" dirty="0" smtClean="0"/>
              <a:t> cells</a:t>
            </a:r>
          </a:p>
          <a:p>
            <a:pPr eaLnBrk="1" hangingPunct="1"/>
            <a:r>
              <a:rPr lang="en-US" dirty="0" smtClean="0"/>
              <a:t>This step requires the enzyme </a:t>
            </a:r>
            <a:r>
              <a:rPr lang="en-US" b="1" dirty="0" smtClean="0"/>
              <a:t>PEP </a:t>
            </a:r>
            <a:r>
              <a:rPr lang="en-US" b="1" dirty="0" err="1" smtClean="0"/>
              <a:t>carboxylase</a:t>
            </a:r>
            <a:endParaRPr lang="en-US" b="1" dirty="0" smtClean="0"/>
          </a:p>
          <a:p>
            <a:pPr eaLnBrk="1" hangingPunct="1"/>
            <a:r>
              <a:rPr lang="en-US" dirty="0" smtClean="0"/>
              <a:t>PEP </a:t>
            </a:r>
            <a:r>
              <a:rPr lang="en-US" dirty="0" err="1" smtClean="0"/>
              <a:t>carboxylase</a:t>
            </a:r>
            <a:r>
              <a:rPr lang="en-US" dirty="0" smtClean="0"/>
              <a:t> has a </a:t>
            </a:r>
            <a:r>
              <a:rPr lang="en-US" b="1" dirty="0" smtClean="0"/>
              <a:t>higher affinity for CO</a:t>
            </a:r>
            <a:r>
              <a:rPr lang="en-US" b="1" baseline="-25000" dirty="0" smtClean="0"/>
              <a:t>2</a:t>
            </a:r>
            <a:r>
              <a:rPr lang="en-US" b="1" dirty="0" smtClean="0"/>
              <a:t> </a:t>
            </a:r>
            <a:r>
              <a:rPr lang="en-US" dirty="0" smtClean="0"/>
              <a:t>than </a:t>
            </a:r>
            <a:r>
              <a:rPr lang="en-US" dirty="0" err="1" smtClean="0"/>
              <a:t>rubisco</a:t>
            </a:r>
            <a:r>
              <a:rPr lang="en-US" dirty="0" smtClean="0"/>
              <a:t> does; it can fix CO</a:t>
            </a:r>
            <a:r>
              <a:rPr lang="en-US" baseline="-25000" dirty="0" smtClean="0"/>
              <a:t>2</a:t>
            </a:r>
            <a:r>
              <a:rPr lang="en-US" dirty="0" smtClean="0"/>
              <a:t> even when CO</a:t>
            </a:r>
            <a:r>
              <a:rPr lang="en-US" baseline="-25000" dirty="0" smtClean="0"/>
              <a:t>2</a:t>
            </a:r>
            <a:r>
              <a:rPr lang="en-US" dirty="0" smtClean="0"/>
              <a:t> concentrations are low</a:t>
            </a:r>
          </a:p>
          <a:p>
            <a:pPr eaLnBrk="1" hangingPunct="1"/>
            <a:r>
              <a:rPr lang="en-US" dirty="0" smtClean="0"/>
              <a:t>These four-carbon compounds are exported to </a:t>
            </a:r>
            <a:r>
              <a:rPr lang="en-US" b="1" dirty="0" smtClean="0"/>
              <a:t>bundle-sheath cells</a:t>
            </a:r>
            <a:r>
              <a:rPr lang="en-US" dirty="0" smtClean="0"/>
              <a:t>, where they release CO</a:t>
            </a:r>
            <a:r>
              <a:rPr lang="en-US" baseline="-25000" dirty="0" smtClean="0"/>
              <a:t>2</a:t>
            </a:r>
            <a:r>
              <a:rPr lang="en-US" dirty="0" smtClean="0"/>
              <a:t> that is then used in the Calvin cycle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6" descr="10_19-C4Pathway-U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6863" y="676275"/>
            <a:ext cx="8548687" cy="550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347" name="Text Box 8"/>
          <p:cNvSpPr txBox="1">
            <a:spLocks noChangeArrowheads="1"/>
          </p:cNvSpPr>
          <p:nvPr/>
        </p:nvSpPr>
        <p:spPr bwMode="auto">
          <a:xfrm>
            <a:off x="3189288" y="695325"/>
            <a:ext cx="1260475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l">
              <a:lnSpc>
                <a:spcPct val="90000"/>
              </a:lnSpc>
            </a:pPr>
            <a:r>
              <a:rPr kumimoji="0" lang="en-US" sz="1300" b="1"/>
              <a:t>C</a:t>
            </a:r>
            <a:r>
              <a:rPr kumimoji="0" lang="en-US" sz="1300" b="1" baseline="-25000"/>
              <a:t>4</a:t>
            </a:r>
            <a:r>
              <a:rPr kumimoji="0" lang="en-US" sz="1300" b="1"/>
              <a:t> leaf anatomy</a:t>
            </a:r>
          </a:p>
        </p:txBody>
      </p:sp>
      <p:sp>
        <p:nvSpPr>
          <p:cNvPr id="57348" name="Text Box 9"/>
          <p:cNvSpPr txBox="1">
            <a:spLocks noChangeArrowheads="1"/>
          </p:cNvSpPr>
          <p:nvPr/>
        </p:nvSpPr>
        <p:spPr bwMode="auto">
          <a:xfrm>
            <a:off x="1608138" y="1177925"/>
            <a:ext cx="1152525" cy="17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l">
              <a:lnSpc>
                <a:spcPct val="90000"/>
              </a:lnSpc>
            </a:pPr>
            <a:r>
              <a:rPr kumimoji="0" lang="en-US" sz="1300" b="1"/>
              <a:t>Mesophyll cell</a:t>
            </a:r>
          </a:p>
        </p:txBody>
      </p:sp>
      <p:sp>
        <p:nvSpPr>
          <p:cNvPr id="57349" name="Text Box 10"/>
          <p:cNvSpPr txBox="1">
            <a:spLocks noChangeArrowheads="1"/>
          </p:cNvSpPr>
          <p:nvPr/>
        </p:nvSpPr>
        <p:spPr bwMode="auto">
          <a:xfrm>
            <a:off x="300038" y="1323975"/>
            <a:ext cx="1177925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l">
              <a:lnSpc>
                <a:spcPct val="90000"/>
              </a:lnSpc>
            </a:pPr>
            <a:r>
              <a:rPr kumimoji="0" lang="en-US" sz="1300" b="1"/>
              <a:t>Photosynthetic</a:t>
            </a:r>
          </a:p>
          <a:p>
            <a:pPr algn="l">
              <a:lnSpc>
                <a:spcPct val="90000"/>
              </a:lnSpc>
            </a:pPr>
            <a:r>
              <a:rPr kumimoji="0" lang="en-US" sz="1300" b="1"/>
              <a:t>cells of C</a:t>
            </a:r>
            <a:r>
              <a:rPr kumimoji="0" lang="en-US" sz="1300" b="1" baseline="-25000"/>
              <a:t>4</a:t>
            </a:r>
            <a:endParaRPr kumimoji="0" lang="en-US" sz="1300" b="1"/>
          </a:p>
          <a:p>
            <a:pPr algn="l">
              <a:lnSpc>
                <a:spcPct val="90000"/>
              </a:lnSpc>
            </a:pPr>
            <a:r>
              <a:rPr kumimoji="0" lang="en-US" sz="1300" b="1"/>
              <a:t>plant leaf</a:t>
            </a:r>
          </a:p>
        </p:txBody>
      </p:sp>
      <p:sp>
        <p:nvSpPr>
          <p:cNvPr id="57350" name="Text Box 11"/>
          <p:cNvSpPr txBox="1">
            <a:spLocks noChangeArrowheads="1"/>
          </p:cNvSpPr>
          <p:nvPr/>
        </p:nvSpPr>
        <p:spPr bwMode="auto">
          <a:xfrm>
            <a:off x="1601788" y="1514475"/>
            <a:ext cx="625475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l">
              <a:lnSpc>
                <a:spcPct val="90000"/>
              </a:lnSpc>
            </a:pPr>
            <a:r>
              <a:rPr kumimoji="0" lang="en-US" sz="1300" b="1"/>
              <a:t>Bundle-</a:t>
            </a:r>
          </a:p>
          <a:p>
            <a:pPr algn="l">
              <a:lnSpc>
                <a:spcPct val="90000"/>
              </a:lnSpc>
            </a:pPr>
            <a:r>
              <a:rPr kumimoji="0" lang="en-US" sz="1300" b="1"/>
              <a:t>sheath</a:t>
            </a:r>
          </a:p>
          <a:p>
            <a:pPr algn="l">
              <a:lnSpc>
                <a:spcPct val="90000"/>
              </a:lnSpc>
            </a:pPr>
            <a:r>
              <a:rPr kumimoji="0" lang="en-US" sz="1300" b="1"/>
              <a:t>cell</a:t>
            </a:r>
          </a:p>
        </p:txBody>
      </p:sp>
      <p:sp>
        <p:nvSpPr>
          <p:cNvPr id="57351" name="Text Box 12"/>
          <p:cNvSpPr txBox="1">
            <a:spLocks noChangeArrowheads="1"/>
          </p:cNvSpPr>
          <p:nvPr/>
        </p:nvSpPr>
        <p:spPr bwMode="auto">
          <a:xfrm>
            <a:off x="1258888" y="2276475"/>
            <a:ext cx="1279525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l">
              <a:lnSpc>
                <a:spcPct val="90000"/>
              </a:lnSpc>
            </a:pPr>
            <a:r>
              <a:rPr kumimoji="0" lang="en-US" sz="1300" b="1"/>
              <a:t>Vein</a:t>
            </a:r>
          </a:p>
          <a:p>
            <a:pPr algn="l">
              <a:lnSpc>
                <a:spcPct val="90000"/>
              </a:lnSpc>
            </a:pPr>
            <a:r>
              <a:rPr kumimoji="0" lang="en-US" sz="1300" b="1"/>
              <a:t>(vascular tissue)</a:t>
            </a:r>
          </a:p>
        </p:txBody>
      </p:sp>
      <p:sp>
        <p:nvSpPr>
          <p:cNvPr id="57352" name="AutoShape 13"/>
          <p:cNvSpPr>
            <a:spLocks/>
          </p:cNvSpPr>
          <p:nvPr/>
        </p:nvSpPr>
        <p:spPr bwMode="auto">
          <a:xfrm>
            <a:off x="1452563" y="1165225"/>
            <a:ext cx="146050" cy="876300"/>
          </a:xfrm>
          <a:prstGeom prst="leftBrace">
            <a:avLst>
              <a:gd name="adj1" fmla="val 50000"/>
              <a:gd name="adj2" fmla="val 50000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353" name="AutoShape 14"/>
          <p:cNvSpPr>
            <a:spLocks/>
          </p:cNvSpPr>
          <p:nvPr/>
        </p:nvSpPr>
        <p:spPr bwMode="auto">
          <a:xfrm>
            <a:off x="2641600" y="2362200"/>
            <a:ext cx="152400" cy="330200"/>
          </a:xfrm>
          <a:prstGeom prst="leftBrace">
            <a:avLst>
              <a:gd name="adj1" fmla="val 18056"/>
              <a:gd name="adj2" fmla="val 50000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354" name="Line 15"/>
          <p:cNvSpPr>
            <a:spLocks noChangeShapeType="1"/>
          </p:cNvSpPr>
          <p:nvPr/>
        </p:nvSpPr>
        <p:spPr bwMode="auto">
          <a:xfrm>
            <a:off x="2520950" y="2527300"/>
            <a:ext cx="13335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355" name="Line 16"/>
          <p:cNvSpPr>
            <a:spLocks noChangeShapeType="1"/>
          </p:cNvSpPr>
          <p:nvPr/>
        </p:nvSpPr>
        <p:spPr bwMode="auto">
          <a:xfrm>
            <a:off x="2216150" y="1682750"/>
            <a:ext cx="660400" cy="5207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356" name="Line 17"/>
          <p:cNvSpPr>
            <a:spLocks noChangeShapeType="1"/>
          </p:cNvSpPr>
          <p:nvPr/>
        </p:nvSpPr>
        <p:spPr bwMode="auto">
          <a:xfrm>
            <a:off x="2660650" y="1352550"/>
            <a:ext cx="412750" cy="4635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357" name="Text Box 18"/>
          <p:cNvSpPr txBox="1">
            <a:spLocks noChangeArrowheads="1"/>
          </p:cNvSpPr>
          <p:nvPr/>
        </p:nvSpPr>
        <p:spPr bwMode="auto">
          <a:xfrm>
            <a:off x="3392488" y="3521075"/>
            <a:ext cx="498475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l">
              <a:lnSpc>
                <a:spcPct val="90000"/>
              </a:lnSpc>
            </a:pPr>
            <a:r>
              <a:rPr kumimoji="0" lang="en-US" sz="1300" b="1"/>
              <a:t>Stoma</a:t>
            </a:r>
          </a:p>
        </p:txBody>
      </p:sp>
      <p:sp>
        <p:nvSpPr>
          <p:cNvPr id="57358" name="Line 19"/>
          <p:cNvSpPr>
            <a:spLocks noChangeShapeType="1"/>
          </p:cNvSpPr>
          <p:nvPr/>
        </p:nvSpPr>
        <p:spPr bwMode="auto">
          <a:xfrm>
            <a:off x="3644900" y="2870200"/>
            <a:ext cx="0" cy="6413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359" name="Text Box 20"/>
          <p:cNvSpPr txBox="1">
            <a:spLocks noChangeArrowheads="1"/>
          </p:cNvSpPr>
          <p:nvPr/>
        </p:nvSpPr>
        <p:spPr bwMode="auto">
          <a:xfrm>
            <a:off x="6376988" y="682625"/>
            <a:ext cx="1260475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l">
              <a:lnSpc>
                <a:spcPct val="90000"/>
              </a:lnSpc>
            </a:pPr>
            <a:r>
              <a:rPr kumimoji="0" lang="en-US" sz="1300" b="1"/>
              <a:t>The C</a:t>
            </a:r>
            <a:r>
              <a:rPr kumimoji="0" lang="en-US" sz="1300" b="1" baseline="-25000"/>
              <a:t>4</a:t>
            </a:r>
            <a:r>
              <a:rPr kumimoji="0" lang="en-US" sz="1300" b="1"/>
              <a:t> pathway</a:t>
            </a:r>
          </a:p>
        </p:txBody>
      </p:sp>
      <p:sp>
        <p:nvSpPr>
          <p:cNvPr id="57360" name="Text Box 21"/>
          <p:cNvSpPr txBox="1">
            <a:spLocks noChangeArrowheads="1"/>
          </p:cNvSpPr>
          <p:nvPr/>
        </p:nvSpPr>
        <p:spPr bwMode="auto">
          <a:xfrm>
            <a:off x="5818188" y="1012825"/>
            <a:ext cx="803275" cy="32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l">
              <a:lnSpc>
                <a:spcPct val="90000"/>
              </a:lnSpc>
            </a:pPr>
            <a:r>
              <a:rPr kumimoji="0" lang="en-US" sz="1300" b="1"/>
              <a:t>Mesophyll</a:t>
            </a:r>
          </a:p>
          <a:p>
            <a:pPr algn="l">
              <a:lnSpc>
                <a:spcPct val="90000"/>
              </a:lnSpc>
            </a:pPr>
            <a:r>
              <a:rPr kumimoji="0" lang="en-US" sz="1300" b="1"/>
              <a:t>cell</a:t>
            </a:r>
          </a:p>
        </p:txBody>
      </p:sp>
      <p:sp>
        <p:nvSpPr>
          <p:cNvPr id="57361" name="Text Box 22"/>
          <p:cNvSpPr txBox="1">
            <a:spLocks noChangeArrowheads="1"/>
          </p:cNvSpPr>
          <p:nvPr/>
        </p:nvSpPr>
        <p:spPr bwMode="auto">
          <a:xfrm>
            <a:off x="8497888" y="1173163"/>
            <a:ext cx="409575" cy="217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l">
              <a:lnSpc>
                <a:spcPct val="90000"/>
              </a:lnSpc>
            </a:pPr>
            <a:r>
              <a:rPr kumimoji="0" lang="en-US" sz="1300" b="1"/>
              <a:t>CO</a:t>
            </a:r>
            <a:r>
              <a:rPr kumimoji="0" lang="en-US" sz="1300" b="1" baseline="-25000"/>
              <a:t>2</a:t>
            </a:r>
            <a:endParaRPr kumimoji="0" lang="en-US" sz="1300" b="1"/>
          </a:p>
        </p:txBody>
      </p:sp>
      <p:sp>
        <p:nvSpPr>
          <p:cNvPr id="57362" name="Text Box 23"/>
          <p:cNvSpPr txBox="1">
            <a:spLocks noChangeArrowheads="1"/>
          </p:cNvSpPr>
          <p:nvPr/>
        </p:nvSpPr>
        <p:spPr bwMode="auto">
          <a:xfrm>
            <a:off x="6477000" y="1293813"/>
            <a:ext cx="1247775" cy="14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l">
              <a:lnSpc>
                <a:spcPct val="90000"/>
              </a:lnSpc>
            </a:pPr>
            <a:r>
              <a:rPr kumimoji="0" lang="en-US" sz="1200" b="1"/>
              <a:t>PEP carboxylase</a:t>
            </a:r>
          </a:p>
        </p:txBody>
      </p:sp>
      <p:sp>
        <p:nvSpPr>
          <p:cNvPr id="57363" name="Text Box 24"/>
          <p:cNvSpPr txBox="1">
            <a:spLocks noChangeArrowheads="1"/>
          </p:cNvSpPr>
          <p:nvPr/>
        </p:nvSpPr>
        <p:spPr bwMode="auto">
          <a:xfrm>
            <a:off x="5919788" y="2070100"/>
            <a:ext cx="1430337" cy="17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l">
              <a:lnSpc>
                <a:spcPct val="90000"/>
              </a:lnSpc>
            </a:pPr>
            <a:r>
              <a:rPr kumimoji="0" lang="en-US" sz="1300" b="1"/>
              <a:t>Oxaloacetate (4C)</a:t>
            </a:r>
          </a:p>
        </p:txBody>
      </p:sp>
      <p:sp>
        <p:nvSpPr>
          <p:cNvPr id="57364" name="Text Box 25"/>
          <p:cNvSpPr txBox="1">
            <a:spLocks noChangeArrowheads="1"/>
          </p:cNvSpPr>
          <p:nvPr/>
        </p:nvSpPr>
        <p:spPr bwMode="auto">
          <a:xfrm>
            <a:off x="6107113" y="2586038"/>
            <a:ext cx="895350" cy="17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l">
              <a:lnSpc>
                <a:spcPct val="90000"/>
              </a:lnSpc>
            </a:pPr>
            <a:r>
              <a:rPr kumimoji="0" lang="en-US" sz="1300" b="1"/>
              <a:t>Malate (4C)</a:t>
            </a:r>
          </a:p>
        </p:txBody>
      </p:sp>
      <p:sp>
        <p:nvSpPr>
          <p:cNvPr id="57365" name="Text Box 26"/>
          <p:cNvSpPr txBox="1">
            <a:spLocks noChangeArrowheads="1"/>
          </p:cNvSpPr>
          <p:nvPr/>
        </p:nvSpPr>
        <p:spPr bwMode="auto">
          <a:xfrm>
            <a:off x="7485063" y="2052638"/>
            <a:ext cx="701675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l"/>
            <a:r>
              <a:rPr kumimoji="0" lang="en-US" sz="1300" b="1"/>
              <a:t>PEP (3C)</a:t>
            </a:r>
          </a:p>
        </p:txBody>
      </p:sp>
      <p:sp>
        <p:nvSpPr>
          <p:cNvPr id="57366" name="Text Box 27"/>
          <p:cNvSpPr txBox="1">
            <a:spLocks noChangeArrowheads="1"/>
          </p:cNvSpPr>
          <p:nvPr/>
        </p:nvSpPr>
        <p:spPr bwMode="auto">
          <a:xfrm>
            <a:off x="8061325" y="2281238"/>
            <a:ext cx="363538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l"/>
            <a:r>
              <a:rPr kumimoji="0" lang="en-US" sz="1300" b="1"/>
              <a:t>ADP</a:t>
            </a:r>
          </a:p>
        </p:txBody>
      </p:sp>
      <p:sp>
        <p:nvSpPr>
          <p:cNvPr id="57367" name="Text Box 28"/>
          <p:cNvSpPr txBox="1">
            <a:spLocks noChangeArrowheads="1"/>
          </p:cNvSpPr>
          <p:nvPr/>
        </p:nvSpPr>
        <p:spPr bwMode="auto">
          <a:xfrm>
            <a:off x="8008938" y="2603500"/>
            <a:ext cx="338137" cy="166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l"/>
            <a:r>
              <a:rPr kumimoji="0" lang="en-US" sz="1300" b="1"/>
              <a:t>ATP</a:t>
            </a:r>
          </a:p>
        </p:txBody>
      </p:sp>
      <p:sp>
        <p:nvSpPr>
          <p:cNvPr id="57368" name="Text Box 29"/>
          <p:cNvSpPr txBox="1">
            <a:spLocks noChangeArrowheads="1"/>
          </p:cNvSpPr>
          <p:nvPr/>
        </p:nvSpPr>
        <p:spPr bwMode="auto">
          <a:xfrm>
            <a:off x="7104063" y="3162300"/>
            <a:ext cx="1082675" cy="20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l"/>
            <a:r>
              <a:rPr kumimoji="0" lang="en-US" sz="1300" b="1"/>
              <a:t>Pyruvate (3C)</a:t>
            </a:r>
          </a:p>
        </p:txBody>
      </p:sp>
      <p:sp>
        <p:nvSpPr>
          <p:cNvPr id="57369" name="Text Box 30"/>
          <p:cNvSpPr txBox="1">
            <a:spLocks noChangeArrowheads="1"/>
          </p:cNvSpPr>
          <p:nvPr/>
        </p:nvSpPr>
        <p:spPr bwMode="auto">
          <a:xfrm>
            <a:off x="6796088" y="3467100"/>
            <a:ext cx="409575" cy="217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l">
              <a:lnSpc>
                <a:spcPct val="90000"/>
              </a:lnSpc>
            </a:pPr>
            <a:r>
              <a:rPr kumimoji="0" lang="en-US" sz="1300" b="1"/>
              <a:t>CO</a:t>
            </a:r>
            <a:r>
              <a:rPr kumimoji="0" lang="en-US" sz="1300" b="1" baseline="-25000"/>
              <a:t>2</a:t>
            </a:r>
            <a:endParaRPr kumimoji="0" lang="en-US" sz="1300" b="1"/>
          </a:p>
        </p:txBody>
      </p:sp>
      <p:sp>
        <p:nvSpPr>
          <p:cNvPr id="57370" name="Text Box 31"/>
          <p:cNvSpPr txBox="1">
            <a:spLocks noChangeArrowheads="1"/>
          </p:cNvSpPr>
          <p:nvPr/>
        </p:nvSpPr>
        <p:spPr bwMode="auto">
          <a:xfrm>
            <a:off x="5648325" y="3290888"/>
            <a:ext cx="600075" cy="563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l">
              <a:lnSpc>
                <a:spcPct val="90000"/>
              </a:lnSpc>
            </a:pPr>
            <a:r>
              <a:rPr kumimoji="0" lang="en-US" sz="1300" b="1"/>
              <a:t>Bundle-</a:t>
            </a:r>
          </a:p>
          <a:p>
            <a:pPr algn="l">
              <a:lnSpc>
                <a:spcPct val="90000"/>
              </a:lnSpc>
            </a:pPr>
            <a:r>
              <a:rPr kumimoji="0" lang="en-US" sz="1300" b="1"/>
              <a:t>sheath</a:t>
            </a:r>
          </a:p>
          <a:p>
            <a:pPr algn="l">
              <a:lnSpc>
                <a:spcPct val="90000"/>
              </a:lnSpc>
            </a:pPr>
            <a:r>
              <a:rPr kumimoji="0" lang="en-US" sz="1300" b="1"/>
              <a:t>cell</a:t>
            </a:r>
          </a:p>
        </p:txBody>
      </p:sp>
      <p:sp>
        <p:nvSpPr>
          <p:cNvPr id="57371" name="Text Box 32"/>
          <p:cNvSpPr txBox="1">
            <a:spLocks noChangeArrowheads="1"/>
          </p:cNvSpPr>
          <p:nvPr/>
        </p:nvSpPr>
        <p:spPr bwMode="auto">
          <a:xfrm>
            <a:off x="7367588" y="3976688"/>
            <a:ext cx="4730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l">
              <a:lnSpc>
                <a:spcPct val="90000"/>
              </a:lnSpc>
            </a:pPr>
            <a:r>
              <a:rPr kumimoji="0" lang="en-US" sz="1300" b="1"/>
              <a:t>Calvin</a:t>
            </a:r>
          </a:p>
          <a:p>
            <a:pPr algn="l">
              <a:lnSpc>
                <a:spcPct val="90000"/>
              </a:lnSpc>
            </a:pPr>
            <a:r>
              <a:rPr kumimoji="0" lang="en-US" sz="1300" b="1"/>
              <a:t>Cycle</a:t>
            </a:r>
          </a:p>
        </p:txBody>
      </p:sp>
      <p:sp>
        <p:nvSpPr>
          <p:cNvPr id="57372" name="Text Box 33"/>
          <p:cNvSpPr txBox="1">
            <a:spLocks noChangeArrowheads="1"/>
          </p:cNvSpPr>
          <p:nvPr/>
        </p:nvSpPr>
        <p:spPr bwMode="auto">
          <a:xfrm>
            <a:off x="7094538" y="4695825"/>
            <a:ext cx="481012" cy="1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l">
              <a:lnSpc>
                <a:spcPct val="90000"/>
              </a:lnSpc>
            </a:pPr>
            <a:r>
              <a:rPr kumimoji="0" lang="en-US" sz="1300" b="1"/>
              <a:t>Sugar</a:t>
            </a:r>
          </a:p>
        </p:txBody>
      </p:sp>
      <p:sp>
        <p:nvSpPr>
          <p:cNvPr id="57373" name="Text Box 34"/>
          <p:cNvSpPr txBox="1">
            <a:spLocks noChangeArrowheads="1"/>
          </p:cNvSpPr>
          <p:nvPr/>
        </p:nvSpPr>
        <p:spPr bwMode="auto">
          <a:xfrm>
            <a:off x="6783388" y="5392738"/>
            <a:ext cx="717550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l">
              <a:lnSpc>
                <a:spcPct val="90000"/>
              </a:lnSpc>
            </a:pPr>
            <a:r>
              <a:rPr kumimoji="0" lang="en-US" sz="1300" b="1"/>
              <a:t>Vascular</a:t>
            </a:r>
          </a:p>
          <a:p>
            <a:pPr algn="l">
              <a:lnSpc>
                <a:spcPct val="90000"/>
              </a:lnSpc>
            </a:pPr>
            <a:r>
              <a:rPr kumimoji="0" lang="en-US" sz="1300" b="1"/>
              <a:t>tissue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Content Placeholder 2"/>
          <p:cNvSpPr>
            <a:spLocks noGrp="1"/>
          </p:cNvSpPr>
          <p:nvPr>
            <p:ph idx="1"/>
          </p:nvPr>
        </p:nvSpPr>
        <p:spPr>
          <a:xfrm>
            <a:off x="0" y="612775"/>
            <a:ext cx="9144000" cy="6245225"/>
          </a:xfrm>
        </p:spPr>
        <p:txBody>
          <a:bodyPr>
            <a:noAutofit/>
          </a:bodyPr>
          <a:lstStyle/>
          <a:p>
            <a:r>
              <a:rPr lang="en-US" sz="4400" dirty="0" smtClean="0"/>
              <a:t>1. Crab Grass</a:t>
            </a:r>
            <a:br>
              <a:rPr lang="en-US" sz="4400" dirty="0" smtClean="0"/>
            </a:br>
            <a:r>
              <a:rPr lang="en-US" sz="4400" dirty="0" smtClean="0"/>
              <a:t>2. Corn</a:t>
            </a:r>
            <a:br>
              <a:rPr lang="en-US" sz="4400" dirty="0" smtClean="0"/>
            </a:br>
            <a:r>
              <a:rPr lang="en-US" sz="4400" dirty="0" smtClean="0"/>
              <a:t>3. Amaranth</a:t>
            </a:r>
            <a:br>
              <a:rPr lang="en-US" sz="4400" dirty="0" smtClean="0"/>
            </a:br>
            <a:r>
              <a:rPr lang="en-US" sz="4400" dirty="0" smtClean="0"/>
              <a:t>4. </a:t>
            </a:r>
            <a:r>
              <a:rPr lang="en-US" sz="4400" dirty="0" err="1" smtClean="0"/>
              <a:t>Sorgham</a:t>
            </a:r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en-US" sz="4400" dirty="0" smtClean="0"/>
              <a:t>5. Millet</a:t>
            </a:r>
            <a:br>
              <a:rPr lang="en-US" sz="4400" dirty="0" smtClean="0"/>
            </a:br>
            <a:r>
              <a:rPr lang="en-US" sz="4400" dirty="0" smtClean="0"/>
              <a:t>6. Sugarcane</a:t>
            </a:r>
            <a:br>
              <a:rPr lang="en-US" sz="4400" dirty="0" smtClean="0"/>
            </a:br>
            <a:r>
              <a:rPr lang="en-US" sz="4400" dirty="0" smtClean="0"/>
              <a:t>7. Nut grass</a:t>
            </a:r>
            <a:br>
              <a:rPr lang="en-US" sz="4400" dirty="0" smtClean="0"/>
            </a:br>
            <a:r>
              <a:rPr lang="en-US" sz="4400" dirty="0" smtClean="0"/>
              <a:t>8. Barnyard grass</a:t>
            </a:r>
            <a:br>
              <a:rPr lang="en-US" sz="4400" dirty="0" smtClean="0"/>
            </a:br>
            <a:r>
              <a:rPr lang="en-US" sz="4400" dirty="0" smtClean="0"/>
              <a:t>9. </a:t>
            </a:r>
            <a:r>
              <a:rPr lang="en-US" sz="4400" dirty="0" err="1" smtClean="0"/>
              <a:t>fourwinged</a:t>
            </a:r>
            <a:r>
              <a:rPr lang="en-US" sz="4400" dirty="0" smtClean="0"/>
              <a:t> salt bush.</a:t>
            </a:r>
            <a:br>
              <a:rPr lang="en-US" sz="4400" dirty="0" smtClean="0"/>
            </a:br>
            <a:endParaRPr lang="en-US" sz="4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>
          <a:xfrm>
            <a:off x="227013" y="76200"/>
            <a:ext cx="8534400" cy="503238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mtClean="0"/>
              <a:t>CAM Plants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idx="1"/>
          </p:nvPr>
        </p:nvSpPr>
        <p:spPr>
          <a:xfrm>
            <a:off x="0" y="925512"/>
            <a:ext cx="9144000" cy="5932487"/>
          </a:xfrm>
        </p:spPr>
        <p:txBody>
          <a:bodyPr>
            <a:normAutofit/>
          </a:bodyPr>
          <a:lstStyle/>
          <a:p>
            <a:pPr eaLnBrk="1" hangingPunct="1"/>
            <a:r>
              <a:rPr lang="en-US" sz="4000" dirty="0" smtClean="0"/>
              <a:t>Some plants, including succulents, use </a:t>
            </a:r>
            <a:r>
              <a:rPr lang="en-US" sz="4000" b="1" dirty="0" err="1" smtClean="0"/>
              <a:t>crassulacean</a:t>
            </a:r>
            <a:r>
              <a:rPr lang="en-US" sz="4000" b="1" dirty="0" smtClean="0"/>
              <a:t> acid metabolism (CAM)</a:t>
            </a:r>
            <a:r>
              <a:rPr lang="en-US" sz="4000" dirty="0" smtClean="0"/>
              <a:t> to fix carbon</a:t>
            </a:r>
          </a:p>
          <a:p>
            <a:pPr eaLnBrk="1" hangingPunct="1"/>
            <a:r>
              <a:rPr lang="en-US" sz="4000" b="1" dirty="0" smtClean="0"/>
              <a:t>CAM plants </a:t>
            </a:r>
            <a:r>
              <a:rPr lang="en-US" sz="4000" dirty="0" smtClean="0"/>
              <a:t>open their stomata at night, incorporating CO</a:t>
            </a:r>
            <a:r>
              <a:rPr lang="en-US" sz="4000" baseline="-25000" dirty="0" smtClean="0"/>
              <a:t>2</a:t>
            </a:r>
            <a:r>
              <a:rPr lang="en-US" sz="4000" dirty="0" smtClean="0"/>
              <a:t> into organic acids</a:t>
            </a:r>
          </a:p>
          <a:p>
            <a:pPr eaLnBrk="1" hangingPunct="1"/>
            <a:r>
              <a:rPr lang="en-US" sz="4000" dirty="0" smtClean="0"/>
              <a:t>Stomata close during the day, and CO</a:t>
            </a:r>
            <a:r>
              <a:rPr lang="en-US" sz="4000" baseline="-25000" dirty="0" smtClean="0"/>
              <a:t>2 </a:t>
            </a:r>
            <a:r>
              <a:rPr lang="en-US" sz="4000" dirty="0" smtClean="0"/>
              <a:t>is released from organic acids and used in the Calvin cycle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5" descr="10_20C4AndCAMPhotosynth-U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4575" y="139700"/>
            <a:ext cx="7054850" cy="657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419" name="Text Box 7"/>
          <p:cNvSpPr txBox="1">
            <a:spLocks noChangeArrowheads="1"/>
          </p:cNvSpPr>
          <p:nvPr/>
        </p:nvSpPr>
        <p:spPr bwMode="auto">
          <a:xfrm>
            <a:off x="6862763" y="3394075"/>
            <a:ext cx="579437" cy="188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>
              <a:lnSpc>
                <a:spcPct val="90000"/>
              </a:lnSpc>
            </a:pPr>
            <a:r>
              <a:rPr kumimoji="0" lang="en-US" sz="1300" b="1"/>
              <a:t>CO</a:t>
            </a:r>
            <a:r>
              <a:rPr kumimoji="0" lang="en-US" sz="1300" b="1" baseline="-25000"/>
              <a:t>2</a:t>
            </a:r>
            <a:endParaRPr kumimoji="0" lang="en-US" sz="1300" b="1"/>
          </a:p>
        </p:txBody>
      </p:sp>
      <p:sp>
        <p:nvSpPr>
          <p:cNvPr id="60420" name="Text Box 8"/>
          <p:cNvSpPr txBox="1">
            <a:spLocks noChangeArrowheads="1"/>
          </p:cNvSpPr>
          <p:nvPr/>
        </p:nvSpPr>
        <p:spPr bwMode="auto">
          <a:xfrm>
            <a:off x="930275" y="3016250"/>
            <a:ext cx="1144588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>
              <a:lnSpc>
                <a:spcPct val="90000"/>
              </a:lnSpc>
            </a:pPr>
            <a:r>
              <a:rPr kumimoji="0" lang="en-US" sz="1300" b="1"/>
              <a:t>Sugarcane</a:t>
            </a:r>
          </a:p>
        </p:txBody>
      </p:sp>
      <p:sp>
        <p:nvSpPr>
          <p:cNvPr id="60421" name="Text Box 9"/>
          <p:cNvSpPr txBox="1">
            <a:spLocks noChangeArrowheads="1"/>
          </p:cNvSpPr>
          <p:nvPr/>
        </p:nvSpPr>
        <p:spPr bwMode="auto">
          <a:xfrm>
            <a:off x="1690688" y="3673475"/>
            <a:ext cx="868362" cy="36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l">
              <a:lnSpc>
                <a:spcPct val="90000"/>
              </a:lnSpc>
            </a:pPr>
            <a:r>
              <a:rPr kumimoji="0" lang="en-US" sz="1300" b="1"/>
              <a:t>Mesophyll</a:t>
            </a:r>
          </a:p>
          <a:p>
            <a:pPr algn="l">
              <a:lnSpc>
                <a:spcPct val="90000"/>
              </a:lnSpc>
            </a:pPr>
            <a:r>
              <a:rPr kumimoji="0" lang="en-US" sz="1300" b="1"/>
              <a:t>cell</a:t>
            </a:r>
          </a:p>
        </p:txBody>
      </p:sp>
      <p:sp>
        <p:nvSpPr>
          <p:cNvPr id="60422" name="Text Box 10"/>
          <p:cNvSpPr txBox="1">
            <a:spLocks noChangeArrowheads="1"/>
          </p:cNvSpPr>
          <p:nvPr/>
        </p:nvSpPr>
        <p:spPr bwMode="auto">
          <a:xfrm>
            <a:off x="3451225" y="3390900"/>
            <a:ext cx="579438" cy="188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>
              <a:lnSpc>
                <a:spcPct val="90000"/>
              </a:lnSpc>
            </a:pPr>
            <a:r>
              <a:rPr kumimoji="0" lang="en-US" sz="1300" b="1"/>
              <a:t>CO</a:t>
            </a:r>
            <a:r>
              <a:rPr kumimoji="0" lang="en-US" sz="1300" b="1" baseline="-25000"/>
              <a:t>2</a:t>
            </a:r>
            <a:endParaRPr kumimoji="0" lang="en-US" sz="1300" b="1"/>
          </a:p>
        </p:txBody>
      </p:sp>
      <p:sp>
        <p:nvSpPr>
          <p:cNvPr id="60423" name="Text Box 11"/>
          <p:cNvSpPr txBox="1">
            <a:spLocks noChangeArrowheads="1"/>
          </p:cNvSpPr>
          <p:nvPr/>
        </p:nvSpPr>
        <p:spPr bwMode="auto">
          <a:xfrm>
            <a:off x="2952750" y="3148013"/>
            <a:ext cx="579438" cy="188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>
              <a:lnSpc>
                <a:spcPct val="90000"/>
              </a:lnSpc>
            </a:pPr>
            <a:r>
              <a:rPr kumimoji="0" lang="en-US" sz="1400" b="1"/>
              <a:t>C</a:t>
            </a:r>
            <a:r>
              <a:rPr kumimoji="0" lang="en-US" sz="1400" b="1" baseline="-25000"/>
              <a:t>4</a:t>
            </a:r>
            <a:endParaRPr kumimoji="0" lang="en-US" sz="1400" b="1"/>
          </a:p>
        </p:txBody>
      </p:sp>
      <p:sp>
        <p:nvSpPr>
          <p:cNvPr id="60424" name="Text Box 12"/>
          <p:cNvSpPr txBox="1">
            <a:spLocks noChangeArrowheads="1"/>
          </p:cNvSpPr>
          <p:nvPr/>
        </p:nvSpPr>
        <p:spPr bwMode="auto">
          <a:xfrm>
            <a:off x="1692275" y="4664075"/>
            <a:ext cx="649288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l">
              <a:lnSpc>
                <a:spcPct val="90000"/>
              </a:lnSpc>
            </a:pPr>
            <a:r>
              <a:rPr kumimoji="0" lang="en-US" sz="1300" b="1"/>
              <a:t>Bundle-</a:t>
            </a:r>
          </a:p>
          <a:p>
            <a:pPr algn="l">
              <a:lnSpc>
                <a:spcPct val="90000"/>
              </a:lnSpc>
            </a:pPr>
            <a:r>
              <a:rPr kumimoji="0" lang="en-US" sz="1300" b="1"/>
              <a:t>sheath</a:t>
            </a:r>
          </a:p>
          <a:p>
            <a:pPr algn="l">
              <a:lnSpc>
                <a:spcPct val="90000"/>
              </a:lnSpc>
            </a:pPr>
            <a:r>
              <a:rPr kumimoji="0" lang="en-US" sz="1300" b="1"/>
              <a:t>cell</a:t>
            </a:r>
          </a:p>
        </p:txBody>
      </p:sp>
      <p:sp>
        <p:nvSpPr>
          <p:cNvPr id="60425" name="Text Box 13"/>
          <p:cNvSpPr txBox="1">
            <a:spLocks noChangeArrowheads="1"/>
          </p:cNvSpPr>
          <p:nvPr/>
        </p:nvSpPr>
        <p:spPr bwMode="auto">
          <a:xfrm>
            <a:off x="4475163" y="5119688"/>
            <a:ext cx="1182687" cy="525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l">
              <a:lnSpc>
                <a:spcPct val="90000"/>
              </a:lnSpc>
            </a:pPr>
            <a:r>
              <a:rPr kumimoji="0" lang="en-US" sz="1300" b="1"/>
              <a:t>Organic acids</a:t>
            </a:r>
          </a:p>
          <a:p>
            <a:pPr algn="l">
              <a:lnSpc>
                <a:spcPct val="90000"/>
              </a:lnSpc>
            </a:pPr>
            <a:r>
              <a:rPr kumimoji="0" lang="en-US" sz="1300" b="1"/>
              <a:t>release CO</a:t>
            </a:r>
            <a:r>
              <a:rPr kumimoji="0" lang="en-US" sz="1300" b="1" baseline="-25000"/>
              <a:t>2</a:t>
            </a:r>
            <a:r>
              <a:rPr kumimoji="0" lang="en-US" sz="1300" b="1"/>
              <a:t> to </a:t>
            </a:r>
          </a:p>
          <a:p>
            <a:pPr algn="l">
              <a:lnSpc>
                <a:spcPct val="90000"/>
              </a:lnSpc>
            </a:pPr>
            <a:r>
              <a:rPr kumimoji="0" lang="en-US" sz="1300" b="1"/>
              <a:t>Calvin cycle</a:t>
            </a:r>
          </a:p>
        </p:txBody>
      </p:sp>
      <p:sp>
        <p:nvSpPr>
          <p:cNvPr id="60426" name="Text Box 14"/>
          <p:cNvSpPr txBox="1">
            <a:spLocks noChangeArrowheads="1"/>
          </p:cNvSpPr>
          <p:nvPr/>
        </p:nvSpPr>
        <p:spPr bwMode="auto">
          <a:xfrm>
            <a:off x="4465638" y="3716338"/>
            <a:ext cx="1487487" cy="71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l">
              <a:lnSpc>
                <a:spcPct val="90000"/>
              </a:lnSpc>
            </a:pPr>
            <a:r>
              <a:rPr kumimoji="0" lang="en-US" sz="1300" b="1"/>
              <a:t>CO</a:t>
            </a:r>
            <a:r>
              <a:rPr kumimoji="0" lang="en-US" sz="1300" b="1" baseline="-25000"/>
              <a:t>2</a:t>
            </a:r>
            <a:r>
              <a:rPr kumimoji="0" lang="en-US" sz="1300" b="1"/>
              <a:t> incorporated</a:t>
            </a:r>
          </a:p>
          <a:p>
            <a:pPr algn="l">
              <a:lnSpc>
                <a:spcPct val="90000"/>
              </a:lnSpc>
            </a:pPr>
            <a:r>
              <a:rPr kumimoji="0" lang="en-US" sz="1300" b="1"/>
              <a:t>into four-carbon</a:t>
            </a:r>
          </a:p>
          <a:p>
            <a:pPr algn="l">
              <a:lnSpc>
                <a:spcPct val="90000"/>
              </a:lnSpc>
            </a:pPr>
            <a:r>
              <a:rPr kumimoji="0" lang="en-US" sz="1300" b="1"/>
              <a:t>organic acids</a:t>
            </a:r>
          </a:p>
          <a:p>
            <a:pPr algn="l">
              <a:lnSpc>
                <a:spcPct val="90000"/>
              </a:lnSpc>
            </a:pPr>
            <a:r>
              <a:rPr kumimoji="0" lang="en-US" sz="1300" b="1"/>
              <a:t>(carbon fixation)</a:t>
            </a:r>
          </a:p>
        </p:txBody>
      </p:sp>
      <p:sp>
        <p:nvSpPr>
          <p:cNvPr id="60427" name="Text Box 15"/>
          <p:cNvSpPr txBox="1">
            <a:spLocks noChangeArrowheads="1"/>
          </p:cNvSpPr>
          <p:nvPr/>
        </p:nvSpPr>
        <p:spPr bwMode="auto">
          <a:xfrm>
            <a:off x="4613275" y="3014663"/>
            <a:ext cx="979488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>
              <a:lnSpc>
                <a:spcPct val="90000"/>
              </a:lnSpc>
            </a:pPr>
            <a:r>
              <a:rPr kumimoji="0" lang="en-US" sz="1300" b="1"/>
              <a:t>Pineapple</a:t>
            </a:r>
          </a:p>
        </p:txBody>
      </p:sp>
      <p:sp>
        <p:nvSpPr>
          <p:cNvPr id="60428" name="Text Box 16"/>
          <p:cNvSpPr txBox="1">
            <a:spLocks noChangeArrowheads="1"/>
          </p:cNvSpPr>
          <p:nvPr/>
        </p:nvSpPr>
        <p:spPr bwMode="auto">
          <a:xfrm>
            <a:off x="7456488" y="3675063"/>
            <a:ext cx="674687" cy="195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>
              <a:lnSpc>
                <a:spcPct val="90000"/>
              </a:lnSpc>
            </a:pPr>
            <a:r>
              <a:rPr kumimoji="0" lang="en-US" sz="1300" b="1"/>
              <a:t>Night</a:t>
            </a:r>
          </a:p>
        </p:txBody>
      </p:sp>
      <p:sp>
        <p:nvSpPr>
          <p:cNvPr id="60429" name="Text Box 17"/>
          <p:cNvSpPr txBox="1">
            <a:spLocks noChangeArrowheads="1"/>
          </p:cNvSpPr>
          <p:nvPr/>
        </p:nvSpPr>
        <p:spPr bwMode="auto">
          <a:xfrm>
            <a:off x="7519988" y="4662488"/>
            <a:ext cx="420687" cy="195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>
              <a:lnSpc>
                <a:spcPct val="90000"/>
              </a:lnSpc>
            </a:pPr>
            <a:r>
              <a:rPr kumimoji="0" lang="en-US" sz="1300" b="1"/>
              <a:t>Day</a:t>
            </a:r>
          </a:p>
        </p:txBody>
      </p:sp>
      <p:sp>
        <p:nvSpPr>
          <p:cNvPr id="60430" name="Text Box 18"/>
          <p:cNvSpPr txBox="1">
            <a:spLocks noChangeArrowheads="1"/>
          </p:cNvSpPr>
          <p:nvPr/>
        </p:nvSpPr>
        <p:spPr bwMode="auto">
          <a:xfrm>
            <a:off x="6496050" y="3152775"/>
            <a:ext cx="420688" cy="19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>
              <a:lnSpc>
                <a:spcPct val="90000"/>
              </a:lnSpc>
            </a:pPr>
            <a:r>
              <a:rPr kumimoji="0" lang="en-US" sz="1400" b="1"/>
              <a:t>CAM</a:t>
            </a:r>
          </a:p>
        </p:txBody>
      </p:sp>
      <p:sp>
        <p:nvSpPr>
          <p:cNvPr id="60431" name="Text Box 19"/>
          <p:cNvSpPr txBox="1">
            <a:spLocks noChangeArrowheads="1"/>
          </p:cNvSpPr>
          <p:nvPr/>
        </p:nvSpPr>
        <p:spPr bwMode="auto">
          <a:xfrm>
            <a:off x="6503988" y="5980113"/>
            <a:ext cx="420687" cy="195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>
              <a:lnSpc>
                <a:spcPct val="90000"/>
              </a:lnSpc>
            </a:pPr>
            <a:r>
              <a:rPr kumimoji="0" lang="en-US" sz="1300" b="1"/>
              <a:t>Sugar</a:t>
            </a:r>
          </a:p>
        </p:txBody>
      </p:sp>
      <p:sp>
        <p:nvSpPr>
          <p:cNvPr id="60432" name="Text Box 20"/>
          <p:cNvSpPr txBox="1">
            <a:spLocks noChangeArrowheads="1"/>
          </p:cNvSpPr>
          <p:nvPr/>
        </p:nvSpPr>
        <p:spPr bwMode="auto">
          <a:xfrm>
            <a:off x="3090863" y="5975350"/>
            <a:ext cx="420687" cy="19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>
              <a:lnSpc>
                <a:spcPct val="90000"/>
              </a:lnSpc>
            </a:pPr>
            <a:r>
              <a:rPr kumimoji="0" lang="en-US" sz="1300" b="1"/>
              <a:t>Sugar</a:t>
            </a:r>
          </a:p>
        </p:txBody>
      </p:sp>
      <p:sp>
        <p:nvSpPr>
          <p:cNvPr id="60433" name="Text Box 21"/>
          <p:cNvSpPr txBox="1">
            <a:spLocks noChangeArrowheads="1"/>
          </p:cNvSpPr>
          <p:nvPr/>
        </p:nvSpPr>
        <p:spPr bwMode="auto">
          <a:xfrm>
            <a:off x="2924175" y="5216525"/>
            <a:ext cx="687388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/>
            <a:r>
              <a:rPr kumimoji="0" lang="en-US" sz="1300" b="1"/>
              <a:t>Calvin</a:t>
            </a:r>
          </a:p>
          <a:p>
            <a:pPr algn="ctr"/>
            <a:r>
              <a:rPr kumimoji="0" lang="en-US" sz="1300" b="1"/>
              <a:t>Cycle</a:t>
            </a:r>
          </a:p>
        </p:txBody>
      </p:sp>
      <p:sp>
        <p:nvSpPr>
          <p:cNvPr id="60434" name="Text Box 22"/>
          <p:cNvSpPr txBox="1">
            <a:spLocks noChangeArrowheads="1"/>
          </p:cNvSpPr>
          <p:nvPr/>
        </p:nvSpPr>
        <p:spPr bwMode="auto">
          <a:xfrm>
            <a:off x="6326188" y="5237163"/>
            <a:ext cx="687387" cy="34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>
              <a:lnSpc>
                <a:spcPct val="90000"/>
              </a:lnSpc>
            </a:pPr>
            <a:r>
              <a:rPr kumimoji="0" lang="en-US" sz="1300" b="1"/>
              <a:t>Calvin</a:t>
            </a:r>
          </a:p>
          <a:p>
            <a:pPr algn="ctr">
              <a:lnSpc>
                <a:spcPct val="90000"/>
              </a:lnSpc>
            </a:pPr>
            <a:r>
              <a:rPr kumimoji="0" lang="en-US" sz="1300" b="1"/>
              <a:t>Cycle</a:t>
            </a:r>
          </a:p>
        </p:txBody>
      </p:sp>
      <p:sp>
        <p:nvSpPr>
          <p:cNvPr id="60435" name="Text Box 23"/>
          <p:cNvSpPr txBox="1">
            <a:spLocks noChangeArrowheads="1"/>
          </p:cNvSpPr>
          <p:nvPr/>
        </p:nvSpPr>
        <p:spPr bwMode="auto">
          <a:xfrm>
            <a:off x="2584450" y="3889375"/>
            <a:ext cx="954088" cy="20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>
              <a:lnSpc>
                <a:spcPct val="90000"/>
              </a:lnSpc>
            </a:pPr>
            <a:r>
              <a:rPr kumimoji="0" lang="en-US" sz="1300" b="1"/>
              <a:t>Organic acid</a:t>
            </a:r>
          </a:p>
        </p:txBody>
      </p:sp>
      <p:sp>
        <p:nvSpPr>
          <p:cNvPr id="60436" name="Text Box 24"/>
          <p:cNvSpPr txBox="1">
            <a:spLocks noChangeArrowheads="1"/>
          </p:cNvSpPr>
          <p:nvPr/>
        </p:nvSpPr>
        <p:spPr bwMode="auto">
          <a:xfrm>
            <a:off x="6008688" y="3886200"/>
            <a:ext cx="954087" cy="20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>
              <a:lnSpc>
                <a:spcPct val="90000"/>
              </a:lnSpc>
            </a:pPr>
            <a:r>
              <a:rPr kumimoji="0" lang="en-US" sz="1300" b="1"/>
              <a:t>Organic acid</a:t>
            </a:r>
          </a:p>
        </p:txBody>
      </p:sp>
      <p:sp>
        <p:nvSpPr>
          <p:cNvPr id="60437" name="Text Box 25"/>
          <p:cNvSpPr txBox="1">
            <a:spLocks noChangeArrowheads="1"/>
          </p:cNvSpPr>
          <p:nvPr/>
        </p:nvSpPr>
        <p:spPr bwMode="auto">
          <a:xfrm>
            <a:off x="2078038" y="6348413"/>
            <a:ext cx="2413000" cy="144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>
              <a:lnSpc>
                <a:spcPct val="90000"/>
              </a:lnSpc>
            </a:pPr>
            <a:r>
              <a:rPr kumimoji="0" lang="en-US" sz="1300" b="1"/>
              <a:t>(a) Spatial separation of steps</a:t>
            </a:r>
          </a:p>
        </p:txBody>
      </p:sp>
      <p:sp>
        <p:nvSpPr>
          <p:cNvPr id="60438" name="Text Box 26"/>
          <p:cNvSpPr txBox="1">
            <a:spLocks noChangeArrowheads="1"/>
          </p:cNvSpPr>
          <p:nvPr/>
        </p:nvSpPr>
        <p:spPr bwMode="auto">
          <a:xfrm>
            <a:off x="5392738" y="6350000"/>
            <a:ext cx="2565400" cy="157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>
              <a:lnSpc>
                <a:spcPct val="90000"/>
              </a:lnSpc>
            </a:pPr>
            <a:r>
              <a:rPr kumimoji="0" lang="en-US" sz="1300" b="1"/>
              <a:t>(b) Temporal separation of steps</a:t>
            </a:r>
          </a:p>
        </p:txBody>
      </p:sp>
      <p:sp>
        <p:nvSpPr>
          <p:cNvPr id="60439" name="Text Box 27"/>
          <p:cNvSpPr txBox="1">
            <a:spLocks noChangeArrowheads="1"/>
          </p:cNvSpPr>
          <p:nvPr/>
        </p:nvSpPr>
        <p:spPr bwMode="auto">
          <a:xfrm>
            <a:off x="3000375" y="4714875"/>
            <a:ext cx="579438" cy="188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>
              <a:lnSpc>
                <a:spcPct val="90000"/>
              </a:lnSpc>
            </a:pPr>
            <a:r>
              <a:rPr kumimoji="0" lang="en-US" sz="1300" b="1"/>
              <a:t>CO</a:t>
            </a:r>
            <a:r>
              <a:rPr kumimoji="0" lang="en-US" sz="1300" b="1" baseline="-25000"/>
              <a:t>2</a:t>
            </a:r>
            <a:endParaRPr kumimoji="0" lang="en-US" sz="1300" b="1"/>
          </a:p>
        </p:txBody>
      </p:sp>
      <p:sp>
        <p:nvSpPr>
          <p:cNvPr id="60440" name="Text Box 28"/>
          <p:cNvSpPr txBox="1">
            <a:spLocks noChangeArrowheads="1"/>
          </p:cNvSpPr>
          <p:nvPr/>
        </p:nvSpPr>
        <p:spPr bwMode="auto">
          <a:xfrm>
            <a:off x="6411913" y="4714875"/>
            <a:ext cx="579437" cy="188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>
              <a:lnSpc>
                <a:spcPct val="90000"/>
              </a:lnSpc>
            </a:pPr>
            <a:r>
              <a:rPr kumimoji="0" lang="en-US" sz="1300" b="1"/>
              <a:t>CO</a:t>
            </a:r>
            <a:r>
              <a:rPr kumimoji="0" lang="en-US" sz="1300" b="1" baseline="-25000"/>
              <a:t>2</a:t>
            </a:r>
            <a:endParaRPr kumimoji="0" lang="en-US" sz="1300" b="1"/>
          </a:p>
        </p:txBody>
      </p:sp>
      <p:sp>
        <p:nvSpPr>
          <p:cNvPr id="60441" name="Oval 29"/>
          <p:cNvSpPr>
            <a:spLocks noChangeArrowheads="1"/>
          </p:cNvSpPr>
          <p:nvPr/>
        </p:nvSpPr>
        <p:spPr bwMode="auto">
          <a:xfrm>
            <a:off x="4214813" y="3708400"/>
            <a:ext cx="203200" cy="204788"/>
          </a:xfrm>
          <a:prstGeom prst="ellipse">
            <a:avLst/>
          </a:prstGeom>
          <a:solidFill>
            <a:srgbClr val="0090CE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0442" name="Oval 30"/>
          <p:cNvSpPr>
            <a:spLocks noChangeArrowheads="1"/>
          </p:cNvSpPr>
          <p:nvPr/>
        </p:nvSpPr>
        <p:spPr bwMode="auto">
          <a:xfrm>
            <a:off x="4211638" y="5111750"/>
            <a:ext cx="203200" cy="204788"/>
          </a:xfrm>
          <a:prstGeom prst="ellipse">
            <a:avLst/>
          </a:prstGeom>
          <a:solidFill>
            <a:srgbClr val="0090CE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0443" name="Text Box 31"/>
          <p:cNvSpPr txBox="1">
            <a:spLocks noChangeArrowheads="1"/>
          </p:cNvSpPr>
          <p:nvPr/>
        </p:nvSpPr>
        <p:spPr bwMode="auto">
          <a:xfrm>
            <a:off x="4241800" y="3724275"/>
            <a:ext cx="153988" cy="131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>
              <a:lnSpc>
                <a:spcPct val="90000"/>
              </a:lnSpc>
            </a:pPr>
            <a:r>
              <a:rPr kumimoji="0" lang="en-US" sz="1300" b="1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60444" name="Text Box 32"/>
          <p:cNvSpPr txBox="1">
            <a:spLocks noChangeArrowheads="1"/>
          </p:cNvSpPr>
          <p:nvPr/>
        </p:nvSpPr>
        <p:spPr bwMode="auto">
          <a:xfrm>
            <a:off x="4237038" y="5127625"/>
            <a:ext cx="153987" cy="131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>
              <a:lnSpc>
                <a:spcPct val="90000"/>
              </a:lnSpc>
            </a:pPr>
            <a:r>
              <a:rPr kumimoji="0" lang="en-US" sz="1300" b="1">
                <a:solidFill>
                  <a:schemeClr val="bg1"/>
                </a:solidFill>
              </a:rPr>
              <a:t>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05233"/>
          </a:xfrm>
        </p:spPr>
        <p:txBody>
          <a:bodyPr/>
          <a:lstStyle/>
          <a:p>
            <a:r>
              <a:rPr lang="en-US" altLang="en-US" sz="2400" dirty="0" smtClean="0"/>
              <a:t>Which of the following INCORRECTLY matches a process with its typical location?</a:t>
            </a:r>
            <a:endParaRPr lang="en-US" sz="2400" dirty="0" smtClean="0"/>
          </a:p>
        </p:txBody>
      </p:sp>
      <p:sp>
        <p:nvSpPr>
          <p:cNvPr id="69635" name="Content Placeholder 2"/>
          <p:cNvSpPr>
            <a:spLocks noGrp="1"/>
          </p:cNvSpPr>
          <p:nvPr>
            <p:ph idx="1"/>
          </p:nvPr>
        </p:nvSpPr>
        <p:spPr>
          <a:xfrm>
            <a:off x="457200" y="1283110"/>
            <a:ext cx="8229600" cy="5574890"/>
          </a:xfrm>
        </p:spPr>
        <p:txBody>
          <a:bodyPr>
            <a:noAutofit/>
          </a:bodyPr>
          <a:lstStyle/>
          <a:p>
            <a:r>
              <a:rPr lang="en-US" altLang="en-US" sz="2800" dirty="0" smtClean="0"/>
              <a:t>Oxygen gas is produced—the soluble space surrounded by the </a:t>
            </a:r>
            <a:r>
              <a:rPr lang="en-US" altLang="en-US" sz="2800" dirty="0" err="1" smtClean="0"/>
              <a:t>thylakoid</a:t>
            </a:r>
            <a:r>
              <a:rPr lang="en-US" altLang="en-US" sz="2800" dirty="0" smtClean="0"/>
              <a:t> membranes</a:t>
            </a:r>
          </a:p>
          <a:p>
            <a:r>
              <a:rPr lang="en-US" altLang="en-US" sz="2800" dirty="0" smtClean="0"/>
              <a:t>Activated chlorophyll donates an electron— in the </a:t>
            </a:r>
            <a:r>
              <a:rPr lang="en-US" altLang="en-US" sz="2800" dirty="0" err="1" smtClean="0"/>
              <a:t>thylakoid</a:t>
            </a:r>
            <a:r>
              <a:rPr lang="en-US" altLang="en-US" sz="2800" dirty="0" smtClean="0"/>
              <a:t> membranes</a:t>
            </a:r>
          </a:p>
          <a:p>
            <a:r>
              <a:rPr lang="en-US" altLang="en-US" sz="2800" dirty="0" smtClean="0"/>
              <a:t>NADPH is oxidized to NADP</a:t>
            </a:r>
            <a:r>
              <a:rPr lang="en-US" altLang="en-US" sz="2800" baseline="30000" dirty="0" smtClean="0">
                <a:sym typeface="Symbol" pitchFamily="18" charset="2"/>
              </a:rPr>
              <a:t></a:t>
            </a:r>
            <a:r>
              <a:rPr lang="en-US" altLang="en-US" sz="2800" dirty="0" smtClean="0"/>
              <a:t>—the </a:t>
            </a:r>
            <a:r>
              <a:rPr lang="en-US" altLang="en-US" sz="2800" dirty="0" err="1" smtClean="0"/>
              <a:t>stroma</a:t>
            </a:r>
            <a:r>
              <a:rPr lang="en-US" altLang="en-US" sz="2800" dirty="0" smtClean="0"/>
              <a:t> of the chloroplast</a:t>
            </a:r>
          </a:p>
          <a:p>
            <a:r>
              <a:rPr lang="en-US" altLang="en-US" sz="2800" b="1" dirty="0" smtClean="0"/>
              <a:t>ATP is produced</a:t>
            </a:r>
            <a:r>
              <a:rPr lang="en-US" altLang="en-US" sz="2800" dirty="0" smtClean="0"/>
              <a:t>—</a:t>
            </a:r>
            <a:r>
              <a:rPr lang="en-US" altLang="en-US" sz="2800" b="1" dirty="0" smtClean="0"/>
              <a:t>the space </a:t>
            </a:r>
            <a:br>
              <a:rPr lang="en-US" altLang="en-US" sz="2800" b="1" dirty="0" smtClean="0"/>
            </a:br>
            <a:r>
              <a:rPr lang="en-US" altLang="en-US" sz="2800" b="1" dirty="0" smtClean="0"/>
              <a:t>between the two chloroplast </a:t>
            </a:r>
            <a:br>
              <a:rPr lang="en-US" altLang="en-US" sz="2800" b="1" dirty="0" smtClean="0"/>
            </a:br>
            <a:r>
              <a:rPr lang="en-US" altLang="en-US" sz="2800" b="1" dirty="0" smtClean="0"/>
              <a:t>envelope membranes</a:t>
            </a:r>
          </a:p>
          <a:p>
            <a:r>
              <a:rPr lang="en-US" altLang="en-US" sz="2800" dirty="0" smtClean="0"/>
              <a:t>RUBISCO catalyzes carbon </a:t>
            </a:r>
            <a:br>
              <a:rPr lang="en-US" altLang="en-US" sz="2800" dirty="0" smtClean="0"/>
            </a:br>
            <a:r>
              <a:rPr lang="en-US" altLang="en-US" sz="2800" dirty="0" smtClean="0"/>
              <a:t>fixation—the </a:t>
            </a:r>
            <a:r>
              <a:rPr lang="en-US" altLang="en-US" sz="2800" dirty="0" err="1" smtClean="0"/>
              <a:t>stroma</a:t>
            </a:r>
            <a:r>
              <a:rPr lang="en-US" altLang="en-US" sz="2800" dirty="0" smtClean="0"/>
              <a:t> of the</a:t>
            </a:r>
            <a:r>
              <a:rPr lang="en-US" altLang="en-US" sz="2400" dirty="0" smtClean="0"/>
              <a:t/>
            </a:r>
            <a:br>
              <a:rPr lang="en-US" altLang="en-US" sz="2400" dirty="0" smtClean="0"/>
            </a:br>
            <a:r>
              <a:rPr lang="en-US" altLang="en-US" sz="2400" dirty="0" smtClean="0"/>
              <a:t> </a:t>
            </a:r>
            <a:r>
              <a:rPr lang="en-US" altLang="en-US" sz="2800" dirty="0" smtClean="0"/>
              <a:t>chloroplast</a:t>
            </a:r>
            <a:endParaRPr lang="en-US" altLang="en-US" sz="2400" dirty="0" smtClean="0"/>
          </a:p>
        </p:txBody>
      </p:sp>
      <p:grpSp>
        <p:nvGrpSpPr>
          <p:cNvPr id="69636" name="Group 4"/>
          <p:cNvGrpSpPr>
            <a:grpSpLocks/>
          </p:cNvGrpSpPr>
          <p:nvPr/>
        </p:nvGrpSpPr>
        <p:grpSpPr bwMode="auto">
          <a:xfrm>
            <a:off x="4719483" y="4262284"/>
            <a:ext cx="4424517" cy="2330245"/>
            <a:chOff x="2372810" y="1667116"/>
            <a:chExt cx="6378998" cy="3784560"/>
          </a:xfrm>
        </p:grpSpPr>
        <p:pic>
          <p:nvPicPr>
            <p:cNvPr id="69637" name="Picture 2" descr="\\172.168.8.215\irdvd\52789_campbell_bio_10e_irdvd\production\ART\final_jpeg_files\chap010\labeled\10_04bChloroplast-L.jpg"/>
            <p:cNvPicPr>
              <a:picLocks noChangeAspect="1" noChangeArrowheads="1"/>
            </p:cNvPicPr>
            <p:nvPr/>
          </p:nvPicPr>
          <p:blipFill>
            <a:blip r:embed="rId3"/>
            <a:srcRect b="30856"/>
            <a:stretch>
              <a:fillRect/>
            </a:stretch>
          </p:blipFill>
          <p:spPr bwMode="auto">
            <a:xfrm>
              <a:off x="2636758" y="1667116"/>
              <a:ext cx="6115050" cy="35530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9638" name="TextBox 6"/>
            <p:cNvSpPr txBox="1">
              <a:spLocks noChangeArrowheads="1"/>
            </p:cNvSpPr>
            <p:nvPr/>
          </p:nvSpPr>
          <p:spPr bwMode="auto">
            <a:xfrm>
              <a:off x="2372810" y="4710894"/>
              <a:ext cx="4386805" cy="74078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90485"/>
          </a:xfrm>
        </p:spPr>
        <p:txBody>
          <a:bodyPr/>
          <a:lstStyle/>
          <a:p>
            <a:r>
              <a:rPr lang="en-US" altLang="en-US" sz="2600" dirty="0" smtClean="0"/>
              <a:t>Of the following events from the light reactions of photosynthesis, which would be expected to occur first?</a:t>
            </a:r>
            <a:endParaRPr lang="en-US" sz="2600" dirty="0" smtClean="0"/>
          </a:p>
        </p:txBody>
      </p:sp>
      <p:sp>
        <p:nvSpPr>
          <p:cNvPr id="7168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5257800"/>
          </a:xfrm>
        </p:spPr>
        <p:txBody>
          <a:bodyPr>
            <a:normAutofit/>
          </a:bodyPr>
          <a:lstStyle/>
          <a:p>
            <a:r>
              <a:rPr lang="en-US" altLang="en-US" sz="2800" b="1" dirty="0" smtClean="0"/>
              <a:t>Light-induced reduction of the primary electron </a:t>
            </a:r>
            <a:br>
              <a:rPr lang="en-US" altLang="en-US" sz="2800" b="1" dirty="0" smtClean="0"/>
            </a:br>
            <a:r>
              <a:rPr lang="en-US" altLang="en-US" sz="2800" b="1" dirty="0" smtClean="0"/>
              <a:t>acceptor in the reaction center of PS II takes place.</a:t>
            </a:r>
          </a:p>
          <a:p>
            <a:r>
              <a:rPr lang="en-US" altLang="en-US" sz="2800" dirty="0" smtClean="0"/>
              <a:t>While being split, electrons are taken out of water.</a:t>
            </a:r>
          </a:p>
          <a:p>
            <a:r>
              <a:rPr lang="en-US" altLang="en-US" sz="2800" dirty="0" smtClean="0"/>
              <a:t>donation of electrons from reduced </a:t>
            </a:r>
            <a:r>
              <a:rPr lang="en-US" altLang="en-US" sz="2800" dirty="0" err="1" smtClean="0"/>
              <a:t>Pq</a:t>
            </a:r>
            <a:r>
              <a:rPr lang="en-US" altLang="en-US" sz="2800" dirty="0" smtClean="0"/>
              <a:t> to the </a:t>
            </a:r>
            <a:r>
              <a:rPr lang="en-US" altLang="en-US" sz="2800" dirty="0" err="1" smtClean="0"/>
              <a:t>cytochrome</a:t>
            </a:r>
            <a:r>
              <a:rPr lang="en-US" altLang="en-US" sz="2800" dirty="0" smtClean="0"/>
              <a:t> complex</a:t>
            </a:r>
          </a:p>
          <a:p>
            <a:r>
              <a:rPr lang="en-US" altLang="en-US" sz="2800" dirty="0" smtClean="0"/>
              <a:t>acceptance of electrons by Pc from the </a:t>
            </a:r>
            <a:r>
              <a:rPr lang="en-US" altLang="en-US" sz="2800" dirty="0" err="1" smtClean="0"/>
              <a:t>cytochrome</a:t>
            </a:r>
            <a:r>
              <a:rPr lang="en-US" altLang="en-US" sz="2800" dirty="0" smtClean="0"/>
              <a:t> complex</a:t>
            </a:r>
          </a:p>
          <a:p>
            <a:r>
              <a:rPr lang="en-US" altLang="en-US" sz="2800" dirty="0" err="1" smtClean="0"/>
              <a:t>Pq</a:t>
            </a:r>
            <a:r>
              <a:rPr lang="en-US" altLang="en-US" sz="2800" dirty="0" smtClean="0"/>
              <a:t> gets electrons </a:t>
            </a:r>
            <a:br>
              <a:rPr lang="en-US" altLang="en-US" sz="2800" dirty="0" smtClean="0"/>
            </a:br>
            <a:r>
              <a:rPr lang="en-US" altLang="en-US" sz="2800" dirty="0" smtClean="0"/>
              <a:t>from the reduced </a:t>
            </a:r>
            <a:br>
              <a:rPr lang="en-US" altLang="en-US" sz="2800" dirty="0" smtClean="0"/>
            </a:br>
            <a:r>
              <a:rPr lang="en-US" altLang="en-US" sz="2800" dirty="0" smtClean="0"/>
              <a:t>primary electron </a:t>
            </a:r>
            <a:br>
              <a:rPr lang="en-US" altLang="en-US" sz="2800" dirty="0" smtClean="0"/>
            </a:br>
            <a:r>
              <a:rPr lang="en-US" altLang="en-US" sz="2800" dirty="0" smtClean="0"/>
              <a:t>acceptor of PS II.</a:t>
            </a:r>
          </a:p>
        </p:txBody>
      </p:sp>
      <p:pic>
        <p:nvPicPr>
          <p:cNvPr id="71684" name="Picture 3" descr="\\172.168.8.215\irdvd\52789_campbell_bio_10e_irdvd\production\ART\final_jpeg_files\chap010\labeled\10_18_ThylakoidMembrane-L.jpg"/>
          <p:cNvPicPr>
            <a:picLocks noChangeAspect="1" noChangeArrowheads="1"/>
          </p:cNvPicPr>
          <p:nvPr/>
        </p:nvPicPr>
        <p:blipFill>
          <a:blip r:embed="rId3"/>
          <a:srcRect b="45837"/>
          <a:stretch>
            <a:fillRect/>
          </a:stretch>
        </p:blipFill>
        <p:spPr bwMode="auto">
          <a:xfrm>
            <a:off x="3539613" y="4760912"/>
            <a:ext cx="5604387" cy="2097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40860"/>
          </a:xfrm>
        </p:spPr>
        <p:txBody>
          <a:bodyPr>
            <a:normAutofit fontScale="90000"/>
          </a:bodyPr>
          <a:lstStyle/>
          <a:p>
            <a:r>
              <a:rPr lang="en-US" altLang="en-US" sz="3200" dirty="0" smtClean="0"/>
              <a:t>When donating its activated electron, the chlorophyll in </a:t>
            </a:r>
            <a:r>
              <a:rPr lang="en-US" altLang="en-US" sz="3200" dirty="0" err="1" smtClean="0"/>
              <a:t>photosystem</a:t>
            </a:r>
            <a:r>
              <a:rPr lang="en-US" altLang="en-US" sz="3200" dirty="0" smtClean="0"/>
              <a:t> II (P680) is said to be a very powerful oxidizing agent. This is best shown by its ability to</a:t>
            </a:r>
            <a:endParaRPr lang="en-US" sz="3200" dirty="0" smtClean="0"/>
          </a:p>
        </p:txBody>
      </p:sp>
      <p:sp>
        <p:nvSpPr>
          <p:cNvPr id="72707" name="Content Placeholder 2"/>
          <p:cNvSpPr>
            <a:spLocks noGrp="1"/>
          </p:cNvSpPr>
          <p:nvPr>
            <p:ph idx="1"/>
          </p:nvPr>
        </p:nvSpPr>
        <p:spPr>
          <a:xfrm>
            <a:off x="0" y="2315497"/>
            <a:ext cx="9143999" cy="4542503"/>
          </a:xfrm>
        </p:spPr>
        <p:txBody>
          <a:bodyPr>
            <a:normAutofit/>
          </a:bodyPr>
          <a:lstStyle/>
          <a:p>
            <a:r>
              <a:rPr lang="en-US" altLang="en-US" dirty="0" smtClean="0"/>
              <a:t>make use of a proton electrochemical gradient to drive the formation of ATP.</a:t>
            </a:r>
          </a:p>
          <a:p>
            <a:r>
              <a:rPr lang="en-US" altLang="en-US" dirty="0" smtClean="0"/>
              <a:t>force the oxidation of oxygen in water to oxygen </a:t>
            </a:r>
            <a:br>
              <a:rPr lang="en-US" altLang="en-US" dirty="0" smtClean="0"/>
            </a:br>
            <a:r>
              <a:rPr lang="en-US" altLang="en-US" dirty="0" smtClean="0"/>
              <a:t>gas.</a:t>
            </a:r>
          </a:p>
          <a:p>
            <a:r>
              <a:rPr lang="en-US" altLang="en-US" dirty="0" smtClean="0"/>
              <a:t>donate an electron to </a:t>
            </a:r>
            <a:r>
              <a:rPr lang="en-US" altLang="en-US" dirty="0" err="1" smtClean="0"/>
              <a:t>plastoquinone</a:t>
            </a:r>
            <a:r>
              <a:rPr lang="en-US" altLang="en-US" dirty="0" smtClean="0"/>
              <a:t> (</a:t>
            </a:r>
            <a:r>
              <a:rPr lang="en-US" altLang="en-US" dirty="0" err="1" smtClean="0"/>
              <a:t>Pq</a:t>
            </a:r>
            <a:r>
              <a:rPr lang="en-US" altLang="en-US" dirty="0" smtClean="0"/>
              <a:t>).</a:t>
            </a:r>
          </a:p>
          <a:p>
            <a:r>
              <a:rPr lang="en-US" altLang="en-US" dirty="0" smtClean="0"/>
              <a:t>absorb light energy to power </a:t>
            </a:r>
            <a:r>
              <a:rPr lang="en-US" altLang="en-US" dirty="0" err="1" smtClean="0"/>
              <a:t>redox</a:t>
            </a:r>
            <a:r>
              <a:rPr lang="en-US" altLang="en-US" dirty="0" smtClean="0"/>
              <a:t> reactions.</a:t>
            </a:r>
          </a:p>
          <a:p>
            <a:r>
              <a:rPr lang="en-US" altLang="en-US" dirty="0" smtClean="0"/>
              <a:t>force the reduction of NADP</a:t>
            </a:r>
            <a:r>
              <a:rPr lang="en-US" altLang="en-US" baseline="30000" dirty="0" smtClean="0"/>
              <a:t>+</a:t>
            </a:r>
            <a:r>
              <a:rPr lang="en-US" altLang="en-US" dirty="0" smtClean="0"/>
              <a:t> to NADPH.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sz="2400" smtClean="0"/>
              <a:t>One good reason for carrying out the production of oxygen gas (O</a:t>
            </a:r>
            <a:r>
              <a:rPr lang="en-US" altLang="en-US" sz="2400" baseline="-25000" smtClean="0"/>
              <a:t>2</a:t>
            </a:r>
            <a:r>
              <a:rPr lang="en-US" altLang="en-US" sz="2400" smtClean="0"/>
              <a:t>) in the space surrounded by the thylakoid membranes, and not in the stroma of the chloroplasts, is</a:t>
            </a:r>
            <a:endParaRPr lang="en-US" sz="2400" smtClean="0"/>
          </a:p>
        </p:txBody>
      </p:sp>
      <p:sp>
        <p:nvSpPr>
          <p:cNvPr id="74755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Autofit/>
          </a:bodyPr>
          <a:lstStyle/>
          <a:p>
            <a:r>
              <a:rPr lang="en-US" altLang="en-US" sz="2400" dirty="0" smtClean="0"/>
              <a:t>that this makes it easier for O</a:t>
            </a:r>
            <a:r>
              <a:rPr lang="en-US" altLang="en-US" sz="2400" baseline="-25000" dirty="0" smtClean="0"/>
              <a:t>2</a:t>
            </a:r>
            <a:r>
              <a:rPr lang="en-US" altLang="en-US" sz="2400" dirty="0" smtClean="0"/>
              <a:t> to exit the chloroplast.</a:t>
            </a:r>
          </a:p>
          <a:p>
            <a:r>
              <a:rPr lang="en-US" altLang="en-US" sz="2400" dirty="0" smtClean="0"/>
              <a:t>that the hydrogen ions released can contribute to the H</a:t>
            </a:r>
            <a:r>
              <a:rPr lang="en-US" altLang="en-US" sz="2400" baseline="30000" dirty="0" smtClean="0">
                <a:sym typeface="Symbol" pitchFamily="18" charset="2"/>
              </a:rPr>
              <a:t></a:t>
            </a:r>
            <a:r>
              <a:rPr lang="en-US" altLang="en-US" sz="2400" dirty="0" smtClean="0"/>
              <a:t> electrochemical gradient being generated.</a:t>
            </a:r>
          </a:p>
          <a:p>
            <a:r>
              <a:rPr lang="en-US" altLang="en-US" sz="2400" dirty="0" smtClean="0"/>
              <a:t>to reduce the concentration of O</a:t>
            </a:r>
            <a:r>
              <a:rPr lang="en-US" altLang="en-US" sz="2400" baseline="-25000" dirty="0" smtClean="0"/>
              <a:t>2</a:t>
            </a:r>
            <a:r>
              <a:rPr lang="en-US" altLang="en-US" sz="2400" dirty="0" smtClean="0"/>
              <a:t> in the </a:t>
            </a:r>
            <a:r>
              <a:rPr lang="en-US" altLang="en-US" sz="2400" dirty="0" err="1" smtClean="0"/>
              <a:t>stroma</a:t>
            </a:r>
            <a:r>
              <a:rPr lang="en-US" altLang="en-US" sz="2400" dirty="0" smtClean="0"/>
              <a:t> so that</a:t>
            </a:r>
            <a:br>
              <a:rPr lang="en-US" altLang="en-US" sz="2400" dirty="0" smtClean="0"/>
            </a:br>
            <a:r>
              <a:rPr lang="en-US" altLang="en-US" sz="2400" dirty="0" smtClean="0"/>
              <a:t> organic matter located there is not oxidized by it.</a:t>
            </a:r>
          </a:p>
          <a:p>
            <a:r>
              <a:rPr lang="en-US" altLang="en-US" sz="2400" dirty="0" smtClean="0"/>
              <a:t>that the concentration of water in this space is high, making it easier to form O</a:t>
            </a:r>
            <a:r>
              <a:rPr lang="en-US" altLang="en-US" sz="2400" baseline="-25000" dirty="0" smtClean="0"/>
              <a:t>2</a:t>
            </a:r>
            <a:r>
              <a:rPr lang="en-US" altLang="en-US" sz="2400" dirty="0" smtClean="0"/>
              <a:t> from the water.</a:t>
            </a:r>
          </a:p>
          <a:p>
            <a:r>
              <a:rPr lang="en-US" altLang="en-US" sz="2400" dirty="0" smtClean="0"/>
              <a:t>that carrying out this process in the </a:t>
            </a:r>
            <a:br>
              <a:rPr lang="en-US" altLang="en-US" sz="2400" dirty="0" smtClean="0"/>
            </a:br>
            <a:r>
              <a:rPr lang="en-US" altLang="en-US" sz="2400" dirty="0" err="1" smtClean="0"/>
              <a:t>stroma</a:t>
            </a:r>
            <a:r>
              <a:rPr lang="en-US" altLang="en-US" sz="2400" dirty="0" smtClean="0"/>
              <a:t> would tend to dry out </a:t>
            </a:r>
            <a:br>
              <a:rPr lang="en-US" altLang="en-US" sz="2400" dirty="0" smtClean="0"/>
            </a:br>
            <a:r>
              <a:rPr lang="en-US" altLang="en-US" sz="2400" dirty="0" smtClean="0"/>
              <a:t>this compartment and denature </a:t>
            </a:r>
            <a:br>
              <a:rPr lang="en-US" altLang="en-US" sz="2400" dirty="0" smtClean="0"/>
            </a:br>
            <a:r>
              <a:rPr lang="en-US" altLang="en-US" sz="2400" dirty="0" smtClean="0"/>
              <a:t>the enzymes of the Calvin cycle </a:t>
            </a:r>
            <a:br>
              <a:rPr lang="en-US" altLang="en-US" sz="2400" dirty="0" smtClean="0"/>
            </a:br>
            <a:r>
              <a:rPr lang="en-US" altLang="en-US" sz="2400" dirty="0" smtClean="0"/>
              <a:t>located there.</a:t>
            </a:r>
          </a:p>
        </p:txBody>
      </p:sp>
      <p:pic>
        <p:nvPicPr>
          <p:cNvPr id="74756" name="Picture 3" descr="\\172.168.8.215\irdvd\52789_campbell_bio_10e_irdvd\production\ART\final_jpeg_files\chap010\labeled\10_18_ThylakoidMembrane-L.jpg"/>
          <p:cNvPicPr>
            <a:picLocks noChangeAspect="1" noChangeArrowheads="1"/>
          </p:cNvPicPr>
          <p:nvPr/>
        </p:nvPicPr>
        <p:blipFill>
          <a:blip r:embed="rId3"/>
          <a:srcRect l="12444" r="3979" b="45837"/>
          <a:stretch>
            <a:fillRect/>
          </a:stretch>
        </p:blipFill>
        <p:spPr bwMode="auto">
          <a:xfrm>
            <a:off x="4675239" y="4837472"/>
            <a:ext cx="4468761" cy="2020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3999" cy="3052916"/>
          </a:xfrm>
        </p:spPr>
        <p:txBody>
          <a:bodyPr>
            <a:noAutofit/>
          </a:bodyPr>
          <a:lstStyle/>
          <a:p>
            <a:pPr indent="0">
              <a:lnSpc>
                <a:spcPts val="2400"/>
              </a:lnSpc>
            </a:pPr>
            <a:r>
              <a:rPr lang="en-US" altLang="en-US" sz="2400" dirty="0" smtClean="0"/>
              <a:t>The net reactions for some aerobic respiratory processes in mitochondria, and for some reactions of photosynthesis in the chloroplast are given below.</a:t>
            </a:r>
            <a:r>
              <a:rPr lang="en-US" altLang="en-US" sz="600" dirty="0" smtClean="0"/>
              <a:t/>
            </a:r>
            <a:br>
              <a:rPr lang="en-US" altLang="en-US" sz="600" dirty="0" smtClean="0"/>
            </a:br>
            <a:r>
              <a:rPr lang="en-US" altLang="en-US" sz="2400" dirty="0" err="1" smtClean="0"/>
              <a:t>Pyruvate</a:t>
            </a:r>
            <a:r>
              <a:rPr lang="en-US" altLang="en-US" sz="2400" dirty="0" smtClean="0"/>
              <a:t> import and the Citric acid cycle:</a:t>
            </a:r>
            <a:br>
              <a:rPr lang="en-US" altLang="en-US" sz="2400" dirty="0" smtClean="0"/>
            </a:br>
            <a:r>
              <a:rPr lang="en-US" altLang="en-US" sz="2000" dirty="0" err="1" smtClean="0"/>
              <a:t>Pyruvic</a:t>
            </a:r>
            <a:r>
              <a:rPr lang="en-US" altLang="en-US" sz="2000" dirty="0" smtClean="0"/>
              <a:t> acid + FAD + 4NAD</a:t>
            </a:r>
            <a:r>
              <a:rPr lang="en-US" altLang="en-US" sz="2000" baseline="30000" dirty="0" smtClean="0"/>
              <a:t>+</a:t>
            </a:r>
            <a:r>
              <a:rPr lang="en-US" altLang="en-US" sz="2000" dirty="0" smtClean="0"/>
              <a:t> + ADP + P</a:t>
            </a:r>
            <a:r>
              <a:rPr lang="en-US" altLang="en-US" sz="2000" baseline="-25000" dirty="0" smtClean="0"/>
              <a:t>i </a:t>
            </a:r>
            <a:r>
              <a:rPr lang="en-US" altLang="en-US" sz="2000" dirty="0" smtClean="0"/>
              <a:t>÷ 3CO</a:t>
            </a:r>
            <a:r>
              <a:rPr lang="en-US" altLang="en-US" sz="2000" baseline="-25000" dirty="0" smtClean="0"/>
              <a:t>2</a:t>
            </a:r>
            <a:r>
              <a:rPr lang="en-US" altLang="en-US" sz="2000" dirty="0" smtClean="0"/>
              <a:t> + FADH</a:t>
            </a:r>
            <a:r>
              <a:rPr lang="en-US" altLang="en-US" sz="2000" baseline="-25000" dirty="0" smtClean="0"/>
              <a:t>2</a:t>
            </a:r>
            <a:r>
              <a:rPr lang="en-US" altLang="en-US" sz="2000" dirty="0" smtClean="0"/>
              <a:t> + 4NADH + 4H</a:t>
            </a:r>
            <a:r>
              <a:rPr lang="en-US" altLang="en-US" sz="2000" baseline="30000" dirty="0" smtClean="0"/>
              <a:t>+</a:t>
            </a:r>
            <a:r>
              <a:rPr lang="en-US" altLang="en-US" sz="2000" dirty="0" smtClean="0"/>
              <a:t>+ ATP </a:t>
            </a:r>
            <a:r>
              <a:rPr lang="en-US" altLang="en-US" sz="2400" dirty="0" smtClean="0"/>
              <a:t/>
            </a:r>
            <a:br>
              <a:rPr lang="en-US" altLang="en-US" sz="2400" dirty="0" smtClean="0"/>
            </a:br>
            <a:r>
              <a:rPr lang="en-US" altLang="en-US" sz="2400" dirty="0" smtClean="0"/>
              <a:t>The Calvin cycle:</a:t>
            </a:r>
            <a:br>
              <a:rPr lang="en-US" altLang="en-US" sz="2400" dirty="0" smtClean="0"/>
            </a:br>
            <a:r>
              <a:rPr lang="en-US" altLang="en-US" sz="2000" dirty="0" smtClean="0"/>
              <a:t>3CO</a:t>
            </a:r>
            <a:r>
              <a:rPr lang="en-US" altLang="en-US" sz="2000" baseline="-25000" dirty="0" smtClean="0"/>
              <a:t>2</a:t>
            </a:r>
            <a:r>
              <a:rPr lang="en-US" altLang="en-US" sz="2000" dirty="0" smtClean="0"/>
              <a:t> + 9ATP + 5H</a:t>
            </a:r>
            <a:r>
              <a:rPr lang="en-US" altLang="en-US" sz="2000" baseline="-25000" dirty="0" smtClean="0"/>
              <a:t>2</a:t>
            </a:r>
            <a:r>
              <a:rPr lang="en-US" altLang="en-US" sz="2000" dirty="0" smtClean="0"/>
              <a:t>O + 6NADPH </a:t>
            </a:r>
            <a:r>
              <a:rPr lang="en-US" altLang="en-US" sz="2000" dirty="0" smtClean="0">
                <a:latin typeface="Symbol" pitchFamily="18" charset="2"/>
                <a:sym typeface="Symbol" pitchFamily="18" charset="2"/>
              </a:rPr>
              <a:t></a:t>
            </a:r>
            <a:r>
              <a:rPr lang="en-US" altLang="en-US" sz="2000" dirty="0" smtClean="0"/>
              <a:t> </a:t>
            </a:r>
            <a:r>
              <a:rPr lang="en-US" altLang="en-US" sz="2000" dirty="0" err="1" smtClean="0"/>
              <a:t>Glyceraldehyde</a:t>
            </a:r>
            <a:r>
              <a:rPr lang="en-US" altLang="en-US" sz="2000" dirty="0" smtClean="0"/>
              <a:t> 3-phosphate + 9ADP + 8P</a:t>
            </a:r>
            <a:r>
              <a:rPr lang="en-US" altLang="en-US" sz="2000" baseline="-25000" dirty="0" smtClean="0"/>
              <a:t>i</a:t>
            </a:r>
            <a:r>
              <a:rPr lang="en-US" altLang="en-US" sz="2000" dirty="0" smtClean="0"/>
              <a:t> + 6NADP</a:t>
            </a:r>
            <a:r>
              <a:rPr lang="en-US" altLang="en-US" sz="2000" baseline="30000" dirty="0" smtClean="0"/>
              <a:t>+</a:t>
            </a:r>
            <a:r>
              <a:rPr lang="en-US" altLang="en-US" sz="2000" dirty="0" smtClean="0"/>
              <a:t> + 3H</a:t>
            </a:r>
            <a:r>
              <a:rPr lang="en-US" altLang="en-US" sz="2000" baseline="30000" dirty="0" smtClean="0"/>
              <a:t>+</a:t>
            </a:r>
            <a:r>
              <a:rPr lang="en-US" altLang="en-US" sz="2000" dirty="0" smtClean="0"/>
              <a:t> </a:t>
            </a:r>
            <a:r>
              <a:rPr lang="en-US" altLang="en-US" sz="2800" dirty="0" smtClean="0"/>
              <a:t/>
            </a:r>
            <a:br>
              <a:rPr lang="en-US" altLang="en-US" sz="2800" dirty="0" smtClean="0"/>
            </a:br>
            <a:r>
              <a:rPr lang="en-US" altLang="en-US" sz="2000" dirty="0" smtClean="0"/>
              <a:t>The following are descriptions of proposed similarities between these two sets of reactions. Which is FALSE</a:t>
            </a:r>
            <a:r>
              <a:rPr lang="en-US" altLang="en-US" sz="2400" dirty="0" smtClean="0"/>
              <a:t>?</a:t>
            </a:r>
            <a:endParaRPr lang="en-US" sz="2400" dirty="0" smtClean="0"/>
          </a:p>
        </p:txBody>
      </p:sp>
      <p:sp>
        <p:nvSpPr>
          <p:cNvPr id="78851" name="Content Placeholder 2"/>
          <p:cNvSpPr>
            <a:spLocks noGrp="1"/>
          </p:cNvSpPr>
          <p:nvPr>
            <p:ph idx="1"/>
          </p:nvPr>
        </p:nvSpPr>
        <p:spPr>
          <a:xfrm>
            <a:off x="0" y="3038168"/>
            <a:ext cx="9144000" cy="3819831"/>
          </a:xfrm>
        </p:spPr>
        <p:txBody>
          <a:bodyPr>
            <a:noAutofit/>
          </a:bodyPr>
          <a:lstStyle/>
          <a:p>
            <a:r>
              <a:rPr lang="en-US" altLang="en-US" sz="2400" dirty="0" smtClean="0"/>
              <a:t>Both alter the </a:t>
            </a:r>
            <a:r>
              <a:rPr lang="en-US" altLang="en-US" sz="2400" dirty="0" err="1" smtClean="0"/>
              <a:t>redox</a:t>
            </a:r>
            <a:r>
              <a:rPr lang="en-US" altLang="en-US" sz="2400" dirty="0" smtClean="0"/>
              <a:t> state of carbons.</a:t>
            </a:r>
          </a:p>
          <a:p>
            <a:r>
              <a:rPr lang="en-US" altLang="en-US" sz="2400" dirty="0" smtClean="0"/>
              <a:t>Both take place in a soluble space that is homologous to a </a:t>
            </a:r>
            <a:br>
              <a:rPr lang="en-US" altLang="en-US" sz="2400" dirty="0" smtClean="0"/>
            </a:br>
            <a:r>
              <a:rPr lang="en-US" altLang="en-US" sz="2400" dirty="0" smtClean="0"/>
              <a:t>bacterial cytoplasmic space.</a:t>
            </a:r>
          </a:p>
          <a:p>
            <a:r>
              <a:rPr lang="en-US" altLang="en-US" sz="2400" dirty="0" smtClean="0"/>
              <a:t>Both involve a three carbon organic acid, either as a substrate </a:t>
            </a:r>
            <a:br>
              <a:rPr lang="en-US" altLang="en-US" sz="2400" dirty="0" smtClean="0"/>
            </a:br>
            <a:r>
              <a:rPr lang="en-US" altLang="en-US" sz="2400" dirty="0" smtClean="0"/>
              <a:t>or as a product.</a:t>
            </a:r>
          </a:p>
          <a:p>
            <a:r>
              <a:rPr lang="en-US" altLang="en-US" sz="2400" dirty="0" smtClean="0"/>
              <a:t>Both couple very </a:t>
            </a:r>
            <a:r>
              <a:rPr lang="en-US" altLang="en-US" sz="2400" dirty="0" err="1" smtClean="0"/>
              <a:t>exergonic</a:t>
            </a:r>
            <a:r>
              <a:rPr lang="en-US" altLang="en-US" sz="2400" dirty="0" smtClean="0"/>
              <a:t> reactions to drive forward </a:t>
            </a:r>
            <a:r>
              <a:rPr lang="en-US" altLang="en-US" sz="2400" dirty="0" err="1" smtClean="0"/>
              <a:t>endergonic</a:t>
            </a:r>
            <a:r>
              <a:rPr lang="en-US" altLang="en-US" sz="2400" dirty="0" smtClean="0"/>
              <a:t> reactions of smaller net magnitude.</a:t>
            </a:r>
          </a:p>
          <a:p>
            <a:r>
              <a:rPr lang="en-US" altLang="en-US" sz="2400" dirty="0" smtClean="0"/>
              <a:t>Both involve various types of nucleic acids in the exchange of </a:t>
            </a:r>
            <a:r>
              <a:rPr lang="en-US" altLang="en-US" sz="2400" dirty="0" err="1" smtClean="0"/>
              <a:t>hydrogens</a:t>
            </a:r>
            <a:r>
              <a:rPr lang="en-US" altLang="en-US" sz="2400" dirty="0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itle 1"/>
          <p:cNvSpPr>
            <a:spLocks noGrp="1"/>
          </p:cNvSpPr>
          <p:nvPr>
            <p:ph type="title"/>
          </p:nvPr>
        </p:nvSpPr>
        <p:spPr>
          <a:xfrm>
            <a:off x="182563" y="298450"/>
            <a:ext cx="8775700" cy="2533650"/>
          </a:xfrm>
        </p:spPr>
        <p:txBody>
          <a:bodyPr/>
          <a:lstStyle/>
          <a:p>
            <a:pPr indent="0">
              <a:lnSpc>
                <a:spcPts val="2400"/>
              </a:lnSpc>
            </a:pPr>
            <a:r>
              <a:rPr lang="en-US" altLang="en-US" sz="2000" smtClean="0"/>
              <a:t>The net reactions for some aerobic respiratory processes in mitochondria, and for some reactions of photosynthesis in the chloroplast are given below.</a:t>
            </a:r>
            <a:r>
              <a:rPr lang="en-US" altLang="en-US" sz="500" smtClean="0"/>
              <a:t/>
            </a:r>
            <a:br>
              <a:rPr lang="en-US" altLang="en-US" sz="500" smtClean="0"/>
            </a:br>
            <a:r>
              <a:rPr lang="en-US" altLang="en-US" sz="2000" smtClean="0"/>
              <a:t>Pyruvate import and the Citric acid cycle:</a:t>
            </a:r>
            <a:br>
              <a:rPr lang="en-US" altLang="en-US" sz="2000" smtClean="0"/>
            </a:br>
            <a:r>
              <a:rPr lang="en-US" altLang="en-US" sz="1800" smtClean="0"/>
              <a:t>Pyruvic acid + FAD + 4NAD</a:t>
            </a:r>
            <a:r>
              <a:rPr lang="en-US" altLang="en-US" sz="1800" baseline="30000" smtClean="0"/>
              <a:t>+</a:t>
            </a:r>
            <a:r>
              <a:rPr lang="en-US" altLang="en-US" sz="1800" smtClean="0"/>
              <a:t> + ADP + P</a:t>
            </a:r>
            <a:r>
              <a:rPr lang="en-US" altLang="en-US" sz="1800" baseline="-25000" smtClean="0"/>
              <a:t>i </a:t>
            </a:r>
            <a:r>
              <a:rPr lang="en-US" altLang="en-US" sz="1800" smtClean="0"/>
              <a:t>÷ 3CO</a:t>
            </a:r>
            <a:r>
              <a:rPr lang="en-US" altLang="en-US" sz="1800" baseline="-25000" smtClean="0"/>
              <a:t>2</a:t>
            </a:r>
            <a:r>
              <a:rPr lang="en-US" altLang="en-US" sz="1800" smtClean="0"/>
              <a:t> + FADH</a:t>
            </a:r>
            <a:r>
              <a:rPr lang="en-US" altLang="en-US" sz="1800" baseline="-25000" smtClean="0"/>
              <a:t>2</a:t>
            </a:r>
            <a:r>
              <a:rPr lang="en-US" altLang="en-US" sz="1800" smtClean="0"/>
              <a:t> + 4NADH + 4H</a:t>
            </a:r>
            <a:r>
              <a:rPr lang="en-US" altLang="en-US" sz="1800" baseline="30000" smtClean="0"/>
              <a:t>+</a:t>
            </a:r>
            <a:r>
              <a:rPr lang="en-US" altLang="en-US" sz="1800" smtClean="0"/>
              <a:t>+ ATP </a:t>
            </a:r>
            <a:r>
              <a:rPr lang="en-US" altLang="en-US" sz="2000" smtClean="0"/>
              <a:t/>
            </a:r>
            <a:br>
              <a:rPr lang="en-US" altLang="en-US" sz="2000" smtClean="0"/>
            </a:br>
            <a:r>
              <a:rPr lang="en-US" altLang="en-US" sz="2000" smtClean="0"/>
              <a:t>The Calvin cycle:</a:t>
            </a:r>
            <a:br>
              <a:rPr lang="en-US" altLang="en-US" sz="2000" smtClean="0"/>
            </a:br>
            <a:r>
              <a:rPr lang="en-US" altLang="en-US" sz="1600" smtClean="0"/>
              <a:t>3CO</a:t>
            </a:r>
            <a:r>
              <a:rPr lang="en-US" altLang="en-US" sz="1600" baseline="-25000" smtClean="0"/>
              <a:t>2</a:t>
            </a:r>
            <a:r>
              <a:rPr lang="en-US" altLang="en-US" sz="1600" smtClean="0"/>
              <a:t> + 9ATP + 5H</a:t>
            </a:r>
            <a:r>
              <a:rPr lang="en-US" altLang="en-US" sz="1600" baseline="-25000" smtClean="0"/>
              <a:t>2</a:t>
            </a:r>
            <a:r>
              <a:rPr lang="en-US" altLang="en-US" sz="1600" smtClean="0"/>
              <a:t>O + 6NADPH </a:t>
            </a:r>
            <a:r>
              <a:rPr lang="en-US" altLang="en-US" sz="1600" smtClean="0">
                <a:latin typeface="Symbol" pitchFamily="18" charset="2"/>
                <a:sym typeface="Symbol" pitchFamily="18" charset="2"/>
              </a:rPr>
              <a:t></a:t>
            </a:r>
            <a:r>
              <a:rPr lang="en-US" altLang="en-US" sz="1600" smtClean="0"/>
              <a:t> Glyceraldehyde 3-phosphate + 9ADP + 8P</a:t>
            </a:r>
            <a:r>
              <a:rPr lang="en-US" altLang="en-US" sz="1600" baseline="-25000" smtClean="0"/>
              <a:t>i</a:t>
            </a:r>
            <a:r>
              <a:rPr lang="en-US" altLang="en-US" sz="1600" smtClean="0"/>
              <a:t> + 6NADP</a:t>
            </a:r>
            <a:r>
              <a:rPr lang="en-US" altLang="en-US" sz="1600" baseline="30000" smtClean="0"/>
              <a:t>+</a:t>
            </a:r>
            <a:r>
              <a:rPr lang="en-US" altLang="en-US" sz="1600" smtClean="0"/>
              <a:t> + 3H</a:t>
            </a:r>
            <a:r>
              <a:rPr lang="en-US" altLang="en-US" sz="1600" baseline="30000" smtClean="0"/>
              <a:t>+</a:t>
            </a:r>
            <a:r>
              <a:rPr lang="en-US" altLang="en-US" sz="1600" smtClean="0"/>
              <a:t> </a:t>
            </a:r>
            <a:r>
              <a:rPr lang="en-US" altLang="en-US" sz="2000" smtClean="0"/>
              <a:t/>
            </a:r>
            <a:br>
              <a:rPr lang="en-US" altLang="en-US" sz="2000" smtClean="0"/>
            </a:br>
            <a:r>
              <a:rPr lang="en-US" altLang="en-US" sz="2000" smtClean="0"/>
              <a:t>The following are descriptions of proposed similarities between these two sets of reactions. Which is FALSE?</a:t>
            </a:r>
            <a:endParaRPr lang="en-US" sz="2000" smtClean="0"/>
          </a:p>
        </p:txBody>
      </p:sp>
      <p:sp>
        <p:nvSpPr>
          <p:cNvPr id="79875" name="Content Placeholder 2"/>
          <p:cNvSpPr>
            <a:spLocks noGrp="1"/>
          </p:cNvSpPr>
          <p:nvPr>
            <p:ph idx="1"/>
          </p:nvPr>
        </p:nvSpPr>
        <p:spPr>
          <a:xfrm>
            <a:off x="0" y="3008671"/>
            <a:ext cx="9144000" cy="3849329"/>
          </a:xfrm>
        </p:spPr>
        <p:txBody>
          <a:bodyPr>
            <a:noAutofit/>
          </a:bodyPr>
          <a:lstStyle/>
          <a:p>
            <a:r>
              <a:rPr lang="en-US" altLang="en-US" sz="2400" dirty="0" smtClean="0"/>
              <a:t>Both alter the </a:t>
            </a:r>
            <a:r>
              <a:rPr lang="en-US" altLang="en-US" sz="2400" dirty="0" err="1" smtClean="0"/>
              <a:t>redox</a:t>
            </a:r>
            <a:r>
              <a:rPr lang="en-US" altLang="en-US" sz="2400" dirty="0" smtClean="0"/>
              <a:t> state of carbons.</a:t>
            </a:r>
          </a:p>
          <a:p>
            <a:r>
              <a:rPr lang="en-US" altLang="en-US" sz="2400" dirty="0" smtClean="0"/>
              <a:t>Both take place in a soluble space that is homologous to a </a:t>
            </a:r>
            <a:br>
              <a:rPr lang="en-US" altLang="en-US" sz="2400" dirty="0" smtClean="0"/>
            </a:br>
            <a:r>
              <a:rPr lang="en-US" altLang="en-US" sz="2400" dirty="0" smtClean="0"/>
              <a:t>bacterial cytoplasmic space.</a:t>
            </a:r>
          </a:p>
          <a:p>
            <a:r>
              <a:rPr lang="en-US" altLang="en-US" sz="2400" b="1" dirty="0" smtClean="0"/>
              <a:t>Both involve a three carbon organic acid, either as a substrate or as a product.</a:t>
            </a:r>
          </a:p>
          <a:p>
            <a:r>
              <a:rPr lang="en-US" altLang="en-US" sz="2400" dirty="0" smtClean="0"/>
              <a:t>Both couple very </a:t>
            </a:r>
            <a:r>
              <a:rPr lang="en-US" altLang="en-US" sz="2400" dirty="0" err="1" smtClean="0"/>
              <a:t>exergonic</a:t>
            </a:r>
            <a:r>
              <a:rPr lang="en-US" altLang="en-US" sz="2400" dirty="0" smtClean="0"/>
              <a:t> reactions to drive forward </a:t>
            </a:r>
            <a:r>
              <a:rPr lang="en-US" altLang="en-US" sz="2400" dirty="0" err="1" smtClean="0"/>
              <a:t>endergonic</a:t>
            </a:r>
            <a:r>
              <a:rPr lang="en-US" altLang="en-US" sz="2400" dirty="0" smtClean="0"/>
              <a:t> reactions of smaller net magnitude.</a:t>
            </a:r>
          </a:p>
          <a:p>
            <a:r>
              <a:rPr lang="en-US" altLang="en-US" sz="2400" dirty="0" smtClean="0"/>
              <a:t>Both involve various types of nucleic acids in the exchange of </a:t>
            </a:r>
            <a:r>
              <a:rPr lang="en-US" altLang="en-US" sz="2400" dirty="0" err="1" smtClean="0"/>
              <a:t>hydrogens</a:t>
            </a:r>
            <a:r>
              <a:rPr lang="en-US" altLang="en-US" sz="2400" dirty="0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Title 1"/>
          <p:cNvSpPr>
            <a:spLocks noGrp="1"/>
          </p:cNvSpPr>
          <p:nvPr>
            <p:ph type="title"/>
          </p:nvPr>
        </p:nvSpPr>
        <p:spPr>
          <a:xfrm>
            <a:off x="457200" y="1"/>
            <a:ext cx="8229600" cy="1622322"/>
          </a:xfrm>
        </p:spPr>
        <p:txBody>
          <a:bodyPr>
            <a:normAutofit fontScale="90000"/>
          </a:bodyPr>
          <a:lstStyle/>
          <a:p>
            <a:r>
              <a:rPr lang="en-US" altLang="en-US" sz="2600" dirty="0" smtClean="0"/>
              <a:t>The enzyme </a:t>
            </a:r>
            <a:r>
              <a:rPr lang="en-US" altLang="en-US" sz="2600" dirty="0" err="1" smtClean="0"/>
              <a:t>rubisco</a:t>
            </a:r>
            <a:r>
              <a:rPr lang="en-US" altLang="en-US" sz="2600" dirty="0" smtClean="0"/>
              <a:t> catalyzes the fixation of carbon (see reaction on next slide). Considering all the carbons involved, is the production of 3-PGA a net oxidation, reduction, or neither, and why?</a:t>
            </a:r>
            <a:endParaRPr lang="en-US" sz="2600" dirty="0" smtClean="0"/>
          </a:p>
        </p:txBody>
      </p:sp>
      <p:sp>
        <p:nvSpPr>
          <p:cNvPr id="80899" name="Content Placeholder 2"/>
          <p:cNvSpPr>
            <a:spLocks noGrp="1"/>
          </p:cNvSpPr>
          <p:nvPr>
            <p:ph idx="1"/>
          </p:nvPr>
        </p:nvSpPr>
        <p:spPr>
          <a:xfrm>
            <a:off x="0" y="1897062"/>
            <a:ext cx="9144000" cy="4960937"/>
          </a:xfrm>
        </p:spPr>
        <p:txBody>
          <a:bodyPr>
            <a:noAutofit/>
          </a:bodyPr>
          <a:lstStyle/>
          <a:p>
            <a:r>
              <a:rPr lang="en-US" altLang="en-US" sz="2800" dirty="0" smtClean="0"/>
              <a:t>Oxidation. Adding a carbon dioxide makes the products more oxidized.</a:t>
            </a:r>
          </a:p>
          <a:p>
            <a:r>
              <a:rPr lang="en-US" altLang="en-US" sz="2800" dirty="0" smtClean="0"/>
              <a:t>Reduction. Adding the </a:t>
            </a:r>
            <a:r>
              <a:rPr lang="en-US" altLang="en-US" sz="2800" dirty="0" err="1" smtClean="0"/>
              <a:t>hydrogens</a:t>
            </a:r>
            <a:r>
              <a:rPr lang="en-US" altLang="en-US" sz="2800" dirty="0" smtClean="0"/>
              <a:t> from the water results in a more reduced condition.</a:t>
            </a:r>
          </a:p>
          <a:p>
            <a:r>
              <a:rPr lang="en-US" altLang="en-US" sz="2800" dirty="0" smtClean="0"/>
              <a:t>Reduction. The carbon in the carbon dioxide has been slightly reduced.</a:t>
            </a:r>
          </a:p>
          <a:p>
            <a:r>
              <a:rPr lang="en-US" altLang="en-US" sz="2800" dirty="0" smtClean="0"/>
              <a:t>Neither. There is no change in the total C–O and C–H bonds between the products and reactants.</a:t>
            </a:r>
          </a:p>
          <a:p>
            <a:r>
              <a:rPr lang="en-US" altLang="en-US" sz="2800" dirty="0" smtClean="0"/>
              <a:t>Oxidation. The </a:t>
            </a:r>
            <a:r>
              <a:rPr lang="en-US" altLang="en-US" sz="2800" dirty="0" err="1" smtClean="0"/>
              <a:t>RuBP</a:t>
            </a:r>
            <a:r>
              <a:rPr lang="en-US" altLang="en-US" sz="2800" dirty="0" smtClean="0"/>
              <a:t> acts as oxidizing agent in this reaction</a:t>
            </a:r>
            <a:r>
              <a:rPr lang="en-US" altLang="en-US" sz="2400" dirty="0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9925" y="530225"/>
            <a:ext cx="7804150" cy="600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sz="2600" smtClean="0"/>
              <a:t>The enzyme rubisco catalyzes the fixation of carbon (see reaction on next slide). Considering all the carbons involved, is the production of 3-PGA a net oxidation, reduction, or neither, and why?</a:t>
            </a:r>
            <a:endParaRPr lang="en-US" sz="2600" smtClean="0"/>
          </a:p>
        </p:txBody>
      </p:sp>
      <p:sp>
        <p:nvSpPr>
          <p:cNvPr id="82947" name="Content Placeholder 2"/>
          <p:cNvSpPr>
            <a:spLocks noGrp="1"/>
          </p:cNvSpPr>
          <p:nvPr>
            <p:ph idx="1"/>
          </p:nvPr>
        </p:nvSpPr>
        <p:spPr>
          <a:xfrm>
            <a:off x="0" y="1841500"/>
            <a:ext cx="9144000" cy="5016500"/>
          </a:xfrm>
        </p:spPr>
        <p:txBody>
          <a:bodyPr>
            <a:noAutofit/>
          </a:bodyPr>
          <a:lstStyle/>
          <a:p>
            <a:r>
              <a:rPr lang="en-US" altLang="en-US" sz="2800" dirty="0" smtClean="0"/>
              <a:t>Oxidation. Adding a carbon dioxide makes the products more oxidized.</a:t>
            </a:r>
          </a:p>
          <a:p>
            <a:r>
              <a:rPr lang="en-US" altLang="en-US" sz="2800" dirty="0" smtClean="0"/>
              <a:t>Reduction. Adding the </a:t>
            </a:r>
            <a:r>
              <a:rPr lang="en-US" altLang="en-US" sz="2800" dirty="0" err="1" smtClean="0"/>
              <a:t>hydrogens</a:t>
            </a:r>
            <a:r>
              <a:rPr lang="en-US" altLang="en-US" sz="2800" dirty="0" smtClean="0"/>
              <a:t> from the water results in a more reduced condition.</a:t>
            </a:r>
          </a:p>
          <a:p>
            <a:r>
              <a:rPr lang="en-US" altLang="en-US" sz="2800" dirty="0" smtClean="0"/>
              <a:t>Reduction. The carbon in the carbon dioxide has been slightly reduced.</a:t>
            </a:r>
          </a:p>
          <a:p>
            <a:r>
              <a:rPr lang="en-US" altLang="en-US" sz="2800" b="1" dirty="0" smtClean="0"/>
              <a:t>Neither. There is no change in the total C–O and C–H bonds between the products and reactants.</a:t>
            </a:r>
          </a:p>
          <a:p>
            <a:r>
              <a:rPr lang="en-US" altLang="en-US" sz="2800" dirty="0" smtClean="0"/>
              <a:t>Oxidation. The </a:t>
            </a:r>
            <a:r>
              <a:rPr lang="en-US" altLang="en-US" sz="2800" dirty="0" err="1" smtClean="0"/>
              <a:t>RuBP</a:t>
            </a:r>
            <a:r>
              <a:rPr lang="en-US" altLang="en-US" sz="2800" dirty="0" smtClean="0"/>
              <a:t> acts as oxidizing agent in this reaction.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dirty="0" smtClean="0"/>
              <a:t>One way in which photosynthesis as done in a typical C</a:t>
            </a:r>
            <a:r>
              <a:rPr lang="en-US" altLang="en-US" baseline="-25000" dirty="0" smtClean="0"/>
              <a:t>4</a:t>
            </a:r>
            <a:r>
              <a:rPr lang="en-US" altLang="en-US" dirty="0" smtClean="0"/>
              <a:t> plant differs from that in a C</a:t>
            </a:r>
            <a:r>
              <a:rPr lang="en-US" altLang="en-US" baseline="-25000" dirty="0" smtClean="0"/>
              <a:t>3</a:t>
            </a:r>
            <a:r>
              <a:rPr lang="en-US" altLang="en-US" dirty="0" smtClean="0"/>
              <a:t> plant, is that the C</a:t>
            </a:r>
            <a:r>
              <a:rPr lang="en-US" altLang="en-US" baseline="-25000" dirty="0" smtClean="0"/>
              <a:t>4</a:t>
            </a:r>
            <a:r>
              <a:rPr lang="en-US" altLang="en-US" dirty="0" smtClean="0"/>
              <a:t> plant</a:t>
            </a:r>
            <a:endParaRPr lang="en-US" dirty="0" smtClean="0"/>
          </a:p>
        </p:txBody>
      </p:sp>
      <p:sp>
        <p:nvSpPr>
          <p:cNvPr id="83971" name="Content Placeholder 2"/>
          <p:cNvSpPr>
            <a:spLocks noGrp="1"/>
          </p:cNvSpPr>
          <p:nvPr>
            <p:ph idx="1"/>
          </p:nvPr>
        </p:nvSpPr>
        <p:spPr>
          <a:xfrm>
            <a:off x="0" y="2079523"/>
            <a:ext cx="9144000" cy="4778477"/>
          </a:xfrm>
        </p:spPr>
        <p:txBody>
          <a:bodyPr>
            <a:noAutofit/>
          </a:bodyPr>
          <a:lstStyle/>
          <a:p>
            <a:r>
              <a:rPr lang="en-US" altLang="en-US" sz="2800" dirty="0" smtClean="0"/>
              <a:t>does not produce any oxygen gas at all.</a:t>
            </a:r>
          </a:p>
          <a:p>
            <a:r>
              <a:rPr lang="en-US" altLang="en-US" sz="2800" dirty="0" smtClean="0"/>
              <a:t>actively pumps oxygen gas away from the cells </a:t>
            </a:r>
            <a:br>
              <a:rPr lang="en-US" altLang="en-US" sz="2800" dirty="0" smtClean="0"/>
            </a:br>
            <a:r>
              <a:rPr lang="en-US" altLang="en-US" sz="2800" dirty="0" smtClean="0"/>
              <a:t>that contain </a:t>
            </a:r>
            <a:r>
              <a:rPr lang="en-US" altLang="en-US" sz="2800" dirty="0" err="1" smtClean="0"/>
              <a:t>rubisco</a:t>
            </a:r>
            <a:r>
              <a:rPr lang="en-US" altLang="en-US" sz="2800" dirty="0" smtClean="0"/>
              <a:t>.</a:t>
            </a:r>
          </a:p>
          <a:p>
            <a:r>
              <a:rPr lang="en-US" altLang="en-US" sz="2800" dirty="0" smtClean="0"/>
              <a:t>avoids the use of </a:t>
            </a:r>
            <a:r>
              <a:rPr lang="en-US" altLang="en-US" sz="2800" dirty="0" err="1" smtClean="0"/>
              <a:t>rubisco</a:t>
            </a:r>
            <a:r>
              <a:rPr lang="en-US" altLang="en-US" sz="2800" dirty="0" smtClean="0"/>
              <a:t> entirely; instead, </a:t>
            </a:r>
            <a:br>
              <a:rPr lang="en-US" altLang="en-US" sz="2800" dirty="0" smtClean="0"/>
            </a:br>
            <a:r>
              <a:rPr lang="en-US" altLang="en-US" sz="2800" dirty="0" smtClean="0"/>
              <a:t>it uses PEP </a:t>
            </a:r>
            <a:r>
              <a:rPr lang="en-US" altLang="en-US" sz="2800" dirty="0" err="1" smtClean="0"/>
              <a:t>carboxylase</a:t>
            </a:r>
            <a:r>
              <a:rPr lang="en-US" altLang="en-US" sz="2800" dirty="0" smtClean="0"/>
              <a:t> to catalyze all carbon fixation.</a:t>
            </a:r>
          </a:p>
          <a:p>
            <a:r>
              <a:rPr lang="en-US" altLang="en-US" sz="2800" dirty="0" smtClean="0"/>
              <a:t>keeps its stomata more open, so that </a:t>
            </a:r>
            <a:br>
              <a:rPr lang="en-US" altLang="en-US" sz="2800" dirty="0" smtClean="0"/>
            </a:br>
            <a:r>
              <a:rPr lang="en-US" altLang="en-US" sz="2800" dirty="0" smtClean="0"/>
              <a:t>more CO</a:t>
            </a:r>
            <a:r>
              <a:rPr lang="en-US" altLang="en-US" sz="2800" baseline="-25000" dirty="0" smtClean="0"/>
              <a:t>2</a:t>
            </a:r>
            <a:r>
              <a:rPr lang="en-US" altLang="en-US" sz="2800" dirty="0" smtClean="0"/>
              <a:t> can enter the plant.</a:t>
            </a:r>
          </a:p>
          <a:p>
            <a:r>
              <a:rPr lang="en-US" altLang="en-US" sz="2800" dirty="0" smtClean="0"/>
              <a:t>carries out the Calvin cycle only in the </a:t>
            </a:r>
            <a:br>
              <a:rPr lang="en-US" altLang="en-US" sz="2800" dirty="0" smtClean="0"/>
            </a:br>
            <a:r>
              <a:rPr lang="en-US" altLang="en-US" sz="2800" dirty="0" smtClean="0"/>
              <a:t>chloroplasts of bundle-sheath cells.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smtClean="0"/>
              <a:t>One way in which photosynthesis as done in a typical C</a:t>
            </a:r>
            <a:r>
              <a:rPr lang="en-US" altLang="en-US" baseline="-25000" smtClean="0"/>
              <a:t>4</a:t>
            </a:r>
            <a:r>
              <a:rPr lang="en-US" altLang="en-US" smtClean="0"/>
              <a:t> plant differs from that in a C</a:t>
            </a:r>
            <a:r>
              <a:rPr lang="en-US" altLang="en-US" baseline="-25000" smtClean="0"/>
              <a:t>3</a:t>
            </a:r>
            <a:r>
              <a:rPr lang="en-US" altLang="en-US" smtClean="0"/>
              <a:t> plant, is that the C</a:t>
            </a:r>
            <a:r>
              <a:rPr lang="en-US" altLang="en-US" baseline="-25000" smtClean="0"/>
              <a:t>4</a:t>
            </a:r>
            <a:r>
              <a:rPr lang="en-US" altLang="en-US" smtClean="0"/>
              <a:t> plant</a:t>
            </a:r>
            <a:endParaRPr lang="en-US" smtClean="0"/>
          </a:p>
        </p:txBody>
      </p:sp>
      <p:sp>
        <p:nvSpPr>
          <p:cNvPr id="84995" name="Content Placeholder 2"/>
          <p:cNvSpPr>
            <a:spLocks noGrp="1"/>
          </p:cNvSpPr>
          <p:nvPr>
            <p:ph idx="1"/>
          </p:nvPr>
        </p:nvSpPr>
        <p:spPr>
          <a:xfrm>
            <a:off x="0" y="2005782"/>
            <a:ext cx="9144000" cy="4852218"/>
          </a:xfrm>
        </p:spPr>
        <p:txBody>
          <a:bodyPr>
            <a:noAutofit/>
          </a:bodyPr>
          <a:lstStyle/>
          <a:p>
            <a:r>
              <a:rPr lang="en-US" altLang="en-US" sz="2800" dirty="0" smtClean="0"/>
              <a:t>does not produce any oxygen gas at all.</a:t>
            </a:r>
          </a:p>
          <a:p>
            <a:r>
              <a:rPr lang="en-US" altLang="en-US" sz="2800" dirty="0" smtClean="0"/>
              <a:t>actively pumps oxygen gas away from the cells </a:t>
            </a:r>
            <a:br>
              <a:rPr lang="en-US" altLang="en-US" sz="2800" dirty="0" smtClean="0"/>
            </a:br>
            <a:r>
              <a:rPr lang="en-US" altLang="en-US" sz="2800" dirty="0" smtClean="0"/>
              <a:t>that contain </a:t>
            </a:r>
            <a:r>
              <a:rPr lang="en-US" altLang="en-US" sz="2800" dirty="0" err="1" smtClean="0"/>
              <a:t>rubisco</a:t>
            </a:r>
            <a:r>
              <a:rPr lang="en-US" altLang="en-US" sz="2800" dirty="0" smtClean="0"/>
              <a:t>.</a:t>
            </a:r>
          </a:p>
          <a:p>
            <a:r>
              <a:rPr lang="en-US" altLang="en-US" sz="2800" dirty="0" smtClean="0"/>
              <a:t>avoids the use of </a:t>
            </a:r>
            <a:r>
              <a:rPr lang="en-US" altLang="en-US" sz="2800" dirty="0" err="1" smtClean="0"/>
              <a:t>rubisco</a:t>
            </a:r>
            <a:r>
              <a:rPr lang="en-US" altLang="en-US" sz="2800" dirty="0" smtClean="0"/>
              <a:t> entirely; instead,</a:t>
            </a:r>
            <a:br>
              <a:rPr lang="en-US" altLang="en-US" sz="2800" dirty="0" smtClean="0"/>
            </a:br>
            <a:r>
              <a:rPr lang="en-US" altLang="en-US" sz="2800" dirty="0" smtClean="0"/>
              <a:t>it uses PEP </a:t>
            </a:r>
            <a:r>
              <a:rPr lang="en-US" altLang="en-US" sz="2800" dirty="0" err="1" smtClean="0"/>
              <a:t>carboxylase</a:t>
            </a:r>
            <a:r>
              <a:rPr lang="en-US" altLang="en-US" sz="2800" dirty="0" smtClean="0"/>
              <a:t> to catalyze all carbon fixation.</a:t>
            </a:r>
          </a:p>
          <a:p>
            <a:r>
              <a:rPr lang="en-US" altLang="en-US" sz="2800" dirty="0" smtClean="0"/>
              <a:t>keeps its stomata more open, so that </a:t>
            </a:r>
            <a:br>
              <a:rPr lang="en-US" altLang="en-US" sz="2800" dirty="0" smtClean="0"/>
            </a:br>
            <a:r>
              <a:rPr lang="en-US" altLang="en-US" sz="2800" dirty="0" smtClean="0"/>
              <a:t>more CO</a:t>
            </a:r>
            <a:r>
              <a:rPr lang="en-US" altLang="en-US" sz="2800" baseline="-25000" dirty="0" smtClean="0"/>
              <a:t>2</a:t>
            </a:r>
            <a:r>
              <a:rPr lang="en-US" altLang="en-US" sz="2800" dirty="0" smtClean="0"/>
              <a:t> can enter the plant.</a:t>
            </a:r>
          </a:p>
          <a:p>
            <a:r>
              <a:rPr lang="en-US" altLang="en-US" sz="2800" b="1" dirty="0" smtClean="0"/>
              <a:t>carries out the Calvin cycle only in the chloroplasts of bundle-sheath cells.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0768"/>
          </a:xfrm>
        </p:spPr>
        <p:txBody>
          <a:bodyPr>
            <a:normAutofit fontScale="90000"/>
          </a:bodyPr>
          <a:lstStyle/>
          <a:p>
            <a:r>
              <a:rPr lang="en-US" altLang="en-US" dirty="0" smtClean="0"/>
              <a:t>In CAM plants, CO</a:t>
            </a:r>
            <a:r>
              <a:rPr lang="en-US" altLang="en-US" baseline="-25000" dirty="0" smtClean="0"/>
              <a:t>2</a:t>
            </a:r>
            <a:r>
              <a:rPr lang="en-US" altLang="en-US" dirty="0" smtClean="0"/>
              <a:t> is</a:t>
            </a:r>
            <a:endParaRPr lang="en-US" dirty="0" smtClean="0"/>
          </a:p>
        </p:txBody>
      </p:sp>
      <p:sp>
        <p:nvSpPr>
          <p:cNvPr id="87043" name="Content Placeholder 2"/>
          <p:cNvSpPr>
            <a:spLocks noGrp="1"/>
          </p:cNvSpPr>
          <p:nvPr>
            <p:ph idx="1"/>
          </p:nvPr>
        </p:nvSpPr>
        <p:spPr>
          <a:xfrm>
            <a:off x="0" y="870155"/>
            <a:ext cx="9144000" cy="5987845"/>
          </a:xfrm>
        </p:spPr>
        <p:txBody>
          <a:bodyPr>
            <a:normAutofit/>
          </a:bodyPr>
          <a:lstStyle/>
          <a:p>
            <a:r>
              <a:rPr lang="en-US" altLang="en-US" dirty="0" smtClean="0"/>
              <a:t>temporarily fixed in phloem cells and later permanently fixed in the bundle-sheath cells.</a:t>
            </a:r>
          </a:p>
          <a:p>
            <a:r>
              <a:rPr lang="en-US" altLang="en-US" dirty="0" smtClean="0"/>
              <a:t>mainly obtained from oxidative respiratory processes.</a:t>
            </a:r>
          </a:p>
          <a:p>
            <a:r>
              <a:rPr lang="en-US" altLang="en-US" b="1" dirty="0" smtClean="0"/>
              <a:t>temporarily fixed at night and later permanently fixed during the day.</a:t>
            </a:r>
          </a:p>
          <a:p>
            <a:r>
              <a:rPr lang="en-US" altLang="en-US" dirty="0" smtClean="0"/>
              <a:t>fixed into organic matter just by the action of the enzyme </a:t>
            </a:r>
            <a:r>
              <a:rPr lang="en-US" altLang="en-US" dirty="0" err="1" smtClean="0"/>
              <a:t>rubisco</a:t>
            </a:r>
            <a:r>
              <a:rPr lang="en-US" altLang="en-US" dirty="0" smtClean="0"/>
              <a:t>.</a:t>
            </a:r>
          </a:p>
          <a:p>
            <a:r>
              <a:rPr lang="en-US" altLang="en-US" dirty="0" smtClean="0"/>
              <a:t>brought up to the leaves through air spaces in the stem so that the stomata of the leaves can be kept shut to prevent water loss.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flipV="1">
            <a:off x="457200" y="530941"/>
            <a:ext cx="8229600" cy="57518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------------------------------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>
            <a:solidFill>
              <a:schemeClr val="accent1"/>
            </a:solidFill>
          </a:ln>
        </p:spPr>
        <p:txBody>
          <a:bodyPr/>
          <a:lstStyle/>
          <a:p>
            <a:pPr algn="ctr">
              <a:buNone/>
            </a:pPr>
            <a:endParaRPr lang="en-US" dirty="0" smtClean="0"/>
          </a:p>
          <a:p>
            <a:pPr algn="ctr">
              <a:buNone/>
            </a:pPr>
            <a:endParaRPr lang="en-US" dirty="0"/>
          </a:p>
          <a:p>
            <a:pPr algn="ctr">
              <a:buNone/>
            </a:pPr>
            <a:r>
              <a:rPr lang="en-US" sz="9600" b="1" dirty="0" smtClean="0">
                <a:solidFill>
                  <a:srgbClr val="00B050"/>
                </a:solidFill>
              </a:rPr>
              <a:t>THANK YOU</a:t>
            </a:r>
            <a:endParaRPr lang="en-US" sz="9600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TVERSION" val="XP"/>
  <p:tag name="ISGAMESHOW" val="False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AEEEDC90876E947B913D1B459EC27BE" ma:contentTypeVersion="0" ma:contentTypeDescription="Create a new document." ma:contentTypeScope="" ma:versionID="4cafca6b8387429bff49889f1d411b23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4.xml><?xml version="1.0" encoding="utf-8"?>
<LongProperties xmlns="http://schemas.microsoft.com/office/2006/metadata/longProperties"/>
</file>

<file path=customXml/itemProps1.xml><?xml version="1.0" encoding="utf-8"?>
<ds:datastoreItem xmlns:ds="http://schemas.openxmlformats.org/officeDocument/2006/customXml" ds:itemID="{62EE3D6E-4FD5-4ADF-8DF4-38B49CA36BEF}">
  <ds:schemaRefs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F8C0B9BC-BC52-4627-9ADF-B1C0F945351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5A1E56C-B8AA-4F75-AC29-22D4BF717E0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4.xml><?xml version="1.0" encoding="utf-8"?>
<ds:datastoreItem xmlns:ds="http://schemas.openxmlformats.org/officeDocument/2006/customXml" ds:itemID="{9129CBFC-3E83-4973-AAAE-12C3EDB14114}">
  <ds:schemaRefs>
    <ds:schemaRef ds:uri="http://schemas.microsoft.com/office/2006/metadata/long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4592</TotalTime>
  <Words>3116</Words>
  <Application>Microsoft PowerPoint 7.0</Application>
  <PresentationFormat>On-screen Show (4:3)</PresentationFormat>
  <Paragraphs>656</Paragraphs>
  <Slides>65</Slides>
  <Notes>60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65</vt:i4>
      </vt:variant>
    </vt:vector>
  </HeadingPairs>
  <TitlesOfParts>
    <vt:vector size="66" baseType="lpstr">
      <vt:lpstr>Office Theme</vt:lpstr>
      <vt:lpstr>Sem.IV, Paper VII </vt:lpstr>
      <vt:lpstr>The Process That Feeds the Biosphere</vt:lpstr>
      <vt:lpstr>Slide 3</vt:lpstr>
      <vt:lpstr>PHOTOSYNTHESIS</vt:lpstr>
      <vt:lpstr>Slide 5</vt:lpstr>
      <vt:lpstr>Slide 6</vt:lpstr>
      <vt:lpstr>Slide 7</vt:lpstr>
      <vt:lpstr>Plant Cells</vt:lpstr>
      <vt:lpstr>Slide 9</vt:lpstr>
      <vt:lpstr>Chloroplasts: The Sites of Photosynthesis in Plants</vt:lpstr>
      <vt:lpstr>Slide 11</vt:lpstr>
      <vt:lpstr>Slide 12</vt:lpstr>
      <vt:lpstr>The light reactions convert solar energy to the chemical energy of ATP and NADPH</vt:lpstr>
      <vt:lpstr>Tracking Atoms Through Photosynthesis</vt:lpstr>
      <vt:lpstr>Photosynthesis as a Redox Process</vt:lpstr>
      <vt:lpstr>The Two Stages of Photosynthesis</vt:lpstr>
      <vt:lpstr>Slide 17</vt:lpstr>
      <vt:lpstr>Slide 18</vt:lpstr>
      <vt:lpstr>Photosynthetic Pigments: The Light Receptors</vt:lpstr>
      <vt:lpstr>Slide 20</vt:lpstr>
      <vt:lpstr>Slide 21</vt:lpstr>
      <vt:lpstr>Chloroplast Pigments</vt:lpstr>
      <vt:lpstr>Slide 23</vt:lpstr>
      <vt:lpstr>Chlorophyll a &amp; b</vt:lpstr>
      <vt:lpstr>A Photosystem: A Reaction-Center Complex Associated with Light-Harvesting Complexes</vt:lpstr>
      <vt:lpstr>Slide 26</vt:lpstr>
      <vt:lpstr>Slide 27</vt:lpstr>
      <vt:lpstr>Slide 28</vt:lpstr>
      <vt:lpstr>Linear Electron Flow</vt:lpstr>
      <vt:lpstr>Slide 30</vt:lpstr>
      <vt:lpstr>Slide 31</vt:lpstr>
      <vt:lpstr>Slide 32</vt:lpstr>
      <vt:lpstr>Slide 33</vt:lpstr>
      <vt:lpstr>Slide 34</vt:lpstr>
      <vt:lpstr>Cyclic Electron Flow</vt:lpstr>
      <vt:lpstr>Slide 36</vt:lpstr>
      <vt:lpstr>Slide 37</vt:lpstr>
      <vt:lpstr>Slide 38</vt:lpstr>
      <vt:lpstr>Slide 39</vt:lpstr>
      <vt:lpstr>Slide 40</vt:lpstr>
      <vt:lpstr>The Calvin cycle uses ATP and NADPH to convert CO2 to sugar</vt:lpstr>
      <vt:lpstr>Slide 42</vt:lpstr>
      <vt:lpstr>Slide 43</vt:lpstr>
      <vt:lpstr>Alternative mechanisms of carbon fixation have evolved in hot, arid climates</vt:lpstr>
      <vt:lpstr>Photorespiration</vt:lpstr>
      <vt:lpstr>Slide 46</vt:lpstr>
      <vt:lpstr>Slide 47</vt:lpstr>
      <vt:lpstr>C4 Plants</vt:lpstr>
      <vt:lpstr>Slide 49</vt:lpstr>
      <vt:lpstr>Slide 50</vt:lpstr>
      <vt:lpstr>CAM Plants</vt:lpstr>
      <vt:lpstr>Slide 52</vt:lpstr>
      <vt:lpstr>Which of the following INCORRECTLY matches a process with its typical location?</vt:lpstr>
      <vt:lpstr>Of the following events from the light reactions of photosynthesis, which would be expected to occur first?</vt:lpstr>
      <vt:lpstr>When donating its activated electron, the chlorophyll in photosystem II (P680) is said to be a very powerful oxidizing agent. This is best shown by its ability to</vt:lpstr>
      <vt:lpstr>One good reason for carrying out the production of oxygen gas (O2) in the space surrounded by the thylakoid membranes, and not in the stroma of the chloroplasts, is</vt:lpstr>
      <vt:lpstr>The net reactions for some aerobic respiratory processes in mitochondria, and for some reactions of photosynthesis in the chloroplast are given below. Pyruvate import and the Citric acid cycle: Pyruvic acid + FAD + 4NAD+ + ADP + Pi ÷ 3CO2 + FADH2 + 4NADH + 4H++ ATP  The Calvin cycle: 3CO2 + 9ATP + 5H2O + 6NADPH  Glyceraldehyde 3-phosphate + 9ADP + 8Pi + 6NADP+ + 3H+  The following are descriptions of proposed similarities between these two sets of reactions. Which is FALSE?</vt:lpstr>
      <vt:lpstr>The net reactions for some aerobic respiratory processes in mitochondria, and for some reactions of photosynthesis in the chloroplast are given below. Pyruvate import and the Citric acid cycle: Pyruvic acid + FAD + 4NAD+ + ADP + Pi ÷ 3CO2 + FADH2 + 4NADH + 4H++ ATP  The Calvin cycle: 3CO2 + 9ATP + 5H2O + 6NADPH  Glyceraldehyde 3-phosphate + 9ADP + 8Pi + 6NADP+ + 3H+  The following are descriptions of proposed similarities between these two sets of reactions. Which is FALSE?</vt:lpstr>
      <vt:lpstr>The enzyme rubisco catalyzes the fixation of carbon (see reaction on next slide). Considering all the carbons involved, is the production of 3-PGA a net oxidation, reduction, or neither, and why?</vt:lpstr>
      <vt:lpstr>Slide 60</vt:lpstr>
      <vt:lpstr>The enzyme rubisco catalyzes the fixation of carbon (see reaction on next slide). Considering all the carbons involved, is the production of 3-PGA a net oxidation, reduction, or neither, and why?</vt:lpstr>
      <vt:lpstr>One way in which photosynthesis as done in a typical C4 plant differs from that in a C3 plant, is that the C4 plant</vt:lpstr>
      <vt:lpstr>One way in which photosynthesis as done in a typical C4 plant differs from that in a C3 plant, is that the C4 plant</vt:lpstr>
      <vt:lpstr>In CAM plants, CO2 is</vt:lpstr>
      <vt:lpstr>------------------------------</vt:lpstr>
    </vt:vector>
  </TitlesOfParts>
  <Company>Benjamin Cummings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 10 PPT Photosynthesis</dc:title>
  <dc:creator>BCP User</dc:creator>
  <cp:lastModifiedBy>cc</cp:lastModifiedBy>
  <cp:revision>1827</cp:revision>
  <cp:lastPrinted>2007-10-09T14:58:14Z</cp:lastPrinted>
  <dcterms:created xsi:type="dcterms:W3CDTF">2002-07-11T17:04:39Z</dcterms:created>
  <dcterms:modified xsi:type="dcterms:W3CDTF">2018-04-28T18:28:51Z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">
    <vt:lpwstr>Document</vt:lpwstr>
  </property>
</Properties>
</file>