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E99107F-92A7-4A75-803E-656A4B2E0D29}"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C144EA-36FE-4390-8FC2-010CF14ED4ED}" type="datetimeFigureOut">
              <a:rPr lang="en-US" smtClean="0"/>
              <a:t>29/04/2018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99107F-92A7-4A75-803E-656A4B2E0D2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AC144EA-36FE-4390-8FC2-010CF14ED4ED}" type="datetimeFigureOut">
              <a:rPr lang="en-US" smtClean="0"/>
              <a:t>29/04/2018</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E99107F-92A7-4A75-803E-656A4B2E0D2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en.wikipedia.org/wiki/Synaptonemal_comple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209799"/>
          </a:xfrm>
        </p:spPr>
        <p:txBody>
          <a:bodyPr>
            <a:normAutofit/>
          </a:bodyPr>
          <a:lstStyle/>
          <a:p>
            <a:r>
              <a:rPr lang="en-US" dirty="0" err="1" smtClean="0">
                <a:solidFill>
                  <a:srgbClr val="FF0000"/>
                </a:solidFill>
                <a:latin typeface="Times New Roman" pitchFamily="18" charset="0"/>
                <a:cs typeface="Times New Roman" pitchFamily="18" charset="0"/>
              </a:rPr>
              <a:t>Sem.IV</a:t>
            </a:r>
            <a:r>
              <a:rPr lang="en-US" dirty="0" smtClean="0">
                <a:solidFill>
                  <a:srgbClr val="FF0000"/>
                </a:solidFill>
                <a:latin typeface="Times New Roman" pitchFamily="18" charset="0"/>
                <a:cs typeface="Times New Roman" pitchFamily="18" charset="0"/>
              </a:rPr>
              <a:t>, Paper VIII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0" y="2514600"/>
            <a:ext cx="8763000" cy="4343400"/>
          </a:xfrm>
        </p:spPr>
        <p:txBody>
          <a:bodyPr>
            <a:normAutofit/>
          </a:bodyPr>
          <a:lstStyle/>
          <a:p>
            <a:r>
              <a:rPr lang="en-US" sz="7200" b="1" dirty="0" smtClean="0">
                <a:solidFill>
                  <a:schemeClr val="tx1"/>
                </a:solidFill>
                <a:latin typeface="Times New Roman" pitchFamily="18" charset="0"/>
                <a:cs typeface="Times New Roman" pitchFamily="18" charset="0"/>
              </a:rPr>
              <a:t>Meiosis</a:t>
            </a:r>
          </a:p>
          <a:p>
            <a:endParaRPr lang="en-US" b="1" dirty="0" smtClean="0"/>
          </a:p>
          <a:p>
            <a:r>
              <a:rPr lang="en-US" b="1" dirty="0" err="1" smtClean="0">
                <a:solidFill>
                  <a:srgbClr val="034694"/>
                </a:solidFill>
              </a:rPr>
              <a:t>Seema</a:t>
            </a:r>
            <a:r>
              <a:rPr lang="en-US" b="1" dirty="0" smtClean="0">
                <a:solidFill>
                  <a:srgbClr val="034694"/>
                </a:solidFill>
              </a:rPr>
              <a:t> </a:t>
            </a:r>
            <a:r>
              <a:rPr lang="en-US" b="1" dirty="0" err="1" smtClean="0">
                <a:solidFill>
                  <a:srgbClr val="034694"/>
                </a:solidFill>
              </a:rPr>
              <a:t>Gaikwad</a:t>
            </a:r>
            <a:endParaRPr lang="en-US" b="1" dirty="0" smtClean="0">
              <a:solidFill>
                <a:srgbClr val="034694"/>
              </a:solidFill>
            </a:endParaRPr>
          </a:p>
          <a:p>
            <a:r>
              <a:rPr lang="en-US" b="1" dirty="0" smtClean="0">
                <a:solidFill>
                  <a:srgbClr val="034694"/>
                </a:solidFill>
              </a:rPr>
              <a:t>Dept. of Botany </a:t>
            </a:r>
          </a:p>
          <a:p>
            <a:r>
              <a:rPr lang="en-US" b="1" dirty="0" smtClean="0">
                <a:solidFill>
                  <a:srgbClr val="034694"/>
                </a:solidFill>
              </a:rPr>
              <a:t>    </a:t>
            </a:r>
            <a:r>
              <a:rPr lang="en-US" b="1" dirty="0" err="1" smtClean="0">
                <a:solidFill>
                  <a:srgbClr val="034694"/>
                </a:solidFill>
              </a:rPr>
              <a:t>Vidnyan</a:t>
            </a:r>
            <a:r>
              <a:rPr lang="en-US" b="1" dirty="0" smtClean="0">
                <a:solidFill>
                  <a:srgbClr val="034694"/>
                </a:solidFill>
              </a:rPr>
              <a:t> </a:t>
            </a:r>
            <a:r>
              <a:rPr lang="en-US" b="1" dirty="0" err="1" smtClean="0">
                <a:solidFill>
                  <a:srgbClr val="034694"/>
                </a:solidFill>
              </a:rPr>
              <a:t>Mahavidyalaya,Sangola</a:t>
            </a:r>
            <a:r>
              <a:rPr lang="en-US" b="1" dirty="0" smtClean="0">
                <a:solidFill>
                  <a:srgbClr val="034694"/>
                </a:solidFill>
              </a:rPr>
              <a:t>.</a:t>
            </a:r>
            <a:endParaRPr lang="en-US" dirty="0" smtClean="0">
              <a:solidFill>
                <a:srgbClr val="034694"/>
              </a:solidFill>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181600"/>
            <a:ext cx="8305800" cy="1295400"/>
          </a:xfrm>
        </p:spPr>
        <p:txBody>
          <a:bodyPr>
            <a:normAutofit fontScale="90000"/>
          </a:bodyPr>
          <a:lstStyle/>
          <a:p>
            <a:r>
              <a:rPr lang="en-US" sz="3100" dirty="0" smtClean="0">
                <a:solidFill>
                  <a:srgbClr val="FF0000"/>
                </a:solidFill>
                <a:latin typeface="Times New Roman" pitchFamily="18" charset="0"/>
                <a:cs typeface="Times New Roman" pitchFamily="18" charset="0"/>
              </a:rPr>
              <a:t>The term ‘meiosis’ (Gr. </a:t>
            </a:r>
            <a:r>
              <a:rPr lang="en-US" sz="3100" dirty="0" err="1" smtClean="0">
                <a:solidFill>
                  <a:srgbClr val="FF0000"/>
                </a:solidFill>
                <a:latin typeface="Times New Roman" pitchFamily="18" charset="0"/>
                <a:cs typeface="Times New Roman" pitchFamily="18" charset="0"/>
              </a:rPr>
              <a:t>Meioum</a:t>
            </a:r>
            <a:r>
              <a:rPr lang="en-US" sz="3100" dirty="0" smtClean="0">
                <a:solidFill>
                  <a:srgbClr val="FF0000"/>
                </a:solidFill>
                <a:latin typeface="Times New Roman" pitchFamily="18" charset="0"/>
                <a:cs typeface="Times New Roman" pitchFamily="18" charset="0"/>
              </a:rPr>
              <a:t>-meaning to reduce) was coined by J. B. Farmer &amp; J. E. Moore(1905) </a:t>
            </a:r>
            <a:r>
              <a:rPr lang="en-US" dirty="0" smtClean="0"/>
              <a:t/>
            </a:r>
            <a:br>
              <a:rPr lang="en-US" dirty="0" smtClean="0"/>
            </a:br>
            <a:endParaRPr lang="en-US" dirty="0"/>
          </a:p>
        </p:txBody>
      </p:sp>
      <p:sp>
        <p:nvSpPr>
          <p:cNvPr id="3" name="Content Placeholder 2"/>
          <p:cNvSpPr>
            <a:spLocks noGrp="1"/>
          </p:cNvSpPr>
          <p:nvPr>
            <p:ph idx="1"/>
          </p:nvPr>
        </p:nvSpPr>
        <p:spPr/>
        <p:txBody>
          <a:bodyPr>
            <a:noAutofit/>
          </a:bodyPr>
          <a:lstStyle/>
          <a:p>
            <a:r>
              <a:rPr lang="en-US" b="1" dirty="0" smtClean="0"/>
              <a:t>Meiosis</a:t>
            </a:r>
            <a:r>
              <a:rPr lang="en-US" dirty="0" smtClean="0"/>
              <a:t> is a special type of </a:t>
            </a:r>
            <a:r>
              <a:rPr lang="en-US" dirty="0" smtClean="0"/>
              <a:t>cell division necessary </a:t>
            </a:r>
            <a:r>
              <a:rPr lang="en-US" dirty="0" smtClean="0"/>
              <a:t>for </a:t>
            </a:r>
            <a:r>
              <a:rPr lang="en-US" dirty="0" smtClean="0"/>
              <a:t>sexual reproduction which </a:t>
            </a:r>
            <a:r>
              <a:rPr lang="en-US" dirty="0" smtClean="0"/>
              <a:t>occurs or has occurred in all </a:t>
            </a:r>
            <a:r>
              <a:rPr lang="en-US" dirty="0" smtClean="0"/>
              <a:t>eukaryotes, </a:t>
            </a:r>
            <a:r>
              <a:rPr lang="en-US" dirty="0" smtClean="0"/>
              <a:t>including animals, plants and fungi, including both multi-celled and single-celled organisms. The number of sets of </a:t>
            </a:r>
            <a:r>
              <a:rPr lang="en-US" dirty="0" smtClean="0"/>
              <a:t>chromosomes in </a:t>
            </a:r>
            <a:r>
              <a:rPr lang="en-US" dirty="0" smtClean="0"/>
              <a:t>the cell undergoing meiosis is reduced to half the original number, typically from two sets </a:t>
            </a:r>
            <a:r>
              <a:rPr lang="en-US" dirty="0" smtClean="0"/>
              <a:t>(diploid) </a:t>
            </a:r>
            <a:r>
              <a:rPr lang="en-US" dirty="0" smtClean="0"/>
              <a:t>to one set </a:t>
            </a:r>
            <a:r>
              <a:rPr lang="en-US" dirty="0" smtClean="0"/>
              <a:t>(haploid).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648200"/>
            <a:ext cx="7924800" cy="1143000"/>
          </a:xfrm>
        </p:spPr>
        <p:txBody>
          <a:bodyPr>
            <a:normAutofit fontScale="90000"/>
          </a:bodyPr>
          <a:lstStyle/>
          <a:p>
            <a:r>
              <a:rPr lang="en-US" dirty="0" err="1" smtClean="0"/>
              <a:t>Interphase</a:t>
            </a:r>
            <a:r>
              <a:rPr lang="en-US" dirty="0" smtClean="0"/>
              <a:t> is followed by meiosis I and then meiosis II.</a:t>
            </a:r>
            <a:endParaRPr lang="en-US" dirty="0"/>
          </a:p>
        </p:txBody>
      </p:sp>
      <p:sp>
        <p:nvSpPr>
          <p:cNvPr id="3" name="Content Placeholder 2"/>
          <p:cNvSpPr>
            <a:spLocks noGrp="1"/>
          </p:cNvSpPr>
          <p:nvPr>
            <p:ph idx="1"/>
          </p:nvPr>
        </p:nvSpPr>
        <p:spPr/>
        <p:txBody>
          <a:bodyPr/>
          <a:lstStyle/>
          <a:p>
            <a:pPr algn="just">
              <a:buNone/>
            </a:pPr>
            <a:r>
              <a:rPr lang="en-US" dirty="0" smtClean="0"/>
              <a:t>  Meiotic </a:t>
            </a:r>
            <a:r>
              <a:rPr lang="en-US" dirty="0" smtClean="0"/>
              <a:t>division occurs in two </a:t>
            </a:r>
            <a:r>
              <a:rPr lang="en-US" dirty="0" smtClean="0"/>
              <a:t>stages, meiosis </a:t>
            </a:r>
            <a:r>
              <a:rPr lang="en-US" dirty="0" smtClean="0"/>
              <a:t>I and meiosis II, dividing the cells once at each stage. Before meiosis begins, during </a:t>
            </a:r>
            <a:r>
              <a:rPr lang="en-US" dirty="0" smtClean="0"/>
              <a:t>S phase of </a:t>
            </a:r>
            <a:r>
              <a:rPr lang="en-US" dirty="0" smtClean="0"/>
              <a:t>the </a:t>
            </a:r>
            <a:r>
              <a:rPr lang="en-US" dirty="0" smtClean="0"/>
              <a:t>cell cycle, </a:t>
            </a:r>
            <a:r>
              <a:rPr lang="en-US" dirty="0" smtClean="0"/>
              <a:t>the DNA of each chromosome is replicated, so that each chromosome has two </a:t>
            </a:r>
            <a:r>
              <a:rPr lang="en-US" dirty="0" smtClean="0"/>
              <a:t>sister </a:t>
            </a:r>
            <a:r>
              <a:rPr lang="en-US" dirty="0" err="1" smtClean="0"/>
              <a:t>chromatids</a:t>
            </a:r>
            <a:r>
              <a:rPr lang="en-US" dirty="0" smtClean="0"/>
              <a:t>; </a:t>
            </a:r>
            <a:r>
              <a:rPr lang="en-US" dirty="0" smtClean="0"/>
              <a:t>a diploid organism now has a </a:t>
            </a:r>
            <a:r>
              <a:rPr lang="en-US" dirty="0" err="1" smtClean="0"/>
              <a:t>tetraploid</a:t>
            </a:r>
            <a:r>
              <a:rPr lang="en-US" dirty="0" smtClean="0"/>
              <a:t>  DNA amount in the cell.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86200"/>
            <a:ext cx="8534400" cy="2743200"/>
          </a:xfrm>
        </p:spPr>
        <p:txBody>
          <a:bodyPr>
            <a:normAutofit/>
          </a:bodyPr>
          <a:lstStyle/>
          <a:p>
            <a:r>
              <a:rPr lang="en-US" sz="2700" dirty="0" smtClean="0">
                <a:latin typeface="Times New Roman" pitchFamily="18" charset="0"/>
                <a:cs typeface="Times New Roman" pitchFamily="18" charset="0"/>
              </a:rPr>
              <a:t>    In </a:t>
            </a:r>
            <a:r>
              <a:rPr lang="en-US" sz="2700" dirty="0" smtClean="0">
                <a:latin typeface="Times New Roman" pitchFamily="18" charset="0"/>
                <a:cs typeface="Times New Roman" pitchFamily="18" charset="0"/>
              </a:rPr>
              <a:t>meiosis II, an </a:t>
            </a:r>
            <a:r>
              <a:rPr lang="en-US" sz="2700" dirty="0" err="1" smtClean="0">
                <a:latin typeface="Times New Roman" pitchFamily="18" charset="0"/>
                <a:cs typeface="Times New Roman" pitchFamily="18" charset="0"/>
              </a:rPr>
              <a:t>equational</a:t>
            </a:r>
            <a:r>
              <a:rPr lang="en-US" sz="2700" dirty="0" smtClean="0">
                <a:latin typeface="Times New Roman" pitchFamily="18" charset="0"/>
                <a:cs typeface="Times New Roman" pitchFamily="18" charset="0"/>
              </a:rPr>
              <a:t> division similar to </a:t>
            </a:r>
            <a:r>
              <a:rPr lang="en-US" sz="2700" dirty="0" smtClean="0">
                <a:latin typeface="Times New Roman" pitchFamily="18" charset="0"/>
                <a:cs typeface="Times New Roman" pitchFamily="18" charset="0"/>
              </a:rPr>
              <a:t>mitosis</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will </a:t>
            </a:r>
            <a:r>
              <a:rPr lang="en-US" sz="2700" dirty="0" smtClean="0">
                <a:latin typeface="Times New Roman" pitchFamily="18" charset="0"/>
                <a:cs typeface="Times New Roman" pitchFamily="18" charset="0"/>
              </a:rPr>
              <a:t>occur whereby the sister </a:t>
            </a:r>
            <a:r>
              <a:rPr lang="en-US" sz="2700" dirty="0" err="1" smtClean="0">
                <a:latin typeface="Times New Roman" pitchFamily="18" charset="0"/>
                <a:cs typeface="Times New Roman" pitchFamily="18" charset="0"/>
              </a:rPr>
              <a:t>chromatids</a:t>
            </a:r>
            <a:r>
              <a:rPr lang="en-US" sz="2700" dirty="0" smtClean="0">
                <a:latin typeface="Times New Roman" pitchFamily="18" charset="0"/>
                <a:cs typeface="Times New Roman" pitchFamily="18" charset="0"/>
              </a:rPr>
              <a:t> are finally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   split</a:t>
            </a:r>
            <a:r>
              <a:rPr lang="en-US" sz="2700"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creating </a:t>
            </a:r>
            <a:r>
              <a:rPr lang="en-US" sz="2700" dirty="0" smtClean="0">
                <a:latin typeface="Times New Roman" pitchFamily="18" charset="0"/>
                <a:cs typeface="Times New Roman" pitchFamily="18" charset="0"/>
              </a:rPr>
              <a:t>a total of 4 haploid cells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23 </a:t>
            </a:r>
            <a:r>
              <a:rPr lang="en-US" sz="2700" dirty="0" smtClean="0">
                <a:latin typeface="Times New Roman" pitchFamily="18" charset="0"/>
                <a:cs typeface="Times New Roman" pitchFamily="18" charset="0"/>
              </a:rPr>
              <a:t>chromosomes</a:t>
            </a:r>
            <a:r>
              <a:rPr lang="en-US" sz="2700" dirty="0" smtClean="0">
                <a:latin typeface="Times New Roman" pitchFamily="18" charset="0"/>
                <a:cs typeface="Times New Roman" pitchFamily="18" charset="0"/>
              </a:rPr>
              <a:t>, N) </a:t>
            </a:r>
            <a:r>
              <a:rPr lang="en-US" sz="2700" dirty="0" smtClean="0">
                <a:latin typeface="Times New Roman" pitchFamily="18" charset="0"/>
                <a:cs typeface="Times New Roman" pitchFamily="18" charset="0"/>
              </a:rPr>
              <a:t>–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two </a:t>
            </a:r>
            <a:r>
              <a:rPr lang="en-US" sz="2700" dirty="0" smtClean="0">
                <a:latin typeface="Times New Roman" pitchFamily="18" charset="0"/>
                <a:cs typeface="Times New Roman" pitchFamily="18" charset="0"/>
              </a:rPr>
              <a:t>from each daughter cell from the first division.</a:t>
            </a:r>
            <a:r>
              <a:rPr lang="en-US" dirty="0" smtClean="0"/>
              <a:t/>
            </a:r>
            <a:br>
              <a:rPr lang="en-US" dirty="0" smtClean="0"/>
            </a:br>
            <a:endParaRPr lang="en-US" dirty="0"/>
          </a:p>
        </p:txBody>
      </p:sp>
      <p:sp>
        <p:nvSpPr>
          <p:cNvPr id="3" name="Content Placeholder 2"/>
          <p:cNvSpPr>
            <a:spLocks noGrp="1"/>
          </p:cNvSpPr>
          <p:nvPr>
            <p:ph idx="1"/>
          </p:nvPr>
        </p:nvSpPr>
        <p:spPr>
          <a:xfrm>
            <a:off x="502920" y="530352"/>
            <a:ext cx="8260080" cy="3432048"/>
          </a:xfrm>
        </p:spPr>
        <p:txBody>
          <a:bodyPr>
            <a:normAutofit fontScale="92500" lnSpcReduction="10000"/>
          </a:bodyPr>
          <a:lstStyle/>
          <a:p>
            <a:r>
              <a:rPr lang="en-US" b="1" dirty="0" smtClean="0"/>
              <a:t>Meiosis I</a:t>
            </a:r>
          </a:p>
          <a:p>
            <a:pPr>
              <a:buNone/>
            </a:pPr>
            <a:r>
              <a:rPr lang="en-US" dirty="0" smtClean="0"/>
              <a:t>  Meiosis </a:t>
            </a:r>
            <a:r>
              <a:rPr lang="en-US" dirty="0" smtClean="0"/>
              <a:t>I separates homologous chromosomes, producing two haploid cells (</a:t>
            </a:r>
            <a:r>
              <a:rPr lang="en-US" b="1" dirty="0" smtClean="0"/>
              <a:t>N chromosomes, 23</a:t>
            </a:r>
            <a:r>
              <a:rPr lang="en-US" dirty="0" smtClean="0"/>
              <a:t> in humans), and thus meiosis I is referred to as a </a:t>
            </a:r>
            <a:r>
              <a:rPr lang="en-US" b="1" dirty="0" err="1" smtClean="0"/>
              <a:t>reductional</a:t>
            </a:r>
            <a:r>
              <a:rPr lang="en-US" b="1" dirty="0" smtClean="0"/>
              <a:t> division</a:t>
            </a:r>
            <a:r>
              <a:rPr lang="en-US" dirty="0" smtClean="0"/>
              <a:t>. A regular diploid human cell contains 46 chromosomes and is considered 2N because it contains 23 pairs of homologous chromosomes.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02920" y="6400800"/>
            <a:ext cx="8183880" cy="457200"/>
          </a:xfrm>
        </p:spPr>
        <p:txBody>
          <a:bodyPr>
            <a:normAutofit fontScale="90000"/>
          </a:bodyPr>
          <a:lstStyle/>
          <a:p>
            <a:endParaRPr lang="en-US" dirty="0"/>
          </a:p>
        </p:txBody>
      </p:sp>
      <p:sp>
        <p:nvSpPr>
          <p:cNvPr id="3" name="Content Placeholder 2"/>
          <p:cNvSpPr>
            <a:spLocks noGrp="1"/>
          </p:cNvSpPr>
          <p:nvPr>
            <p:ph idx="1"/>
          </p:nvPr>
        </p:nvSpPr>
        <p:spPr>
          <a:xfrm>
            <a:off x="502920" y="530352"/>
            <a:ext cx="8183880" cy="5870448"/>
          </a:xfrm>
        </p:spPr>
        <p:txBody>
          <a:bodyPr>
            <a:normAutofit fontScale="92500"/>
          </a:bodyPr>
          <a:lstStyle/>
          <a:p>
            <a:r>
              <a:rPr lang="en-US" b="1" dirty="0" smtClean="0"/>
              <a:t>Prophase I</a:t>
            </a:r>
            <a:endParaRPr lang="en-US" b="1" i="1" dirty="0" smtClean="0"/>
          </a:p>
          <a:p>
            <a:r>
              <a:rPr lang="en-US" dirty="0" smtClean="0"/>
              <a:t>It is the longest phase of meiosis. During prophase I, DNA is exchanged between homologous chromosomes in a process called </a:t>
            </a:r>
            <a:r>
              <a:rPr lang="en-US" dirty="0" smtClean="0"/>
              <a:t>homologous chromosomes. </a:t>
            </a:r>
          </a:p>
          <a:p>
            <a:r>
              <a:rPr lang="en-US" dirty="0" smtClean="0"/>
              <a:t>The paired and replicated chromosomes are called bivalents or tetrads, which have two chromosomes and four </a:t>
            </a:r>
            <a:r>
              <a:rPr lang="en-US" dirty="0" err="1" smtClean="0"/>
              <a:t>chromatids</a:t>
            </a:r>
            <a:r>
              <a:rPr lang="en-US" dirty="0" smtClean="0"/>
              <a:t>, </a:t>
            </a:r>
            <a:r>
              <a:rPr lang="en-US" dirty="0" smtClean="0"/>
              <a:t>with one chromosome coming from each parent. The process of pairing the homologous chromosomes is called </a:t>
            </a:r>
            <a:r>
              <a:rPr lang="en-US" dirty="0" err="1" smtClean="0"/>
              <a:t>synapsis</a:t>
            </a:r>
            <a:r>
              <a:rPr lang="en-US" dirty="0" smtClean="0"/>
              <a:t>. </a:t>
            </a:r>
            <a:r>
              <a:rPr lang="en-US" dirty="0" smtClean="0"/>
              <a:t>At this stage, non-sister </a:t>
            </a:r>
            <a:r>
              <a:rPr lang="en-US" dirty="0" err="1" smtClean="0"/>
              <a:t>chromatids</a:t>
            </a:r>
            <a:r>
              <a:rPr lang="en-US" dirty="0" smtClean="0"/>
              <a:t> may cross-over at points called </a:t>
            </a:r>
            <a:r>
              <a:rPr lang="en-US" dirty="0" err="1" smtClean="0"/>
              <a:t>chiasmata</a:t>
            </a:r>
            <a:r>
              <a:rPr lang="en-US" dirty="0" smtClean="0"/>
              <a:t> (plural; singular </a:t>
            </a:r>
            <a:r>
              <a:rPr lang="en-US" dirty="0" err="1" smtClean="0"/>
              <a:t>chiasma</a:t>
            </a:r>
            <a:r>
              <a:rPr lang="en-US"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Users\cc\Desktop\prophase 1.gif"/>
          <p:cNvPicPr>
            <a:picLocks noGrp="1"/>
          </p:cNvPicPr>
          <p:nvPr>
            <p:ph idx="1"/>
          </p:nvPr>
        </p:nvPicPr>
        <p:blipFill>
          <a:blip r:embed="rId2"/>
          <a:srcRect/>
          <a:stretch>
            <a:fillRect/>
          </a:stretch>
        </p:blipFill>
        <p:spPr bwMode="auto">
          <a:xfrm>
            <a:off x="0"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57600"/>
            <a:ext cx="8534400" cy="1905000"/>
          </a:xfrm>
        </p:spPr>
        <p:txBody>
          <a:bodyPr>
            <a:noAutofit/>
          </a:bodyPr>
          <a:lstStyle/>
          <a:p>
            <a:r>
              <a:rPr lang="en-US" sz="2400" dirty="0" err="1" smtClean="0"/>
              <a:t>Zygotene</a:t>
            </a:r>
            <a:r>
              <a:rPr lang="en-US" sz="2400" dirty="0" smtClean="0"/>
              <a:t>: The </a:t>
            </a:r>
            <a:r>
              <a:rPr lang="en-US" sz="2400" dirty="0" err="1" smtClean="0"/>
              <a:t>zygotene</a:t>
            </a:r>
            <a:r>
              <a:rPr lang="en-US" sz="2400" dirty="0" smtClean="0"/>
              <a:t> stage, also known as </a:t>
            </a:r>
            <a:r>
              <a:rPr lang="en-US" sz="2400" dirty="0" err="1" smtClean="0"/>
              <a:t>zygonema</a:t>
            </a:r>
            <a:r>
              <a:rPr lang="en-US" sz="2400" dirty="0" smtClean="0"/>
              <a:t>, from Greek words meaning "paired </a:t>
            </a:r>
            <a:r>
              <a:rPr lang="en-US" sz="2400" dirty="0" err="1" smtClean="0"/>
              <a:t>threads",occurs</a:t>
            </a:r>
            <a:r>
              <a:rPr lang="en-US" sz="2400" dirty="0" smtClean="0"/>
              <a:t> as the chromosomes approximately line up with each other into homologous chromosome pairs. </a:t>
            </a:r>
            <a:endParaRPr lang="en-US" sz="2400" dirty="0"/>
          </a:p>
        </p:txBody>
      </p:sp>
      <p:sp>
        <p:nvSpPr>
          <p:cNvPr id="3" name="Content Placeholder 2"/>
          <p:cNvSpPr>
            <a:spLocks noGrp="1"/>
          </p:cNvSpPr>
          <p:nvPr>
            <p:ph idx="1"/>
          </p:nvPr>
        </p:nvSpPr>
        <p:spPr>
          <a:xfrm>
            <a:off x="0" y="304800"/>
            <a:ext cx="9144000" cy="3810000"/>
          </a:xfrm>
        </p:spPr>
        <p:txBody>
          <a:bodyPr>
            <a:normAutofit/>
          </a:bodyPr>
          <a:lstStyle/>
          <a:p>
            <a:pPr>
              <a:buNone/>
            </a:pPr>
            <a:r>
              <a:rPr lang="en-US" b="1" dirty="0" smtClean="0"/>
              <a:t>  </a:t>
            </a:r>
            <a:r>
              <a:rPr lang="en-US" sz="2400" b="1" dirty="0" err="1" smtClean="0"/>
              <a:t>Leptotene</a:t>
            </a:r>
            <a:r>
              <a:rPr lang="en-US" sz="2400" b="1" dirty="0" smtClean="0"/>
              <a:t>: </a:t>
            </a:r>
            <a:r>
              <a:rPr lang="en-US" sz="2400" dirty="0" smtClean="0"/>
              <a:t>The first stage of prophase I is the </a:t>
            </a:r>
            <a:r>
              <a:rPr lang="en-US" sz="2400" dirty="0" err="1" smtClean="0"/>
              <a:t>leptotene</a:t>
            </a:r>
            <a:r>
              <a:rPr lang="en-US" sz="2400" dirty="0" smtClean="0"/>
              <a:t> stage, also known as </a:t>
            </a:r>
            <a:r>
              <a:rPr lang="en-US" sz="2400" dirty="0" err="1" smtClean="0"/>
              <a:t>leptonema</a:t>
            </a:r>
            <a:r>
              <a:rPr lang="en-US" sz="2400" dirty="0" smtClean="0"/>
              <a:t>, from </a:t>
            </a:r>
            <a:endParaRPr lang="en-US" sz="2400" dirty="0" smtClean="0"/>
          </a:p>
          <a:p>
            <a:pPr>
              <a:buNone/>
            </a:pPr>
            <a:r>
              <a:rPr lang="en-US" sz="2400" dirty="0" smtClean="0"/>
              <a:t> </a:t>
            </a:r>
            <a:r>
              <a:rPr lang="en-US" sz="2400" dirty="0" smtClean="0"/>
              <a:t> Greek </a:t>
            </a:r>
            <a:r>
              <a:rPr lang="en-US" sz="2400" dirty="0" smtClean="0"/>
              <a:t>words meaning "thin threads". In this stage of prophase I, individual chromosomes—each consisting of two sister </a:t>
            </a:r>
            <a:r>
              <a:rPr lang="en-US" sz="2400" dirty="0" err="1" smtClean="0"/>
              <a:t>chromatid</a:t>
            </a:r>
            <a:r>
              <a:rPr lang="en-US" sz="2400" dirty="0" smtClean="0"/>
              <a:t> change from the diffuse state they exist in during the cell's period of growth and gene expression, and condense into visible strands within the nucleus.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505200"/>
            <a:ext cx="8183880" cy="2971800"/>
          </a:xfrm>
        </p:spPr>
        <p:txBody>
          <a:bodyPr>
            <a:noAutofit/>
          </a:bodyPr>
          <a:lstStyle/>
          <a:p>
            <a:r>
              <a:rPr lang="en-US" sz="3200" dirty="0" err="1" smtClean="0">
                <a:solidFill>
                  <a:schemeClr val="tx1"/>
                </a:solidFill>
                <a:latin typeface="Times New Roman" pitchFamily="18" charset="0"/>
                <a:cs typeface="Times New Roman" pitchFamily="18" charset="0"/>
              </a:rPr>
              <a:t>Diplotene</a:t>
            </a:r>
            <a:r>
              <a:rPr lang="en-US" sz="3200" dirty="0" smtClean="0">
                <a:solidFill>
                  <a:schemeClr val="tx1"/>
                </a:solidFill>
                <a:latin typeface="Times New Roman" pitchFamily="18" charset="0"/>
                <a:cs typeface="Times New Roman" pitchFamily="18" charset="0"/>
              </a:rPr>
              <a:t>: </a:t>
            </a:r>
            <a:r>
              <a:rPr lang="en-US" sz="3200" dirty="0" smtClean="0">
                <a:latin typeface="Times New Roman" pitchFamily="18" charset="0"/>
                <a:cs typeface="Times New Roman" pitchFamily="18" charset="0"/>
              </a:rPr>
              <a:t>During the </a:t>
            </a:r>
            <a:r>
              <a:rPr lang="en-US" sz="3200" dirty="0" err="1" smtClean="0">
                <a:latin typeface="Times New Roman" pitchFamily="18" charset="0"/>
                <a:cs typeface="Times New Roman" pitchFamily="18" charset="0"/>
              </a:rPr>
              <a:t>diplotene</a:t>
            </a:r>
            <a:r>
              <a:rPr lang="en-US"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stage</a:t>
            </a:r>
            <a:r>
              <a:rPr lang="en-US" sz="3200" dirty="0" smtClean="0">
                <a:latin typeface="Times New Roman" pitchFamily="18" charset="0"/>
                <a:cs typeface="Times New Roman" pitchFamily="18" charset="0"/>
              </a:rPr>
              <a:t>, also known as </a:t>
            </a:r>
            <a:r>
              <a:rPr lang="en-US" sz="3200" dirty="0" err="1" smtClean="0">
                <a:latin typeface="Times New Roman" pitchFamily="18" charset="0"/>
                <a:cs typeface="Times New Roman" pitchFamily="18" charset="0"/>
              </a:rPr>
              <a:t>diplonema</a:t>
            </a:r>
            <a:r>
              <a:rPr lang="en-US" sz="3200" dirty="0" smtClean="0">
                <a:latin typeface="Times New Roman" pitchFamily="18" charset="0"/>
                <a:cs typeface="Times New Roman" pitchFamily="18" charset="0"/>
              </a:rPr>
              <a:t>, from Greek words meaning "two threads", the </a:t>
            </a:r>
            <a:r>
              <a:rPr lang="en-US" sz="3200" u="sng" dirty="0" err="1" smtClean="0">
                <a:solidFill>
                  <a:schemeClr val="accent1"/>
                </a:solidFill>
                <a:latin typeface="Times New Roman" pitchFamily="18" charset="0"/>
                <a:cs typeface="Times New Roman" pitchFamily="18" charset="0"/>
                <a:hlinkClick r:id="rId2" tooltip="Synaptonemal complex"/>
              </a:rPr>
              <a:t>synaptonemal</a:t>
            </a:r>
            <a:r>
              <a:rPr lang="en-US" sz="3200" u="sng" dirty="0" smtClean="0">
                <a:solidFill>
                  <a:schemeClr val="accent1"/>
                </a:solidFill>
                <a:latin typeface="Times New Roman" pitchFamily="18" charset="0"/>
                <a:cs typeface="Times New Roman" pitchFamily="18" charset="0"/>
                <a:hlinkClick r:id="rId2" tooltip="Synaptonemal complex"/>
              </a:rPr>
              <a:t> complex</a:t>
            </a:r>
            <a:r>
              <a:rPr lang="en-US" sz="3200" dirty="0" smtClean="0">
                <a:solidFill>
                  <a:schemeClr val="accent1"/>
                </a:solidFill>
                <a:latin typeface="Times New Roman" pitchFamily="18" charset="0"/>
                <a:cs typeface="Times New Roman" pitchFamily="18" charset="0"/>
              </a:rPr>
              <a:t> </a:t>
            </a:r>
            <a:r>
              <a:rPr lang="en-US" sz="3200" dirty="0" smtClean="0">
                <a:latin typeface="Times New Roman" pitchFamily="18" charset="0"/>
                <a:cs typeface="Times New Roman" pitchFamily="18" charset="0"/>
              </a:rPr>
              <a:t>degrades and homologous chromosomes separate from one another a little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2898648"/>
          </a:xfrm>
        </p:spPr>
        <p:txBody>
          <a:bodyPr>
            <a:noAutofit/>
          </a:bodyPr>
          <a:lstStyle/>
          <a:p>
            <a:pPr>
              <a:buNone/>
            </a:pPr>
            <a:r>
              <a:rPr lang="en-US" sz="3200" b="1" dirty="0" err="1" smtClean="0">
                <a:latin typeface="Times New Roman" pitchFamily="18" charset="0"/>
                <a:cs typeface="Times New Roman" pitchFamily="18" charset="0"/>
              </a:rPr>
              <a:t>Pachytene</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The </a:t>
            </a:r>
            <a:r>
              <a:rPr lang="en-US" sz="3200" dirty="0" err="1" smtClean="0">
                <a:latin typeface="Times New Roman" pitchFamily="18" charset="0"/>
                <a:cs typeface="Times New Roman" pitchFamily="18" charset="0"/>
              </a:rPr>
              <a:t>pachytene</a:t>
            </a:r>
            <a:r>
              <a:rPr lang="en-US" sz="3200" dirty="0" smtClean="0">
                <a:latin typeface="Times New Roman" pitchFamily="18" charset="0"/>
                <a:cs typeface="Times New Roman" pitchFamily="18" charset="0"/>
              </a:rPr>
              <a:t> (pronounced </a:t>
            </a:r>
            <a:endParaRPr lang="en-US" sz="3200" dirty="0" smtClean="0">
              <a:latin typeface="Times New Roman" pitchFamily="18" charset="0"/>
              <a:cs typeface="Times New Roman" pitchFamily="18" charset="0"/>
            </a:endParaRPr>
          </a:p>
          <a:p>
            <a:pPr>
              <a:buNone/>
            </a:pPr>
            <a:r>
              <a:rPr lang="en-US" sz="3200" dirty="0" smtClean="0">
                <a:latin typeface="Times New Roman" pitchFamily="18" charset="0"/>
                <a:cs typeface="Times New Roman" pitchFamily="18" charset="0"/>
              </a:rPr>
              <a:t>stage</a:t>
            </a:r>
            <a:r>
              <a:rPr lang="en-US" sz="3200" dirty="0" smtClean="0">
                <a:latin typeface="Times New Roman" pitchFamily="18" charset="0"/>
                <a:cs typeface="Times New Roman" pitchFamily="18" charset="0"/>
              </a:rPr>
              <a:t>, also known as </a:t>
            </a:r>
            <a:r>
              <a:rPr lang="en-US" sz="3200" dirty="0" err="1" smtClean="0">
                <a:latin typeface="Times New Roman" pitchFamily="18" charset="0"/>
                <a:cs typeface="Times New Roman" pitchFamily="18" charset="0"/>
              </a:rPr>
              <a:t>pachynema</a:t>
            </a:r>
            <a:r>
              <a:rPr lang="en-US" sz="3200" dirty="0" smtClean="0">
                <a:latin typeface="Times New Roman" pitchFamily="18" charset="0"/>
                <a:cs typeface="Times New Roman" pitchFamily="18" charset="0"/>
              </a:rPr>
              <a:t>, from </a:t>
            </a:r>
            <a:endParaRPr lang="en-US" sz="3200" dirty="0" smtClean="0">
              <a:latin typeface="Times New Roman" pitchFamily="18" charset="0"/>
              <a:cs typeface="Times New Roman" pitchFamily="18" charset="0"/>
            </a:endParaRPr>
          </a:p>
          <a:p>
            <a:pPr>
              <a:buNone/>
            </a:pPr>
            <a:r>
              <a:rPr lang="en-US" sz="3200" dirty="0" smtClean="0">
                <a:latin typeface="Times New Roman" pitchFamily="18" charset="0"/>
                <a:cs typeface="Times New Roman" pitchFamily="18" charset="0"/>
              </a:rPr>
              <a:t>Greek </a:t>
            </a:r>
            <a:r>
              <a:rPr lang="en-US" sz="3200" dirty="0" smtClean="0">
                <a:latin typeface="Times New Roman" pitchFamily="18" charset="0"/>
                <a:cs typeface="Times New Roman" pitchFamily="18" charset="0"/>
              </a:rPr>
              <a:t>words meaning "thick threads", is </a:t>
            </a:r>
            <a:endParaRPr lang="en-US" sz="3200" dirty="0" smtClean="0">
              <a:latin typeface="Times New Roman" pitchFamily="18" charset="0"/>
              <a:cs typeface="Times New Roman" pitchFamily="18" charset="0"/>
            </a:endParaRPr>
          </a:p>
          <a:p>
            <a:pPr>
              <a:buNone/>
            </a:pPr>
            <a:r>
              <a:rPr lang="en-US" sz="3200" dirty="0" smtClean="0">
                <a:latin typeface="Times New Roman" pitchFamily="18" charset="0"/>
                <a:cs typeface="Times New Roman" pitchFamily="18" charset="0"/>
              </a:rPr>
              <a:t>the </a:t>
            </a:r>
            <a:r>
              <a:rPr lang="en-US" sz="3200" dirty="0" smtClean="0">
                <a:latin typeface="Times New Roman" pitchFamily="18" charset="0"/>
                <a:cs typeface="Times New Roman" pitchFamily="18" charset="0"/>
              </a:rPr>
              <a:t>stage when </a:t>
            </a:r>
            <a:r>
              <a:rPr lang="en-US" sz="3200" dirty="0" smtClean="0">
                <a:latin typeface="Times New Roman" pitchFamily="18" charset="0"/>
                <a:cs typeface="Times New Roman" pitchFamily="18" charset="0"/>
              </a:rPr>
              <a:t>chromosomal crossover </a:t>
            </a:r>
          </a:p>
          <a:p>
            <a:pPr>
              <a:buNone/>
            </a:pPr>
            <a:r>
              <a:rPr lang="en-US" sz="3200" dirty="0" smtClean="0">
                <a:latin typeface="Times New Roman" pitchFamily="18" charset="0"/>
                <a:cs typeface="Times New Roman" pitchFamily="18" charset="0"/>
              </a:rPr>
              <a:t>(crossing </a:t>
            </a:r>
            <a:r>
              <a:rPr lang="en-US" sz="3200" dirty="0" smtClean="0">
                <a:latin typeface="Times New Roman" pitchFamily="18" charset="0"/>
                <a:cs typeface="Times New Roman" pitchFamily="18" charset="0"/>
              </a:rPr>
              <a:t>over) occurs. </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429000"/>
            <a:ext cx="8183880" cy="2057400"/>
          </a:xfrm>
        </p:spPr>
        <p:txBody>
          <a:bodyPr/>
          <a:lstStyle/>
          <a:p>
            <a:r>
              <a:rPr lang="en-US" dirty="0" smtClean="0"/>
              <a:t>Metaphase I: Homologous pairs move together along the metaphase plate</a:t>
            </a:r>
            <a:endParaRPr lang="en-US" dirty="0"/>
          </a:p>
        </p:txBody>
      </p:sp>
      <p:sp>
        <p:nvSpPr>
          <p:cNvPr id="3" name="Content Placeholder 2"/>
          <p:cNvSpPr>
            <a:spLocks noGrp="1"/>
          </p:cNvSpPr>
          <p:nvPr>
            <p:ph idx="1"/>
          </p:nvPr>
        </p:nvSpPr>
        <p:spPr>
          <a:xfrm>
            <a:off x="502920" y="530352"/>
            <a:ext cx="8183880" cy="2746248"/>
          </a:xfrm>
        </p:spPr>
        <p:txBody>
          <a:bodyPr/>
          <a:lstStyle/>
          <a:p>
            <a:r>
              <a:rPr lang="en-US" b="1" dirty="0" err="1" smtClean="0"/>
              <a:t>Diakinesis</a:t>
            </a:r>
            <a:r>
              <a:rPr lang="en-US" b="1" dirty="0" smtClean="0"/>
              <a:t>: </a:t>
            </a:r>
            <a:r>
              <a:rPr lang="en-US" dirty="0" smtClean="0"/>
              <a:t>Chromosomes condense further during the </a:t>
            </a:r>
            <a:r>
              <a:rPr lang="en-US" i="1" dirty="0" err="1" smtClean="0"/>
              <a:t>diakinesis</a:t>
            </a:r>
            <a:r>
              <a:rPr lang="en-US" dirty="0" smtClean="0"/>
              <a:t> stage, from Greek words meaning "moving through". This is the first point in meiosis where the four parts of the tetrads are actually visible.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2895600"/>
            <a:ext cx="8183880" cy="2971800"/>
          </a:xfrm>
        </p:spPr>
        <p:txBody>
          <a:bodyPr>
            <a:normAutofit/>
          </a:bodyPr>
          <a:lstStyle/>
          <a:p>
            <a:r>
              <a:rPr lang="en-US" sz="2800" dirty="0" err="1" smtClean="0"/>
              <a:t>Telophase</a:t>
            </a:r>
            <a:r>
              <a:rPr lang="en-US" sz="2800" dirty="0" smtClean="0"/>
              <a:t> I: The first meiotic division effectively ends when the chromosomes arrive at the poles. Each daughter cell now has half the number of chromosomes but each chromosome consists of a pair of </a:t>
            </a:r>
            <a:r>
              <a:rPr lang="en-US" sz="2800" dirty="0" err="1" smtClean="0"/>
              <a:t>chromatids</a:t>
            </a:r>
            <a:r>
              <a:rPr lang="en-US" sz="2800" dirty="0" smtClean="0"/>
              <a:t>. </a:t>
            </a:r>
            <a:endParaRPr lang="en-US" sz="2800" dirty="0"/>
          </a:p>
        </p:txBody>
      </p:sp>
      <p:sp>
        <p:nvSpPr>
          <p:cNvPr id="3" name="Content Placeholder 2"/>
          <p:cNvSpPr>
            <a:spLocks noGrp="1"/>
          </p:cNvSpPr>
          <p:nvPr>
            <p:ph idx="1"/>
          </p:nvPr>
        </p:nvSpPr>
        <p:spPr>
          <a:xfrm>
            <a:off x="502920" y="530352"/>
            <a:ext cx="8183880" cy="2212848"/>
          </a:xfrm>
        </p:spPr>
        <p:txBody>
          <a:bodyPr>
            <a:noAutofit/>
          </a:bodyPr>
          <a:lstStyle/>
          <a:p>
            <a:r>
              <a:rPr lang="en-US" dirty="0" smtClean="0"/>
              <a:t>Anaphase I: </a:t>
            </a:r>
            <a:r>
              <a:rPr lang="en-US" dirty="0" err="1" smtClean="0"/>
              <a:t>Kinetochore</a:t>
            </a:r>
            <a:r>
              <a:rPr lang="en-US" dirty="0" smtClean="0"/>
              <a:t> (bipolar spindles) microtubules shorten, severing the recombination nodules and pulling homologous chromosomes apart.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14800"/>
            <a:ext cx="8305800" cy="2286000"/>
          </a:xfrm>
        </p:spPr>
        <p:txBody>
          <a:bodyPr>
            <a:normAutofit/>
          </a:bodyPr>
          <a:lstStyle/>
          <a:p>
            <a:r>
              <a:rPr lang="en-US" sz="2800" dirty="0" smtClean="0"/>
              <a:t>In metaphase II, the </a:t>
            </a:r>
            <a:r>
              <a:rPr lang="en-US" sz="2800" dirty="0" err="1" smtClean="0"/>
              <a:t>centromeres</a:t>
            </a:r>
            <a:r>
              <a:rPr lang="en-US" sz="2800" dirty="0" smtClean="0"/>
              <a:t> contain two </a:t>
            </a:r>
            <a:r>
              <a:rPr lang="en-US" sz="2800" dirty="0" err="1" smtClean="0"/>
              <a:t>kinetochores</a:t>
            </a:r>
            <a:r>
              <a:rPr lang="en-US" sz="2800" dirty="0" smtClean="0"/>
              <a:t> that attach to spindle fibers from the </a:t>
            </a:r>
            <a:r>
              <a:rPr lang="en-US" sz="2800" dirty="0" err="1" smtClean="0"/>
              <a:t>centrosomes</a:t>
            </a:r>
            <a:r>
              <a:rPr lang="en-US" sz="2800" dirty="0" smtClean="0"/>
              <a:t> (</a:t>
            </a:r>
            <a:r>
              <a:rPr lang="en-US" sz="2800" dirty="0" err="1" smtClean="0"/>
              <a:t>centrioles</a:t>
            </a:r>
            <a:r>
              <a:rPr lang="en-US" sz="2800" dirty="0" smtClean="0"/>
              <a:t>) at each pole</a:t>
            </a:r>
            <a:endParaRPr lang="en-US" sz="2800" dirty="0"/>
          </a:p>
        </p:txBody>
      </p:sp>
      <p:sp>
        <p:nvSpPr>
          <p:cNvPr id="3" name="Content Placeholder 2"/>
          <p:cNvSpPr>
            <a:spLocks noGrp="1"/>
          </p:cNvSpPr>
          <p:nvPr>
            <p:ph idx="1"/>
          </p:nvPr>
        </p:nvSpPr>
        <p:spPr>
          <a:xfrm>
            <a:off x="502920" y="530352"/>
            <a:ext cx="8183880" cy="3965448"/>
          </a:xfrm>
        </p:spPr>
        <p:txBody>
          <a:bodyPr>
            <a:normAutofit fontScale="92500" lnSpcReduction="20000"/>
          </a:bodyPr>
          <a:lstStyle/>
          <a:p>
            <a:r>
              <a:rPr lang="en-US" b="1" dirty="0" smtClean="0"/>
              <a:t>Meiosis II</a:t>
            </a:r>
          </a:p>
          <a:p>
            <a:pPr>
              <a:buNone/>
            </a:pPr>
            <a:r>
              <a:rPr lang="en-US" dirty="0" smtClean="0"/>
              <a:t>Meiosis II is the second part of the </a:t>
            </a:r>
            <a:r>
              <a:rPr lang="en-US" dirty="0" smtClean="0"/>
              <a:t>meiotic </a:t>
            </a:r>
          </a:p>
          <a:p>
            <a:pPr>
              <a:buNone/>
            </a:pPr>
            <a:r>
              <a:rPr lang="en-US" dirty="0" smtClean="0"/>
              <a:t>Process</a:t>
            </a:r>
            <a:r>
              <a:rPr lang="en-US" dirty="0" smtClean="0"/>
              <a:t>, also known as </a:t>
            </a:r>
            <a:r>
              <a:rPr lang="en-US" dirty="0" err="1" smtClean="0"/>
              <a:t>equational</a:t>
            </a:r>
            <a:r>
              <a:rPr lang="en-US" dirty="0" smtClean="0"/>
              <a:t> division. </a:t>
            </a:r>
            <a:endParaRPr lang="en-US" dirty="0" smtClean="0"/>
          </a:p>
          <a:p>
            <a:pPr>
              <a:buNone/>
            </a:pPr>
            <a:r>
              <a:rPr lang="en-US" dirty="0" smtClean="0"/>
              <a:t>The four main steps of Meiosis II are</a:t>
            </a:r>
            <a:r>
              <a:rPr lang="en-US" dirty="0" smtClean="0"/>
              <a:t>:</a:t>
            </a:r>
          </a:p>
          <a:p>
            <a:pPr>
              <a:buNone/>
            </a:pPr>
            <a:r>
              <a:rPr lang="en-US" dirty="0" smtClean="0"/>
              <a:t>Prophase </a:t>
            </a:r>
            <a:r>
              <a:rPr lang="en-US" dirty="0" smtClean="0"/>
              <a:t>II, Metaphase II, Anaphase II</a:t>
            </a:r>
            <a:r>
              <a:rPr lang="en-US" dirty="0" smtClean="0"/>
              <a:t>,</a:t>
            </a:r>
          </a:p>
          <a:p>
            <a:pPr>
              <a:buNone/>
            </a:pPr>
            <a:r>
              <a:rPr lang="en-US" dirty="0" smtClean="0"/>
              <a:t>and </a:t>
            </a:r>
            <a:r>
              <a:rPr lang="en-US" dirty="0" err="1" smtClean="0"/>
              <a:t>Telophase</a:t>
            </a:r>
            <a:r>
              <a:rPr lang="en-US" dirty="0" smtClean="0"/>
              <a:t> II</a:t>
            </a:r>
            <a:r>
              <a:rPr lang="en-US" dirty="0" smtClean="0"/>
              <a:t>.</a:t>
            </a:r>
          </a:p>
          <a:p>
            <a:pPr>
              <a:buNone/>
            </a:pPr>
            <a:r>
              <a:rPr lang="en-US" dirty="0" smtClean="0"/>
              <a:t>In </a:t>
            </a:r>
            <a:r>
              <a:rPr lang="en-US" b="1" dirty="0" smtClean="0"/>
              <a:t>prophase </a:t>
            </a:r>
            <a:r>
              <a:rPr lang="en-US" b="1" dirty="0" smtClean="0"/>
              <a:t>II,</a:t>
            </a:r>
            <a:r>
              <a:rPr lang="en-US" dirty="0" smtClean="0"/>
              <a:t> there is the </a:t>
            </a:r>
            <a:r>
              <a:rPr lang="en-US" dirty="0" smtClean="0"/>
              <a:t>disappearance of </a:t>
            </a:r>
            <a:endParaRPr lang="en-US" dirty="0" smtClean="0"/>
          </a:p>
          <a:p>
            <a:pPr>
              <a:buNone/>
            </a:pPr>
            <a:r>
              <a:rPr lang="en-US" dirty="0" smtClean="0"/>
              <a:t>the </a:t>
            </a:r>
            <a:r>
              <a:rPr lang="en-US" dirty="0" smtClean="0"/>
              <a:t>nucleoli and the </a:t>
            </a:r>
            <a:r>
              <a:rPr lang="en-US" dirty="0" smtClean="0"/>
              <a:t>nuclear envelope </a:t>
            </a:r>
            <a:r>
              <a:rPr lang="en-US" dirty="0" smtClean="0"/>
              <a:t>again as </a:t>
            </a:r>
            <a:endParaRPr lang="en-US" dirty="0" smtClean="0"/>
          </a:p>
          <a:p>
            <a:pPr>
              <a:buNone/>
            </a:pPr>
            <a:r>
              <a:rPr lang="en-US" dirty="0" smtClean="0"/>
              <a:t>well </a:t>
            </a:r>
            <a:r>
              <a:rPr lang="en-US" dirty="0" smtClean="0"/>
              <a:t>as the shortening and thickening of </a:t>
            </a:r>
            <a:r>
              <a:rPr lang="en-US" dirty="0" smtClean="0"/>
              <a:t>the</a:t>
            </a:r>
          </a:p>
          <a:p>
            <a:pPr>
              <a:buNone/>
            </a:pPr>
            <a:r>
              <a:rPr lang="en-US" dirty="0" err="1" smtClean="0"/>
              <a:t>chromatids</a:t>
            </a: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657600"/>
            <a:ext cx="8183880" cy="2514600"/>
          </a:xfrm>
        </p:spPr>
        <p:txBody>
          <a:bodyPr>
            <a:noAutofit/>
          </a:bodyPr>
          <a:lstStyle/>
          <a:p>
            <a:r>
              <a:rPr lang="en-US" sz="2800" dirty="0" smtClean="0"/>
              <a:t>The process ends with </a:t>
            </a:r>
            <a:r>
              <a:rPr lang="en-US" sz="2800" dirty="0" err="1" smtClean="0">
                <a:solidFill>
                  <a:schemeClr val="tx1"/>
                </a:solidFill>
              </a:rPr>
              <a:t>telophase</a:t>
            </a:r>
            <a:r>
              <a:rPr lang="en-US" sz="2800" dirty="0" smtClean="0">
                <a:solidFill>
                  <a:schemeClr val="tx1"/>
                </a:solidFill>
              </a:rPr>
              <a:t> II</a:t>
            </a:r>
            <a:r>
              <a:rPr lang="en-US" sz="2800" dirty="0" smtClean="0"/>
              <a:t>, which is similar to </a:t>
            </a:r>
            <a:r>
              <a:rPr lang="en-US" sz="2800" dirty="0" err="1" smtClean="0"/>
              <a:t>telophase</a:t>
            </a:r>
            <a:r>
              <a:rPr lang="en-US" sz="2800" dirty="0" smtClean="0"/>
              <a:t> I, and is marked by uncoiling and lengthening of the chromosomes and the disappearance of the spindle. Nuclear envelopes reform </a:t>
            </a:r>
            <a:endParaRPr lang="en-US" sz="2800" dirty="0"/>
          </a:p>
        </p:txBody>
      </p:sp>
      <p:sp>
        <p:nvSpPr>
          <p:cNvPr id="3" name="Content Placeholder 2"/>
          <p:cNvSpPr>
            <a:spLocks noGrp="1"/>
          </p:cNvSpPr>
          <p:nvPr>
            <p:ph idx="1"/>
          </p:nvPr>
        </p:nvSpPr>
        <p:spPr>
          <a:xfrm>
            <a:off x="502920" y="530352"/>
            <a:ext cx="8183880" cy="3051048"/>
          </a:xfrm>
        </p:spPr>
        <p:txBody>
          <a:bodyPr>
            <a:noAutofit/>
          </a:bodyPr>
          <a:lstStyle/>
          <a:p>
            <a:r>
              <a:rPr lang="en-US" sz="3200" dirty="0" smtClean="0"/>
              <a:t>Metaphase II </a:t>
            </a:r>
            <a:r>
              <a:rPr lang="en-US" sz="3200" dirty="0" smtClean="0"/>
              <a:t>is followed by </a:t>
            </a:r>
            <a:r>
              <a:rPr lang="en-US" sz="3200" b="1" dirty="0" smtClean="0"/>
              <a:t>anaphase II</a:t>
            </a:r>
            <a:r>
              <a:rPr lang="en-US" sz="3200" dirty="0" smtClean="0"/>
              <a:t>, where the </a:t>
            </a:r>
            <a:r>
              <a:rPr lang="en-US" sz="3200" dirty="0" err="1" smtClean="0"/>
              <a:t>centromeres</a:t>
            </a:r>
            <a:r>
              <a:rPr lang="en-US" sz="3200" dirty="0" smtClean="0"/>
              <a:t> are cleaved, allowing microtubules attached to the </a:t>
            </a:r>
            <a:r>
              <a:rPr lang="en-US" sz="3200" dirty="0" err="1" smtClean="0"/>
              <a:t>kinetochores</a:t>
            </a:r>
            <a:r>
              <a:rPr lang="en-US" sz="3200" dirty="0" smtClean="0"/>
              <a:t> to pull the sister </a:t>
            </a:r>
            <a:r>
              <a:rPr lang="en-US" sz="3200" dirty="0" err="1" smtClean="0"/>
              <a:t>chromatids</a:t>
            </a:r>
            <a:r>
              <a:rPr lang="en-US" sz="3200" dirty="0" smtClean="0"/>
              <a:t> apart. </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02920" y="6553200"/>
            <a:ext cx="8183880" cy="152400"/>
          </a:xfrm>
        </p:spPr>
        <p:txBody>
          <a:bodyPr>
            <a:normAutofit fontScale="90000"/>
          </a:bodyPr>
          <a:lstStyle/>
          <a:p>
            <a:endParaRPr lang="en-US" dirty="0"/>
          </a:p>
        </p:txBody>
      </p:sp>
      <p:sp>
        <p:nvSpPr>
          <p:cNvPr id="3" name="Content Placeholder 2"/>
          <p:cNvSpPr>
            <a:spLocks noGrp="1"/>
          </p:cNvSpPr>
          <p:nvPr>
            <p:ph idx="1"/>
          </p:nvPr>
        </p:nvSpPr>
        <p:spPr>
          <a:xfrm>
            <a:off x="502920" y="530352"/>
            <a:ext cx="8183880" cy="5870448"/>
          </a:xfrm>
        </p:spPr>
        <p:txBody>
          <a:bodyPr>
            <a:normAutofit/>
          </a:bodyPr>
          <a:lstStyle/>
          <a:p>
            <a:r>
              <a:rPr lang="en-US" sz="3600" b="1" dirty="0" smtClean="0"/>
              <a:t>Cytokinesis – </a:t>
            </a:r>
            <a:r>
              <a:rPr lang="en-US" sz="3600" dirty="0" smtClean="0"/>
              <a:t>At the end of </a:t>
            </a:r>
            <a:r>
              <a:rPr lang="en-US" sz="3600" dirty="0" err="1" smtClean="0"/>
              <a:t>telophase</a:t>
            </a:r>
            <a:r>
              <a:rPr lang="en-US" sz="3600" dirty="0" smtClean="0"/>
              <a:t> II, the cytoplasm of each of the two cells of a dyad divides into two, and as a result one parent cell produces four haploid daughter cells after completion of the two </a:t>
            </a:r>
            <a:r>
              <a:rPr lang="en-US" sz="3600" dirty="0" err="1" smtClean="0"/>
              <a:t>meotic</a:t>
            </a:r>
            <a:r>
              <a:rPr lang="en-US" sz="3600" dirty="0" smtClean="0"/>
              <a:t> divisions. Thus, four daughter cells inside the parent cell wall form the structure called tetrad.</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02920" y="6812280"/>
            <a:ext cx="8183880" cy="45719"/>
          </a:xfrm>
        </p:spPr>
        <p:txBody>
          <a:bodyPr>
            <a:normAutofit fontScale="90000"/>
          </a:bodyPr>
          <a:lstStyle/>
          <a:p>
            <a:endParaRPr lang="en-US" dirty="0"/>
          </a:p>
        </p:txBody>
      </p:sp>
      <p:pic>
        <p:nvPicPr>
          <p:cNvPr id="4" name="Content Placeholder 3" descr="G:\MEIOSIS theory\Meiosis\meiosis 4.jpg"/>
          <p:cNvPicPr>
            <a:picLocks noGrp="1"/>
          </p:cNvPicPr>
          <p:nvPr>
            <p:ph idx="1"/>
          </p:nvPr>
        </p:nvPicPr>
        <p:blipFill>
          <a:blip r:embed="rId2"/>
          <a:srcRect/>
          <a:stretch>
            <a:fillRect/>
          </a:stretch>
        </p:blipFill>
        <p:spPr bwMode="auto">
          <a:xfrm>
            <a:off x="0"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02920" y="6812280"/>
            <a:ext cx="8183880" cy="45719"/>
          </a:xfrm>
        </p:spPr>
        <p:txBody>
          <a:bodyPr>
            <a:normAutofit fontScale="90000"/>
          </a:bodyPr>
          <a:lstStyle/>
          <a:p>
            <a:endParaRPr lang="en-US" dirty="0"/>
          </a:p>
        </p:txBody>
      </p:sp>
      <p:sp>
        <p:nvSpPr>
          <p:cNvPr id="3" name="Content Placeholder 2"/>
          <p:cNvSpPr>
            <a:spLocks noGrp="1"/>
          </p:cNvSpPr>
          <p:nvPr>
            <p:ph idx="1"/>
          </p:nvPr>
        </p:nvSpPr>
        <p:spPr>
          <a:xfrm>
            <a:off x="0" y="530352"/>
            <a:ext cx="9144000" cy="6327648"/>
          </a:xfrm>
        </p:spPr>
        <p:txBody>
          <a:bodyPr>
            <a:normAutofit fontScale="40000" lnSpcReduction="20000"/>
          </a:bodyPr>
          <a:lstStyle/>
          <a:p>
            <a:r>
              <a:rPr lang="en-US" sz="9800" dirty="0" smtClean="0">
                <a:solidFill>
                  <a:srgbClr val="FF0000"/>
                </a:solidFill>
              </a:rPr>
              <a:t>Significance of Meiosis </a:t>
            </a:r>
          </a:p>
          <a:p>
            <a:pPr lvl="0"/>
            <a:r>
              <a:rPr lang="en-US" sz="6200" dirty="0" smtClean="0"/>
              <a:t> Meiosis maintains the constant and definite number of chromosomes in the organisms. Thus, the diploid chromosome number remains constant from one generation to the next generation in the systems produced by sexual reproduction. Therefore, sexual reproduction in plants and animals became possible only due to meiotic cell division. </a:t>
            </a:r>
          </a:p>
          <a:p>
            <a:pPr lvl="0"/>
            <a:r>
              <a:rPr lang="en-US" sz="6200" dirty="0" smtClean="0"/>
              <a:t> The crossing over in prophase-I provides an opportunity to exchange genes and thus causes </a:t>
            </a:r>
            <a:r>
              <a:rPr lang="en-US" sz="6200" dirty="0" err="1" smtClean="0"/>
              <a:t>genetical</a:t>
            </a:r>
            <a:r>
              <a:rPr lang="en-US" sz="6200" dirty="0" smtClean="0"/>
              <a:t> </a:t>
            </a:r>
            <a:r>
              <a:rPr lang="en-US" sz="6200" dirty="0" err="1" smtClean="0"/>
              <a:t>variationsessential</a:t>
            </a:r>
            <a:r>
              <a:rPr lang="en-US" sz="6200" dirty="0" smtClean="0"/>
              <a:t> for evolution among the species.</a:t>
            </a:r>
          </a:p>
          <a:p>
            <a:pPr lvl="0"/>
            <a:r>
              <a:rPr lang="en-US" sz="6200" dirty="0" smtClean="0"/>
              <a:t> The segregation of chromosomes result in different combinations of chromosomes &amp; ultimately different combination of characters in all the daughter cells. </a:t>
            </a:r>
          </a:p>
          <a:p>
            <a:pPr lvl="0"/>
            <a:r>
              <a:rPr lang="en-US" sz="6200" dirty="0" smtClean="0"/>
              <a:t> Parental characters are reshuffled, due to which every gamete developing from daughter cell shows </a:t>
            </a:r>
            <a:r>
              <a:rPr lang="en-US" sz="6200" dirty="0" smtClean="0"/>
              <a:t>a </a:t>
            </a:r>
            <a:r>
              <a:rPr lang="en-US" sz="6200" dirty="0" smtClean="0"/>
              <a:t>distinct set </a:t>
            </a:r>
            <a:r>
              <a:rPr lang="en-US" sz="6200" dirty="0" smtClean="0"/>
              <a:t>of </a:t>
            </a:r>
            <a:r>
              <a:rPr lang="en-US" sz="6200" dirty="0" smtClean="0"/>
              <a:t>characters.</a:t>
            </a:r>
          </a:p>
          <a:p>
            <a:pPr>
              <a:buNone/>
            </a:pPr>
            <a:r>
              <a:rPr lang="en-US" sz="6700" dirty="0" smtClean="0"/>
              <a:t>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02920" y="6035040"/>
            <a:ext cx="8183880" cy="213360"/>
          </a:xfrm>
        </p:spPr>
        <p:txBody>
          <a:bodyPr>
            <a:normAutofit fontScale="90000"/>
          </a:bodyPr>
          <a:lstStyle/>
          <a:p>
            <a:endParaRPr lang="en-US" dirty="0"/>
          </a:p>
        </p:txBody>
      </p:sp>
      <p:sp>
        <p:nvSpPr>
          <p:cNvPr id="3" name="Content Placeholder 2"/>
          <p:cNvSpPr>
            <a:spLocks noGrp="1"/>
          </p:cNvSpPr>
          <p:nvPr>
            <p:ph idx="1"/>
          </p:nvPr>
        </p:nvSpPr>
        <p:spPr/>
        <p:txBody>
          <a:bodyPr/>
          <a:lstStyle/>
          <a:p>
            <a:pPr>
              <a:buNone/>
            </a:pPr>
            <a:endParaRPr lang="en-US" dirty="0"/>
          </a:p>
        </p:txBody>
      </p:sp>
      <p:sp>
        <p:nvSpPr>
          <p:cNvPr id="4" name="Rectangle 3"/>
          <p:cNvSpPr/>
          <p:nvPr/>
        </p:nvSpPr>
        <p:spPr>
          <a:xfrm>
            <a:off x="685801" y="3124200"/>
            <a:ext cx="7772400" cy="1569660"/>
          </a:xfrm>
          <a:prstGeom prst="rect">
            <a:avLst/>
          </a:prstGeom>
          <a:noFill/>
        </p:spPr>
        <p:txBody>
          <a:bodyPr wrap="square" lIns="91440" tIns="45720" rIns="91440" bIns="45720">
            <a:spAutoFit/>
          </a:bodyPr>
          <a:lstStyle/>
          <a:p>
            <a:pPr algn="ctr"/>
            <a:r>
              <a:rPr lang="en-US" sz="9600" b="1" cap="none" spc="0" dirty="0" smtClean="0">
                <a:ln w="10541" cmpd="sng">
                  <a:solidFill>
                    <a:srgbClr val="7D7D7D">
                      <a:tint val="100000"/>
                      <a:shade val="100000"/>
                      <a:satMod val="110000"/>
                    </a:srgbClr>
                  </a:solidFill>
                  <a:prstDash val="solid"/>
                </a:ln>
                <a:solidFill>
                  <a:srgbClr val="FF0000"/>
                </a:solidFill>
                <a:effectLst/>
              </a:rPr>
              <a:t>Thank You</a:t>
            </a:r>
            <a:endParaRPr lang="en-US" sz="9600" b="1" cap="none" spc="0" dirty="0">
              <a:ln w="10541" cmpd="sng">
                <a:solidFill>
                  <a:srgbClr val="7D7D7D">
                    <a:tint val="100000"/>
                    <a:shade val="100000"/>
                    <a:satMod val="110000"/>
                  </a:srgbClr>
                </a:solidFill>
                <a:prstDash val="solid"/>
              </a:ln>
              <a:solidFill>
                <a:srgbClr val="FF0000"/>
              </a:solidFill>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83</TotalTime>
  <Words>945</Words>
  <Application>Microsoft Office PowerPoint</Application>
  <PresentationFormat>On-screen Show (4:3)</PresentationFormat>
  <Paragraphs>50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Aspect</vt:lpstr>
      <vt:lpstr>Sem.IV, Paper VIII </vt:lpstr>
      <vt:lpstr>The term ‘meiosis’ (Gr. Meioum-meaning to reduce) was coined by J. B. Farmer &amp; J. E. Moore(1905)  </vt:lpstr>
      <vt:lpstr>Interphase is followed by meiosis I and then meiosis II.</vt:lpstr>
      <vt:lpstr>    In meiosis II, an equational division similar to mitosis     will occur whereby the sister chromatids are finally      split, creating a total of 4 haploid cells      (23 chromosomes, N) –      two from each daughter cell from the first division. </vt:lpstr>
      <vt:lpstr>Slide 5</vt:lpstr>
      <vt:lpstr>Slide 6</vt:lpstr>
      <vt:lpstr>Zygotene: The zygotene stage, also known as zygonema, from Greek words meaning "paired threads",occurs as the chromosomes approximately line up with each other into homologous chromosome pairs. </vt:lpstr>
      <vt:lpstr>Diplotene: During the diplotene      stage, also known as diplonema, from Greek words meaning "two threads", the synaptonemal complex degrades and homologous chromosomes separate from one another a little</vt:lpstr>
      <vt:lpstr>Metaphase I: Homologous pairs move together along the metaphase plate</vt:lpstr>
      <vt:lpstr>Telophase I: The first meiotic division effectively ends when the chromosomes arrive at the poles. Each daughter cell now has half the number of chromosomes but each chromosome consists of a pair of chromatids. </vt:lpstr>
      <vt:lpstr>In metaphase II, the centromeres contain two kinetochores that attach to spindle fibers from the centrosomes (centrioles) at each pole</vt:lpstr>
      <vt:lpstr>The process ends with telophase II, which is similar to telophase I, and is marked by uncoiling and lengthening of the chromosomes and the disappearance of the spindle. Nuclear envelopes reform </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Sem.IV, Paper VIII</dc:title>
  <dc:creator>cc</dc:creator>
  <cp:lastModifiedBy>cc</cp:lastModifiedBy>
  <cp:revision>9</cp:revision>
  <dcterms:created xsi:type="dcterms:W3CDTF">2018-04-29T07:48:37Z</dcterms:created>
  <dcterms:modified xsi:type="dcterms:W3CDTF">2018-04-29T09:12:16Z</dcterms:modified>
</cp:coreProperties>
</file>