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7" r:id="rId9"/>
    <p:sldId id="264" r:id="rId10"/>
    <p:sldId id="265" r:id="rId11"/>
    <p:sldId id="266" r:id="rId12"/>
    <p:sldId id="268" r:id="rId13"/>
    <p:sldId id="269" r:id="rId14"/>
    <p:sldId id="270" r:id="rId15"/>
    <p:sldId id="271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2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20F4C-D94E-4FCE-8470-C825885EDF97}" type="datetimeFigureOut">
              <a:rPr lang="en-US" smtClean="0"/>
              <a:t>29/04/2018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150CF-86C1-46E3-B5F5-5110CD62524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20F4C-D94E-4FCE-8470-C825885EDF97}" type="datetimeFigureOut">
              <a:rPr lang="en-US" smtClean="0"/>
              <a:t>29/04/2018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150CF-86C1-46E3-B5F5-5110CD62524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20F4C-D94E-4FCE-8470-C825885EDF97}" type="datetimeFigureOut">
              <a:rPr lang="en-US" smtClean="0"/>
              <a:t>29/04/2018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150CF-86C1-46E3-B5F5-5110CD62524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20F4C-D94E-4FCE-8470-C825885EDF97}" type="datetimeFigureOut">
              <a:rPr lang="en-US" smtClean="0"/>
              <a:t>29/04/2018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150CF-86C1-46E3-B5F5-5110CD62524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20F4C-D94E-4FCE-8470-C825885EDF97}" type="datetimeFigureOut">
              <a:rPr lang="en-US" smtClean="0"/>
              <a:t>29/04/2018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150CF-86C1-46E3-B5F5-5110CD62524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20F4C-D94E-4FCE-8470-C825885EDF97}" type="datetimeFigureOut">
              <a:rPr lang="en-US" smtClean="0"/>
              <a:t>29/04/2018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150CF-86C1-46E3-B5F5-5110CD62524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20F4C-D94E-4FCE-8470-C825885EDF97}" type="datetimeFigureOut">
              <a:rPr lang="en-US" smtClean="0"/>
              <a:t>29/04/2018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150CF-86C1-46E3-B5F5-5110CD62524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20F4C-D94E-4FCE-8470-C825885EDF97}" type="datetimeFigureOut">
              <a:rPr lang="en-US" smtClean="0"/>
              <a:t>29/04/2018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150CF-86C1-46E3-B5F5-5110CD62524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20F4C-D94E-4FCE-8470-C825885EDF97}" type="datetimeFigureOut">
              <a:rPr lang="en-US" smtClean="0"/>
              <a:t>29/04/2018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150CF-86C1-46E3-B5F5-5110CD62524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20F4C-D94E-4FCE-8470-C825885EDF97}" type="datetimeFigureOut">
              <a:rPr lang="en-US" smtClean="0"/>
              <a:t>29/04/2018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150CF-86C1-46E3-B5F5-5110CD62524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20F4C-D94E-4FCE-8470-C825885EDF97}" type="datetimeFigureOut">
              <a:rPr lang="en-US" smtClean="0"/>
              <a:t>29/04/2018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150CF-86C1-46E3-B5F5-5110CD62524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420F4C-D94E-4FCE-8470-C825885EDF97}" type="datetimeFigureOut">
              <a:rPr lang="en-US" smtClean="0"/>
              <a:t>29/04/2018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A150CF-86C1-46E3-B5F5-5110CD625246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3600450"/>
          </a:xfrm>
        </p:spPr>
        <p:txBody>
          <a:bodyPr>
            <a:normAutofit/>
          </a:bodyPr>
          <a:lstStyle/>
          <a:p>
            <a:r>
              <a:rPr lang="en-US" dirty="0" err="1" smtClean="0">
                <a:solidFill>
                  <a:srgbClr val="FF0000"/>
                </a:solidFill>
              </a:rPr>
              <a:t>Sem.IV</a:t>
            </a:r>
            <a:r>
              <a:rPr lang="en-US" dirty="0" smtClean="0">
                <a:solidFill>
                  <a:srgbClr val="FF0000"/>
                </a:solidFill>
              </a:rPr>
              <a:t>, Paper VII </a:t>
            </a:r>
            <a:br>
              <a:rPr lang="en-US" dirty="0" smtClean="0">
                <a:solidFill>
                  <a:srgbClr val="FF0000"/>
                </a:solidFill>
              </a:rPr>
            </a:br>
            <a:r>
              <a:rPr lang="en-US" dirty="0" smtClean="0">
                <a:solidFill>
                  <a:srgbClr val="FF0000"/>
                </a:solidFill>
              </a:rPr>
              <a:t>                            </a:t>
            </a:r>
            <a:r>
              <a:rPr lang="en-US" sz="4800" b="1" dirty="0" smtClean="0"/>
              <a:t>Nitrogen </a:t>
            </a:r>
            <a:r>
              <a:rPr lang="en-US" sz="4800" b="1" dirty="0"/>
              <a:t>metabolism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7772400" cy="1752600"/>
          </a:xfrm>
        </p:spPr>
        <p:txBody>
          <a:bodyPr>
            <a:normAutofit fontScale="92500"/>
          </a:bodyPr>
          <a:lstStyle/>
          <a:p>
            <a:r>
              <a:rPr lang="en-US" b="1" dirty="0" smtClean="0">
                <a:solidFill>
                  <a:srgbClr val="034694"/>
                </a:solidFill>
              </a:rPr>
              <a:t>                                                     </a:t>
            </a:r>
            <a:r>
              <a:rPr lang="en-US" b="1" dirty="0" err="1" smtClean="0">
                <a:solidFill>
                  <a:srgbClr val="034694"/>
                </a:solidFill>
              </a:rPr>
              <a:t>Seema</a:t>
            </a:r>
            <a:r>
              <a:rPr lang="en-US" b="1" dirty="0" smtClean="0">
                <a:solidFill>
                  <a:srgbClr val="034694"/>
                </a:solidFill>
              </a:rPr>
              <a:t> </a:t>
            </a:r>
            <a:r>
              <a:rPr lang="en-US" b="1" dirty="0" err="1" smtClean="0">
                <a:solidFill>
                  <a:srgbClr val="034694"/>
                </a:solidFill>
              </a:rPr>
              <a:t>Gaikwad</a:t>
            </a:r>
            <a:endParaRPr lang="en-US" b="1" dirty="0" smtClean="0">
              <a:solidFill>
                <a:srgbClr val="034694"/>
              </a:solidFill>
            </a:endParaRPr>
          </a:p>
          <a:p>
            <a:r>
              <a:rPr lang="en-US" b="1" dirty="0" smtClean="0">
                <a:solidFill>
                  <a:srgbClr val="034694"/>
                </a:solidFill>
              </a:rPr>
              <a:t>                                                    Dept. of Botany </a:t>
            </a:r>
          </a:p>
          <a:p>
            <a:r>
              <a:rPr lang="en-US" b="1" dirty="0" smtClean="0">
                <a:solidFill>
                  <a:srgbClr val="034694"/>
                </a:solidFill>
              </a:rPr>
              <a:t>                       </a:t>
            </a:r>
            <a:r>
              <a:rPr lang="en-US" b="1" dirty="0" err="1" smtClean="0">
                <a:solidFill>
                  <a:srgbClr val="034694"/>
                </a:solidFill>
              </a:rPr>
              <a:t>Vidnyan</a:t>
            </a:r>
            <a:r>
              <a:rPr lang="en-US" b="1" dirty="0" smtClean="0">
                <a:solidFill>
                  <a:srgbClr val="034694"/>
                </a:solidFill>
              </a:rPr>
              <a:t> </a:t>
            </a:r>
            <a:r>
              <a:rPr lang="en-US" b="1" dirty="0" err="1" smtClean="0">
                <a:solidFill>
                  <a:srgbClr val="034694"/>
                </a:solidFill>
              </a:rPr>
              <a:t>Mahavidyalaya,Sangola</a:t>
            </a:r>
            <a:r>
              <a:rPr lang="en-US" b="1" dirty="0" smtClean="0">
                <a:solidFill>
                  <a:srgbClr val="034694"/>
                </a:solidFill>
              </a:rPr>
              <a:t>.</a:t>
            </a:r>
            <a:endParaRPr lang="en-US" dirty="0" smtClean="0">
              <a:solidFill>
                <a:srgbClr val="034694"/>
              </a:solidFill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228600"/>
          </a:xfrm>
        </p:spPr>
        <p:txBody>
          <a:bodyPr>
            <a:normAutofit fontScale="90000"/>
          </a:bodyPr>
          <a:lstStyle/>
          <a:p>
            <a:r>
              <a:rPr lang="en-US" dirty="0"/>
              <a:t>Introduction:-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62000"/>
            <a:ext cx="9144000" cy="6096000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Nitrogen is important element of life. In importance it comes only next to carbon, hydrogen, and oxygen. The composition of protein, nucleic acid, growth hormones, and vitamins requires Nitrogen. </a:t>
            </a:r>
            <a:endParaRPr lang="en-US" dirty="0" smtClean="0"/>
          </a:p>
          <a:p>
            <a:pPr lvl="0"/>
            <a:r>
              <a:rPr lang="en-US" dirty="0"/>
              <a:t>The N</a:t>
            </a:r>
            <a:r>
              <a:rPr lang="en-US" baseline="-25000" dirty="0"/>
              <a:t>2</a:t>
            </a:r>
            <a:r>
              <a:rPr lang="en-US" dirty="0"/>
              <a:t> is present in the atmosphere, in the form of gas. It is about 78%.</a:t>
            </a:r>
          </a:p>
          <a:p>
            <a:pPr lvl="0"/>
            <a:r>
              <a:rPr lang="en-US" dirty="0"/>
              <a:t>Green plants unable to use this N</a:t>
            </a:r>
            <a:r>
              <a:rPr lang="en-US" baseline="-25000" dirty="0"/>
              <a:t>2</a:t>
            </a:r>
            <a:r>
              <a:rPr lang="en-US" dirty="0"/>
              <a:t> directly in their metabolism. Only some micro-organism can convert this N</a:t>
            </a:r>
            <a:r>
              <a:rPr lang="en-US" baseline="-25000" dirty="0"/>
              <a:t>2</a:t>
            </a:r>
            <a:r>
              <a:rPr lang="en-US" dirty="0"/>
              <a:t> gas directly into organic form.</a:t>
            </a:r>
          </a:p>
          <a:p>
            <a:pPr lvl="0"/>
            <a:r>
              <a:rPr lang="en-US" dirty="0"/>
              <a:t>The N</a:t>
            </a:r>
            <a:r>
              <a:rPr lang="en-US" baseline="-25000" dirty="0"/>
              <a:t>2</a:t>
            </a:r>
            <a:r>
              <a:rPr lang="en-US" dirty="0"/>
              <a:t> present in the soil is called soil nitrogen. The plants growing in the soil, mainly utilize the soil N</a:t>
            </a:r>
            <a:r>
              <a:rPr lang="en-US" baseline="-25000" dirty="0"/>
              <a:t>2</a:t>
            </a:r>
            <a:r>
              <a:rPr lang="en-US" dirty="0"/>
              <a:t> for their metabolic requirements.</a:t>
            </a:r>
          </a:p>
          <a:p>
            <a:pPr lvl="0"/>
            <a:r>
              <a:rPr lang="en-US" dirty="0"/>
              <a:t>In the soil the nitrogen is present in the form of nitrate nitrogen (NO</a:t>
            </a:r>
            <a:r>
              <a:rPr lang="en-US" baseline="-25000" dirty="0"/>
              <a:t>3</a:t>
            </a:r>
            <a:r>
              <a:rPr lang="en-US" dirty="0"/>
              <a:t>, NO</a:t>
            </a:r>
            <a:r>
              <a:rPr lang="en-US" baseline="-25000" dirty="0"/>
              <a:t>2</a:t>
            </a:r>
            <a:r>
              <a:rPr lang="en-US" dirty="0"/>
              <a:t>), ammonia nitrogen (ammonia, ammonium salt), organic nitrogen and molecular nitrogen (N</a:t>
            </a:r>
            <a:r>
              <a:rPr lang="en-US" baseline="-25000" dirty="0"/>
              <a:t>2</a:t>
            </a:r>
            <a:r>
              <a:rPr lang="en-US" dirty="0"/>
              <a:t>).</a:t>
            </a:r>
          </a:p>
          <a:p>
            <a:pPr lvl="0"/>
            <a:r>
              <a:rPr lang="en-US" dirty="0"/>
              <a:t>The converging of the free nitrogen, by natural or physical process is called nitrogen fixation… when Any biological system is involved in this process, then it is called as </a:t>
            </a:r>
            <a:r>
              <a:rPr lang="en-US" b="1" dirty="0"/>
              <a:t>biological nitrogen fixation</a:t>
            </a:r>
            <a:r>
              <a:rPr lang="en-US" dirty="0"/>
              <a:t>……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Nitrogen cycle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38200"/>
            <a:ext cx="9144000" cy="6019800"/>
          </a:xfrm>
        </p:spPr>
        <p:txBody>
          <a:bodyPr/>
          <a:lstStyle/>
          <a:p>
            <a:r>
              <a:rPr lang="en-US" dirty="0"/>
              <a:t>All these process indicate that the nitrogen in the atmospheric which enters the biomass through the soil. So atmospheric N</a:t>
            </a:r>
            <a:r>
              <a:rPr lang="en-US" baseline="-25000" dirty="0"/>
              <a:t>2</a:t>
            </a:r>
            <a:r>
              <a:rPr lang="en-US" dirty="0"/>
              <a:t> completes a cycle forms atmosphere, through soil, biomass and back to the atmosphere. This cycle is known as </a:t>
            </a:r>
            <a:r>
              <a:rPr lang="en-US" b="1" dirty="0"/>
              <a:t>‘ </a:t>
            </a:r>
            <a:r>
              <a:rPr lang="en-US" b="1" dirty="0" err="1"/>
              <a:t>Nitrogenen</a:t>
            </a:r>
            <a:r>
              <a:rPr lang="en-US" b="1" dirty="0"/>
              <a:t> cycle’</a:t>
            </a:r>
            <a:endParaRPr lang="en-US" dirty="0"/>
          </a:p>
          <a:p>
            <a:r>
              <a:rPr lang="en-US" dirty="0" smtClean="0"/>
              <a:t>Nitrogen </a:t>
            </a:r>
            <a:r>
              <a:rPr lang="en-US" dirty="0"/>
              <a:t>fixation, </a:t>
            </a:r>
            <a:endParaRPr lang="en-US" dirty="0" smtClean="0"/>
          </a:p>
          <a:p>
            <a:r>
              <a:rPr lang="en-US" dirty="0" err="1"/>
              <a:t>A</a:t>
            </a:r>
            <a:r>
              <a:rPr lang="en-US" dirty="0" err="1" smtClean="0"/>
              <a:t>mmonification</a:t>
            </a:r>
            <a:endParaRPr lang="en-US" dirty="0" smtClean="0"/>
          </a:p>
          <a:p>
            <a:r>
              <a:rPr lang="en-US" dirty="0"/>
              <a:t>N</a:t>
            </a:r>
            <a:r>
              <a:rPr lang="en-US" dirty="0" smtClean="0"/>
              <a:t>itrification</a:t>
            </a:r>
            <a:r>
              <a:rPr lang="en-US" dirty="0" smtClean="0"/>
              <a:t> and </a:t>
            </a:r>
          </a:p>
          <a:p>
            <a:r>
              <a:rPr lang="en-US" dirty="0" err="1" smtClean="0"/>
              <a:t>Denitrification</a:t>
            </a:r>
            <a:r>
              <a:rPr lang="en-US" dirty="0"/>
              <a:t>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flipV="1">
            <a:off x="457200" y="-533400"/>
            <a:ext cx="8229600" cy="487681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pic>
        <p:nvPicPr>
          <p:cNvPr id="4" name="Content Placeholder 3" descr="C:\Documents and Settings\vidnyan\Desktop\880035.pn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457200"/>
          </a:xfrm>
        </p:spPr>
        <p:txBody>
          <a:bodyPr>
            <a:normAutofit fontScale="90000"/>
          </a:bodyPr>
          <a:lstStyle/>
          <a:p>
            <a:r>
              <a:rPr lang="en-US" dirty="0"/>
              <a:t>Biological Nitrogen fixation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14400"/>
            <a:ext cx="9144000" cy="59436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The conservation of atmospheric free  N</a:t>
            </a:r>
            <a:r>
              <a:rPr lang="en-US" baseline="-25000" dirty="0"/>
              <a:t>2</a:t>
            </a:r>
            <a:r>
              <a:rPr lang="en-US" dirty="0"/>
              <a:t> into organic form is known as </a:t>
            </a:r>
            <a:r>
              <a:rPr lang="en-US" b="1" dirty="0"/>
              <a:t>nitrogen fixation</a:t>
            </a:r>
            <a:r>
              <a:rPr lang="en-US" dirty="0"/>
              <a:t> and when it is carried out </a:t>
            </a:r>
            <a:r>
              <a:rPr lang="en-US" dirty="0" err="1"/>
              <a:t>whith</a:t>
            </a:r>
            <a:r>
              <a:rPr lang="en-US" dirty="0"/>
              <a:t> the help of a biological system(organism) it is called biological nitrogen fixation</a:t>
            </a:r>
            <a:r>
              <a:rPr lang="en-US" dirty="0" smtClean="0"/>
              <a:t>.</a:t>
            </a:r>
          </a:p>
          <a:p>
            <a:r>
              <a:rPr lang="en-US" dirty="0"/>
              <a:t>The prokaryotic organisms that carry out N</a:t>
            </a:r>
            <a:r>
              <a:rPr lang="en-US" baseline="-25000" dirty="0"/>
              <a:t>2</a:t>
            </a:r>
            <a:r>
              <a:rPr lang="en-US" dirty="0"/>
              <a:t> fixation are called nitrogen </a:t>
            </a:r>
            <a:r>
              <a:rPr lang="en-US" dirty="0" err="1"/>
              <a:t>fixer.The</a:t>
            </a:r>
            <a:r>
              <a:rPr lang="en-US" dirty="0"/>
              <a:t> nitrogen fixing organism may be free living (</a:t>
            </a:r>
            <a:r>
              <a:rPr lang="en-US" dirty="0" err="1"/>
              <a:t>asymbiotic</a:t>
            </a:r>
            <a:r>
              <a:rPr lang="en-US" dirty="0"/>
              <a:t> ) or symbiotic. some nitrogen fixer are anaerobic, while some are aerobic organisms. Some N2 fixing organisms are photosynthetic (</a:t>
            </a:r>
            <a:r>
              <a:rPr lang="en-US" dirty="0" err="1"/>
              <a:t>e.g</a:t>
            </a:r>
            <a:r>
              <a:rPr lang="en-US" dirty="0"/>
              <a:t>- Blue green algae) while some are non- photosynthetic (</a:t>
            </a:r>
            <a:r>
              <a:rPr lang="en-US" dirty="0" err="1"/>
              <a:t>e.g</a:t>
            </a:r>
            <a:r>
              <a:rPr lang="en-US" dirty="0"/>
              <a:t>- root nodule bacteria).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Non-symbiotic Nitrogen fixation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err="1" smtClean="0"/>
              <a:t>Nitogen</a:t>
            </a:r>
            <a:r>
              <a:rPr lang="en-US" dirty="0" smtClean="0"/>
              <a:t> </a:t>
            </a:r>
            <a:r>
              <a:rPr lang="en-US" dirty="0"/>
              <a:t>fixation by free living </a:t>
            </a:r>
            <a:r>
              <a:rPr lang="en-US" dirty="0" smtClean="0"/>
              <a:t>micro-organism </a:t>
            </a:r>
          </a:p>
          <a:p>
            <a:pPr>
              <a:buNone/>
            </a:pPr>
            <a:r>
              <a:rPr lang="en-US" dirty="0" smtClean="0"/>
              <a:t>was </a:t>
            </a:r>
            <a:r>
              <a:rPr lang="en-US" dirty="0"/>
              <a:t>identified by in 19</a:t>
            </a:r>
            <a:r>
              <a:rPr lang="en-US" baseline="30000" dirty="0"/>
              <a:t>th</a:t>
            </a:r>
            <a:r>
              <a:rPr lang="en-US" dirty="0"/>
              <a:t> </a:t>
            </a:r>
            <a:r>
              <a:rPr lang="en-US" dirty="0" smtClean="0"/>
              <a:t>century </a:t>
            </a:r>
            <a:r>
              <a:rPr lang="en-US" dirty="0"/>
              <a:t>by </a:t>
            </a:r>
            <a:endParaRPr lang="en-US" dirty="0" smtClean="0"/>
          </a:p>
          <a:p>
            <a:pPr>
              <a:buNone/>
            </a:pPr>
            <a:r>
              <a:rPr lang="en-US" dirty="0" err="1" smtClean="0"/>
              <a:t>Winogardsky</a:t>
            </a:r>
            <a:r>
              <a:rPr lang="en-US" dirty="0" smtClean="0"/>
              <a:t>(1894</a:t>
            </a:r>
            <a:r>
              <a:rPr lang="en-US" dirty="0"/>
              <a:t>). He isolated free-living 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anaerobic </a:t>
            </a:r>
            <a:r>
              <a:rPr lang="en-US" dirty="0"/>
              <a:t>bacterium </a:t>
            </a:r>
            <a:r>
              <a:rPr lang="en-US" b="1" i="1" dirty="0"/>
              <a:t>Clostridium </a:t>
            </a:r>
            <a:r>
              <a:rPr lang="en-US" b="1" i="1" dirty="0" err="1"/>
              <a:t>pastorianum</a:t>
            </a:r>
            <a:r>
              <a:rPr lang="en-US" dirty="0"/>
              <a:t>, 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which </a:t>
            </a:r>
            <a:r>
              <a:rPr lang="en-US" dirty="0"/>
              <a:t>is a nitrogen fixing organism, The </a:t>
            </a:r>
            <a:endParaRPr lang="en-US" dirty="0" smtClean="0"/>
          </a:p>
          <a:p>
            <a:pPr>
              <a:buNone/>
            </a:pPr>
            <a:r>
              <a:rPr lang="en-US" dirty="0" err="1" smtClean="0"/>
              <a:t>nonsymbiotic</a:t>
            </a:r>
            <a:r>
              <a:rPr lang="en-US" dirty="0" smtClean="0"/>
              <a:t> </a:t>
            </a:r>
            <a:r>
              <a:rPr lang="en-US" dirty="0"/>
              <a:t>nitrogen fixers can broadly be 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classified </a:t>
            </a:r>
            <a:r>
              <a:rPr lang="en-US" dirty="0"/>
              <a:t>into 3 categories.</a:t>
            </a:r>
          </a:p>
          <a:p>
            <a:pPr>
              <a:buNone/>
            </a:pPr>
            <a:r>
              <a:rPr lang="en-US" dirty="0"/>
              <a:t>1) Bacteria  2) Blue green algae  3) Fungi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4800"/>
            <a:ext cx="9144000" cy="1066800"/>
          </a:xfrm>
        </p:spPr>
        <p:txBody>
          <a:bodyPr>
            <a:normAutofit fontScale="90000"/>
          </a:bodyPr>
          <a:lstStyle/>
          <a:p>
            <a:pPr algn="l">
              <a:buFont typeface="Arial" pitchFamily="34" charset="0"/>
              <a:buChar char="•"/>
            </a:pPr>
            <a:r>
              <a:rPr lang="en-US" sz="3600" dirty="0"/>
              <a:t>The aerobic bacteria belongs to genera </a:t>
            </a:r>
            <a:r>
              <a:rPr lang="en-US" sz="3600" dirty="0" smtClean="0"/>
              <a:t> </a:t>
            </a:r>
            <a:br>
              <a:rPr lang="en-US" sz="3600" dirty="0" smtClean="0"/>
            </a:br>
            <a:r>
              <a:rPr lang="en-US" sz="3600" dirty="0" smtClean="0"/>
              <a:t>    </a:t>
            </a:r>
            <a:r>
              <a:rPr lang="en-US" sz="3600" b="1" i="1" dirty="0" err="1" smtClean="0">
                <a:solidFill>
                  <a:srgbClr val="0070C0"/>
                </a:solidFill>
              </a:rPr>
              <a:t>Azotobactor,Derxia</a:t>
            </a:r>
            <a:r>
              <a:rPr lang="en-US" sz="3600" b="1" i="1" dirty="0">
                <a:solidFill>
                  <a:srgbClr val="0070C0"/>
                </a:solidFill>
              </a:rPr>
              <a:t>, </a:t>
            </a:r>
            <a:r>
              <a:rPr lang="en-US" sz="3600" b="1" i="1" dirty="0" smtClean="0">
                <a:solidFill>
                  <a:srgbClr val="0070C0"/>
                </a:solidFill>
              </a:rPr>
              <a:t>Mycobacterium, </a:t>
            </a:r>
            <a:br>
              <a:rPr lang="en-US" sz="3600" b="1" i="1" dirty="0" smtClean="0">
                <a:solidFill>
                  <a:srgbClr val="0070C0"/>
                </a:solidFill>
              </a:rPr>
            </a:br>
            <a:r>
              <a:rPr lang="en-US" sz="3600" b="1" i="1" dirty="0">
                <a:solidFill>
                  <a:srgbClr val="0070C0"/>
                </a:solidFill>
              </a:rPr>
              <a:t> </a:t>
            </a:r>
            <a:r>
              <a:rPr lang="en-US" sz="3600" b="1" i="1" dirty="0" smtClean="0">
                <a:solidFill>
                  <a:srgbClr val="0070C0"/>
                </a:solidFill>
              </a:rPr>
              <a:t>   </a:t>
            </a:r>
            <a:r>
              <a:rPr lang="en-US" sz="3600" b="1" i="1" dirty="0" err="1" smtClean="0">
                <a:solidFill>
                  <a:srgbClr val="0070C0"/>
                </a:solidFill>
              </a:rPr>
              <a:t>Azomonas,Arthbacter</a:t>
            </a:r>
            <a:r>
              <a:rPr lang="en-US" sz="3600" b="1" i="1" dirty="0" smtClean="0"/>
              <a:t> </a:t>
            </a:r>
            <a:r>
              <a:rPr lang="en-US" sz="3600" dirty="0"/>
              <a:t>etc</a:t>
            </a:r>
            <a:r>
              <a:rPr lang="en-US" dirty="0"/>
              <a:t>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The anaerobic facultative bacteria belongs </a:t>
            </a:r>
            <a:r>
              <a:rPr lang="en-US" dirty="0" err="1" smtClean="0"/>
              <a:t>togenera</a:t>
            </a:r>
            <a:r>
              <a:rPr lang="en-US" dirty="0" smtClean="0"/>
              <a:t> </a:t>
            </a:r>
            <a:r>
              <a:rPr lang="en-US" b="1" i="1" dirty="0" err="1" smtClean="0">
                <a:solidFill>
                  <a:srgbClr val="0070C0"/>
                </a:solidFill>
              </a:rPr>
              <a:t>Aerobactor</a:t>
            </a:r>
            <a:r>
              <a:rPr lang="en-US" dirty="0" err="1" smtClean="0">
                <a:solidFill>
                  <a:srgbClr val="0070C0"/>
                </a:solidFill>
              </a:rPr>
              <a:t>,</a:t>
            </a:r>
            <a:r>
              <a:rPr lang="en-US" b="1" i="1" dirty="0" err="1" smtClean="0">
                <a:solidFill>
                  <a:srgbClr val="0070C0"/>
                </a:solidFill>
              </a:rPr>
              <a:t>Klesiella,Chlorobium,Chromatium,Rhodomicrobium</a:t>
            </a:r>
            <a:r>
              <a:rPr lang="en-US" b="1" i="1" dirty="0">
                <a:solidFill>
                  <a:srgbClr val="0070C0"/>
                </a:solidFill>
              </a:rPr>
              <a:t>, </a:t>
            </a:r>
            <a:r>
              <a:rPr lang="en-US" b="1" i="1" dirty="0" err="1">
                <a:solidFill>
                  <a:srgbClr val="0070C0"/>
                </a:solidFill>
              </a:rPr>
              <a:t>Metanbacterium</a:t>
            </a:r>
            <a:r>
              <a:rPr lang="en-US" dirty="0" smtClean="0">
                <a:solidFill>
                  <a:srgbClr val="0070C0"/>
                </a:solidFill>
              </a:rPr>
              <a:t>.</a:t>
            </a:r>
          </a:p>
          <a:p>
            <a:r>
              <a:rPr lang="en-US" dirty="0"/>
              <a:t>The photosynthetic N</a:t>
            </a:r>
            <a:r>
              <a:rPr lang="en-US" baseline="-25000" dirty="0"/>
              <a:t>2</a:t>
            </a:r>
            <a:r>
              <a:rPr lang="en-US" dirty="0"/>
              <a:t> fixing bacteria are the species of </a:t>
            </a:r>
            <a:r>
              <a:rPr lang="en-US" dirty="0" err="1"/>
              <a:t>sulphur</a:t>
            </a:r>
            <a:r>
              <a:rPr lang="en-US" dirty="0"/>
              <a:t> bacteria. </a:t>
            </a:r>
            <a:r>
              <a:rPr lang="en-US" b="1" i="1" dirty="0" err="1">
                <a:solidFill>
                  <a:srgbClr val="0070C0"/>
                </a:solidFill>
              </a:rPr>
              <a:t>Rhodomicrobium</a:t>
            </a:r>
            <a:r>
              <a:rPr lang="en-US" b="1" i="1" dirty="0">
                <a:solidFill>
                  <a:srgbClr val="0070C0"/>
                </a:solidFill>
              </a:rPr>
              <a:t>, </a:t>
            </a:r>
            <a:r>
              <a:rPr lang="en-US" b="1" i="1" dirty="0" err="1" smtClean="0">
                <a:solidFill>
                  <a:srgbClr val="0070C0"/>
                </a:solidFill>
              </a:rPr>
              <a:t>Rhodopsuedomonas</a:t>
            </a:r>
            <a:r>
              <a:rPr lang="en-US" b="1" i="1" dirty="0" smtClean="0">
                <a:solidFill>
                  <a:srgbClr val="0070C0"/>
                </a:solidFill>
              </a:rPr>
              <a:t>.</a:t>
            </a:r>
          </a:p>
          <a:p>
            <a:pPr>
              <a:buNone/>
            </a:pPr>
            <a:endParaRPr lang="en-US" b="1" i="1" dirty="0" smtClean="0"/>
          </a:p>
          <a:p>
            <a:r>
              <a:rPr lang="en-US" b="1" dirty="0"/>
              <a:t>Yeast:- </a:t>
            </a:r>
            <a:r>
              <a:rPr lang="en-US" dirty="0" smtClean="0"/>
              <a:t>The </a:t>
            </a:r>
            <a:r>
              <a:rPr lang="en-US" dirty="0"/>
              <a:t>role of yeast in nitrogen fixation is least known however </a:t>
            </a:r>
            <a:r>
              <a:rPr lang="en-US" dirty="0">
                <a:solidFill>
                  <a:srgbClr val="0070C0"/>
                </a:solidFill>
              </a:rPr>
              <a:t>pink yeast </a:t>
            </a:r>
            <a:r>
              <a:rPr lang="en-US" b="1" i="1" dirty="0" err="1">
                <a:solidFill>
                  <a:srgbClr val="0070C0"/>
                </a:solidFill>
              </a:rPr>
              <a:t>Rhodotorula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/>
              <a:t>sp. isolated from soil shows N</a:t>
            </a:r>
            <a:r>
              <a:rPr lang="en-US" baseline="-25000" dirty="0"/>
              <a:t>2 </a:t>
            </a:r>
            <a:r>
              <a:rPr lang="en-US" dirty="0"/>
              <a:t>fixing ability.</a:t>
            </a:r>
          </a:p>
          <a:p>
            <a:pPr>
              <a:buNone/>
            </a:pPr>
            <a:r>
              <a:rPr lang="en-US" dirty="0"/>
              <a:t> 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Blue Green </a:t>
            </a:r>
            <a:r>
              <a:rPr lang="en-US" b="1" dirty="0"/>
              <a:t>Algae (BGA)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 fontScale="92500" lnSpcReduction="10000"/>
          </a:bodyPr>
          <a:lstStyle/>
          <a:p>
            <a:r>
              <a:rPr lang="en-US" sz="3800" dirty="0">
                <a:latin typeface="Times New Roman" pitchFamily="18" charset="0"/>
                <a:cs typeface="Times New Roman" pitchFamily="18" charset="0"/>
              </a:rPr>
              <a:t>The blue green algal genera like </a:t>
            </a:r>
            <a:r>
              <a:rPr lang="en-US" sz="38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Anabaena, </a:t>
            </a:r>
            <a:r>
              <a:rPr lang="en-US" sz="38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Anabaenopsis</a:t>
            </a:r>
            <a:r>
              <a:rPr lang="en-US" sz="38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8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Aulosira</a:t>
            </a:r>
            <a:r>
              <a:rPr lang="en-US" sz="38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8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Nostoc</a:t>
            </a:r>
            <a:r>
              <a:rPr lang="en-US" sz="38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8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Haplosiphon</a:t>
            </a:r>
            <a:r>
              <a:rPr lang="en-US" sz="38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8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Stigonema</a:t>
            </a:r>
            <a:r>
              <a:rPr lang="en-US" sz="38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8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Chlorogloea</a:t>
            </a:r>
            <a:r>
              <a:rPr lang="en-US" sz="38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en-US" sz="38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Mastigocladus</a:t>
            </a:r>
            <a:r>
              <a:rPr lang="en-US" sz="38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800" dirty="0">
                <a:latin typeface="Times New Roman" pitchFamily="18" charset="0"/>
                <a:cs typeface="Times New Roman" pitchFamily="18" charset="0"/>
              </a:rPr>
              <a:t>fix biological nitrogen.</a:t>
            </a:r>
          </a:p>
          <a:p>
            <a:r>
              <a:rPr lang="en-US" sz="3800" dirty="0" smtClean="0">
                <a:latin typeface="Times New Roman" pitchFamily="18" charset="0"/>
                <a:cs typeface="Times New Roman" pitchFamily="18" charset="0"/>
              </a:rPr>
              <a:t>Non </a:t>
            </a:r>
            <a:r>
              <a:rPr lang="en-US" sz="3800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en-US" sz="3800" dirty="0" err="1">
                <a:latin typeface="Times New Roman" pitchFamily="18" charset="0"/>
                <a:cs typeface="Times New Roman" pitchFamily="18" charset="0"/>
              </a:rPr>
              <a:t>heterocystous</a:t>
            </a:r>
            <a:r>
              <a:rPr lang="en-US" sz="3800" dirty="0">
                <a:latin typeface="Times New Roman" pitchFamily="18" charset="0"/>
                <a:cs typeface="Times New Roman" pitchFamily="18" charset="0"/>
              </a:rPr>
              <a:t>, filamentous blue green algae like </a:t>
            </a:r>
            <a:r>
              <a:rPr lang="en-US" sz="38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Plectonema</a:t>
            </a:r>
            <a:r>
              <a:rPr lang="en-US" sz="38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8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Lyngbya</a:t>
            </a:r>
            <a:r>
              <a:rPr lang="en-US" sz="38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, </a:t>
            </a:r>
            <a:r>
              <a:rPr lang="en-US" sz="38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Oscillatoria</a:t>
            </a:r>
            <a:r>
              <a:rPr lang="en-US" sz="3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en-US" sz="38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Trichodesmium</a:t>
            </a:r>
            <a:r>
              <a:rPr lang="en-US" sz="38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800" dirty="0">
                <a:latin typeface="Times New Roman" pitchFamily="18" charset="0"/>
                <a:cs typeface="Times New Roman" pitchFamily="18" charset="0"/>
              </a:rPr>
              <a:t>can fix atmospheric nitrogen.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Symbiotic Nitrogen Fixation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47800"/>
            <a:ext cx="9144000" cy="5410200"/>
          </a:xfrm>
        </p:spPr>
        <p:txBody>
          <a:bodyPr/>
          <a:lstStyle/>
          <a:p>
            <a:pPr>
              <a:buNone/>
            </a:pPr>
            <a:r>
              <a:rPr lang="en-US" dirty="0"/>
              <a:t>The symbiotic N2 fixing organisms are mainly root nodule bacteria of leguminous plant, bacteria with non-leguminous plant and blue green algae.</a:t>
            </a:r>
          </a:p>
          <a:p>
            <a:pPr>
              <a:buNone/>
            </a:pPr>
            <a:r>
              <a:rPr lang="en-US" b="1" dirty="0"/>
              <a:t>Leguminous plant with root nodule </a:t>
            </a:r>
            <a:r>
              <a:rPr lang="en-US" b="1" dirty="0" smtClean="0"/>
              <a:t>bacteria</a:t>
            </a:r>
          </a:p>
          <a:p>
            <a:pPr>
              <a:buNone/>
            </a:pPr>
            <a:r>
              <a:rPr lang="en-US" dirty="0"/>
              <a:t>The root nodule bacterium was isolated by </a:t>
            </a:r>
            <a:r>
              <a:rPr lang="en-US" dirty="0" err="1"/>
              <a:t>Beijrinck</a:t>
            </a:r>
            <a:r>
              <a:rPr lang="en-US" dirty="0"/>
              <a:t> (1888) and named it as </a:t>
            </a:r>
            <a:r>
              <a:rPr lang="en-US" b="1" i="1" dirty="0" err="1"/>
              <a:t>Rhizobium</a:t>
            </a:r>
            <a:r>
              <a:rPr lang="en-US" dirty="0"/>
              <a:t>. The bacteria belonging to this genus are free living in the soil. </a:t>
            </a:r>
            <a:r>
              <a:rPr lang="en-US" b="1" i="1" dirty="0" err="1"/>
              <a:t>Rhizobium</a:t>
            </a:r>
            <a:r>
              <a:rPr lang="en-US" dirty="0" err="1"/>
              <a:t>is</a:t>
            </a:r>
            <a:r>
              <a:rPr lang="en-US" dirty="0"/>
              <a:t> gram –</a:t>
            </a:r>
            <a:r>
              <a:rPr lang="en-US" dirty="0" err="1"/>
              <a:t>ve</a:t>
            </a:r>
            <a:r>
              <a:rPr lang="en-US" dirty="0"/>
              <a:t> , non-</a:t>
            </a:r>
            <a:r>
              <a:rPr lang="en-US" dirty="0" err="1"/>
              <a:t>sporulating</a:t>
            </a:r>
            <a:r>
              <a:rPr lang="en-US" dirty="0"/>
              <a:t>, aerobic, motile, rod shaped, nodule forming bacterium.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/>
              <a:t>Mechanism of Nitrogen fixation in root nodules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19200"/>
            <a:ext cx="9144000" cy="56388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Healthy root nodules in leguminous plants are pink in </a:t>
            </a:r>
            <a:r>
              <a:rPr lang="en-US" dirty="0" err="1"/>
              <a:t>colour</a:t>
            </a:r>
            <a:r>
              <a:rPr lang="en-US" dirty="0"/>
              <a:t> due to red pigment. This pigment is being red due to iron and it is called </a:t>
            </a:r>
            <a:r>
              <a:rPr lang="en-US" dirty="0" err="1"/>
              <a:t>leghaemoglobin</a:t>
            </a:r>
            <a:r>
              <a:rPr lang="en-US" dirty="0"/>
              <a:t>. The healthy nodules with  </a:t>
            </a:r>
            <a:r>
              <a:rPr lang="en-US" dirty="0" err="1" smtClean="0"/>
              <a:t>leghaemoglobin</a:t>
            </a:r>
            <a:r>
              <a:rPr lang="en-US" dirty="0" smtClean="0"/>
              <a:t> can </a:t>
            </a:r>
            <a:r>
              <a:rPr lang="en-US" dirty="0"/>
              <a:t>fix N</a:t>
            </a:r>
            <a:r>
              <a:rPr lang="en-US" baseline="-25000" dirty="0"/>
              <a:t>2</a:t>
            </a:r>
            <a:r>
              <a:rPr lang="en-US" dirty="0"/>
              <a:t>. </a:t>
            </a:r>
            <a:r>
              <a:rPr lang="en-US" dirty="0" err="1"/>
              <a:t>Leghaemoglobin</a:t>
            </a:r>
            <a:r>
              <a:rPr lang="en-US" dirty="0"/>
              <a:t> is present out side the bacterial cell but close to membrane and acts as oxygen remover </a:t>
            </a:r>
            <a:r>
              <a:rPr lang="en-US" dirty="0" err="1"/>
              <a:t>Leghaemoglobin</a:t>
            </a:r>
            <a:r>
              <a:rPr lang="en-US" dirty="0"/>
              <a:t> </a:t>
            </a:r>
            <a:r>
              <a:rPr lang="en-US" dirty="0" err="1"/>
              <a:t>regulatates</a:t>
            </a:r>
            <a:r>
              <a:rPr lang="en-US" dirty="0"/>
              <a:t> oxygen concentration and </a:t>
            </a:r>
            <a:r>
              <a:rPr lang="en-US" dirty="0" err="1"/>
              <a:t>favours</a:t>
            </a:r>
            <a:r>
              <a:rPr lang="en-US" dirty="0"/>
              <a:t> </a:t>
            </a:r>
            <a:r>
              <a:rPr lang="en-US" dirty="0" err="1"/>
              <a:t>nitrogenase</a:t>
            </a:r>
            <a:r>
              <a:rPr lang="en-US" dirty="0"/>
              <a:t> activity in swollen form of bacterium ( essential for N</a:t>
            </a:r>
            <a:r>
              <a:rPr lang="en-US" baseline="-25000" dirty="0"/>
              <a:t>2</a:t>
            </a:r>
            <a:r>
              <a:rPr lang="en-US" dirty="0"/>
              <a:t> fixation) called </a:t>
            </a:r>
            <a:r>
              <a:rPr lang="en-US" b="1" dirty="0" err="1"/>
              <a:t>bacteroid</a:t>
            </a:r>
            <a:r>
              <a:rPr lang="en-US" b="1" dirty="0"/>
              <a:t>. </a:t>
            </a:r>
            <a:r>
              <a:rPr lang="en-US" dirty="0" err="1"/>
              <a:t>Leghaemoglobin</a:t>
            </a:r>
            <a:r>
              <a:rPr lang="en-US" dirty="0"/>
              <a:t> combines with O</a:t>
            </a:r>
            <a:r>
              <a:rPr lang="en-US" baseline="-25000" dirty="0"/>
              <a:t>2</a:t>
            </a:r>
            <a:r>
              <a:rPr lang="en-US" dirty="0"/>
              <a:t> to form </a:t>
            </a:r>
            <a:r>
              <a:rPr lang="en-US" b="1" dirty="0" err="1"/>
              <a:t>oxyhaemoglobin</a:t>
            </a:r>
            <a:r>
              <a:rPr lang="en-US" dirty="0"/>
              <a:t> and makes low concentration of oxygen in nodules as essential for activity of </a:t>
            </a:r>
            <a:r>
              <a:rPr lang="en-US" dirty="0" err="1"/>
              <a:t>nitrogenase</a:t>
            </a:r>
            <a:r>
              <a:rPr lang="en-US" dirty="0"/>
              <a:t>. It is supposed that </a:t>
            </a:r>
            <a:r>
              <a:rPr lang="en-US" dirty="0" err="1"/>
              <a:t>Leghaemoglobin</a:t>
            </a:r>
            <a:r>
              <a:rPr lang="en-US" dirty="0"/>
              <a:t> takes part in nitrogen fixation, indirectly by protecting </a:t>
            </a:r>
            <a:r>
              <a:rPr lang="en-US" dirty="0" err="1"/>
              <a:t>nitrogenase</a:t>
            </a:r>
            <a:r>
              <a:rPr lang="en-US" dirty="0"/>
              <a:t> from adverse effects of oxygen.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Non – leguminous plant with nodule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There are many non-legume plants which also fix N</a:t>
            </a:r>
            <a:r>
              <a:rPr lang="en-US" baseline="-25000" dirty="0"/>
              <a:t>2</a:t>
            </a:r>
            <a:r>
              <a:rPr lang="en-US" dirty="0"/>
              <a:t> </a:t>
            </a:r>
            <a:r>
              <a:rPr lang="en-US" dirty="0" err="1"/>
              <a:t>symbioticlly</a:t>
            </a:r>
            <a:r>
              <a:rPr lang="en-US" dirty="0"/>
              <a:t>. These non-legume, root nodule N</a:t>
            </a:r>
            <a:r>
              <a:rPr lang="en-US" baseline="-25000" dirty="0"/>
              <a:t>2</a:t>
            </a:r>
            <a:r>
              <a:rPr lang="en-US" dirty="0"/>
              <a:t> fixing angiosperms belong to 15 genera of woody and herbaceous nature. These genera are </a:t>
            </a:r>
            <a:r>
              <a:rPr lang="en-US" b="1" i="1" dirty="0" err="1"/>
              <a:t>Coriaria</a:t>
            </a:r>
            <a:r>
              <a:rPr lang="en-US" b="1" i="1" dirty="0"/>
              <a:t>, </a:t>
            </a:r>
            <a:r>
              <a:rPr lang="en-US" b="1" i="1" dirty="0" err="1"/>
              <a:t>Alnus</a:t>
            </a:r>
            <a:r>
              <a:rPr lang="en-US" b="1" i="1" dirty="0"/>
              <a:t>, </a:t>
            </a:r>
            <a:r>
              <a:rPr lang="en-US" b="1" i="1" dirty="0" err="1"/>
              <a:t>Myrica</a:t>
            </a:r>
            <a:r>
              <a:rPr lang="en-US" b="1" i="1" dirty="0"/>
              <a:t>, </a:t>
            </a:r>
            <a:r>
              <a:rPr lang="en-US" b="1" i="1" dirty="0" err="1"/>
              <a:t>Casurina</a:t>
            </a:r>
            <a:r>
              <a:rPr lang="en-US" b="1" i="1" dirty="0"/>
              <a:t>, </a:t>
            </a:r>
            <a:r>
              <a:rPr lang="en-US" b="1" i="1" dirty="0" err="1"/>
              <a:t>Hippophae</a:t>
            </a:r>
            <a:r>
              <a:rPr lang="en-US" b="1" i="1" dirty="0"/>
              <a:t>, </a:t>
            </a:r>
            <a:r>
              <a:rPr lang="en-US" b="1" i="1" dirty="0" err="1"/>
              <a:t>Elaeagnus</a:t>
            </a:r>
            <a:r>
              <a:rPr lang="en-US" b="1" i="1" dirty="0"/>
              <a:t>, </a:t>
            </a:r>
            <a:r>
              <a:rPr lang="en-US" b="1" i="1" dirty="0" err="1"/>
              <a:t>Dryas</a:t>
            </a:r>
            <a:r>
              <a:rPr lang="en-US" b="1" i="1" dirty="0"/>
              <a:t>, </a:t>
            </a:r>
            <a:r>
              <a:rPr lang="en-US" b="1" i="1" dirty="0" err="1"/>
              <a:t>Purshia</a:t>
            </a:r>
            <a:r>
              <a:rPr lang="en-US" b="1" i="1" dirty="0"/>
              <a:t>, </a:t>
            </a:r>
            <a:r>
              <a:rPr lang="en-US" b="1" i="1" dirty="0" err="1"/>
              <a:t>Shephardia</a:t>
            </a:r>
            <a:r>
              <a:rPr lang="en-US" b="1" i="1" dirty="0"/>
              <a:t>, </a:t>
            </a:r>
            <a:r>
              <a:rPr lang="en-US" b="1" i="1" dirty="0" err="1"/>
              <a:t>Coenothus</a:t>
            </a:r>
            <a:r>
              <a:rPr lang="en-US" b="1" i="1" dirty="0"/>
              <a:t>, </a:t>
            </a:r>
            <a:r>
              <a:rPr lang="en-US" b="1" i="1" dirty="0" err="1"/>
              <a:t>Cerocarpus</a:t>
            </a:r>
            <a:r>
              <a:rPr lang="en-US" b="1" i="1" dirty="0"/>
              <a:t>, </a:t>
            </a:r>
            <a:r>
              <a:rPr lang="en-US" dirty="0"/>
              <a:t>and </a:t>
            </a:r>
            <a:r>
              <a:rPr lang="en-US" b="1" i="1" dirty="0" err="1"/>
              <a:t>Arctostaphylos</a:t>
            </a:r>
            <a:r>
              <a:rPr lang="en-US" b="1" i="1" dirty="0"/>
              <a:t>.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Non – leguminous plant with nodule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Genus </a:t>
            </a:r>
            <a:r>
              <a:rPr lang="en-US" b="1" i="1" dirty="0" err="1"/>
              <a:t>Frankia</a:t>
            </a:r>
            <a:r>
              <a:rPr lang="en-US" b="1" i="1" dirty="0"/>
              <a:t> </a:t>
            </a:r>
            <a:r>
              <a:rPr lang="en-US" dirty="0"/>
              <a:t>of </a:t>
            </a:r>
            <a:r>
              <a:rPr lang="en-US" dirty="0" err="1"/>
              <a:t>actinomycetes</a:t>
            </a:r>
            <a:r>
              <a:rPr lang="en-US" dirty="0"/>
              <a:t> fix large amount of nitrogen in root nodules of forest plant like </a:t>
            </a:r>
            <a:r>
              <a:rPr lang="en-US" b="1" i="1" dirty="0" err="1"/>
              <a:t>Alnus</a:t>
            </a:r>
            <a:r>
              <a:rPr lang="en-US" b="1" i="1" dirty="0"/>
              <a:t> </a:t>
            </a:r>
            <a:r>
              <a:rPr lang="en-US" dirty="0"/>
              <a:t>and </a:t>
            </a:r>
            <a:r>
              <a:rPr lang="en-US" b="1" i="1" dirty="0" err="1"/>
              <a:t>Casuarina</a:t>
            </a:r>
            <a:r>
              <a:rPr lang="en-US" b="1" i="1" dirty="0"/>
              <a:t>.</a:t>
            </a:r>
            <a:r>
              <a:rPr lang="en-US" dirty="0"/>
              <a:t> It adds about 61.5 to 157 kg. nitrogen/ hectare/ year and 60 kg. nitrogen / hectare / year </a:t>
            </a:r>
            <a:r>
              <a:rPr lang="en-US" dirty="0" err="1"/>
              <a:t>repectively</a:t>
            </a:r>
            <a:r>
              <a:rPr lang="en-US" dirty="0"/>
              <a:t>.  </a:t>
            </a:r>
          </a:p>
          <a:p>
            <a:r>
              <a:rPr lang="en-US" dirty="0"/>
              <a:t>Leaf nodules which are confined to members of </a:t>
            </a:r>
            <a:r>
              <a:rPr lang="en-US" dirty="0" err="1"/>
              <a:t>Rubiaceae</a:t>
            </a:r>
            <a:r>
              <a:rPr lang="en-US" dirty="0"/>
              <a:t> (e.g. </a:t>
            </a:r>
            <a:r>
              <a:rPr lang="en-US" b="1" i="1" dirty="0" err="1"/>
              <a:t>Pavetta</a:t>
            </a:r>
            <a:r>
              <a:rPr lang="en-US" b="1" i="1" dirty="0"/>
              <a:t>)</a:t>
            </a:r>
            <a:r>
              <a:rPr lang="en-US" dirty="0"/>
              <a:t> and </a:t>
            </a:r>
            <a:r>
              <a:rPr lang="en-US" dirty="0" err="1"/>
              <a:t>Myrsinaceae</a:t>
            </a:r>
            <a:r>
              <a:rPr lang="en-US" dirty="0"/>
              <a:t>,( e.g. </a:t>
            </a:r>
            <a:r>
              <a:rPr lang="en-US" b="1" i="1" dirty="0" err="1"/>
              <a:t>Ardisia</a:t>
            </a:r>
            <a:r>
              <a:rPr lang="en-US" dirty="0"/>
              <a:t>) are due to </a:t>
            </a:r>
            <a:r>
              <a:rPr lang="en-US" b="1" i="1" dirty="0"/>
              <a:t>Mycobacterium a</a:t>
            </a:r>
            <a:r>
              <a:rPr lang="en-US" dirty="0"/>
              <a:t>nd </a:t>
            </a:r>
            <a:r>
              <a:rPr lang="en-US" b="1" i="1" dirty="0" err="1"/>
              <a:t>Flavobacterium</a:t>
            </a:r>
            <a:r>
              <a:rPr lang="en-US" dirty="0"/>
              <a:t>, growing in these nodules.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en-US" b="1" dirty="0"/>
              <a:t>Blue green algae in symbiosis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19200"/>
            <a:ext cx="9144000" cy="56388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Algae – fungal </a:t>
            </a:r>
            <a:r>
              <a:rPr lang="en-US" dirty="0" err="1"/>
              <a:t>assosiation</a:t>
            </a:r>
            <a:r>
              <a:rPr lang="en-US" dirty="0"/>
              <a:t> occurs in nature in the form of  </a:t>
            </a:r>
            <a:r>
              <a:rPr lang="en-US" b="1" dirty="0"/>
              <a:t>lichens. </a:t>
            </a:r>
            <a:r>
              <a:rPr lang="en-US" dirty="0"/>
              <a:t>The algal </a:t>
            </a:r>
            <a:r>
              <a:rPr lang="en-US" dirty="0" err="1"/>
              <a:t>genaralike</a:t>
            </a:r>
            <a:r>
              <a:rPr lang="en-US" b="1" i="1" dirty="0"/>
              <a:t> </a:t>
            </a:r>
            <a:r>
              <a:rPr lang="en-US" b="1" i="1" dirty="0" err="1"/>
              <a:t>nostoc</a:t>
            </a:r>
            <a:r>
              <a:rPr lang="en-US" b="1" i="1" dirty="0"/>
              <a:t>, </a:t>
            </a:r>
            <a:r>
              <a:rPr lang="en-US" b="1" i="1" dirty="0" err="1"/>
              <a:t>Calotrix.</a:t>
            </a:r>
            <a:r>
              <a:rPr lang="en-US" dirty="0" err="1"/>
              <a:t>fix</a:t>
            </a:r>
            <a:r>
              <a:rPr lang="en-US" dirty="0"/>
              <a:t> N2 </a:t>
            </a:r>
            <a:r>
              <a:rPr lang="en-US" dirty="0" err="1"/>
              <a:t>inlichen</a:t>
            </a:r>
            <a:r>
              <a:rPr lang="en-US" dirty="0"/>
              <a:t> genera </a:t>
            </a:r>
            <a:r>
              <a:rPr lang="en-US" dirty="0" err="1"/>
              <a:t>like</a:t>
            </a:r>
            <a:r>
              <a:rPr lang="en-US" b="1" i="1" dirty="0" err="1"/>
              <a:t>Collema</a:t>
            </a:r>
            <a:r>
              <a:rPr lang="en-US" b="1" i="1" dirty="0"/>
              <a:t>, </a:t>
            </a:r>
            <a:r>
              <a:rPr lang="en-US" b="1" i="1" dirty="0" err="1"/>
              <a:t>Leptogium</a:t>
            </a:r>
            <a:r>
              <a:rPr lang="en-US" b="1" i="1" dirty="0"/>
              <a:t>, </a:t>
            </a:r>
            <a:r>
              <a:rPr lang="en-US" b="1" i="1" dirty="0" err="1"/>
              <a:t>Lobaria</a:t>
            </a:r>
            <a:r>
              <a:rPr lang="en-US" b="1" i="1" dirty="0"/>
              <a:t>, </a:t>
            </a:r>
            <a:r>
              <a:rPr lang="en-US" b="1" i="1" dirty="0" err="1"/>
              <a:t>Pannaria</a:t>
            </a:r>
            <a:r>
              <a:rPr lang="en-US" b="1" dirty="0"/>
              <a:t>, </a:t>
            </a:r>
            <a:r>
              <a:rPr lang="en-US" b="1" i="1" dirty="0" err="1"/>
              <a:t>Parmelia</a:t>
            </a:r>
            <a:r>
              <a:rPr lang="en-US" b="1" i="1" dirty="0"/>
              <a:t>, </a:t>
            </a:r>
            <a:r>
              <a:rPr lang="en-US" dirty="0"/>
              <a:t>shows </a:t>
            </a:r>
            <a:r>
              <a:rPr lang="en-US" dirty="0" err="1"/>
              <a:t>nitrogenase</a:t>
            </a:r>
            <a:r>
              <a:rPr lang="en-US" dirty="0"/>
              <a:t> activity. Algal members provide N2 in the form of amino acids to fungal partner for its growth.</a:t>
            </a:r>
          </a:p>
          <a:p>
            <a:r>
              <a:rPr lang="en-US" dirty="0"/>
              <a:t> </a:t>
            </a:r>
            <a:r>
              <a:rPr lang="en-US" dirty="0" smtClean="0"/>
              <a:t>The </a:t>
            </a:r>
            <a:r>
              <a:rPr lang="en-US" dirty="0"/>
              <a:t>fern </a:t>
            </a:r>
            <a:r>
              <a:rPr lang="en-US" b="1" i="1" dirty="0" err="1"/>
              <a:t>Azolla</a:t>
            </a:r>
            <a:r>
              <a:rPr lang="en-US" dirty="0"/>
              <a:t> shows association with algae </a:t>
            </a:r>
            <a:r>
              <a:rPr lang="en-US" b="1" i="1" dirty="0"/>
              <a:t>Anabaena</a:t>
            </a:r>
            <a:r>
              <a:rPr lang="en-US" dirty="0"/>
              <a:t>. Algae reside in the cavities present on the dorsal lobe of </a:t>
            </a:r>
            <a:r>
              <a:rPr lang="en-US" b="1" i="1" dirty="0" err="1"/>
              <a:t>Azolla</a:t>
            </a:r>
            <a:r>
              <a:rPr lang="en-US" dirty="0"/>
              <a:t> leaf. This </a:t>
            </a:r>
            <a:r>
              <a:rPr lang="en-US" dirty="0" err="1"/>
              <a:t>endophytic</a:t>
            </a:r>
            <a:r>
              <a:rPr lang="en-US" dirty="0"/>
              <a:t> algae fix </a:t>
            </a:r>
            <a:r>
              <a:rPr lang="en-US" dirty="0" err="1"/>
              <a:t>atmosperic</a:t>
            </a:r>
            <a:r>
              <a:rPr lang="en-US" dirty="0"/>
              <a:t> </a:t>
            </a:r>
            <a:r>
              <a:rPr lang="en-US" dirty="0" err="1"/>
              <a:t>nirtogen</a:t>
            </a:r>
            <a:r>
              <a:rPr lang="en-US" dirty="0"/>
              <a:t> and provides to fern.</a:t>
            </a:r>
          </a:p>
          <a:p>
            <a:r>
              <a:rPr lang="en-US" dirty="0"/>
              <a:t> </a:t>
            </a:r>
            <a:r>
              <a:rPr lang="en-US" dirty="0" smtClean="0"/>
              <a:t>The </a:t>
            </a:r>
            <a:r>
              <a:rPr lang="en-US" dirty="0"/>
              <a:t>species of </a:t>
            </a:r>
            <a:r>
              <a:rPr lang="en-US" b="1" i="1" dirty="0" err="1"/>
              <a:t>Nostoc</a:t>
            </a:r>
            <a:r>
              <a:rPr lang="en-US" b="1" i="1" dirty="0"/>
              <a:t> </a:t>
            </a:r>
            <a:r>
              <a:rPr lang="en-US" dirty="0"/>
              <a:t>and </a:t>
            </a:r>
            <a:r>
              <a:rPr lang="en-US" b="1" i="1" dirty="0" err="1"/>
              <a:t>Anabarna</a:t>
            </a:r>
            <a:r>
              <a:rPr lang="en-US" dirty="0"/>
              <a:t> are present in </a:t>
            </a:r>
            <a:r>
              <a:rPr lang="en-US" dirty="0" err="1"/>
              <a:t>corolloid</a:t>
            </a:r>
            <a:r>
              <a:rPr lang="en-US" dirty="0"/>
              <a:t> root of gymnosperm genera like. </a:t>
            </a:r>
            <a:r>
              <a:rPr lang="en-US" b="1" i="1" dirty="0" err="1"/>
              <a:t>Cycas,Zamia</a:t>
            </a:r>
            <a:r>
              <a:rPr lang="en-US" b="1" i="1" dirty="0"/>
              <a:t>, Macro zamia, </a:t>
            </a:r>
            <a:r>
              <a:rPr lang="en-US" b="1" i="1" dirty="0" err="1"/>
              <a:t>Ceratozamlia</a:t>
            </a:r>
            <a:r>
              <a:rPr lang="en-US" b="1" i="1" dirty="0"/>
              <a:t> and </a:t>
            </a:r>
            <a:r>
              <a:rPr lang="en-US" b="1" i="1" dirty="0" err="1"/>
              <a:t>Stangeria</a:t>
            </a:r>
            <a:r>
              <a:rPr lang="en-US" b="1" i="1" dirty="0"/>
              <a:t>.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457200"/>
          </a:xfrm>
        </p:spPr>
        <p:txBody>
          <a:bodyPr>
            <a:normAutofit fontScale="90000"/>
          </a:bodyPr>
          <a:lstStyle/>
          <a:p>
            <a:r>
              <a:rPr lang="en-US" sz="2800" b="1" dirty="0"/>
              <a:t>Significance of biological Nitrogen fixation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914400"/>
            <a:ext cx="7391400" cy="49530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/>
              <a:t> </a:t>
            </a:r>
          </a:p>
          <a:p>
            <a:endParaRPr lang="en-US" dirty="0"/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533400"/>
            <a:ext cx="9144000" cy="5909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3562350" algn="l"/>
              </a:tabLst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The ammonia which is potentially toxic to the organism, is usually then immediately converted into amino acids or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amodes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for use by the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dizotrophic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bacterium in the production of proteins &amp; peptides to facilitate its growth.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3562350" algn="l"/>
              </a:tabLst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The fixed N incorporated into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dizotrophic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bacteria is then released into the environment when they die, usually in the form of amino acids that then become mineralized &amp; available for uptake by other bacteria &amp; by plants.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3562350" algn="l"/>
              </a:tabLst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Many legumes supportive of bacterial N2 fixation through the development of a specialized structure called the nodule.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3562350" algn="l"/>
              </a:tabLst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The reactions of Nitrogen fixation are limited to the prokaryotic microorganisms as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nitrogenase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genes have only, been found there. These genes which are associated with nitrogen fixation, are known as </a:t>
            </a:r>
            <a:r>
              <a:rPr kumimoji="0" lang="en-US" sz="20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nif</a:t>
            </a:r>
            <a:r>
              <a:rPr kumimoji="0" lang="en-US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genes. 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3562350" algn="l"/>
              </a:tabLst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Microorganisms have a central role in almost all aspects of nitrogen availability and thus for life support on earth. Some bacteria can convert N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into ammonia by the process nitrogen fixation, some other bring about transformations of ammonia to nitrate while many bacteria &amp; fungi degrade organic matter, releasing fixed nitrogen for reuse by other organisms.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3562350" algn="l"/>
              </a:tabLst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Some of the blue green algae increase the fertility of soil by fixing atmospheric nitrogen.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562350" algn="l"/>
              </a:tabLst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0" y="2133600"/>
            <a:ext cx="9143999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96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B05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Thank you</a:t>
            </a:r>
            <a:endParaRPr lang="en-US" sz="96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00B050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</TotalTime>
  <Words>1205</Words>
  <Application>Microsoft Office PowerPoint</Application>
  <PresentationFormat>On-screen Show (4:3)</PresentationFormat>
  <Paragraphs>62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Sem.IV, Paper VII                              Nitrogen metabolism </vt:lpstr>
      <vt:lpstr>Introduction:- </vt:lpstr>
      <vt:lpstr>Nitrogen cycle </vt:lpstr>
      <vt:lpstr>Slide 4</vt:lpstr>
      <vt:lpstr>Biological Nitrogen fixation</vt:lpstr>
      <vt:lpstr>Non-symbiotic Nitrogen fixation </vt:lpstr>
      <vt:lpstr>The aerobic bacteria belongs to genera       Azotobactor,Derxia, Mycobacterium,      Azomonas,Arthbacter etc.</vt:lpstr>
      <vt:lpstr>Blue Green Algae (BGA)</vt:lpstr>
      <vt:lpstr>Symbiotic Nitrogen Fixation</vt:lpstr>
      <vt:lpstr>Mechanism of Nitrogen fixation in root nodules</vt:lpstr>
      <vt:lpstr>Non – leguminous plant with nodule</vt:lpstr>
      <vt:lpstr>Non – leguminous plant with nodule</vt:lpstr>
      <vt:lpstr>Blue green algae in symbiosis</vt:lpstr>
      <vt:lpstr>Significance of biological Nitrogen fixation</vt:lpstr>
      <vt:lpstr>Slide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Sem.IV, Paper VII                              Nitrogen metabolism</dc:title>
  <dc:creator>cc</dc:creator>
  <cp:lastModifiedBy>cc</cp:lastModifiedBy>
  <cp:revision>7</cp:revision>
  <dcterms:created xsi:type="dcterms:W3CDTF">2018-04-29T09:15:23Z</dcterms:created>
  <dcterms:modified xsi:type="dcterms:W3CDTF">2018-04-29T10:20:21Z</dcterms:modified>
</cp:coreProperties>
</file>