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6" r:id="rId18"/>
    <p:sldId id="272" r:id="rId19"/>
    <p:sldId id="273" r:id="rId20"/>
    <p:sldId id="274" r:id="rId21"/>
    <p:sldId id="275"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B43279A-5F4F-476F-BAE5-0979B452131E}" type="datetimeFigureOut">
              <a:rPr lang="en-US" smtClean="0"/>
              <a:t>29/04/2018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A82FA94-D2B5-47B2-BF4A-8E0976EBC4ED}"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B43279A-5F4F-476F-BAE5-0979B452131E}" type="datetimeFigureOut">
              <a:rPr lang="en-US" smtClean="0"/>
              <a:t>29/04/2018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A82FA94-D2B5-47B2-BF4A-8E0976EBC4ED}"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B43279A-5F4F-476F-BAE5-0979B452131E}" type="datetimeFigureOut">
              <a:rPr lang="en-US" smtClean="0"/>
              <a:t>29/04/2018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A82FA94-D2B5-47B2-BF4A-8E0976EBC4ED}"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B43279A-5F4F-476F-BAE5-0979B452131E}" type="datetimeFigureOut">
              <a:rPr lang="en-US" smtClean="0"/>
              <a:t>29/04/2018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2FA94-D2B5-47B2-BF4A-8E0976EBC4ED}"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B43279A-5F4F-476F-BAE5-0979B452131E}" type="datetimeFigureOut">
              <a:rPr lang="en-US" smtClean="0"/>
              <a:t>29/04/2018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A82FA94-D2B5-47B2-BF4A-8E0976EBC4ED}"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B43279A-5F4F-476F-BAE5-0979B452131E}" type="datetimeFigureOut">
              <a:rPr lang="en-US" smtClean="0"/>
              <a:t>29/04/2018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A82FA94-D2B5-47B2-BF4A-8E0976EBC4E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B43279A-5F4F-476F-BAE5-0979B452131E}" type="datetimeFigureOut">
              <a:rPr lang="en-US" smtClean="0"/>
              <a:t>29/04/2018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A82FA94-D2B5-47B2-BF4A-8E0976EBC4E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A82FA94-D2B5-47B2-BF4A-8E0976EBC4ED}"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B43279A-5F4F-476F-BAE5-0979B452131E}" type="datetimeFigureOut">
              <a:rPr lang="en-US" smtClean="0"/>
              <a:t>29/04/2018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A82FA94-D2B5-47B2-BF4A-8E0976EBC4ED}"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B43279A-5F4F-476F-BAE5-0979B452131E}" type="datetimeFigureOut">
              <a:rPr lang="en-US" smtClean="0"/>
              <a:t>29/04/2018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43279A-5F4F-476F-BAE5-0979B452131E}" type="datetimeFigureOut">
              <a:rPr lang="en-US" smtClean="0"/>
              <a:t>29/04/2018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2FA94-D2B5-47B2-BF4A-8E0976EBC4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A82FA94-D2B5-47B2-BF4A-8E0976EBC4ED}"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43279A-5F4F-476F-BAE5-0979B452131E}" type="datetimeFigureOut">
              <a:rPr lang="en-US" smtClean="0"/>
              <a:t>29/04/2018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B43279A-5F4F-476F-BAE5-0979B452131E}" type="datetimeFigureOut">
              <a:rPr lang="en-US" smtClean="0"/>
              <a:t>29/04/2018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A82FA94-D2B5-47B2-BF4A-8E0976EBC4ED}"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038600"/>
            <a:ext cx="6400800" cy="1981200"/>
          </a:xfrm>
        </p:spPr>
        <p:txBody>
          <a:bodyPr/>
          <a:lstStyle/>
          <a:p>
            <a:pPr algn="r"/>
            <a:r>
              <a:rPr lang="en-US" sz="2000" dirty="0" err="1" smtClean="0">
                <a:solidFill>
                  <a:srgbClr val="FF0000"/>
                </a:solidFill>
                <a:latin typeface="Times New Roman" pitchFamily="18" charset="0"/>
                <a:cs typeface="Times New Roman" pitchFamily="18" charset="0"/>
              </a:rPr>
              <a:t>Asso</a:t>
            </a:r>
            <a:r>
              <a:rPr lang="en-US" sz="2000" dirty="0" smtClean="0">
                <a:solidFill>
                  <a:srgbClr val="FF0000"/>
                </a:solidFill>
                <a:latin typeface="Times New Roman" pitchFamily="18" charset="0"/>
                <a:cs typeface="Times New Roman" pitchFamily="18" charset="0"/>
              </a:rPr>
              <a:t>. Prof. </a:t>
            </a:r>
            <a:r>
              <a:rPr lang="en-US" sz="2000" dirty="0" err="1" smtClean="0">
                <a:solidFill>
                  <a:srgbClr val="FF0000"/>
                </a:solidFill>
                <a:latin typeface="Times New Roman" pitchFamily="18" charset="0"/>
                <a:cs typeface="Times New Roman" pitchFamily="18" charset="0"/>
              </a:rPr>
              <a:t>Seema</a:t>
            </a:r>
            <a:r>
              <a:rPr lang="en-US" sz="2000" dirty="0" smtClean="0">
                <a:solidFill>
                  <a:srgbClr val="FF0000"/>
                </a:solidFill>
                <a:latin typeface="Times New Roman" pitchFamily="18" charset="0"/>
                <a:cs typeface="Times New Roman" pitchFamily="18" charset="0"/>
              </a:rPr>
              <a:t>  </a:t>
            </a:r>
            <a:r>
              <a:rPr lang="en-US" sz="2000" dirty="0" err="1" smtClean="0">
                <a:solidFill>
                  <a:srgbClr val="FF0000"/>
                </a:solidFill>
                <a:latin typeface="Times New Roman" pitchFamily="18" charset="0"/>
                <a:cs typeface="Times New Roman" pitchFamily="18" charset="0"/>
              </a:rPr>
              <a:t>Gaikwad</a:t>
            </a:r>
            <a:endParaRPr lang="en-US" sz="2000" dirty="0" smtClean="0">
              <a:solidFill>
                <a:srgbClr val="FF0000"/>
              </a:solidFill>
              <a:latin typeface="Times New Roman" pitchFamily="18" charset="0"/>
              <a:cs typeface="Times New Roman" pitchFamily="18" charset="0"/>
            </a:endParaRPr>
          </a:p>
          <a:p>
            <a:pPr algn="r"/>
            <a:r>
              <a:rPr lang="en-US" sz="2000" dirty="0" smtClean="0">
                <a:solidFill>
                  <a:srgbClr val="FF0000"/>
                </a:solidFill>
                <a:latin typeface="Times New Roman" pitchFamily="18" charset="0"/>
                <a:cs typeface="Times New Roman" pitchFamily="18" charset="0"/>
              </a:rPr>
              <a:t>Dept. of Botany</a:t>
            </a:r>
          </a:p>
          <a:p>
            <a:pPr algn="r"/>
            <a:r>
              <a:rPr lang="en-US" sz="2000" dirty="0" err="1" smtClean="0">
                <a:solidFill>
                  <a:srgbClr val="FF0000"/>
                </a:solidFill>
                <a:latin typeface="Times New Roman" pitchFamily="18" charset="0"/>
                <a:cs typeface="Times New Roman" pitchFamily="18" charset="0"/>
              </a:rPr>
              <a:t>Vidnyan</a:t>
            </a:r>
            <a:r>
              <a:rPr lang="en-US" sz="2000" dirty="0" smtClean="0">
                <a:solidFill>
                  <a:srgbClr val="FF0000"/>
                </a:solidFill>
                <a:latin typeface="Times New Roman" pitchFamily="18" charset="0"/>
                <a:cs typeface="Times New Roman" pitchFamily="18" charset="0"/>
              </a:rPr>
              <a:t> </a:t>
            </a:r>
            <a:r>
              <a:rPr lang="en-US" sz="2000" dirty="0" err="1" smtClean="0">
                <a:solidFill>
                  <a:srgbClr val="FF0000"/>
                </a:solidFill>
                <a:latin typeface="Times New Roman" pitchFamily="18" charset="0"/>
                <a:cs typeface="Times New Roman" pitchFamily="18" charset="0"/>
              </a:rPr>
              <a:t>Mahavidyalaya</a:t>
            </a:r>
            <a:r>
              <a:rPr lang="en-US" sz="2000" dirty="0" smtClean="0">
                <a:solidFill>
                  <a:srgbClr val="FF0000"/>
                </a:solidFill>
                <a:latin typeface="Times New Roman" pitchFamily="18" charset="0"/>
                <a:cs typeface="Times New Roman" pitchFamily="18" charset="0"/>
              </a:rPr>
              <a:t>, </a:t>
            </a:r>
            <a:r>
              <a:rPr lang="en-US" sz="2000" dirty="0" err="1" smtClean="0">
                <a:solidFill>
                  <a:srgbClr val="FF0000"/>
                </a:solidFill>
                <a:latin typeface="Times New Roman" pitchFamily="18" charset="0"/>
                <a:cs typeface="Times New Roman" pitchFamily="18" charset="0"/>
              </a:rPr>
              <a:t>Sangola</a:t>
            </a:r>
            <a:endParaRPr lang="en-US" sz="2000" dirty="0" smtClean="0">
              <a:solidFill>
                <a:srgbClr val="FF0000"/>
              </a:solidFill>
              <a:latin typeface="Times New Roman" pitchFamily="18" charset="0"/>
              <a:cs typeface="Times New Roman" pitchFamily="18" charset="0"/>
            </a:endParaRPr>
          </a:p>
          <a:p>
            <a:endParaRPr lang="en-US" dirty="0"/>
          </a:p>
        </p:txBody>
      </p:sp>
      <p:sp>
        <p:nvSpPr>
          <p:cNvPr id="2" name="Title 1"/>
          <p:cNvSpPr>
            <a:spLocks noGrp="1"/>
          </p:cNvSpPr>
          <p:nvPr>
            <p:ph type="ctrTitle"/>
          </p:nvPr>
        </p:nvSpPr>
        <p:spPr>
          <a:xfrm>
            <a:off x="0" y="0"/>
            <a:ext cx="8991600" cy="2743200"/>
          </a:xfrm>
        </p:spPr>
        <p:txBody>
          <a:bodyPr>
            <a:normAutofit fontScale="90000"/>
          </a:bodyPr>
          <a:lstStyle/>
          <a:p>
            <a:pPr algn="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Sem</a:t>
            </a:r>
            <a:r>
              <a:rPr lang="en-US" sz="3100" dirty="0" smtClean="0"/>
              <a:t>. V, Paper </a:t>
            </a:r>
            <a:r>
              <a:rPr lang="en-US" sz="3100" dirty="0" smtClean="0"/>
              <a:t>V</a:t>
            </a:r>
            <a:br>
              <a:rPr lang="en-US" sz="3100" dirty="0" smtClean="0"/>
            </a:br>
            <a:r>
              <a:rPr lang="en-US" sz="3100" dirty="0" smtClean="0"/>
              <a:t> </a:t>
            </a:r>
            <a:r>
              <a:rPr lang="en-US" sz="3100" dirty="0" smtClean="0"/>
              <a:t>   </a:t>
            </a:r>
            <a:r>
              <a:rPr lang="en-US" sz="4900" i="1" dirty="0" err="1" smtClean="0">
                <a:solidFill>
                  <a:srgbClr val="00B050"/>
                </a:solidFill>
              </a:rPr>
              <a:t>Marsilea</a:t>
            </a:r>
            <a:r>
              <a:rPr lang="en-US" sz="4900" i="1" dirty="0" smtClean="0"/>
              <a:t/>
            </a:r>
            <a:br>
              <a:rPr lang="en-US" sz="4900" i="1" dirty="0" smtClean="0"/>
            </a:br>
            <a:r>
              <a:rPr lang="en-US" sz="3100" dirty="0" smtClean="0"/>
              <a:t/>
            </a:r>
            <a:br>
              <a:rPr lang="en-US" sz="3100"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sz="quarter" idx="1"/>
          </p:nvPr>
        </p:nvSpPr>
        <p:spPr/>
        <p:txBody>
          <a:bodyPr>
            <a:normAutofit lnSpcReduction="10000"/>
          </a:bodyPr>
          <a:lstStyle/>
          <a:p>
            <a:r>
              <a:rPr lang="en-US" i="1" dirty="0" err="1" smtClean="0"/>
              <a:t>Marsilea</a:t>
            </a:r>
            <a:r>
              <a:rPr lang="en-US" dirty="0" smtClean="0"/>
              <a:t>, commonly known as water fern, is represented by about 53 living and 10 fossil species. The living species occur in all parts of the world, but are more common in the warmer parts of the world, such as tropical Africa and Australia. </a:t>
            </a:r>
          </a:p>
          <a:p>
            <a:r>
              <a:rPr lang="en-US" dirty="0" smtClean="0"/>
              <a:t>In India, the genus is represented by 9 living species; of these </a:t>
            </a:r>
            <a:r>
              <a:rPr lang="en-US" i="1" dirty="0" smtClean="0"/>
              <a:t>M. </a:t>
            </a:r>
            <a:r>
              <a:rPr lang="en-US" i="1" dirty="0" err="1" smtClean="0"/>
              <a:t>minuta</a:t>
            </a:r>
            <a:r>
              <a:rPr lang="en-US" i="1" dirty="0" smtClean="0"/>
              <a:t> </a:t>
            </a:r>
            <a:r>
              <a:rPr lang="en-US" dirty="0" smtClean="0"/>
              <a:t>is the most widely distributed. It is practically found all over India. In Punjab, it is very common after the rains. </a:t>
            </a:r>
            <a:r>
              <a:rPr lang="en-US" i="1" dirty="0" smtClean="0"/>
              <a:t>M. </a:t>
            </a:r>
            <a:r>
              <a:rPr lang="en-US" i="1" dirty="0" err="1" smtClean="0"/>
              <a:t>brachypus</a:t>
            </a:r>
            <a:r>
              <a:rPr lang="en-US" i="1" dirty="0" smtClean="0"/>
              <a:t>, M. </a:t>
            </a:r>
            <a:r>
              <a:rPr lang="en-US" i="1" dirty="0" err="1" smtClean="0"/>
              <a:t>quadrifolia</a:t>
            </a:r>
            <a:r>
              <a:rPr lang="en-US" i="1" dirty="0" smtClean="0"/>
              <a:t>, M. </a:t>
            </a:r>
            <a:r>
              <a:rPr lang="en-US" i="1" dirty="0" err="1" smtClean="0"/>
              <a:t>rajasthanensis</a:t>
            </a:r>
            <a:r>
              <a:rPr lang="en-US" dirty="0" smtClean="0"/>
              <a:t> and </a:t>
            </a:r>
            <a:r>
              <a:rPr lang="en-US" i="1" dirty="0" smtClean="0"/>
              <a:t>M. </a:t>
            </a:r>
            <a:r>
              <a:rPr lang="en-US" i="1" dirty="0" err="1" smtClean="0"/>
              <a:t>aegyptiaca</a:t>
            </a:r>
            <a:r>
              <a:rPr lang="en-US" i="1" dirty="0" smtClean="0"/>
              <a:t> </a:t>
            </a:r>
            <a:r>
              <a:rPr lang="en-US" dirty="0" smtClean="0"/>
              <a:t>are the other important Indian species.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19200"/>
          </a:xfrm>
        </p:spPr>
        <p:txBody>
          <a:bodyPr>
            <a:normAutofit fontScale="90000"/>
          </a:bodyPr>
          <a:lstStyle/>
          <a:p>
            <a:r>
              <a:rPr lang="en-US" b="1" dirty="0" smtClean="0"/>
              <a:t/>
            </a:r>
            <a:br>
              <a:rPr lang="en-US" b="1" dirty="0" smtClean="0"/>
            </a:br>
            <a:r>
              <a:rPr lang="en-US" b="1" dirty="0" smtClean="0">
                <a:solidFill>
                  <a:srgbClr val="00B050"/>
                </a:solidFill>
              </a:rPr>
              <a:t>SYSTEMATIC POSITION </a:t>
            </a:r>
            <a:r>
              <a:rPr lang="en-US" dirty="0" smtClean="0">
                <a:solidFill>
                  <a:srgbClr val="00B050"/>
                </a:solidFill>
              </a:rPr>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sz="quarter" idx="1"/>
          </p:nvPr>
        </p:nvSpPr>
        <p:spPr/>
        <p:txBody>
          <a:bodyPr/>
          <a:lstStyle/>
          <a:p>
            <a:pPr>
              <a:buNone/>
            </a:pPr>
            <a:r>
              <a:rPr lang="en-US" dirty="0" smtClean="0"/>
              <a:t>      Kingdom           </a:t>
            </a:r>
            <a:r>
              <a:rPr lang="en-US" dirty="0" smtClean="0"/>
              <a:t>:  </a:t>
            </a:r>
            <a:r>
              <a:rPr lang="en-US" dirty="0" err="1" smtClean="0"/>
              <a:t>Plantae</a:t>
            </a:r>
            <a:r>
              <a:rPr lang="en-US" dirty="0" smtClean="0"/>
              <a:t> </a:t>
            </a:r>
          </a:p>
          <a:p>
            <a:pPr>
              <a:buNone/>
            </a:pPr>
            <a:r>
              <a:rPr lang="en-US" dirty="0" smtClean="0"/>
              <a:t>      Division             :  </a:t>
            </a:r>
            <a:r>
              <a:rPr lang="en-US" dirty="0" err="1" smtClean="0"/>
              <a:t>Pteridophyta</a:t>
            </a:r>
            <a:r>
              <a:rPr lang="en-US" dirty="0" smtClean="0"/>
              <a:t> </a:t>
            </a:r>
          </a:p>
          <a:p>
            <a:pPr>
              <a:buNone/>
            </a:pPr>
            <a:r>
              <a:rPr lang="en-US" dirty="0" smtClean="0"/>
              <a:t>       Sub-division    :  </a:t>
            </a:r>
            <a:r>
              <a:rPr lang="en-US" dirty="0" err="1" smtClean="0"/>
              <a:t>Pteropsida</a:t>
            </a:r>
            <a:r>
              <a:rPr lang="en-US" dirty="0" smtClean="0"/>
              <a:t> </a:t>
            </a:r>
          </a:p>
          <a:p>
            <a:pPr>
              <a:buNone/>
            </a:pPr>
            <a:r>
              <a:rPr lang="en-US" dirty="0" smtClean="0"/>
              <a:t>       Class                  :  </a:t>
            </a:r>
            <a:r>
              <a:rPr lang="en-US" dirty="0" err="1" smtClean="0"/>
              <a:t>Filicophyta</a:t>
            </a:r>
            <a:r>
              <a:rPr lang="en-US" dirty="0" smtClean="0"/>
              <a:t> </a:t>
            </a:r>
          </a:p>
          <a:p>
            <a:pPr>
              <a:buNone/>
            </a:pPr>
            <a:r>
              <a:rPr lang="en-US" dirty="0" smtClean="0"/>
              <a:t>     </a:t>
            </a:r>
            <a:r>
              <a:rPr lang="en-US" dirty="0" smtClean="0"/>
              <a:t>  </a:t>
            </a:r>
            <a:r>
              <a:rPr lang="en-US" dirty="0" smtClean="0"/>
              <a:t>Order               </a:t>
            </a:r>
            <a:r>
              <a:rPr lang="en-US" dirty="0" smtClean="0"/>
              <a:t>  </a:t>
            </a:r>
            <a:r>
              <a:rPr lang="en-US" dirty="0" smtClean="0"/>
              <a:t>:  </a:t>
            </a:r>
            <a:r>
              <a:rPr lang="en-US" dirty="0" err="1" smtClean="0"/>
              <a:t>Marsileales</a:t>
            </a:r>
            <a:r>
              <a:rPr lang="en-US" dirty="0" smtClean="0"/>
              <a:t> </a:t>
            </a:r>
          </a:p>
          <a:p>
            <a:pPr>
              <a:buNone/>
            </a:pPr>
            <a:r>
              <a:rPr lang="en-US" dirty="0" smtClean="0"/>
              <a:t>       </a:t>
            </a:r>
            <a:r>
              <a:rPr lang="en-US" dirty="0" smtClean="0"/>
              <a:t>Family               :  </a:t>
            </a:r>
            <a:r>
              <a:rPr lang="en-US" dirty="0" err="1" smtClean="0"/>
              <a:t>Marsileaceae</a:t>
            </a:r>
            <a:r>
              <a:rPr lang="en-US" dirty="0" smtClean="0"/>
              <a:t> </a:t>
            </a:r>
          </a:p>
          <a:p>
            <a:pPr>
              <a:buNone/>
            </a:pPr>
            <a:r>
              <a:rPr lang="en-US" dirty="0" smtClean="0"/>
              <a:t>       Genus                </a:t>
            </a:r>
            <a:r>
              <a:rPr lang="en-US" i="1" dirty="0" smtClean="0"/>
              <a:t>:  </a:t>
            </a:r>
            <a:r>
              <a:rPr lang="en-US" i="1" dirty="0" err="1" smtClean="0"/>
              <a:t>Marsilea</a:t>
            </a:r>
            <a:r>
              <a:rPr lang="en-US" dirty="0" smtClean="0"/>
              <a:t> Linn. </a:t>
            </a:r>
          </a:p>
          <a:p>
            <a:pPr>
              <a:buNone/>
            </a:pPr>
            <a:r>
              <a:rPr lang="en-US" dirty="0" smtClean="0"/>
              <a:t>  </a:t>
            </a:r>
            <a:r>
              <a:rPr lang="en-US" dirty="0" smtClean="0"/>
              <a:t> Common </a:t>
            </a:r>
            <a:r>
              <a:rPr lang="en-US" dirty="0" smtClean="0"/>
              <a:t>Name   : Water Fern</a:t>
            </a:r>
          </a:p>
          <a:p>
            <a:pPr algn="just"/>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90600"/>
          </a:xfrm>
        </p:spPr>
        <p:txBody>
          <a:bodyPr>
            <a:normAutofit fontScale="90000"/>
          </a:bodyPr>
          <a:lstStyle/>
          <a:p>
            <a:r>
              <a:rPr lang="en-US" b="1" dirty="0" smtClean="0">
                <a:solidFill>
                  <a:srgbClr val="00B050"/>
                </a:solidFill>
              </a:rPr>
              <a:t>Morphology of </a:t>
            </a:r>
            <a:r>
              <a:rPr lang="en-US" b="1" i="1" dirty="0" err="1" smtClean="0">
                <a:solidFill>
                  <a:srgbClr val="00B050"/>
                </a:solidFill>
              </a:rPr>
              <a:t>Marsilea</a:t>
            </a:r>
            <a:r>
              <a:rPr lang="en-US" b="1" i="1" dirty="0" smtClean="0">
                <a:solidFill>
                  <a:srgbClr val="00B050"/>
                </a:solidFill>
              </a:rPr>
              <a:t> </a:t>
            </a:r>
            <a:r>
              <a:rPr lang="en-US" dirty="0" smtClean="0">
                <a:solidFill>
                  <a:srgbClr val="00B050"/>
                </a:solidFill>
              </a:rPr>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sz="quarter" idx="1"/>
          </p:nvPr>
        </p:nvSpPr>
        <p:spPr/>
        <p:txBody>
          <a:bodyPr/>
          <a:lstStyle/>
          <a:p>
            <a:r>
              <a:rPr lang="en-US" dirty="0" smtClean="0"/>
              <a:t>The plant body of </a:t>
            </a:r>
            <a:r>
              <a:rPr lang="en-US" i="1" dirty="0" err="1" smtClean="0"/>
              <a:t>Marsilea</a:t>
            </a:r>
            <a:r>
              <a:rPr lang="en-US" dirty="0" smtClean="0"/>
              <a:t> is </a:t>
            </a:r>
            <a:r>
              <a:rPr lang="en-US" dirty="0" err="1" smtClean="0"/>
              <a:t>sporophytic</a:t>
            </a:r>
            <a:r>
              <a:rPr lang="en-US" dirty="0" smtClean="0"/>
              <a:t> having diploid chromosome number in its somatic cells. During sexual reproduction, it produces male and female gametophytes, which are haploid in nature and form the sperm and egg, respectively. The </a:t>
            </a:r>
            <a:r>
              <a:rPr lang="en-US" dirty="0" err="1" smtClean="0"/>
              <a:t>sporophyte</a:t>
            </a:r>
            <a:r>
              <a:rPr lang="en-US" dirty="0" smtClean="0"/>
              <a:t> is differentiated into rhizome, roots, and leaves. </a:t>
            </a:r>
          </a:p>
          <a:p>
            <a:endParaRPr lang="en-US" dirty="0"/>
          </a:p>
        </p:txBody>
      </p:sp>
      <p:pic>
        <p:nvPicPr>
          <p:cNvPr id="4" name="Picture 3" descr="C:\Users\cc\Desktop\marsilea 1.jpg"/>
          <p:cNvPicPr/>
          <p:nvPr/>
        </p:nvPicPr>
        <p:blipFill>
          <a:blip r:embed="rId2"/>
          <a:srcRect/>
          <a:stretch>
            <a:fillRect/>
          </a:stretch>
        </p:blipFill>
        <p:spPr bwMode="auto">
          <a:xfrm>
            <a:off x="1828800" y="4267200"/>
            <a:ext cx="3886200" cy="2362200"/>
          </a:xfrm>
          <a:prstGeom prst="rect">
            <a:avLst/>
          </a:prstGeom>
          <a:noFill/>
          <a:ln w="9525">
            <a:noFill/>
            <a:miter lim="800000"/>
            <a:headEnd/>
            <a:tailEnd/>
          </a:ln>
        </p:spPr>
      </p:pic>
      <p:pic>
        <p:nvPicPr>
          <p:cNvPr id="5" name="Picture 4" descr="C:\Users\cc\Desktop\marsilea 3.jpg"/>
          <p:cNvPicPr/>
          <p:nvPr/>
        </p:nvPicPr>
        <p:blipFill>
          <a:blip r:embed="rId3"/>
          <a:srcRect/>
          <a:stretch>
            <a:fillRect/>
          </a:stretch>
        </p:blipFill>
        <p:spPr bwMode="auto">
          <a:xfrm>
            <a:off x="5715000" y="4267200"/>
            <a:ext cx="32004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fontScale="90000"/>
          </a:bodyPr>
          <a:lstStyle/>
          <a:p>
            <a:r>
              <a:rPr lang="en-US" b="1" dirty="0" smtClean="0">
                <a:solidFill>
                  <a:srgbClr val="00B050"/>
                </a:solidFill>
              </a:rPr>
              <a:t>Morphology of </a:t>
            </a:r>
            <a:r>
              <a:rPr lang="en-US" b="1" i="1" dirty="0" err="1" smtClean="0">
                <a:solidFill>
                  <a:srgbClr val="00B050"/>
                </a:solidFill>
              </a:rPr>
              <a:t>Marsilea</a:t>
            </a:r>
            <a:r>
              <a:rPr lang="en-US" b="1" i="1" dirty="0" smtClean="0">
                <a:solidFill>
                  <a:srgbClr val="00B050"/>
                </a:solidFill>
              </a:rPr>
              <a:t> </a:t>
            </a:r>
            <a:r>
              <a:rPr lang="en-US" dirty="0" smtClean="0">
                <a:solidFill>
                  <a:srgbClr val="00B050"/>
                </a:solidFill>
              </a:rPr>
              <a:t/>
            </a:r>
            <a:br>
              <a:rPr lang="en-US" dirty="0" smtClean="0">
                <a:solidFill>
                  <a:srgbClr val="00B050"/>
                </a:solidFill>
              </a:rPr>
            </a:br>
            <a:endParaRPr lang="en-US" dirty="0"/>
          </a:p>
        </p:txBody>
      </p:sp>
      <p:sp>
        <p:nvSpPr>
          <p:cNvPr id="3" name="Content Placeholder 2"/>
          <p:cNvSpPr>
            <a:spLocks noGrp="1"/>
          </p:cNvSpPr>
          <p:nvPr>
            <p:ph sz="quarter" idx="1"/>
          </p:nvPr>
        </p:nvSpPr>
        <p:spPr>
          <a:xfrm>
            <a:off x="301752" y="1527048"/>
            <a:ext cx="8503920" cy="4873752"/>
          </a:xfrm>
        </p:spPr>
        <p:txBody>
          <a:bodyPr>
            <a:normAutofit fontScale="92500"/>
          </a:bodyPr>
          <a:lstStyle/>
          <a:p>
            <a:pPr>
              <a:buNone/>
            </a:pPr>
            <a:r>
              <a:rPr lang="en-US" b="1" dirty="0" smtClean="0"/>
              <a:t>Rhizome (Stem</a:t>
            </a:r>
            <a:r>
              <a:rPr lang="en-US" b="1" dirty="0" smtClean="0"/>
              <a:t>)</a:t>
            </a:r>
          </a:p>
          <a:p>
            <a:r>
              <a:rPr lang="en-US" dirty="0" smtClean="0"/>
              <a:t>The stem is a long and slender rhizome. </a:t>
            </a:r>
            <a:endParaRPr lang="en-US" dirty="0" smtClean="0"/>
          </a:p>
          <a:p>
            <a:r>
              <a:rPr lang="en-US" dirty="0" smtClean="0"/>
              <a:t>It creeps either on the surface like </a:t>
            </a:r>
            <a:r>
              <a:rPr lang="en-US" dirty="0" err="1" smtClean="0"/>
              <a:t>stolon</a:t>
            </a:r>
            <a:r>
              <a:rPr lang="en-US" dirty="0" smtClean="0"/>
              <a:t>, or slightly below the surface of the soil like rhizome. </a:t>
            </a:r>
            <a:endParaRPr lang="en-US" dirty="0" smtClean="0"/>
          </a:p>
          <a:p>
            <a:r>
              <a:rPr lang="en-US" dirty="0" smtClean="0"/>
              <a:t>It </a:t>
            </a:r>
            <a:r>
              <a:rPr lang="en-US" dirty="0" smtClean="0"/>
              <a:t>grows extensively and is branched. The branches arise at the bases of petioles and are extra-</a:t>
            </a:r>
            <a:r>
              <a:rPr lang="en-US" dirty="0" err="1" smtClean="0"/>
              <a:t>axillary</a:t>
            </a:r>
            <a:r>
              <a:rPr lang="en-US" dirty="0" smtClean="0"/>
              <a:t> in position, arising in the lateral or oblique position. </a:t>
            </a:r>
            <a:endParaRPr lang="en-US" dirty="0" smtClean="0"/>
          </a:p>
          <a:p>
            <a:r>
              <a:rPr lang="en-US" dirty="0" smtClean="0"/>
              <a:t>They </a:t>
            </a:r>
            <a:r>
              <a:rPr lang="en-US" dirty="0" smtClean="0"/>
              <a:t>run in all directions and may get rooted at the nodes. In this way, a single plant may cover an extensive area of about 20 </a:t>
            </a:r>
            <a:r>
              <a:rPr lang="en-US" dirty="0" err="1" smtClean="0"/>
              <a:t>metre’s</a:t>
            </a:r>
            <a:r>
              <a:rPr lang="en-US" dirty="0" smtClean="0"/>
              <a:t> diameter or even more. </a:t>
            </a:r>
            <a:endParaRPr lang="en-US" dirty="0" smtClean="0"/>
          </a:p>
          <a:p>
            <a:r>
              <a:rPr lang="en-US" dirty="0" smtClean="0"/>
              <a:t>The </a:t>
            </a:r>
            <a:r>
              <a:rPr lang="en-US" dirty="0" smtClean="0"/>
              <a:t>stem is divisible into distinct nodes and internodes.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Morphology of </a:t>
            </a:r>
            <a:r>
              <a:rPr lang="en-US" b="1" i="1" dirty="0" err="1" smtClean="0">
                <a:solidFill>
                  <a:srgbClr val="00B050"/>
                </a:solidFill>
              </a:rPr>
              <a:t>Marsilea</a:t>
            </a:r>
            <a:endParaRPr lang="en-US" dirty="0"/>
          </a:p>
        </p:txBody>
      </p:sp>
      <p:sp>
        <p:nvSpPr>
          <p:cNvPr id="3" name="Content Placeholder 2"/>
          <p:cNvSpPr>
            <a:spLocks noGrp="1"/>
          </p:cNvSpPr>
          <p:nvPr>
            <p:ph sz="quarter" idx="1"/>
          </p:nvPr>
        </p:nvSpPr>
        <p:spPr/>
        <p:txBody>
          <a:bodyPr>
            <a:normAutofit fontScale="92500" lnSpcReduction="10000"/>
          </a:bodyPr>
          <a:lstStyle/>
          <a:p>
            <a:pPr>
              <a:buNone/>
            </a:pPr>
            <a:r>
              <a:rPr lang="en-US" b="1" dirty="0" smtClean="0"/>
              <a:t>Root:</a:t>
            </a:r>
            <a:r>
              <a:rPr lang="en-US" dirty="0" smtClean="0"/>
              <a:t> </a:t>
            </a:r>
            <a:endParaRPr lang="en-US" dirty="0" smtClean="0"/>
          </a:p>
          <a:p>
            <a:pPr>
              <a:buFont typeface="Arial" pitchFamily="34" charset="0"/>
              <a:buChar char="•"/>
            </a:pPr>
            <a:r>
              <a:rPr lang="en-US" dirty="0" smtClean="0"/>
              <a:t>The </a:t>
            </a:r>
            <a:r>
              <a:rPr lang="en-US" dirty="0" smtClean="0"/>
              <a:t>primary root formed on the stem is short-lived and is soon replaced by adventitious roots, which arise gradually at the nodes on the underside of the stem. </a:t>
            </a:r>
            <a:endParaRPr lang="en-US" dirty="0" smtClean="0"/>
          </a:p>
          <a:p>
            <a:pPr>
              <a:buFont typeface="Arial" pitchFamily="34" charset="0"/>
              <a:buChar char="•"/>
            </a:pPr>
            <a:r>
              <a:rPr lang="en-US" dirty="0" smtClean="0"/>
              <a:t>Sometimes</a:t>
            </a:r>
            <a:r>
              <a:rPr lang="en-US" dirty="0" smtClean="0"/>
              <a:t>, roots may also arise at internodes (</a:t>
            </a:r>
            <a:r>
              <a:rPr lang="en-US" i="1" dirty="0" err="1" smtClean="0"/>
              <a:t>Marsilea</a:t>
            </a:r>
            <a:r>
              <a:rPr lang="en-US" i="1" dirty="0" smtClean="0"/>
              <a:t> </a:t>
            </a:r>
            <a:r>
              <a:rPr lang="en-US" i="1" dirty="0" err="1" smtClean="0"/>
              <a:t>aegyptiaca</a:t>
            </a:r>
            <a:r>
              <a:rPr lang="en-US" dirty="0" smtClean="0"/>
              <a:t>), or laterally (</a:t>
            </a:r>
            <a:r>
              <a:rPr lang="en-US" i="1" dirty="0" smtClean="0"/>
              <a:t>M. </a:t>
            </a:r>
            <a:r>
              <a:rPr lang="en-US" i="1" dirty="0" err="1" smtClean="0"/>
              <a:t>minuta</a:t>
            </a:r>
            <a:r>
              <a:rPr lang="en-US" dirty="0" smtClean="0"/>
              <a:t>). </a:t>
            </a:r>
            <a:endParaRPr lang="en-US" dirty="0" smtClean="0"/>
          </a:p>
          <a:p>
            <a:pPr>
              <a:buFont typeface="Arial" pitchFamily="34" charset="0"/>
              <a:buChar char="•"/>
            </a:pPr>
            <a:r>
              <a:rPr lang="en-US" dirty="0" smtClean="0"/>
              <a:t>The </a:t>
            </a:r>
            <a:r>
              <a:rPr lang="en-US" dirty="0" smtClean="0"/>
              <a:t>roots are thin and may be branched or </a:t>
            </a:r>
            <a:r>
              <a:rPr lang="en-US" dirty="0" err="1" smtClean="0"/>
              <a:t>unbranched</a:t>
            </a:r>
            <a:r>
              <a:rPr lang="en-US" dirty="0" smtClean="0"/>
              <a:t>. They develop in an </a:t>
            </a:r>
            <a:r>
              <a:rPr lang="en-US" dirty="0" err="1" smtClean="0"/>
              <a:t>acropetal</a:t>
            </a:r>
            <a:r>
              <a:rPr lang="en-US" dirty="0" smtClean="0"/>
              <a:t> sequence, i.e. the youngest root is towards the apex of the rhizome. </a:t>
            </a:r>
            <a:endParaRPr lang="en-US" dirty="0" smtClean="0"/>
          </a:p>
          <a:p>
            <a:pPr>
              <a:buFont typeface="Arial" pitchFamily="34" charset="0"/>
              <a:buChar char="•"/>
            </a:pPr>
            <a:r>
              <a:rPr lang="en-US" dirty="0" smtClean="0"/>
              <a:t>The </a:t>
            </a:r>
            <a:r>
              <a:rPr lang="en-US" dirty="0" smtClean="0"/>
              <a:t>number of roots at a node and their size vary considerably.</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Morphology of </a:t>
            </a:r>
            <a:r>
              <a:rPr lang="en-US" b="1" i="1" dirty="0" err="1" smtClean="0">
                <a:solidFill>
                  <a:srgbClr val="00B050"/>
                </a:solidFill>
              </a:rPr>
              <a:t>Marsilea</a:t>
            </a:r>
            <a:endParaRPr lang="en-US" dirty="0"/>
          </a:p>
        </p:txBody>
      </p:sp>
      <p:sp>
        <p:nvSpPr>
          <p:cNvPr id="3" name="Content Placeholder 2"/>
          <p:cNvSpPr>
            <a:spLocks noGrp="1"/>
          </p:cNvSpPr>
          <p:nvPr>
            <p:ph sz="quarter" idx="1"/>
          </p:nvPr>
        </p:nvSpPr>
        <p:spPr>
          <a:xfrm>
            <a:off x="0" y="1527048"/>
            <a:ext cx="8915400" cy="5330952"/>
          </a:xfrm>
        </p:spPr>
        <p:txBody>
          <a:bodyPr>
            <a:normAutofit/>
          </a:bodyPr>
          <a:lstStyle/>
          <a:p>
            <a:pPr>
              <a:buNone/>
            </a:pPr>
            <a:r>
              <a:rPr lang="en-US" b="1" dirty="0" smtClean="0"/>
              <a:t>Leaves</a:t>
            </a:r>
          </a:p>
          <a:p>
            <a:pPr>
              <a:buFont typeface="Arial" pitchFamily="34" charset="0"/>
              <a:buChar char="•"/>
            </a:pPr>
            <a:r>
              <a:rPr lang="en-US" dirty="0" smtClean="0"/>
              <a:t>The </a:t>
            </a:r>
            <a:r>
              <a:rPr lang="en-US" dirty="0" smtClean="0"/>
              <a:t>leaves arise from the upper side of the stem and are arranged in two alternate rows. </a:t>
            </a:r>
            <a:endParaRPr lang="en-US" b="1" dirty="0" smtClean="0"/>
          </a:p>
          <a:p>
            <a:r>
              <a:rPr lang="en-US" dirty="0" smtClean="0"/>
              <a:t>They are long-</a:t>
            </a:r>
            <a:r>
              <a:rPr lang="en-US" dirty="0" err="1" smtClean="0"/>
              <a:t>petioled</a:t>
            </a:r>
            <a:r>
              <a:rPr lang="en-US" dirty="0" smtClean="0"/>
              <a:t> and compound. </a:t>
            </a:r>
            <a:endParaRPr lang="en-US" dirty="0" smtClean="0"/>
          </a:p>
          <a:p>
            <a:r>
              <a:rPr lang="en-US" dirty="0" smtClean="0"/>
              <a:t>The petioles of the submerged plants are long, thin and flexible, with the lamina floating on the surface of water, while the leaves of plants growing in mud or on land have upright, short petioles, with lamina held in a spreading position. </a:t>
            </a:r>
            <a:endParaRPr lang="en-US" dirty="0" smtClean="0"/>
          </a:p>
          <a:p>
            <a:r>
              <a:rPr lang="en-US" dirty="0" smtClean="0"/>
              <a:t>The lamina is usually divided into four leaflets of the same size. </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19200"/>
          </a:xfrm>
        </p:spPr>
        <p:txBody>
          <a:bodyPr>
            <a:normAutofit/>
          </a:bodyPr>
          <a:lstStyle/>
          <a:p>
            <a:r>
              <a:rPr lang="en-US" sz="3200" b="1" dirty="0" smtClean="0">
                <a:solidFill>
                  <a:srgbClr val="00B050"/>
                </a:solidFill>
              </a:rPr>
              <a:t>Anatomy of </a:t>
            </a:r>
            <a:r>
              <a:rPr lang="en-US" sz="3200" b="1" i="1" dirty="0" err="1" smtClean="0">
                <a:solidFill>
                  <a:srgbClr val="00B050"/>
                </a:solidFill>
              </a:rPr>
              <a:t>Marsilea</a:t>
            </a:r>
            <a:r>
              <a:rPr lang="en-US" sz="3200" b="1" dirty="0" smtClean="0">
                <a:solidFill>
                  <a:srgbClr val="00B050"/>
                </a:solidFill>
              </a:rPr>
              <a:t>  </a:t>
            </a:r>
            <a:r>
              <a:rPr lang="en-US" sz="3200" dirty="0" smtClean="0">
                <a:solidFill>
                  <a:srgbClr val="00B050"/>
                </a:solidFill>
              </a:rPr>
              <a:t/>
            </a:r>
            <a:br>
              <a:rPr lang="en-US" sz="3200" dirty="0" smtClean="0">
                <a:solidFill>
                  <a:srgbClr val="00B050"/>
                </a:solidFill>
              </a:rPr>
            </a:br>
            <a:endParaRPr lang="en-US" sz="3200" dirty="0">
              <a:solidFill>
                <a:srgbClr val="00B050"/>
              </a:solidFill>
            </a:endParaRPr>
          </a:p>
        </p:txBody>
      </p:sp>
      <p:sp>
        <p:nvSpPr>
          <p:cNvPr id="3" name="Content Placeholder 2"/>
          <p:cNvSpPr>
            <a:spLocks noGrp="1"/>
          </p:cNvSpPr>
          <p:nvPr>
            <p:ph sz="quarter" idx="1"/>
          </p:nvPr>
        </p:nvSpPr>
        <p:spPr>
          <a:xfrm>
            <a:off x="228600" y="1447800"/>
            <a:ext cx="8763000" cy="4953000"/>
          </a:xfrm>
        </p:spPr>
        <p:txBody>
          <a:bodyPr>
            <a:normAutofit fontScale="25000" lnSpcReduction="20000"/>
          </a:bodyPr>
          <a:lstStyle/>
          <a:p>
            <a:pPr lvl="0">
              <a:buNone/>
            </a:pPr>
            <a:r>
              <a:rPr lang="en-US" sz="7200" b="1" dirty="0" smtClean="0"/>
              <a:t>Rhizome (Stem</a:t>
            </a:r>
            <a:r>
              <a:rPr lang="en-US" sz="7200" b="1" dirty="0" smtClean="0"/>
              <a:t>) </a:t>
            </a:r>
          </a:p>
          <a:p>
            <a:pPr lvl="0"/>
            <a:r>
              <a:rPr lang="en-US" sz="8000" dirty="0" smtClean="0">
                <a:latin typeface="Times New Roman" pitchFamily="18" charset="0"/>
                <a:cs typeface="Times New Roman" pitchFamily="18" charset="0"/>
              </a:rPr>
              <a:t>Epidermis </a:t>
            </a:r>
            <a:r>
              <a:rPr lang="en-US" sz="8000" dirty="0" smtClean="0">
                <a:latin typeface="Times New Roman" pitchFamily="18" charset="0"/>
                <a:cs typeface="Times New Roman" pitchFamily="18" charset="0"/>
              </a:rPr>
              <a:t>is single-layered, made up of compactly arranged thick walled cells. </a:t>
            </a:r>
          </a:p>
          <a:p>
            <a:pPr lvl="0"/>
            <a:r>
              <a:rPr lang="en-US" sz="8000" dirty="0" smtClean="0">
                <a:latin typeface="Times New Roman" pitchFamily="18" charset="0"/>
                <a:cs typeface="Times New Roman" pitchFamily="18" charset="0"/>
              </a:rPr>
              <a:t>Cortex is differentiated into three regions, viz. outer cortex, the middle cortex and the inner cortex: </a:t>
            </a:r>
          </a:p>
          <a:p>
            <a:r>
              <a:rPr lang="en-US" sz="8000" dirty="0" smtClean="0">
                <a:latin typeface="Times New Roman" pitchFamily="18" charset="0"/>
                <a:cs typeface="Times New Roman" pitchFamily="18" charset="0"/>
              </a:rPr>
              <a:t>a. outer cortex is </a:t>
            </a:r>
            <a:r>
              <a:rPr lang="en-US" sz="8000" dirty="0" err="1" smtClean="0">
                <a:latin typeface="Times New Roman" pitchFamily="18" charset="0"/>
                <a:cs typeface="Times New Roman" pitchFamily="18" charset="0"/>
              </a:rPr>
              <a:t>aerenchymatous</a:t>
            </a:r>
            <a:r>
              <a:rPr lang="en-US" sz="8000" dirty="0" smtClean="0">
                <a:latin typeface="Times New Roman" pitchFamily="18" charset="0"/>
                <a:cs typeface="Times New Roman" pitchFamily="18" charset="0"/>
              </a:rPr>
              <a:t>, one to several cells in thickness, sometimes also consists of tannin cells, </a:t>
            </a:r>
          </a:p>
          <a:p>
            <a:r>
              <a:rPr lang="en-US" sz="8000" dirty="0" smtClean="0">
                <a:latin typeface="Times New Roman" pitchFamily="18" charset="0"/>
                <a:cs typeface="Times New Roman" pitchFamily="18" charset="0"/>
              </a:rPr>
              <a:t>b. middle cortex consists of </a:t>
            </a:r>
            <a:r>
              <a:rPr lang="en-US" sz="8000" dirty="0" err="1" smtClean="0">
                <a:latin typeface="Times New Roman" pitchFamily="18" charset="0"/>
                <a:cs typeface="Times New Roman" pitchFamily="18" charset="0"/>
              </a:rPr>
              <a:t>sclerenchymatous</a:t>
            </a:r>
            <a:r>
              <a:rPr lang="en-US" sz="8000" dirty="0" smtClean="0">
                <a:latin typeface="Times New Roman" pitchFamily="18" charset="0"/>
                <a:cs typeface="Times New Roman" pitchFamily="18" charset="0"/>
              </a:rPr>
              <a:t> tissue filled with air cavities arranged in the form of ring, and </a:t>
            </a:r>
          </a:p>
          <a:p>
            <a:r>
              <a:rPr lang="en-US" sz="8000" dirty="0" smtClean="0">
                <a:latin typeface="Times New Roman" pitchFamily="18" charset="0"/>
                <a:cs typeface="Times New Roman" pitchFamily="18" charset="0"/>
              </a:rPr>
              <a:t>c. inner cortex is solid tissue of several cells in thickness. The inner layer of   inner cortex is </a:t>
            </a:r>
            <a:r>
              <a:rPr lang="en-US" sz="8000" dirty="0" err="1" smtClean="0">
                <a:latin typeface="Times New Roman" pitchFamily="18" charset="0"/>
                <a:cs typeface="Times New Roman" pitchFamily="18" charset="0"/>
              </a:rPr>
              <a:t>parenchymatous</a:t>
            </a:r>
            <a:r>
              <a:rPr lang="en-US" sz="8000" dirty="0" smtClean="0">
                <a:latin typeface="Times New Roman" pitchFamily="18" charset="0"/>
                <a:cs typeface="Times New Roman" pitchFamily="18" charset="0"/>
              </a:rPr>
              <a:t>, filled with starch, while outer region of inner cortex is </a:t>
            </a:r>
            <a:r>
              <a:rPr lang="en-US" sz="8000" dirty="0" err="1" smtClean="0">
                <a:latin typeface="Times New Roman" pitchFamily="18" charset="0"/>
                <a:cs typeface="Times New Roman" pitchFamily="18" charset="0"/>
              </a:rPr>
              <a:t>sclerenchymatous</a:t>
            </a:r>
            <a:r>
              <a:rPr lang="en-US" sz="8000" dirty="0" smtClean="0">
                <a:latin typeface="Times New Roman" pitchFamily="18" charset="0"/>
                <a:cs typeface="Times New Roman" pitchFamily="18" charset="0"/>
              </a:rPr>
              <a:t> in nature. </a:t>
            </a:r>
          </a:p>
          <a:p>
            <a:pPr lvl="0"/>
            <a:r>
              <a:rPr lang="en-US" sz="8000" dirty="0" smtClean="0">
                <a:latin typeface="Times New Roman" pitchFamily="18" charset="0"/>
                <a:cs typeface="Times New Roman" pitchFamily="18" charset="0"/>
              </a:rPr>
              <a:t>The vascular cylinder is </a:t>
            </a:r>
            <a:r>
              <a:rPr lang="en-US" sz="8000" dirty="0" err="1" smtClean="0">
                <a:latin typeface="Times New Roman" pitchFamily="18" charset="0"/>
                <a:cs typeface="Times New Roman" pitchFamily="18" charset="0"/>
              </a:rPr>
              <a:t>siphonostele</a:t>
            </a:r>
            <a:r>
              <a:rPr lang="en-US" sz="8000" dirty="0" smtClean="0">
                <a:latin typeface="Times New Roman" pitchFamily="18" charset="0"/>
                <a:cs typeface="Times New Roman" pitchFamily="18" charset="0"/>
              </a:rPr>
              <a:t>; limited externally and internally by endodermis, hence called outer endodermis and inner endodermis, respectively. </a:t>
            </a:r>
          </a:p>
          <a:p>
            <a:pPr lvl="0"/>
            <a:r>
              <a:rPr lang="en-US" sz="8000" dirty="0" smtClean="0">
                <a:latin typeface="Times New Roman" pitchFamily="18" charset="0"/>
                <a:cs typeface="Times New Roman" pitchFamily="18" charset="0"/>
              </a:rPr>
              <a:t>The </a:t>
            </a:r>
            <a:r>
              <a:rPr lang="en-US" sz="8000" dirty="0" err="1" smtClean="0">
                <a:latin typeface="Times New Roman" pitchFamily="18" charset="0"/>
                <a:cs typeface="Times New Roman" pitchFamily="18" charset="0"/>
              </a:rPr>
              <a:t>siphonostele</a:t>
            </a:r>
            <a:r>
              <a:rPr lang="en-US" sz="8000" dirty="0" smtClean="0">
                <a:latin typeface="Times New Roman" pitchFamily="18" charset="0"/>
                <a:cs typeface="Times New Roman" pitchFamily="18" charset="0"/>
              </a:rPr>
              <a:t> is </a:t>
            </a:r>
            <a:r>
              <a:rPr lang="en-US" sz="8000" dirty="0" err="1" smtClean="0">
                <a:latin typeface="Times New Roman" pitchFamily="18" charset="0"/>
                <a:cs typeface="Times New Roman" pitchFamily="18" charset="0"/>
              </a:rPr>
              <a:t>medullated</a:t>
            </a:r>
            <a:r>
              <a:rPr lang="en-US" sz="8000" dirty="0" smtClean="0">
                <a:latin typeface="Times New Roman" pitchFamily="18" charset="0"/>
                <a:cs typeface="Times New Roman" pitchFamily="18" charset="0"/>
              </a:rPr>
              <a:t>. The xylem is in the form of ring. Phloem is present on both sides of xylem. Such a stele is called </a:t>
            </a:r>
            <a:r>
              <a:rPr lang="en-US" sz="8000" dirty="0" err="1" smtClean="0">
                <a:latin typeface="Times New Roman" pitchFamily="18" charset="0"/>
                <a:cs typeface="Times New Roman" pitchFamily="18" charset="0"/>
              </a:rPr>
              <a:t>amphiphloic</a:t>
            </a:r>
            <a:r>
              <a:rPr lang="en-US" sz="8000" dirty="0" smtClean="0">
                <a:latin typeface="Times New Roman" pitchFamily="18" charset="0"/>
                <a:cs typeface="Times New Roman" pitchFamily="18" charset="0"/>
              </a:rPr>
              <a:t> </a:t>
            </a:r>
            <a:r>
              <a:rPr lang="en-US" sz="8000" dirty="0" err="1" smtClean="0">
                <a:latin typeface="Times New Roman" pitchFamily="18" charset="0"/>
                <a:cs typeface="Times New Roman" pitchFamily="18" charset="0"/>
              </a:rPr>
              <a:t>siphonostele</a:t>
            </a:r>
            <a:r>
              <a:rPr lang="en-US" sz="8000" dirty="0" smtClean="0">
                <a:latin typeface="Times New Roman" pitchFamily="18" charset="0"/>
                <a:cs typeface="Times New Roman" pitchFamily="18" charset="0"/>
              </a:rPr>
              <a:t>. </a:t>
            </a:r>
          </a:p>
          <a:p>
            <a:pPr lvl="0"/>
            <a:r>
              <a:rPr lang="en-US" sz="8000" dirty="0" smtClean="0">
                <a:latin typeface="Times New Roman" pitchFamily="18" charset="0"/>
                <a:cs typeface="Times New Roman" pitchFamily="18" charset="0"/>
              </a:rPr>
              <a:t>The deposition of the several tissues from inwards is outer endodermis, outer </a:t>
            </a:r>
            <a:r>
              <a:rPr lang="en-US" sz="8000" dirty="0" err="1" smtClean="0">
                <a:latin typeface="Times New Roman" pitchFamily="18" charset="0"/>
                <a:cs typeface="Times New Roman" pitchFamily="18" charset="0"/>
              </a:rPr>
              <a:t>pericycle</a:t>
            </a:r>
            <a:r>
              <a:rPr lang="en-US" sz="8000" dirty="0" smtClean="0">
                <a:latin typeface="Times New Roman" pitchFamily="18" charset="0"/>
                <a:cs typeface="Times New Roman" pitchFamily="18" charset="0"/>
              </a:rPr>
              <a:t>, outer phloem, xylem, inner phloem, inner </a:t>
            </a:r>
            <a:r>
              <a:rPr lang="en-US" sz="8000" dirty="0" err="1" smtClean="0">
                <a:latin typeface="Times New Roman" pitchFamily="18" charset="0"/>
                <a:cs typeface="Times New Roman" pitchFamily="18" charset="0"/>
              </a:rPr>
              <a:t>pericycle</a:t>
            </a:r>
            <a:r>
              <a:rPr lang="en-US" sz="8000" dirty="0" smtClean="0">
                <a:latin typeface="Times New Roman" pitchFamily="18" charset="0"/>
                <a:cs typeface="Times New Roman" pitchFamily="18" charset="0"/>
              </a:rPr>
              <a:t> and inner endodermis. </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43000"/>
          </a:xfrm>
        </p:spPr>
        <p:txBody>
          <a:bodyPr>
            <a:normAutofit/>
          </a:bodyPr>
          <a:lstStyle/>
          <a:p>
            <a:r>
              <a:rPr lang="en-US" sz="2800" b="1" dirty="0" smtClean="0">
                <a:solidFill>
                  <a:srgbClr val="00B050"/>
                </a:solidFill>
              </a:rPr>
              <a:t>Anatomy of </a:t>
            </a:r>
            <a:r>
              <a:rPr lang="en-US" sz="2800" b="1" i="1" dirty="0" err="1" smtClean="0">
                <a:solidFill>
                  <a:srgbClr val="00B050"/>
                </a:solidFill>
              </a:rPr>
              <a:t>Marsilea</a:t>
            </a:r>
            <a:r>
              <a:rPr lang="en-US" sz="2800" b="1" dirty="0" smtClean="0">
                <a:solidFill>
                  <a:srgbClr val="00B050"/>
                </a:solidFill>
              </a:rPr>
              <a:t>  </a:t>
            </a:r>
            <a:r>
              <a:rPr lang="en-US" sz="3600" dirty="0" smtClean="0">
                <a:solidFill>
                  <a:srgbClr val="00B050"/>
                </a:solidFill>
              </a:rPr>
              <a:t/>
            </a:r>
            <a:br>
              <a:rPr lang="en-US" sz="3600" dirty="0" smtClean="0">
                <a:solidFill>
                  <a:srgbClr val="00B050"/>
                </a:solidFill>
              </a:rPr>
            </a:br>
            <a:endParaRPr lang="en-US" dirty="0"/>
          </a:p>
        </p:txBody>
      </p:sp>
      <p:pic>
        <p:nvPicPr>
          <p:cNvPr id="4" name="Content Placeholder 3" descr="C:\Users\cc\Desktop\marsilea 4.jpg"/>
          <p:cNvPicPr>
            <a:picLocks noGrp="1"/>
          </p:cNvPicPr>
          <p:nvPr>
            <p:ph sz="quarter" idx="1"/>
          </p:nvPr>
        </p:nvPicPr>
        <p:blipFill>
          <a:blip r:embed="rId2"/>
          <a:srcRect/>
          <a:stretch>
            <a:fillRect/>
          </a:stretch>
        </p:blipFill>
        <p:spPr bwMode="auto">
          <a:xfrm>
            <a:off x="1676400" y="1371600"/>
            <a:ext cx="59436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00B050"/>
                </a:solidFill>
              </a:rPr>
              <a:t>Anatomy of </a:t>
            </a:r>
            <a:r>
              <a:rPr lang="en-US" sz="3600" b="1" i="1" dirty="0" err="1" smtClean="0">
                <a:solidFill>
                  <a:srgbClr val="00B050"/>
                </a:solidFill>
              </a:rPr>
              <a:t>Marsilea</a:t>
            </a:r>
            <a:endParaRPr lang="en-US" dirty="0"/>
          </a:p>
        </p:txBody>
      </p:sp>
      <p:sp>
        <p:nvSpPr>
          <p:cNvPr id="3" name="Content Placeholder 2"/>
          <p:cNvSpPr>
            <a:spLocks noGrp="1"/>
          </p:cNvSpPr>
          <p:nvPr>
            <p:ph sz="quarter" idx="1"/>
          </p:nvPr>
        </p:nvSpPr>
        <p:spPr/>
        <p:txBody>
          <a:bodyPr>
            <a:normAutofit fontScale="70000" lnSpcReduction="20000"/>
          </a:bodyPr>
          <a:lstStyle/>
          <a:p>
            <a:pPr>
              <a:buNone/>
            </a:pPr>
            <a:r>
              <a:rPr lang="en-US" b="1" dirty="0" smtClean="0"/>
              <a:t>Petiole </a:t>
            </a:r>
            <a:endParaRPr lang="en-US" dirty="0" smtClean="0"/>
          </a:p>
          <a:p>
            <a:pPr lvl="0" algn="just"/>
            <a:r>
              <a:rPr lang="en-US" sz="3100" dirty="0" smtClean="0"/>
              <a:t>Single layered epidermis made up of rectangular cells. </a:t>
            </a:r>
          </a:p>
          <a:p>
            <a:pPr lvl="0" algn="just"/>
            <a:r>
              <a:rPr lang="en-US" sz="3100" dirty="0" smtClean="0"/>
              <a:t>The outer cortex consists of few layers of thin walled cells; middle cortex is </a:t>
            </a:r>
            <a:r>
              <a:rPr lang="en-US" sz="3100" dirty="0" err="1" smtClean="0"/>
              <a:t>aerenchymatous</a:t>
            </a:r>
            <a:r>
              <a:rPr lang="en-US" sz="3100" dirty="0" smtClean="0"/>
              <a:t> consisting of ring of air-chambers; while the inner cortex is a solid, compact tissue several cells deep. The inner layers of inner cortex are </a:t>
            </a:r>
            <a:r>
              <a:rPr lang="en-US" sz="3100" dirty="0" err="1" smtClean="0"/>
              <a:t>parenchymatous</a:t>
            </a:r>
            <a:r>
              <a:rPr lang="en-US" sz="3100" dirty="0" smtClean="0"/>
              <a:t> and filled with starch. Here and there tannin-filled cells also occur. </a:t>
            </a:r>
          </a:p>
          <a:p>
            <a:pPr lvl="0" algn="just"/>
            <a:r>
              <a:rPr lang="en-US" sz="3100" dirty="0" smtClean="0"/>
              <a:t> The stele is covered externally by a single-layered distinct endodermis. </a:t>
            </a:r>
          </a:p>
          <a:p>
            <a:pPr lvl="0" algn="just"/>
            <a:r>
              <a:rPr lang="en-US" sz="3100" dirty="0" smtClean="0"/>
              <a:t> It is triangular in outline, lies in the centre, and has a single vascular bundle.    The xylem is ‘V’ shaped, with opening towards the axis. </a:t>
            </a:r>
          </a:p>
          <a:p>
            <a:pPr lvl="0" algn="just"/>
            <a:r>
              <a:rPr lang="en-US" sz="3100" dirty="0" smtClean="0"/>
              <a:t> The order of the tissues from inner to outer side of the stele is xylem, xylem parenchyma, phloem, </a:t>
            </a:r>
            <a:r>
              <a:rPr lang="en-US" sz="3100" dirty="0" err="1" smtClean="0"/>
              <a:t>pericycle</a:t>
            </a:r>
            <a:r>
              <a:rPr lang="en-US" sz="3100" dirty="0" smtClean="0"/>
              <a:t> and endodermis .</a:t>
            </a:r>
          </a:p>
          <a:p>
            <a:endParaRPr lang="en-US" sz="31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00B050"/>
                </a:solidFill>
              </a:rPr>
              <a:t>Anatomy of </a:t>
            </a:r>
            <a:r>
              <a:rPr lang="en-US" sz="3200" b="1" i="1" dirty="0" err="1" smtClean="0">
                <a:solidFill>
                  <a:srgbClr val="00B050"/>
                </a:solidFill>
              </a:rPr>
              <a:t>Marsilea</a:t>
            </a:r>
            <a:endParaRPr lang="en-US" dirty="0"/>
          </a:p>
        </p:txBody>
      </p:sp>
      <p:pic>
        <p:nvPicPr>
          <p:cNvPr id="4" name="Content Placeholder 3" descr="C:\Users\cc\Desktop\marsilea 5.jpg"/>
          <p:cNvPicPr>
            <a:picLocks noGrp="1"/>
          </p:cNvPicPr>
          <p:nvPr>
            <p:ph sz="quarter" idx="1"/>
          </p:nvPr>
        </p:nvPicPr>
        <p:blipFill>
          <a:blip r:embed="rId2"/>
          <a:srcRect/>
          <a:stretch>
            <a:fillRect/>
          </a:stretch>
        </p:blipFill>
        <p:spPr bwMode="auto">
          <a:xfrm>
            <a:off x="1219200" y="1371600"/>
            <a:ext cx="6705600" cy="5029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B050"/>
                </a:solidFill>
              </a:rPr>
              <a:t>Anatomy of </a:t>
            </a:r>
            <a:r>
              <a:rPr lang="en-US" sz="3200" b="1" i="1" dirty="0" err="1" smtClean="0">
                <a:solidFill>
                  <a:srgbClr val="00B050"/>
                </a:solidFill>
              </a:rPr>
              <a:t>Marsilea</a:t>
            </a:r>
            <a:endParaRPr lang="en-US" sz="3200" dirty="0"/>
          </a:p>
        </p:txBody>
      </p:sp>
      <p:sp>
        <p:nvSpPr>
          <p:cNvPr id="3" name="Content Placeholder 2"/>
          <p:cNvSpPr>
            <a:spLocks noGrp="1"/>
          </p:cNvSpPr>
          <p:nvPr>
            <p:ph sz="quarter" idx="1"/>
          </p:nvPr>
        </p:nvSpPr>
        <p:spPr>
          <a:xfrm>
            <a:off x="228600" y="1371600"/>
            <a:ext cx="8686800" cy="4876800"/>
          </a:xfrm>
        </p:spPr>
        <p:txBody>
          <a:bodyPr>
            <a:normAutofit fontScale="25000" lnSpcReduction="20000"/>
          </a:bodyPr>
          <a:lstStyle/>
          <a:p>
            <a:pPr>
              <a:buNone/>
            </a:pPr>
            <a:r>
              <a:rPr lang="en-US" sz="8000" b="1" dirty="0" smtClean="0">
                <a:latin typeface="Times New Roman" pitchFamily="18" charset="0"/>
                <a:cs typeface="Times New Roman" pitchFamily="18" charset="0"/>
              </a:rPr>
              <a:t>Leaflet </a:t>
            </a:r>
            <a:endParaRPr lang="en-US" sz="8000" dirty="0" smtClean="0">
              <a:latin typeface="Times New Roman" pitchFamily="18" charset="0"/>
              <a:cs typeface="Times New Roman" pitchFamily="18" charset="0"/>
            </a:endParaRPr>
          </a:p>
          <a:p>
            <a:pPr lvl="0" algn="just"/>
            <a:r>
              <a:rPr lang="en-US" sz="6400" dirty="0" smtClean="0">
                <a:latin typeface="Times New Roman" pitchFamily="18" charset="0"/>
                <a:cs typeface="Times New Roman" pitchFamily="18" charset="0"/>
              </a:rPr>
              <a:t> It consists of upper and lower epidermal layers, each made up of a single layer of </a:t>
            </a:r>
            <a:r>
              <a:rPr lang="en-US" sz="6400" dirty="0" err="1" smtClean="0">
                <a:latin typeface="Times New Roman" pitchFamily="18" charset="0"/>
                <a:cs typeface="Times New Roman" pitchFamily="18" charset="0"/>
              </a:rPr>
              <a:t>paranchymatous</a:t>
            </a:r>
            <a:r>
              <a:rPr lang="en-US" sz="6400" dirty="0" smtClean="0">
                <a:latin typeface="Times New Roman" pitchFamily="18" charset="0"/>
                <a:cs typeface="Times New Roman" pitchFamily="18" charset="0"/>
              </a:rPr>
              <a:t> cells. The continuity of epidermis is interrupted by slightly sunken stomata. Stomata are restricted to the upper epidermis in floating leaves. </a:t>
            </a:r>
          </a:p>
          <a:p>
            <a:pPr lvl="0" algn="just"/>
            <a:r>
              <a:rPr lang="en-US" sz="6400" dirty="0" smtClean="0">
                <a:latin typeface="Times New Roman" pitchFamily="18" charset="0"/>
                <a:cs typeface="Times New Roman" pitchFamily="18" charset="0"/>
              </a:rPr>
              <a:t>The ground tissue (</a:t>
            </a:r>
            <a:r>
              <a:rPr lang="en-US" sz="6400" dirty="0" err="1" smtClean="0">
                <a:latin typeface="Times New Roman" pitchFamily="18" charset="0"/>
                <a:cs typeface="Times New Roman" pitchFamily="18" charset="0"/>
              </a:rPr>
              <a:t>mesophyll</a:t>
            </a:r>
            <a:r>
              <a:rPr lang="en-US" sz="6400" dirty="0" smtClean="0">
                <a:latin typeface="Times New Roman" pitchFamily="18" charset="0"/>
                <a:cs typeface="Times New Roman" pitchFamily="18" charset="0"/>
              </a:rPr>
              <a:t>) lies between the upper and lower epidermis and is differentiated into palisade and spongy parenchyma: </a:t>
            </a:r>
          </a:p>
          <a:p>
            <a:pPr lvl="0" algn="just"/>
            <a:r>
              <a:rPr lang="en-US" sz="6400" dirty="0" smtClean="0">
                <a:latin typeface="Times New Roman" pitchFamily="18" charset="0"/>
                <a:cs typeface="Times New Roman" pitchFamily="18" charset="0"/>
              </a:rPr>
              <a:t>The palisade part lies just beneath the upper epidermis and consists of columnar cells rich in chloroplasts, while the spongy part faces the lower epidermis and consists of rounded cells </a:t>
            </a:r>
          </a:p>
          <a:p>
            <a:pPr lvl="0" algn="just"/>
            <a:r>
              <a:rPr lang="en-US" sz="6400" dirty="0" smtClean="0">
                <a:latin typeface="Times New Roman" pitchFamily="18" charset="0"/>
                <a:cs typeface="Times New Roman" pitchFamily="18" charset="0"/>
              </a:rPr>
              <a:t>In case of submerged species, there is no distinction between palisade and spongy tissues. </a:t>
            </a:r>
          </a:p>
          <a:p>
            <a:pPr lvl="0" algn="just"/>
            <a:r>
              <a:rPr lang="en-US" sz="6400" dirty="0" smtClean="0">
                <a:latin typeface="Times New Roman" pitchFamily="18" charset="0"/>
                <a:cs typeface="Times New Roman" pitchFamily="18" charset="0"/>
              </a:rPr>
              <a:t>Vascular bundles are embedded in the </a:t>
            </a:r>
            <a:r>
              <a:rPr lang="en-US" sz="6400" dirty="0" err="1" smtClean="0">
                <a:latin typeface="Times New Roman" pitchFamily="18" charset="0"/>
                <a:cs typeface="Times New Roman" pitchFamily="18" charset="0"/>
              </a:rPr>
              <a:t>mesophyll</a:t>
            </a:r>
            <a:r>
              <a:rPr lang="en-US" sz="6400" dirty="0" smtClean="0">
                <a:latin typeface="Times New Roman" pitchFamily="18" charset="0"/>
                <a:cs typeface="Times New Roman" pitchFamily="18" charset="0"/>
              </a:rPr>
              <a:t> tissue. They are concentric in nature. Each bundle has a central core of xylem, surrounded by phloem. </a:t>
            </a:r>
          </a:p>
          <a:p>
            <a:pPr lvl="0" algn="just"/>
            <a:r>
              <a:rPr lang="en-US" sz="6400" dirty="0" smtClean="0">
                <a:latin typeface="Times New Roman" pitchFamily="18" charset="0"/>
                <a:cs typeface="Times New Roman" pitchFamily="18" charset="0"/>
              </a:rPr>
              <a:t> The arrangement of tissues in the stele is xylem, phloem and bundle sheath.</a:t>
            </a:r>
          </a:p>
          <a:p>
            <a:pPr lvl="0" algn="just"/>
            <a:r>
              <a:rPr lang="en-US" sz="6400" dirty="0" smtClean="0">
                <a:latin typeface="Times New Roman" pitchFamily="18" charset="0"/>
                <a:cs typeface="Times New Roman" pitchFamily="18" charset="0"/>
              </a:rPr>
              <a:t>It consists of </a:t>
            </a:r>
            <a:r>
              <a:rPr lang="en-US" sz="6400" dirty="0" err="1" smtClean="0">
                <a:latin typeface="Times New Roman" pitchFamily="18" charset="0"/>
                <a:cs typeface="Times New Roman" pitchFamily="18" charset="0"/>
              </a:rPr>
              <a:t>piliferous</a:t>
            </a:r>
            <a:r>
              <a:rPr lang="en-US" sz="6400" dirty="0" smtClean="0">
                <a:latin typeface="Times New Roman" pitchFamily="18" charset="0"/>
                <a:cs typeface="Times New Roman" pitchFamily="18" charset="0"/>
              </a:rPr>
              <a:t> layer instead of epidermis, made up of compactly arranged biconvex cells. </a:t>
            </a:r>
          </a:p>
          <a:p>
            <a:pPr lvl="0" algn="just"/>
            <a:r>
              <a:rPr lang="en-US" sz="6400" dirty="0" smtClean="0">
                <a:latin typeface="Times New Roman" pitchFamily="18" charset="0"/>
                <a:cs typeface="Times New Roman" pitchFamily="18" charset="0"/>
              </a:rPr>
              <a:t> Beneath </a:t>
            </a:r>
            <a:r>
              <a:rPr lang="en-US" sz="6400" dirty="0" err="1" smtClean="0">
                <a:latin typeface="Times New Roman" pitchFamily="18" charset="0"/>
                <a:cs typeface="Times New Roman" pitchFamily="18" charset="0"/>
              </a:rPr>
              <a:t>piliferous</a:t>
            </a:r>
            <a:r>
              <a:rPr lang="en-US" sz="6400" dirty="0" smtClean="0">
                <a:latin typeface="Times New Roman" pitchFamily="18" charset="0"/>
                <a:cs typeface="Times New Roman" pitchFamily="18" charset="0"/>
              </a:rPr>
              <a:t> layer, the cortex is made up of an outer cortex and inner cortex: </a:t>
            </a:r>
          </a:p>
          <a:p>
            <a:pPr lvl="0" algn="just"/>
            <a:r>
              <a:rPr lang="en-US" sz="6400" dirty="0" smtClean="0">
                <a:latin typeface="Times New Roman" pitchFamily="18" charset="0"/>
                <a:cs typeface="Times New Roman" pitchFamily="18" charset="0"/>
              </a:rPr>
              <a:t>Outer cortex is </a:t>
            </a:r>
            <a:r>
              <a:rPr lang="en-US" sz="6400" dirty="0" err="1" smtClean="0">
                <a:latin typeface="Times New Roman" pitchFamily="18" charset="0"/>
                <a:cs typeface="Times New Roman" pitchFamily="18" charset="0"/>
              </a:rPr>
              <a:t>aerenchymatous</a:t>
            </a:r>
            <a:r>
              <a:rPr lang="en-US" sz="6400" dirty="0" smtClean="0">
                <a:latin typeface="Times New Roman" pitchFamily="18" charset="0"/>
                <a:cs typeface="Times New Roman" pitchFamily="18" charset="0"/>
              </a:rPr>
              <a:t>, consisting of large air chambers arranged in the form of ring. </a:t>
            </a:r>
          </a:p>
          <a:p>
            <a:pPr lvl="0" algn="just"/>
            <a:r>
              <a:rPr lang="en-US" sz="6400" dirty="0" smtClean="0">
                <a:latin typeface="Times New Roman" pitchFamily="18" charset="0"/>
                <a:cs typeface="Times New Roman" pitchFamily="18" charset="0"/>
              </a:rPr>
              <a:t>Inner cortex is compact, made up of rounded cells containing starch. </a:t>
            </a:r>
          </a:p>
          <a:p>
            <a:pPr lvl="0" algn="just"/>
            <a:r>
              <a:rPr lang="en-US" sz="6400" dirty="0" smtClean="0">
                <a:latin typeface="Times New Roman" pitchFamily="18" charset="0"/>
                <a:cs typeface="Times New Roman" pitchFamily="18" charset="0"/>
              </a:rPr>
              <a:t> Inner cortex is delimited by a single layer of distinct endodermis. </a:t>
            </a:r>
          </a:p>
          <a:p>
            <a:pPr lvl="0" algn="just"/>
            <a:r>
              <a:rPr lang="en-US" sz="6400" dirty="0" smtClean="0">
                <a:latin typeface="Times New Roman" pitchFamily="18" charset="0"/>
                <a:cs typeface="Times New Roman" pitchFamily="18" charset="0"/>
              </a:rPr>
              <a:t> Vascular bundle lies within the endodermis, and is usually </a:t>
            </a:r>
            <a:r>
              <a:rPr lang="en-US" sz="6400" dirty="0" err="1" smtClean="0">
                <a:latin typeface="Times New Roman" pitchFamily="18" charset="0"/>
                <a:cs typeface="Times New Roman" pitchFamily="18" charset="0"/>
              </a:rPr>
              <a:t>diarch</a:t>
            </a:r>
            <a:r>
              <a:rPr lang="en-US" sz="6400" dirty="0" smtClean="0">
                <a:latin typeface="Times New Roman" pitchFamily="18" charset="0"/>
                <a:cs typeface="Times New Roman" pitchFamily="18" charset="0"/>
              </a:rPr>
              <a:t> and </a:t>
            </a:r>
            <a:r>
              <a:rPr lang="en-US" sz="6400" dirty="0" err="1" smtClean="0">
                <a:latin typeface="Times New Roman" pitchFamily="18" charset="0"/>
                <a:cs typeface="Times New Roman" pitchFamily="18" charset="0"/>
              </a:rPr>
              <a:t>exarch</a:t>
            </a:r>
            <a:r>
              <a:rPr lang="en-US" sz="6400" dirty="0" smtClean="0">
                <a:latin typeface="Times New Roman" pitchFamily="18" charset="0"/>
                <a:cs typeface="Times New Roman" pitchFamily="18" charset="0"/>
              </a:rPr>
              <a:t>. </a:t>
            </a:r>
          </a:p>
          <a:p>
            <a:pPr lvl="0" algn="just"/>
            <a:r>
              <a:rPr lang="en-US" sz="6400" dirty="0" smtClean="0">
                <a:latin typeface="Times New Roman" pitchFamily="18" charset="0"/>
                <a:cs typeface="Times New Roman" pitchFamily="18" charset="0"/>
              </a:rPr>
              <a:t> The xylem is plate-like and occupies the centre of stele. The </a:t>
            </a:r>
            <a:r>
              <a:rPr lang="en-US" sz="6400" dirty="0" err="1" smtClean="0">
                <a:latin typeface="Times New Roman" pitchFamily="18" charset="0"/>
                <a:cs typeface="Times New Roman" pitchFamily="18" charset="0"/>
              </a:rPr>
              <a:t>protoxylem</a:t>
            </a:r>
            <a:r>
              <a:rPr lang="en-US" sz="6400" dirty="0" smtClean="0">
                <a:latin typeface="Times New Roman" pitchFamily="18" charset="0"/>
                <a:cs typeface="Times New Roman" pitchFamily="18" charset="0"/>
              </a:rPr>
              <a:t>, consisting of two small mass of cells, is towards the periphery (</a:t>
            </a:r>
            <a:r>
              <a:rPr lang="en-US" sz="6400" dirty="0" err="1" smtClean="0">
                <a:latin typeface="Times New Roman" pitchFamily="18" charset="0"/>
                <a:cs typeface="Times New Roman" pitchFamily="18" charset="0"/>
              </a:rPr>
              <a:t>pericycle</a:t>
            </a:r>
            <a:r>
              <a:rPr lang="en-US" sz="6400" dirty="0" smtClean="0">
                <a:latin typeface="Times New Roman" pitchFamily="18" charset="0"/>
                <a:cs typeface="Times New Roman" pitchFamily="18" charset="0"/>
              </a:rPr>
              <a:t>), while </a:t>
            </a:r>
            <a:r>
              <a:rPr lang="en-US" sz="6400" dirty="0" err="1" smtClean="0">
                <a:latin typeface="Times New Roman" pitchFamily="18" charset="0"/>
                <a:cs typeface="Times New Roman" pitchFamily="18" charset="0"/>
              </a:rPr>
              <a:t>metaxylem</a:t>
            </a:r>
            <a:r>
              <a:rPr lang="en-US" sz="6400" dirty="0" smtClean="0">
                <a:latin typeface="Times New Roman" pitchFamily="18" charset="0"/>
                <a:cs typeface="Times New Roman" pitchFamily="18" charset="0"/>
              </a:rPr>
              <a:t> is large, plate-like and occupies the centre. </a:t>
            </a:r>
          </a:p>
          <a:p>
            <a:pPr lvl="0" algn="just"/>
            <a:r>
              <a:rPr lang="en-US" sz="6400" dirty="0" smtClean="0">
                <a:latin typeface="Times New Roman" pitchFamily="18" charset="0"/>
                <a:cs typeface="Times New Roman" pitchFamily="18" charset="0"/>
              </a:rPr>
              <a:t>There is no </a:t>
            </a:r>
            <a:r>
              <a:rPr lang="en-US" sz="6400" dirty="0" err="1" smtClean="0">
                <a:latin typeface="Times New Roman" pitchFamily="18" charset="0"/>
                <a:cs typeface="Times New Roman" pitchFamily="18" charset="0"/>
              </a:rPr>
              <a:t>medullary</a:t>
            </a:r>
            <a:r>
              <a:rPr lang="en-US" sz="6400" dirty="0" smtClean="0">
                <a:latin typeface="Times New Roman" pitchFamily="18" charset="0"/>
                <a:cs typeface="Times New Roman" pitchFamily="18" charset="0"/>
              </a:rPr>
              <a:t> tissue (pith) in the stele and arrangement of tissue is </a:t>
            </a:r>
            <a:r>
              <a:rPr lang="en-US" sz="6400" dirty="0" err="1" smtClean="0">
                <a:latin typeface="Times New Roman" pitchFamily="18" charset="0"/>
                <a:cs typeface="Times New Roman" pitchFamily="18" charset="0"/>
              </a:rPr>
              <a:t>metaxylem</a:t>
            </a:r>
            <a:r>
              <a:rPr lang="en-US" sz="6400" dirty="0" smtClean="0">
                <a:latin typeface="Times New Roman" pitchFamily="18" charset="0"/>
                <a:cs typeface="Times New Roman" pitchFamily="18" charset="0"/>
              </a:rPr>
              <a:t>, </a:t>
            </a:r>
            <a:r>
              <a:rPr lang="en-US" sz="6400" dirty="0" err="1" smtClean="0">
                <a:latin typeface="Times New Roman" pitchFamily="18" charset="0"/>
                <a:cs typeface="Times New Roman" pitchFamily="18" charset="0"/>
              </a:rPr>
              <a:t>protoxylem</a:t>
            </a:r>
            <a:r>
              <a:rPr lang="en-US" sz="6400" dirty="0" smtClean="0">
                <a:latin typeface="Times New Roman" pitchFamily="18" charset="0"/>
                <a:cs typeface="Times New Roman" pitchFamily="18" charset="0"/>
              </a:rPr>
              <a:t>, phloem, </a:t>
            </a:r>
            <a:r>
              <a:rPr lang="en-US" sz="6400" dirty="0" err="1" smtClean="0">
                <a:latin typeface="Times New Roman" pitchFamily="18" charset="0"/>
                <a:cs typeface="Times New Roman" pitchFamily="18" charset="0"/>
              </a:rPr>
              <a:t>pericycle</a:t>
            </a:r>
            <a:r>
              <a:rPr lang="en-US" sz="6400" dirty="0" smtClean="0">
                <a:latin typeface="Times New Roman" pitchFamily="18" charset="0"/>
                <a:cs typeface="Times New Roman" pitchFamily="18" charset="0"/>
              </a:rPr>
              <a:t> and endodermis .</a:t>
            </a:r>
          </a:p>
          <a:p>
            <a:pPr algn="just">
              <a:buNone/>
            </a:pPr>
            <a:r>
              <a:rPr lang="en-US" sz="5600" b="1" dirty="0" smtClean="0"/>
              <a:t> </a:t>
            </a:r>
            <a:endParaRPr lang="en-US" sz="56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90600"/>
          </a:xfrm>
        </p:spPr>
        <p:txBody>
          <a:bodyPr>
            <a:normAutofit fontScale="90000"/>
          </a:bodyPr>
          <a:lstStyle/>
          <a:p>
            <a:r>
              <a:rPr lang="en-US" b="1" dirty="0" smtClean="0">
                <a:solidFill>
                  <a:srgbClr val="00B050"/>
                </a:solidFill>
              </a:rPr>
              <a:t>Reproduction in </a:t>
            </a:r>
            <a:r>
              <a:rPr lang="en-US" b="1" i="1" dirty="0" err="1" smtClean="0">
                <a:solidFill>
                  <a:srgbClr val="00B050"/>
                </a:solidFill>
              </a:rPr>
              <a:t>Marsilea</a:t>
            </a:r>
            <a:r>
              <a:rPr lang="en-US" b="1" dirty="0" smtClean="0">
                <a:solidFill>
                  <a:srgbClr val="00B050"/>
                </a:solidFill>
              </a:rPr>
              <a:t>  </a:t>
            </a:r>
            <a:r>
              <a:rPr lang="en-US" dirty="0" smtClean="0"/>
              <a:t/>
            </a:r>
            <a:br>
              <a:rPr lang="en-US" dirty="0" smtClean="0"/>
            </a:br>
            <a:endParaRPr lang="en-US" dirty="0"/>
          </a:p>
        </p:txBody>
      </p:sp>
      <p:sp>
        <p:nvSpPr>
          <p:cNvPr id="3" name="Content Placeholder 2"/>
          <p:cNvSpPr>
            <a:spLocks noGrp="1"/>
          </p:cNvSpPr>
          <p:nvPr>
            <p:ph sz="quarter" idx="1"/>
          </p:nvPr>
        </p:nvSpPr>
        <p:spPr>
          <a:xfrm>
            <a:off x="301752" y="1527048"/>
            <a:ext cx="8503920" cy="4873752"/>
          </a:xfrm>
        </p:spPr>
        <p:txBody>
          <a:bodyPr>
            <a:normAutofit fontScale="92500"/>
          </a:bodyPr>
          <a:lstStyle/>
          <a:p>
            <a:r>
              <a:rPr lang="en-US" i="1" dirty="0" err="1" smtClean="0"/>
              <a:t>Marsilea</a:t>
            </a:r>
            <a:r>
              <a:rPr lang="en-US" dirty="0" smtClean="0"/>
              <a:t> is a </a:t>
            </a:r>
            <a:r>
              <a:rPr lang="en-US" dirty="0" err="1" smtClean="0"/>
              <a:t>sporophyte</a:t>
            </a:r>
            <a:r>
              <a:rPr lang="en-US" dirty="0" smtClean="0"/>
              <a:t> and reproduces asexually both by vegetative means as well as by means of spores. </a:t>
            </a:r>
            <a:endParaRPr lang="en-US" dirty="0" smtClean="0"/>
          </a:p>
          <a:p>
            <a:r>
              <a:rPr lang="en-US" dirty="0" smtClean="0"/>
              <a:t>Vegetative </a:t>
            </a:r>
            <a:r>
              <a:rPr lang="en-US" dirty="0" smtClean="0"/>
              <a:t>reproduction: In </a:t>
            </a:r>
            <a:r>
              <a:rPr lang="en-US" i="1" dirty="0" err="1" smtClean="0"/>
              <a:t>Marsilea</a:t>
            </a:r>
            <a:r>
              <a:rPr lang="en-US" dirty="0" smtClean="0"/>
              <a:t>, vegetative reproduction occurs by the formation of tubers, which are small, bud-like structures containing reserve food material, arising from some subterranean branches of the rhizome. </a:t>
            </a:r>
            <a:endParaRPr lang="en-US" dirty="0" smtClean="0"/>
          </a:p>
          <a:p>
            <a:r>
              <a:rPr lang="en-US" dirty="0" smtClean="0"/>
              <a:t>Reproduction </a:t>
            </a:r>
            <a:r>
              <a:rPr lang="en-US" dirty="0" smtClean="0"/>
              <a:t>by spores (spore formation): </a:t>
            </a:r>
            <a:r>
              <a:rPr lang="en-US" i="1" dirty="0" err="1" smtClean="0"/>
              <a:t>Marsilea</a:t>
            </a:r>
            <a:r>
              <a:rPr lang="en-US" dirty="0" smtClean="0"/>
              <a:t> is a </a:t>
            </a:r>
            <a:r>
              <a:rPr lang="en-US" dirty="0" err="1" smtClean="0"/>
              <a:t>heterosporous</a:t>
            </a:r>
            <a:r>
              <a:rPr lang="en-US" dirty="0" smtClean="0"/>
              <a:t> fern, which produces two types of spores – microspores and megaspores in separate sporangia, borne in special bean -shaped bodies called the </a:t>
            </a:r>
            <a:r>
              <a:rPr lang="en-US" dirty="0" err="1" smtClean="0"/>
              <a:t>sporocarps</a:t>
            </a: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90600"/>
          </a:xfrm>
        </p:spPr>
        <p:txBody>
          <a:bodyPr>
            <a:normAutofit fontScale="90000"/>
          </a:bodyPr>
          <a:lstStyle/>
          <a:p>
            <a:r>
              <a:rPr lang="en-US" b="1" dirty="0" smtClean="0">
                <a:solidFill>
                  <a:srgbClr val="00B050"/>
                </a:solidFill>
              </a:rPr>
              <a:t>Reproduction in </a:t>
            </a:r>
            <a:r>
              <a:rPr lang="en-US" b="1" i="1" dirty="0" err="1" smtClean="0">
                <a:solidFill>
                  <a:srgbClr val="00B050"/>
                </a:solidFill>
              </a:rPr>
              <a:t>Marsilea</a:t>
            </a:r>
            <a:r>
              <a:rPr lang="en-US" b="1" dirty="0" smtClean="0">
                <a:solidFill>
                  <a:srgbClr val="00B050"/>
                </a:solidFill>
              </a:rPr>
              <a:t>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a:buNone/>
            </a:pPr>
            <a:r>
              <a:rPr lang="en-US" b="1" dirty="0" smtClean="0"/>
              <a:t>Structure of </a:t>
            </a:r>
            <a:r>
              <a:rPr lang="en-US" b="1" dirty="0" err="1" smtClean="0"/>
              <a:t>sporocarp</a:t>
            </a:r>
            <a:r>
              <a:rPr lang="en-US" b="1" dirty="0" smtClean="0"/>
              <a:t>-</a:t>
            </a:r>
          </a:p>
          <a:p>
            <a:r>
              <a:rPr lang="en-US" dirty="0" smtClean="0"/>
              <a:t>It </a:t>
            </a:r>
            <a:r>
              <a:rPr lang="en-US" dirty="0" smtClean="0"/>
              <a:t>is green and soft when young, but turns dark-brown at maturity. Usually one </a:t>
            </a:r>
            <a:r>
              <a:rPr lang="en-US" dirty="0" err="1" smtClean="0"/>
              <a:t>sporocarp</a:t>
            </a:r>
            <a:r>
              <a:rPr lang="en-US" dirty="0" smtClean="0"/>
              <a:t> is present at the base of each petiole, but in some species, the number varies from 2 – 20. </a:t>
            </a:r>
            <a:endParaRPr lang="en-US" b="1" dirty="0" smtClean="0"/>
          </a:p>
          <a:p>
            <a:r>
              <a:rPr lang="en-US" dirty="0" smtClean="0"/>
              <a:t>The </a:t>
            </a:r>
            <a:r>
              <a:rPr lang="en-US" dirty="0" err="1" smtClean="0"/>
              <a:t>sporocarp</a:t>
            </a:r>
            <a:r>
              <a:rPr lang="en-US" dirty="0" smtClean="0"/>
              <a:t> is differentiated into a stalk (pedicel) and a body. The stalk is fused laterally to the back of the body of the </a:t>
            </a:r>
            <a:r>
              <a:rPr lang="en-US" dirty="0" err="1" smtClean="0"/>
              <a:t>sporocarp</a:t>
            </a:r>
            <a:r>
              <a:rPr lang="en-US" dirty="0" smtClean="0"/>
              <a:t>, generally forming a distinct ridge called ‘</a:t>
            </a:r>
            <a:r>
              <a:rPr lang="en-US" dirty="0" err="1" smtClean="0"/>
              <a:t>raphe</a:t>
            </a:r>
            <a:r>
              <a:rPr lang="en-US" dirty="0" smtClean="0"/>
              <a:t>’. In some species, the distal (upper) end of the </a:t>
            </a:r>
            <a:r>
              <a:rPr lang="en-US" dirty="0" err="1" smtClean="0"/>
              <a:t>raphe</a:t>
            </a:r>
            <a:r>
              <a:rPr lang="en-US" dirty="0" smtClean="0"/>
              <a:t> is marked by one or two teeth-like projections, known as tubercles.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00B050"/>
                </a:solidFill>
              </a:rPr>
              <a:t>Internal structure of the </a:t>
            </a:r>
            <a:r>
              <a:rPr lang="en-US" sz="2800" b="1" dirty="0" err="1" smtClean="0">
                <a:solidFill>
                  <a:srgbClr val="00B050"/>
                </a:solidFill>
              </a:rPr>
              <a:t>sporocarp</a:t>
            </a:r>
            <a:endParaRPr lang="en-US" sz="2800" dirty="0">
              <a:solidFill>
                <a:srgbClr val="00B050"/>
              </a:solidFill>
            </a:endParaRPr>
          </a:p>
        </p:txBody>
      </p:sp>
      <p:pic>
        <p:nvPicPr>
          <p:cNvPr id="4" name="Content Placeholder 3" descr="C:\Users\cc\Desktop\marsilea 7.jpg"/>
          <p:cNvPicPr>
            <a:picLocks noGrp="1"/>
          </p:cNvPicPr>
          <p:nvPr>
            <p:ph sz="quarter" idx="1"/>
          </p:nvPr>
        </p:nvPicPr>
        <p:blipFill>
          <a:blip r:embed="rId2"/>
          <a:srcRect/>
          <a:stretch>
            <a:fillRect/>
          </a:stretch>
        </p:blipFill>
        <p:spPr bwMode="auto">
          <a:xfrm>
            <a:off x="152400" y="1447800"/>
            <a:ext cx="8763000" cy="51816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B050"/>
                </a:solidFill>
              </a:rPr>
              <a:t>Dehiscence of </a:t>
            </a:r>
            <a:r>
              <a:rPr lang="en-US" sz="3600" b="1" dirty="0" err="1" smtClean="0">
                <a:solidFill>
                  <a:srgbClr val="00B050"/>
                </a:solidFill>
              </a:rPr>
              <a:t>sporocarp</a:t>
            </a:r>
            <a:endParaRPr lang="en-US" sz="3600" dirty="0">
              <a:solidFill>
                <a:srgbClr val="00B050"/>
              </a:solidFill>
            </a:endParaRPr>
          </a:p>
        </p:txBody>
      </p:sp>
      <p:sp>
        <p:nvSpPr>
          <p:cNvPr id="3" name="Content Placeholder 2"/>
          <p:cNvSpPr>
            <a:spLocks noGrp="1"/>
          </p:cNvSpPr>
          <p:nvPr>
            <p:ph sz="quarter" idx="1"/>
          </p:nvPr>
        </p:nvSpPr>
        <p:spPr/>
        <p:txBody>
          <a:bodyPr/>
          <a:lstStyle/>
          <a:p>
            <a:r>
              <a:rPr lang="en-US" dirty="0" smtClean="0"/>
              <a:t>There is no special mechanism for the liberation of sporangia from the </a:t>
            </a:r>
            <a:r>
              <a:rPr lang="en-US" dirty="0" err="1" smtClean="0"/>
              <a:t>sporocarp</a:t>
            </a:r>
            <a:r>
              <a:rPr lang="en-US" dirty="0" smtClean="0"/>
              <a:t>. They are set free only when the wall of the </a:t>
            </a:r>
            <a:r>
              <a:rPr lang="en-US" dirty="0" err="1" smtClean="0"/>
              <a:t>sporocarp</a:t>
            </a:r>
            <a:r>
              <a:rPr lang="en-US" dirty="0" smtClean="0"/>
              <a:t> splits open. As the </a:t>
            </a:r>
            <a:r>
              <a:rPr lang="en-US" dirty="0" err="1" smtClean="0"/>
              <a:t>sporocarp</a:t>
            </a:r>
            <a:r>
              <a:rPr lang="en-US" dirty="0" smtClean="0"/>
              <a:t> breaks at one point due to absorption of water, the </a:t>
            </a:r>
            <a:r>
              <a:rPr lang="en-US" dirty="0" err="1" smtClean="0"/>
              <a:t>sori</a:t>
            </a:r>
            <a:r>
              <a:rPr lang="en-US" dirty="0" smtClean="0"/>
              <a:t> come out along the gelatinous ring of </a:t>
            </a:r>
            <a:r>
              <a:rPr lang="en-US" dirty="0" err="1" smtClean="0"/>
              <a:t>sporocarp</a:t>
            </a:r>
            <a:r>
              <a:rPr lang="en-US" dirty="0" smtClean="0"/>
              <a:t>. These </a:t>
            </a:r>
            <a:r>
              <a:rPr lang="en-US" dirty="0" err="1" smtClean="0"/>
              <a:t>sori</a:t>
            </a:r>
            <a:r>
              <a:rPr lang="en-US" dirty="0" smtClean="0"/>
              <a:t> function as mother cells of the </a:t>
            </a:r>
            <a:r>
              <a:rPr lang="en-US" dirty="0" err="1" smtClean="0"/>
              <a:t>gematophytic</a:t>
            </a:r>
            <a:r>
              <a:rPr lang="en-US" dirty="0" smtClean="0"/>
              <a:t> generation.  </a:t>
            </a:r>
          </a:p>
          <a:p>
            <a:r>
              <a:rPr lang="en-US" dirty="0" smtClean="0"/>
              <a:t>The microspores and the megaspores germinate separately to produce male (micro-) and the female (mega -) gametophytes.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Fertilization</a:t>
            </a:r>
            <a:endParaRPr lang="en-US" dirty="0">
              <a:solidFill>
                <a:srgbClr val="00B050"/>
              </a:solidFill>
            </a:endParaRPr>
          </a:p>
        </p:txBody>
      </p:sp>
      <p:sp>
        <p:nvSpPr>
          <p:cNvPr id="3" name="Content Placeholder 2"/>
          <p:cNvSpPr>
            <a:spLocks noGrp="1"/>
          </p:cNvSpPr>
          <p:nvPr>
            <p:ph sz="quarter" idx="1"/>
          </p:nvPr>
        </p:nvSpPr>
        <p:spPr/>
        <p:txBody>
          <a:bodyPr/>
          <a:lstStyle/>
          <a:p>
            <a:r>
              <a:rPr lang="en-US" dirty="0" smtClean="0"/>
              <a:t>The neck canal cells and the ventral canal cell degenerates to form a mucilaginous mass, which attracts sperms </a:t>
            </a:r>
            <a:r>
              <a:rPr lang="en-US" dirty="0" err="1" smtClean="0"/>
              <a:t>chemotactically</a:t>
            </a:r>
            <a:r>
              <a:rPr lang="en-US" dirty="0" smtClean="0"/>
              <a:t>. One of the sperms fuses with the egg to accomplish fertilization and form the diploid zygote. The zygote is the mother cell of the next </a:t>
            </a:r>
            <a:r>
              <a:rPr lang="en-US" dirty="0" err="1" smtClean="0"/>
              <a:t>sporophytic</a:t>
            </a:r>
            <a:r>
              <a:rPr lang="en-US" dirty="0" smtClean="0"/>
              <a:t> generation and develops into a young </a:t>
            </a:r>
            <a:r>
              <a:rPr lang="en-US" dirty="0" err="1" smtClean="0"/>
              <a:t>sporophyte</a:t>
            </a:r>
            <a:r>
              <a:rPr lang="en-US" dirty="0" smtClean="0"/>
              <a:t> within 2-4 days after fertilization.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00B050"/>
                </a:solidFill>
              </a:rPr>
              <a:t>Embryogeny</a:t>
            </a:r>
            <a:endParaRPr lang="en-US" dirty="0">
              <a:solidFill>
                <a:srgbClr val="00B050"/>
              </a:solidFill>
            </a:endParaRPr>
          </a:p>
        </p:txBody>
      </p:sp>
      <p:sp>
        <p:nvSpPr>
          <p:cNvPr id="3" name="Content Placeholder 2"/>
          <p:cNvSpPr>
            <a:spLocks noGrp="1"/>
          </p:cNvSpPr>
          <p:nvPr>
            <p:ph sz="quarter" idx="1"/>
          </p:nvPr>
        </p:nvSpPr>
        <p:spPr>
          <a:xfrm>
            <a:off x="152400" y="1371600"/>
            <a:ext cx="8763000" cy="4953000"/>
          </a:xfrm>
        </p:spPr>
        <p:txBody>
          <a:bodyPr>
            <a:normAutofit fontScale="77500" lnSpcReduction="20000"/>
          </a:bodyPr>
          <a:lstStyle/>
          <a:p>
            <a:pPr algn="just">
              <a:lnSpc>
                <a:spcPct val="150000"/>
              </a:lnSpc>
            </a:pPr>
            <a:r>
              <a:rPr lang="en-US" sz="2300" dirty="0" smtClean="0">
                <a:latin typeface="Times New Roman" pitchFamily="18" charset="0"/>
                <a:cs typeface="Times New Roman" pitchFamily="18" charset="0"/>
              </a:rPr>
              <a:t>The fertilized egg (zygote) enlarges in its size and secretes a thin cellulose wall around it. It enters into rapid divisions, to give rise to a young </a:t>
            </a:r>
            <a:r>
              <a:rPr lang="en-US" sz="2300" dirty="0" err="1" smtClean="0">
                <a:latin typeface="Times New Roman" pitchFamily="18" charset="0"/>
                <a:cs typeface="Times New Roman" pitchFamily="18" charset="0"/>
              </a:rPr>
              <a:t>sporophyte</a:t>
            </a:r>
            <a:r>
              <a:rPr lang="en-US" sz="2300" dirty="0" smtClean="0">
                <a:latin typeface="Times New Roman" pitchFamily="18" charset="0"/>
                <a:cs typeface="Times New Roman" pitchFamily="18" charset="0"/>
              </a:rPr>
              <a:t> within 2 - 4 days. Zygote divides vertically and produces two unequal cells. The larger cell is known as the </a:t>
            </a:r>
            <a:r>
              <a:rPr lang="en-US" sz="2300" dirty="0" err="1" smtClean="0">
                <a:latin typeface="Times New Roman" pitchFamily="18" charset="0"/>
                <a:cs typeface="Times New Roman" pitchFamily="18" charset="0"/>
              </a:rPr>
              <a:t>epibasal</a:t>
            </a:r>
            <a:r>
              <a:rPr lang="en-US" sz="2300" dirty="0" smtClean="0">
                <a:latin typeface="Times New Roman" pitchFamily="18" charset="0"/>
                <a:cs typeface="Times New Roman" pitchFamily="18" charset="0"/>
              </a:rPr>
              <a:t> cell, and the smaller one as the </a:t>
            </a:r>
            <a:r>
              <a:rPr lang="en-US" sz="2300" dirty="0" err="1" smtClean="0">
                <a:latin typeface="Times New Roman" pitchFamily="18" charset="0"/>
                <a:cs typeface="Times New Roman" pitchFamily="18" charset="0"/>
              </a:rPr>
              <a:t>hypobasal</a:t>
            </a:r>
            <a:r>
              <a:rPr lang="en-US" sz="2300" dirty="0" smtClean="0">
                <a:latin typeface="Times New Roman" pitchFamily="18" charset="0"/>
                <a:cs typeface="Times New Roman" pitchFamily="18" charset="0"/>
              </a:rPr>
              <a:t> cell. These two cells undergo transverse divisions to form a quadrant embryo. The cells of the quadrant embryo show definite relation to the primary growth of the embryo.  </a:t>
            </a:r>
            <a:r>
              <a:rPr lang="en-US" sz="2300" dirty="0" err="1" smtClean="0">
                <a:latin typeface="Times New Roman" pitchFamily="18" charset="0"/>
                <a:cs typeface="Times New Roman" pitchFamily="18" charset="0"/>
              </a:rPr>
              <a:t>Epibasal</a:t>
            </a:r>
            <a:r>
              <a:rPr lang="en-US" sz="2300" dirty="0" smtClean="0">
                <a:latin typeface="Times New Roman" pitchFamily="18" charset="0"/>
                <a:cs typeface="Times New Roman" pitchFamily="18" charset="0"/>
              </a:rPr>
              <a:t> half produces shoot and leaf. </a:t>
            </a:r>
            <a:r>
              <a:rPr lang="en-US" sz="2300" dirty="0" err="1" smtClean="0">
                <a:latin typeface="Times New Roman" pitchFamily="18" charset="0"/>
                <a:cs typeface="Times New Roman" pitchFamily="18" charset="0"/>
              </a:rPr>
              <a:t>Hypobasal</a:t>
            </a:r>
            <a:r>
              <a:rPr lang="en-US" sz="2300" dirty="0" smtClean="0">
                <a:latin typeface="Times New Roman" pitchFamily="18" charset="0"/>
                <a:cs typeface="Times New Roman" pitchFamily="18" charset="0"/>
              </a:rPr>
              <a:t> half produces root and foot. Hence the development is described as lateral. In quadrant embryo, the next divisions are irregular. At the time of differentiation of different </a:t>
            </a:r>
            <a:r>
              <a:rPr lang="en-US" sz="2300" dirty="0" err="1" smtClean="0">
                <a:latin typeface="Times New Roman" pitchFamily="18" charset="0"/>
                <a:cs typeface="Times New Roman" pitchFamily="18" charset="0"/>
              </a:rPr>
              <a:t>primordia</a:t>
            </a:r>
            <a:r>
              <a:rPr lang="en-US" sz="2300" dirty="0" smtClean="0">
                <a:latin typeface="Times New Roman" pitchFamily="18" charset="0"/>
                <a:cs typeface="Times New Roman" pitchFamily="18" charset="0"/>
              </a:rPr>
              <a:t> in the embryo, the adjoining cells of </a:t>
            </a:r>
            <a:r>
              <a:rPr lang="en-US" sz="2300" dirty="0" err="1" smtClean="0">
                <a:latin typeface="Times New Roman" pitchFamily="18" charset="0"/>
                <a:cs typeface="Times New Roman" pitchFamily="18" charset="0"/>
              </a:rPr>
              <a:t>megagametophyte</a:t>
            </a:r>
            <a:r>
              <a:rPr lang="en-US" sz="2300" dirty="0" smtClean="0">
                <a:latin typeface="Times New Roman" pitchFamily="18" charset="0"/>
                <a:cs typeface="Times New Roman" pitchFamily="18" charset="0"/>
              </a:rPr>
              <a:t> divide </a:t>
            </a:r>
            <a:r>
              <a:rPr lang="en-US" sz="2300" dirty="0" err="1" smtClean="0">
                <a:latin typeface="Times New Roman" pitchFamily="18" charset="0"/>
                <a:cs typeface="Times New Roman" pitchFamily="18" charset="0"/>
              </a:rPr>
              <a:t>periclinally</a:t>
            </a:r>
            <a:r>
              <a:rPr lang="en-US" sz="2300" dirty="0" smtClean="0">
                <a:latin typeface="Times New Roman" pitchFamily="18" charset="0"/>
                <a:cs typeface="Times New Roman" pitchFamily="18" charset="0"/>
              </a:rPr>
              <a:t> , forming a thick calyptras, which encloses and protects the developing embryo. The </a:t>
            </a:r>
            <a:r>
              <a:rPr lang="en-US" sz="2300" dirty="0" err="1" smtClean="0">
                <a:latin typeface="Times New Roman" pitchFamily="18" charset="0"/>
                <a:cs typeface="Times New Roman" pitchFamily="18" charset="0"/>
              </a:rPr>
              <a:t>calyptra</a:t>
            </a:r>
            <a:r>
              <a:rPr lang="en-US" sz="2300" dirty="0" smtClean="0">
                <a:latin typeface="Times New Roman" pitchFamily="18" charset="0"/>
                <a:cs typeface="Times New Roman" pitchFamily="18" charset="0"/>
              </a:rPr>
              <a:t> is greenish in </a:t>
            </a:r>
            <a:r>
              <a:rPr lang="en-US" sz="2300" dirty="0" err="1" smtClean="0">
                <a:latin typeface="Times New Roman" pitchFamily="18" charset="0"/>
                <a:cs typeface="Times New Roman" pitchFamily="18" charset="0"/>
              </a:rPr>
              <a:t>colour</a:t>
            </a:r>
            <a:r>
              <a:rPr lang="en-US" sz="2300" dirty="0" smtClean="0">
                <a:latin typeface="Times New Roman" pitchFamily="18" charset="0"/>
                <a:cs typeface="Times New Roman" pitchFamily="18" charset="0"/>
              </a:rPr>
              <a:t>. Large number of rhizoids may develop from the base of </a:t>
            </a:r>
            <a:r>
              <a:rPr lang="en-US" sz="2300" dirty="0" err="1" smtClean="0">
                <a:latin typeface="Times New Roman" pitchFamily="18" charset="0"/>
                <a:cs typeface="Times New Roman" pitchFamily="18" charset="0"/>
              </a:rPr>
              <a:t>calyptra</a:t>
            </a:r>
            <a:r>
              <a:rPr lang="en-US" sz="2300" dirty="0" smtClean="0">
                <a:latin typeface="Times New Roman" pitchFamily="18" charset="0"/>
                <a:cs typeface="Times New Roman" pitchFamily="18" charset="0"/>
              </a:rPr>
              <a:t>. The embryo gives rise to the young seedling that penetrates through the </a:t>
            </a:r>
            <a:r>
              <a:rPr lang="en-US" sz="2300" dirty="0" err="1" smtClean="0">
                <a:latin typeface="Times New Roman" pitchFamily="18" charset="0"/>
                <a:cs typeface="Times New Roman" pitchFamily="18" charset="0"/>
              </a:rPr>
              <a:t>calyptra</a:t>
            </a:r>
            <a:r>
              <a:rPr lang="en-US" sz="2300" dirty="0" smtClean="0">
                <a:latin typeface="Times New Roman" pitchFamily="18" charset="0"/>
                <a:cs typeface="Times New Roman" pitchFamily="18" charset="0"/>
              </a:rPr>
              <a:t> and grows into a </a:t>
            </a:r>
            <a:r>
              <a:rPr lang="en-US" sz="2300" dirty="0" err="1" smtClean="0">
                <a:latin typeface="Times New Roman" pitchFamily="18" charset="0"/>
                <a:cs typeface="Times New Roman" pitchFamily="18" charset="0"/>
              </a:rPr>
              <a:t>sporophyte</a:t>
            </a:r>
            <a:r>
              <a:rPr lang="en-US" sz="2300" dirty="0" smtClean="0">
                <a:latin typeface="Times New Roman" pitchFamily="18" charset="0"/>
                <a:cs typeface="Times New Roman" pitchFamily="18" charset="0"/>
              </a:rPr>
              <a:t> .</a:t>
            </a:r>
            <a:r>
              <a:rPr lang="en-US" dirty="0" smtClean="0"/>
              <a: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00B050"/>
                </a:solidFill>
              </a:rPr>
              <a:t>Embryogeny</a:t>
            </a:r>
            <a:endParaRPr lang="en-US" dirty="0"/>
          </a:p>
        </p:txBody>
      </p:sp>
      <p:pic>
        <p:nvPicPr>
          <p:cNvPr id="4" name="Content Placeholder 3" descr="C:\Users\cc\Desktop\marsilea 9.jpg"/>
          <p:cNvPicPr>
            <a:picLocks noGrp="1"/>
          </p:cNvPicPr>
          <p:nvPr>
            <p:ph sz="quarter" idx="1"/>
          </p:nvPr>
        </p:nvPicPr>
        <p:blipFill>
          <a:blip r:embed="rId2"/>
          <a:srcRect/>
          <a:stretch>
            <a:fillRect/>
          </a:stretch>
        </p:blipFill>
        <p:spPr bwMode="auto">
          <a:xfrm>
            <a:off x="228600" y="1600200"/>
            <a:ext cx="4648200" cy="4800600"/>
          </a:xfrm>
          <a:prstGeom prst="rect">
            <a:avLst/>
          </a:prstGeom>
          <a:noFill/>
          <a:ln w="9525">
            <a:noFill/>
            <a:miter lim="800000"/>
            <a:headEnd/>
            <a:tailEnd/>
          </a:ln>
        </p:spPr>
      </p:pic>
      <p:pic>
        <p:nvPicPr>
          <p:cNvPr id="5" name="Picture 4" descr="C:\Users\cc\Desktop\marsilea 10.jpg"/>
          <p:cNvPicPr/>
          <p:nvPr/>
        </p:nvPicPr>
        <p:blipFill>
          <a:blip r:embed="rId3"/>
          <a:srcRect/>
          <a:stretch>
            <a:fillRect/>
          </a:stretch>
        </p:blipFill>
        <p:spPr bwMode="auto">
          <a:xfrm>
            <a:off x="4953000" y="1600200"/>
            <a:ext cx="3962400" cy="477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Life cycle</a:t>
            </a:r>
            <a:endParaRPr lang="en-US" dirty="0">
              <a:solidFill>
                <a:srgbClr val="00B050"/>
              </a:solidFill>
            </a:endParaRPr>
          </a:p>
        </p:txBody>
      </p:sp>
      <p:sp>
        <p:nvSpPr>
          <p:cNvPr id="3" name="Content Placeholder 2"/>
          <p:cNvSpPr>
            <a:spLocks noGrp="1"/>
          </p:cNvSpPr>
          <p:nvPr>
            <p:ph sz="quarter" idx="1"/>
          </p:nvPr>
        </p:nvSpPr>
        <p:spPr>
          <a:xfrm>
            <a:off x="152400" y="1447800"/>
            <a:ext cx="8763000" cy="4876800"/>
          </a:xfrm>
        </p:spPr>
        <p:txBody>
          <a:bodyPr>
            <a:normAutofit fontScale="92500" lnSpcReduction="10000"/>
          </a:bodyPr>
          <a:lstStyle/>
          <a:p>
            <a:pPr>
              <a:buNone/>
            </a:pPr>
            <a:r>
              <a:rPr lang="en-US" dirty="0" smtClean="0"/>
              <a:t> </a:t>
            </a:r>
            <a:r>
              <a:rPr lang="en-US" dirty="0" smtClean="0"/>
              <a:t>   In </a:t>
            </a:r>
            <a:r>
              <a:rPr lang="en-US" dirty="0" smtClean="0"/>
              <a:t>the life cycle of </a:t>
            </a:r>
            <a:r>
              <a:rPr lang="en-US" i="1" dirty="0" err="1" smtClean="0"/>
              <a:t>Marsilea</a:t>
            </a:r>
            <a:r>
              <a:rPr lang="en-US" dirty="0" err="1" smtClean="0"/>
              <a:t>,alternation</a:t>
            </a:r>
            <a:r>
              <a:rPr lang="en-US" dirty="0" smtClean="0"/>
              <a:t> of generations are there. </a:t>
            </a:r>
            <a:r>
              <a:rPr lang="en-US" i="1" dirty="0" err="1" smtClean="0"/>
              <a:t>Marsilea</a:t>
            </a:r>
            <a:r>
              <a:rPr lang="en-US" dirty="0" smtClean="0"/>
              <a:t> plant is a </a:t>
            </a:r>
            <a:r>
              <a:rPr lang="en-US" dirty="0" err="1" smtClean="0"/>
              <a:t>sporophyte</a:t>
            </a:r>
            <a:r>
              <a:rPr lang="en-US" dirty="0" smtClean="0"/>
              <a:t>, which is the dominant phase in the entire life cycle. The </a:t>
            </a:r>
            <a:r>
              <a:rPr lang="en-US" dirty="0" err="1" smtClean="0"/>
              <a:t>sporophyte</a:t>
            </a:r>
            <a:r>
              <a:rPr lang="en-US" dirty="0" smtClean="0"/>
              <a:t> comprises rhizome, roots and leaves. It reproduces </a:t>
            </a:r>
            <a:r>
              <a:rPr lang="en-US" dirty="0" err="1" smtClean="0"/>
              <a:t>vegetatively</a:t>
            </a:r>
            <a:r>
              <a:rPr lang="en-US" dirty="0" smtClean="0"/>
              <a:t>, as well as by means of spores. The spores are formed in sporangia on specialized structures called </a:t>
            </a:r>
            <a:r>
              <a:rPr lang="en-US" dirty="0" err="1" smtClean="0"/>
              <a:t>sporocarps</a:t>
            </a:r>
            <a:r>
              <a:rPr lang="en-US" dirty="0" smtClean="0"/>
              <a:t>. The </a:t>
            </a:r>
            <a:r>
              <a:rPr lang="en-US" dirty="0" err="1" smtClean="0"/>
              <a:t>sporocarps</a:t>
            </a:r>
            <a:r>
              <a:rPr lang="en-US" dirty="0" smtClean="0"/>
              <a:t> bear two kinds of asexual spores which are formed after meiosis and are, thus haploid (</a:t>
            </a:r>
            <a:r>
              <a:rPr lang="en-US" dirty="0" err="1" smtClean="0"/>
              <a:t>meiospores</a:t>
            </a:r>
            <a:r>
              <a:rPr lang="en-US" dirty="0" smtClean="0"/>
              <a:t>). The smaller spores are known as microspores. They are produced within </a:t>
            </a:r>
            <a:r>
              <a:rPr lang="en-US" dirty="0" err="1" smtClean="0"/>
              <a:t>microsporangia</a:t>
            </a:r>
            <a:r>
              <a:rPr lang="en-US" dirty="0" smtClean="0"/>
              <a:t>. The larger spores are known as megaspores, which are formed in the </a:t>
            </a:r>
            <a:r>
              <a:rPr lang="en-US" dirty="0" err="1" smtClean="0"/>
              <a:t>megasporangia</a:t>
            </a:r>
            <a:r>
              <a:rPr lang="en-US" dirty="0" smtClean="0"/>
              <a:t>. Both the sporangia are produced within the fruit body, the </a:t>
            </a:r>
            <a:r>
              <a:rPr lang="en-US" dirty="0" err="1" smtClean="0"/>
              <a:t>sporocarp</a:t>
            </a:r>
            <a:r>
              <a:rPr lang="en-US" dirty="0" smtClean="0"/>
              <a:t>. </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Life cycle</a:t>
            </a:r>
            <a:endParaRPr lang="en-US" dirty="0">
              <a:solidFill>
                <a:srgbClr val="00B050"/>
              </a:solidFill>
            </a:endParaRPr>
          </a:p>
        </p:txBody>
      </p:sp>
      <p:pic>
        <p:nvPicPr>
          <p:cNvPr id="4" name="Content Placeholder 3" descr="C:\Users\cc\AppData\Local\Microsoft\Windows\INetCache\Content.Word\Picture1.jpg"/>
          <p:cNvPicPr>
            <a:picLocks noGrp="1"/>
          </p:cNvPicPr>
          <p:nvPr>
            <p:ph sz="quarter" idx="1"/>
          </p:nvPr>
        </p:nvPicPr>
        <p:blipFill>
          <a:blip r:embed="rId2"/>
          <a:srcRect/>
          <a:stretch>
            <a:fillRect/>
          </a:stretch>
        </p:blipFill>
        <p:spPr bwMode="auto">
          <a:xfrm>
            <a:off x="0" y="1295400"/>
            <a:ext cx="4343400" cy="5105400"/>
          </a:xfrm>
          <a:prstGeom prst="rect">
            <a:avLst/>
          </a:prstGeom>
          <a:noFill/>
          <a:ln w="9525">
            <a:noFill/>
            <a:miter lim="800000"/>
            <a:headEnd/>
            <a:tailEnd/>
          </a:ln>
        </p:spPr>
      </p:pic>
      <p:pic>
        <p:nvPicPr>
          <p:cNvPr id="5" name="Picture 4" descr="C:\Users\cc\Desktop\marsilea 13.jpg"/>
          <p:cNvPicPr/>
          <p:nvPr/>
        </p:nvPicPr>
        <p:blipFill>
          <a:blip r:embed="rId3"/>
          <a:srcRect/>
          <a:stretch>
            <a:fillRect/>
          </a:stretch>
        </p:blipFill>
        <p:spPr bwMode="auto">
          <a:xfrm>
            <a:off x="4419601" y="1447800"/>
            <a:ext cx="4495800" cy="48768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ctr">
              <a:buNone/>
            </a:pPr>
            <a:endParaRPr lang="en-US" dirty="0" smtClean="0"/>
          </a:p>
          <a:p>
            <a:pPr algn="ctr">
              <a:buNone/>
            </a:pPr>
            <a:endParaRPr lang="en-US" dirty="0" smtClean="0"/>
          </a:p>
          <a:p>
            <a:pPr algn="ctr">
              <a:buNone/>
            </a:pPr>
            <a:endParaRPr lang="en-US" dirty="0" smtClean="0"/>
          </a:p>
          <a:p>
            <a:pPr algn="ctr">
              <a:buNone/>
            </a:pPr>
            <a:r>
              <a:rPr lang="en-US" sz="8000" dirty="0" smtClean="0"/>
              <a:t>THANK YOU</a:t>
            </a:r>
            <a:endParaRPr lang="en-US" sz="8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50</TotalTime>
  <Words>1873</Words>
  <Application>Microsoft Office PowerPoint</Application>
  <PresentationFormat>On-screen Show (4:3)</PresentationFormat>
  <Paragraphs>98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Civic</vt:lpstr>
      <vt:lpstr>    Sem. V, Paper V     Marsilea  </vt:lpstr>
      <vt:lpstr>INTRODUCTION</vt:lpstr>
      <vt:lpstr> SYSTEMATIC POSITION  </vt:lpstr>
      <vt:lpstr>Morphology of Marsilea  </vt:lpstr>
      <vt:lpstr>Morphology of Marsilea  </vt:lpstr>
      <vt:lpstr>Morphology of Marsilea</vt:lpstr>
      <vt:lpstr>Morphology of Marsilea</vt:lpstr>
      <vt:lpstr>Anatomy of Marsilea   </vt:lpstr>
      <vt:lpstr>Anatomy of Marsilea   </vt:lpstr>
      <vt:lpstr>Anatomy of Marsilea</vt:lpstr>
      <vt:lpstr>Anatomy of Marsilea</vt:lpstr>
      <vt:lpstr>Anatomy of Marsilea</vt:lpstr>
      <vt:lpstr>Reproduction in Marsilea   </vt:lpstr>
      <vt:lpstr>Reproduction in Marsilea   </vt:lpstr>
      <vt:lpstr>Internal structure of the sporocarp</vt:lpstr>
      <vt:lpstr>Dehiscence of sporocarp</vt:lpstr>
      <vt:lpstr>Fertilization</vt:lpstr>
      <vt:lpstr>Embryogeny</vt:lpstr>
      <vt:lpstr>Embryogeny</vt:lpstr>
      <vt:lpstr>Life cycle</vt:lpstr>
      <vt:lpstr>Life cycle</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 V, Paper V     Marsilea</dc:title>
  <dc:creator>cc</dc:creator>
  <cp:lastModifiedBy>cc</cp:lastModifiedBy>
  <cp:revision>6</cp:revision>
  <dcterms:created xsi:type="dcterms:W3CDTF">2018-04-29T12:18:08Z</dcterms:created>
  <dcterms:modified xsi:type="dcterms:W3CDTF">2018-04-29T13:08:20Z</dcterms:modified>
</cp:coreProperties>
</file>