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65"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5" d="100"/>
          <a:sy n="65" d="100"/>
        </p:scale>
        <p:origin x="-152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B8103AAE-EC9F-4AA0-A5EC-22D0FE67E3F6}" type="datetimeFigureOut">
              <a:rPr lang="en-US" smtClean="0"/>
              <a:pPr/>
              <a:t>29/04/2018</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538BDDB-AC9E-4B7F-8B13-7E979DFAF0EB}"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B8103AAE-EC9F-4AA0-A5EC-22D0FE67E3F6}" type="datetimeFigureOut">
              <a:rPr lang="en-US" smtClean="0"/>
              <a:pPr/>
              <a:t>29/04/2018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0538BDDB-AC9E-4B7F-8B13-7E979DFAF0EB}"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B8103AAE-EC9F-4AA0-A5EC-22D0FE67E3F6}" type="datetimeFigureOut">
              <a:rPr lang="en-US" smtClean="0"/>
              <a:pPr/>
              <a:t>29/04/2018</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538BDDB-AC9E-4B7F-8B13-7E979DFAF0EB}"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B8103AAE-EC9F-4AA0-A5EC-22D0FE67E3F6}" type="datetimeFigureOut">
              <a:rPr lang="en-US" smtClean="0"/>
              <a:pPr/>
              <a:t>29/04/2018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38BDDB-AC9E-4B7F-8B13-7E979DFAF0EB}"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B8103AAE-EC9F-4AA0-A5EC-22D0FE67E3F6}" type="datetimeFigureOut">
              <a:rPr lang="en-US" smtClean="0"/>
              <a:pPr/>
              <a:t>29/04/2018</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0538BDDB-AC9E-4B7F-8B13-7E979DFAF0EB}"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8103AAE-EC9F-4AA0-A5EC-22D0FE67E3F6}" type="datetimeFigureOut">
              <a:rPr lang="en-US" smtClean="0"/>
              <a:pPr/>
              <a:t>29/04/2018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0538BDDB-AC9E-4B7F-8B13-7E979DFAF0E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B8103AAE-EC9F-4AA0-A5EC-22D0FE67E3F6}" type="datetimeFigureOut">
              <a:rPr lang="en-US" smtClean="0"/>
              <a:pPr/>
              <a:t>29/04/2018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0538BDDB-AC9E-4B7F-8B13-7E979DFAF0E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0538BDDB-AC9E-4B7F-8B13-7E979DFAF0EB}"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B8103AAE-EC9F-4AA0-A5EC-22D0FE67E3F6}" type="datetimeFigureOut">
              <a:rPr lang="en-US" smtClean="0"/>
              <a:pPr/>
              <a:t>29/04/2018</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0538BDDB-AC9E-4B7F-8B13-7E979DFAF0EB}"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B8103AAE-EC9F-4AA0-A5EC-22D0FE67E3F6}" type="datetimeFigureOut">
              <a:rPr lang="en-US" smtClean="0"/>
              <a:pPr/>
              <a:t>29/04/2018</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8103AAE-EC9F-4AA0-A5EC-22D0FE67E3F6}" type="datetimeFigureOut">
              <a:rPr lang="en-US" smtClean="0"/>
              <a:pPr/>
              <a:t>29/04/2018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38BDDB-AC9E-4B7F-8B13-7E979DFAF0E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0538BDDB-AC9E-4B7F-8B13-7E979DFAF0EB}"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8103AAE-EC9F-4AA0-A5EC-22D0FE67E3F6}" type="datetimeFigureOut">
              <a:rPr lang="en-US" smtClean="0"/>
              <a:pPr/>
              <a:t>29/04/2018</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B8103AAE-EC9F-4AA0-A5EC-22D0FE67E3F6}" type="datetimeFigureOut">
              <a:rPr lang="en-US" smtClean="0"/>
              <a:pPr/>
              <a:t>29/04/2018</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0538BDDB-AC9E-4B7F-8B13-7E979DFAF0EB}"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pPr algn="r"/>
            <a:r>
              <a:rPr lang="en-US" dirty="0" err="1" smtClean="0">
                <a:solidFill>
                  <a:srgbClr val="FF0000"/>
                </a:solidFill>
                <a:latin typeface="Times New Roman" pitchFamily="18" charset="0"/>
                <a:cs typeface="Times New Roman" pitchFamily="18" charset="0"/>
              </a:rPr>
              <a:t>Asso</a:t>
            </a:r>
            <a:r>
              <a:rPr lang="en-US" dirty="0" smtClean="0">
                <a:solidFill>
                  <a:srgbClr val="FF0000"/>
                </a:solidFill>
                <a:latin typeface="Times New Roman" pitchFamily="18" charset="0"/>
                <a:cs typeface="Times New Roman" pitchFamily="18" charset="0"/>
              </a:rPr>
              <a:t>. Prof. </a:t>
            </a:r>
            <a:r>
              <a:rPr lang="en-US" dirty="0" err="1" smtClean="0">
                <a:solidFill>
                  <a:srgbClr val="FF0000"/>
                </a:solidFill>
                <a:latin typeface="Times New Roman" pitchFamily="18" charset="0"/>
                <a:cs typeface="Times New Roman" pitchFamily="18" charset="0"/>
              </a:rPr>
              <a:t>Seema</a:t>
            </a:r>
            <a:r>
              <a:rPr lang="en-US" dirty="0" smtClean="0">
                <a:solidFill>
                  <a:srgbClr val="FF0000"/>
                </a:solidFill>
                <a:latin typeface="Times New Roman" pitchFamily="18" charset="0"/>
                <a:cs typeface="Times New Roman" pitchFamily="18" charset="0"/>
              </a:rPr>
              <a:t>  </a:t>
            </a:r>
            <a:r>
              <a:rPr lang="en-US" dirty="0" err="1" smtClean="0">
                <a:solidFill>
                  <a:srgbClr val="FF0000"/>
                </a:solidFill>
                <a:latin typeface="Times New Roman" pitchFamily="18" charset="0"/>
                <a:cs typeface="Times New Roman" pitchFamily="18" charset="0"/>
              </a:rPr>
              <a:t>Gaikwad</a:t>
            </a:r>
            <a:endParaRPr lang="en-US" dirty="0" smtClean="0">
              <a:solidFill>
                <a:srgbClr val="FF0000"/>
              </a:solidFill>
              <a:latin typeface="Times New Roman" pitchFamily="18" charset="0"/>
              <a:cs typeface="Times New Roman" pitchFamily="18" charset="0"/>
            </a:endParaRPr>
          </a:p>
          <a:p>
            <a:pPr algn="r"/>
            <a:r>
              <a:rPr lang="en-US" dirty="0" smtClean="0">
                <a:solidFill>
                  <a:srgbClr val="FF0000"/>
                </a:solidFill>
                <a:latin typeface="Times New Roman" pitchFamily="18" charset="0"/>
                <a:cs typeface="Times New Roman" pitchFamily="18" charset="0"/>
              </a:rPr>
              <a:t>Dept. of Botany</a:t>
            </a:r>
          </a:p>
          <a:p>
            <a:pPr algn="r"/>
            <a:r>
              <a:rPr lang="en-US" dirty="0" err="1" smtClean="0">
                <a:solidFill>
                  <a:srgbClr val="FF0000"/>
                </a:solidFill>
                <a:latin typeface="Times New Roman" pitchFamily="18" charset="0"/>
                <a:cs typeface="Times New Roman" pitchFamily="18" charset="0"/>
              </a:rPr>
              <a:t>Vidnyan</a:t>
            </a:r>
            <a:r>
              <a:rPr lang="en-US" dirty="0" smtClean="0">
                <a:solidFill>
                  <a:srgbClr val="FF0000"/>
                </a:solidFill>
                <a:latin typeface="Times New Roman" pitchFamily="18" charset="0"/>
                <a:cs typeface="Times New Roman" pitchFamily="18" charset="0"/>
              </a:rPr>
              <a:t> </a:t>
            </a:r>
            <a:r>
              <a:rPr lang="en-US" dirty="0" err="1" smtClean="0">
                <a:solidFill>
                  <a:srgbClr val="FF0000"/>
                </a:solidFill>
                <a:latin typeface="Times New Roman" pitchFamily="18" charset="0"/>
                <a:cs typeface="Times New Roman" pitchFamily="18" charset="0"/>
              </a:rPr>
              <a:t>Mahavidyalaya</a:t>
            </a:r>
            <a:r>
              <a:rPr lang="en-US" dirty="0" smtClean="0">
                <a:solidFill>
                  <a:srgbClr val="FF0000"/>
                </a:solidFill>
                <a:latin typeface="Times New Roman" pitchFamily="18" charset="0"/>
                <a:cs typeface="Times New Roman" pitchFamily="18" charset="0"/>
              </a:rPr>
              <a:t>, </a:t>
            </a:r>
            <a:r>
              <a:rPr lang="en-US" dirty="0" err="1" smtClean="0">
                <a:solidFill>
                  <a:srgbClr val="FF0000"/>
                </a:solidFill>
                <a:latin typeface="Times New Roman" pitchFamily="18" charset="0"/>
                <a:cs typeface="Times New Roman" pitchFamily="18" charset="0"/>
              </a:rPr>
              <a:t>Sangola</a:t>
            </a:r>
            <a:endParaRPr lang="en-US" dirty="0" smtClean="0">
              <a:solidFill>
                <a:srgbClr val="FF0000"/>
              </a:solidFill>
              <a:latin typeface="Times New Roman" pitchFamily="18" charset="0"/>
              <a:cs typeface="Times New Roman" pitchFamily="18" charset="0"/>
            </a:endParaRPr>
          </a:p>
          <a:p>
            <a:endParaRPr lang="en-US" dirty="0" smtClean="0"/>
          </a:p>
          <a:p>
            <a:endParaRPr lang="en-US" dirty="0"/>
          </a:p>
        </p:txBody>
      </p:sp>
      <p:sp>
        <p:nvSpPr>
          <p:cNvPr id="2" name="Title 1"/>
          <p:cNvSpPr>
            <a:spLocks noGrp="1"/>
          </p:cNvSpPr>
          <p:nvPr>
            <p:ph type="ctrTitle"/>
          </p:nvPr>
        </p:nvSpPr>
        <p:spPr>
          <a:xfrm>
            <a:off x="685800" y="381000"/>
            <a:ext cx="8305800" cy="1752600"/>
          </a:xfrm>
        </p:spPr>
        <p:txBody>
          <a:bodyPr>
            <a:normAutofit/>
          </a:bodyPr>
          <a:lstStyle/>
          <a:p>
            <a:pPr algn="r"/>
            <a:r>
              <a:rPr lang="en-US" sz="3600" dirty="0" smtClean="0"/>
              <a:t>Sem. VI, Paper XV</a:t>
            </a:r>
            <a:br>
              <a:rPr lang="en-US" sz="3600" dirty="0" smtClean="0"/>
            </a:br>
            <a:r>
              <a:rPr lang="en-US" sz="3600" dirty="0" smtClean="0">
                <a:solidFill>
                  <a:srgbClr val="00B050"/>
                </a:solidFill>
              </a:rPr>
              <a:t>METHODS OF PLANT BREEDING</a:t>
            </a:r>
            <a:r>
              <a:rPr lang="en-US" sz="3600" dirty="0" smtClean="0"/>
              <a:t/>
            </a:r>
            <a:br>
              <a:rPr lang="en-US" sz="3600" dirty="0" smtClean="0"/>
            </a:br>
            <a:r>
              <a:rPr lang="en-US" sz="3600" dirty="0" smtClean="0"/>
              <a:t>    </a:t>
            </a:r>
            <a:endParaRPr lang="en-US" sz="36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FF0000"/>
                </a:solidFill>
              </a:rPr>
              <a:t>1. </a:t>
            </a:r>
            <a:r>
              <a:rPr lang="en-US" dirty="0" smtClean="0">
                <a:solidFill>
                  <a:srgbClr val="FF0000"/>
                </a:solidFill>
              </a:rPr>
              <a:t>PLANT INTRODUCTION</a:t>
            </a:r>
            <a:endParaRPr lang="en-US" dirty="0">
              <a:solidFill>
                <a:srgbClr val="FF0000"/>
              </a:solidFill>
            </a:endParaRPr>
          </a:p>
        </p:txBody>
      </p:sp>
      <p:sp>
        <p:nvSpPr>
          <p:cNvPr id="3" name="Content Placeholder 2"/>
          <p:cNvSpPr>
            <a:spLocks noGrp="1"/>
          </p:cNvSpPr>
          <p:nvPr>
            <p:ph sz="quarter" idx="1"/>
          </p:nvPr>
        </p:nvSpPr>
        <p:spPr>
          <a:xfrm>
            <a:off x="152400" y="1371600"/>
            <a:ext cx="8991600" cy="5029200"/>
          </a:xfrm>
        </p:spPr>
        <p:txBody>
          <a:bodyPr>
            <a:normAutofit/>
          </a:bodyPr>
          <a:lstStyle/>
          <a:p>
            <a:pPr>
              <a:buNone/>
            </a:pPr>
            <a:r>
              <a:rPr lang="en-US" dirty="0" smtClean="0"/>
              <a:t>    It is a process of  introducing new plants with desirable characters from their area of origin to a new area is called plant introduction. Taking a genotype or a group of genotypes in to a new place or environment where they were not grown previously. This process is very fast and easy method of breeding.</a:t>
            </a:r>
            <a:br>
              <a:rPr lang="en-US" dirty="0" smtClean="0"/>
            </a:br>
            <a:r>
              <a:rPr lang="en-US" dirty="0" smtClean="0"/>
              <a:t>If the plant if brought from foreign country than it is called exotic plant and if it is from the same country then it is called as indigenous plant.</a:t>
            </a:r>
            <a:br>
              <a:rPr lang="en-US" dirty="0" smtClean="0"/>
            </a:br>
            <a:r>
              <a:rPr lang="en-US" dirty="0" smtClean="0"/>
              <a:t>Plant introduction are usually done by cuttings or seeds. </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PLANT INTRODUCTION</a:t>
            </a:r>
            <a:endParaRPr lang="en-US" dirty="0">
              <a:solidFill>
                <a:srgbClr val="00B050"/>
              </a:solidFill>
            </a:endParaRPr>
          </a:p>
        </p:txBody>
      </p:sp>
      <p:sp>
        <p:nvSpPr>
          <p:cNvPr id="3" name="Content Placeholder 2"/>
          <p:cNvSpPr>
            <a:spLocks noGrp="1"/>
          </p:cNvSpPr>
          <p:nvPr>
            <p:ph sz="quarter" idx="1"/>
          </p:nvPr>
        </p:nvSpPr>
        <p:spPr>
          <a:xfrm>
            <a:off x="228600" y="1527048"/>
            <a:ext cx="8577072" cy="4797552"/>
          </a:xfrm>
        </p:spPr>
        <p:txBody>
          <a:bodyPr>
            <a:normAutofit fontScale="62500" lnSpcReduction="20000"/>
          </a:bodyPr>
          <a:lstStyle/>
          <a:p>
            <a:pPr>
              <a:lnSpc>
                <a:spcPct val="170000"/>
              </a:lnSpc>
              <a:buNone/>
            </a:pPr>
            <a:r>
              <a:rPr lang="en-US" dirty="0" smtClean="0"/>
              <a:t>Plant introduction may be of two types. 1. Primary Introduction and 2. Secondary </a:t>
            </a:r>
          </a:p>
          <a:p>
            <a:pPr>
              <a:lnSpc>
                <a:spcPct val="170000"/>
              </a:lnSpc>
              <a:buNone/>
            </a:pPr>
            <a:r>
              <a:rPr lang="en-US" dirty="0" smtClean="0"/>
              <a:t>Introduction</a:t>
            </a:r>
          </a:p>
          <a:p>
            <a:pPr algn="just">
              <a:lnSpc>
                <a:spcPct val="170000"/>
              </a:lnSpc>
              <a:buNone/>
            </a:pPr>
            <a:r>
              <a:rPr lang="en-US" dirty="0" smtClean="0"/>
              <a:t>1. </a:t>
            </a:r>
            <a:r>
              <a:rPr lang="en-US" sz="2900" dirty="0" smtClean="0">
                <a:latin typeface="Times New Roman" pitchFamily="18" charset="0"/>
                <a:cs typeface="Times New Roman" pitchFamily="18" charset="0"/>
              </a:rPr>
              <a:t>Primary Introduction - When the introduced crop or variety is well suited to the new environment, it is directly grown or cultivated without any alteration in the original genotype. This is known as primary introduction. E.g. IR. 8, IR 20, IR 34, IR 50 rice varieties; oil palm varieties introduced from Malaysia and </a:t>
            </a:r>
            <a:r>
              <a:rPr lang="en-US" sz="2900" dirty="0" err="1" smtClean="0">
                <a:latin typeface="Times New Roman" pitchFamily="18" charset="0"/>
                <a:cs typeface="Times New Roman" pitchFamily="18" charset="0"/>
              </a:rPr>
              <a:t>Mashuri</a:t>
            </a:r>
            <a:r>
              <a:rPr lang="en-US" sz="2900" dirty="0" smtClean="0">
                <a:latin typeface="Times New Roman" pitchFamily="18" charset="0"/>
                <a:cs typeface="Times New Roman" pitchFamily="18" charset="0"/>
              </a:rPr>
              <a:t> rice from Malaysia. </a:t>
            </a:r>
          </a:p>
          <a:p>
            <a:pPr algn="just">
              <a:lnSpc>
                <a:spcPct val="170000"/>
              </a:lnSpc>
              <a:buNone/>
            </a:pPr>
            <a:r>
              <a:rPr lang="en-US" sz="2900" dirty="0" smtClean="0">
                <a:latin typeface="Times New Roman" pitchFamily="18" charset="0"/>
                <a:cs typeface="Times New Roman" pitchFamily="18" charset="0"/>
              </a:rPr>
              <a:t>2. Secondary Introduction- The introduced variety may be subjected to selection to isolate a superior variety or it may be used in hybridization </a:t>
            </a:r>
            <a:r>
              <a:rPr lang="en-US" sz="2900" dirty="0" err="1" smtClean="0">
                <a:latin typeface="Times New Roman" pitchFamily="18" charset="0"/>
                <a:cs typeface="Times New Roman" pitchFamily="18" charset="0"/>
              </a:rPr>
              <a:t>programme</a:t>
            </a:r>
            <a:r>
              <a:rPr lang="en-US" sz="2900" dirty="0" smtClean="0">
                <a:latin typeface="Times New Roman" pitchFamily="18" charset="0"/>
                <a:cs typeface="Times New Roman" pitchFamily="18" charset="0"/>
              </a:rPr>
              <a:t> to transfer some useful traits. This is known as secondary </a:t>
            </a:r>
            <a:r>
              <a:rPr lang="en-US" sz="2900" dirty="0" err="1" smtClean="0">
                <a:latin typeface="Times New Roman" pitchFamily="18" charset="0"/>
                <a:cs typeface="Times New Roman" pitchFamily="18" charset="0"/>
              </a:rPr>
              <a:t>Introduction.E.g</a:t>
            </a:r>
            <a:r>
              <a:rPr lang="en-US" sz="2900" dirty="0" smtClean="0">
                <a:latin typeface="Times New Roman" pitchFamily="18" charset="0"/>
                <a:cs typeface="Times New Roman" pitchFamily="18" charset="0"/>
              </a:rPr>
              <a:t>. In soybean EC 39821 introduced from Taiwan is subjected to selection and variety Co 1 was developed. In rice ASD 4 is crossed with IR 20 to get Co 44 which is suited for late planting. </a:t>
            </a:r>
            <a:endParaRPr lang="en-US" sz="29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Objectives of Plant Introduction</a:t>
            </a:r>
            <a:endParaRPr lang="en-US" dirty="0">
              <a:solidFill>
                <a:srgbClr val="FF0000"/>
              </a:solidFill>
            </a:endParaRPr>
          </a:p>
        </p:txBody>
      </p:sp>
      <p:sp>
        <p:nvSpPr>
          <p:cNvPr id="3" name="Content Placeholder 2"/>
          <p:cNvSpPr>
            <a:spLocks noGrp="1"/>
          </p:cNvSpPr>
          <p:nvPr>
            <p:ph sz="quarter" idx="1"/>
          </p:nvPr>
        </p:nvSpPr>
        <p:spPr>
          <a:xfrm>
            <a:off x="152400" y="1371600"/>
            <a:ext cx="8991600" cy="4953000"/>
          </a:xfrm>
        </p:spPr>
        <p:txBody>
          <a:bodyPr>
            <a:normAutofit lnSpcReduction="10000"/>
          </a:bodyPr>
          <a:lstStyle/>
          <a:p>
            <a:pPr>
              <a:lnSpc>
                <a:spcPct val="150000"/>
              </a:lnSpc>
              <a:buFont typeface="Arial" pitchFamily="34" charset="0"/>
              <a:buChar char="•"/>
            </a:pPr>
            <a:r>
              <a:rPr lang="en-US" dirty="0" smtClean="0"/>
              <a:t>To introduce new plant species there by creating ways to build up new industries. E.g. Oil palm   </a:t>
            </a:r>
          </a:p>
          <a:p>
            <a:pPr>
              <a:lnSpc>
                <a:spcPct val="150000"/>
              </a:lnSpc>
              <a:buFont typeface="Arial" pitchFamily="34" charset="0"/>
              <a:buChar char="•"/>
            </a:pPr>
            <a:r>
              <a:rPr lang="en-US" dirty="0" smtClean="0"/>
              <a:t>To introduce high yielding varieties to increase food production. E.g. Rice and wheat.   </a:t>
            </a:r>
          </a:p>
          <a:p>
            <a:pPr>
              <a:lnSpc>
                <a:spcPct val="150000"/>
              </a:lnSpc>
              <a:buFont typeface="Arial" pitchFamily="34" charset="0"/>
              <a:buChar char="•"/>
            </a:pPr>
            <a:r>
              <a:rPr lang="en-US" dirty="0" smtClean="0"/>
              <a:t>To enrich the </a:t>
            </a:r>
            <a:r>
              <a:rPr lang="en-US" dirty="0" err="1" smtClean="0"/>
              <a:t>germplasm</a:t>
            </a:r>
            <a:r>
              <a:rPr lang="en-US" dirty="0" smtClean="0"/>
              <a:t> collection. E.g. Sorghum, Groundnut.   </a:t>
            </a:r>
          </a:p>
          <a:p>
            <a:pPr>
              <a:lnSpc>
                <a:spcPct val="150000"/>
              </a:lnSpc>
              <a:buFont typeface="Arial" pitchFamily="34" charset="0"/>
              <a:buChar char="•"/>
            </a:pPr>
            <a:r>
              <a:rPr lang="en-US" dirty="0" smtClean="0"/>
              <a:t>To get new sources of resistance against both biotic and </a:t>
            </a:r>
            <a:r>
              <a:rPr lang="en-US" dirty="0" err="1" smtClean="0"/>
              <a:t>abiotic</a:t>
            </a:r>
            <a:r>
              <a:rPr lang="en-US" dirty="0" smtClean="0"/>
              <a:t> stresses. </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Merits of plant introduction</a:t>
            </a:r>
            <a:endParaRPr lang="en-US" dirty="0">
              <a:solidFill>
                <a:srgbClr val="FF0000"/>
              </a:solidFill>
            </a:endParaRPr>
          </a:p>
        </p:txBody>
      </p:sp>
      <p:sp>
        <p:nvSpPr>
          <p:cNvPr id="3" name="Content Placeholder 2"/>
          <p:cNvSpPr>
            <a:spLocks noGrp="1"/>
          </p:cNvSpPr>
          <p:nvPr>
            <p:ph sz="quarter" idx="1"/>
          </p:nvPr>
        </p:nvSpPr>
        <p:spPr>
          <a:xfrm>
            <a:off x="228600" y="1371600"/>
            <a:ext cx="8686800" cy="5029200"/>
          </a:xfrm>
        </p:spPr>
        <p:txBody>
          <a:bodyPr>
            <a:normAutofit/>
          </a:bodyPr>
          <a:lstStyle/>
          <a:p>
            <a:pPr marL="514350" indent="-514350">
              <a:buAutoNum type="arabicPeriod"/>
            </a:pPr>
            <a:r>
              <a:rPr lang="en-US" dirty="0" smtClean="0"/>
              <a:t>It provides new crop varieties, which are high yielding and can be used directly </a:t>
            </a:r>
          </a:p>
          <a:p>
            <a:pPr marL="514350" indent="-514350">
              <a:buAutoNum type="arabicPeriod"/>
            </a:pPr>
            <a:r>
              <a:rPr lang="en-US" dirty="0" smtClean="0"/>
              <a:t>It provides new plant species. </a:t>
            </a:r>
          </a:p>
          <a:p>
            <a:pPr marL="514350" indent="-514350">
              <a:buAutoNum type="arabicPeriod"/>
            </a:pPr>
            <a:r>
              <a:rPr lang="en-US" dirty="0" smtClean="0"/>
              <a:t>Provides parent materials for genetic improvement of economic crops.  </a:t>
            </a:r>
          </a:p>
          <a:p>
            <a:pPr marL="514350" indent="-514350">
              <a:buAutoNum type="arabicPeriod"/>
            </a:pPr>
            <a:r>
              <a:rPr lang="en-US" dirty="0" smtClean="0"/>
              <a:t>Enriching the existing </a:t>
            </a:r>
            <a:r>
              <a:rPr lang="en-US" dirty="0" err="1" smtClean="0"/>
              <a:t>germplasm</a:t>
            </a:r>
            <a:r>
              <a:rPr lang="en-US" dirty="0" smtClean="0"/>
              <a:t> and increasing the variability. </a:t>
            </a:r>
          </a:p>
          <a:p>
            <a:pPr marL="514350" indent="-514350">
              <a:buAutoNum type="arabicPeriod"/>
            </a:pPr>
            <a:r>
              <a:rPr lang="en-US" dirty="0" smtClean="0"/>
              <a:t>Introduction may protect certain plant species in to newer area will save them from  diseases. E.g. Coffee and Rubber. </a:t>
            </a:r>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Demerits of plant introduction</a:t>
            </a:r>
            <a:endParaRPr lang="en-US" dirty="0"/>
          </a:p>
        </p:txBody>
      </p:sp>
      <p:sp>
        <p:nvSpPr>
          <p:cNvPr id="3" name="Content Placeholder 2"/>
          <p:cNvSpPr>
            <a:spLocks noGrp="1"/>
          </p:cNvSpPr>
          <p:nvPr>
            <p:ph sz="quarter" idx="1"/>
          </p:nvPr>
        </p:nvSpPr>
        <p:spPr>
          <a:xfrm>
            <a:off x="152400" y="1676400"/>
            <a:ext cx="8839200" cy="4648200"/>
          </a:xfrm>
        </p:spPr>
        <p:txBody>
          <a:bodyPr>
            <a:normAutofit/>
          </a:bodyPr>
          <a:lstStyle/>
          <a:p>
            <a:pPr marL="514350" indent="-514350">
              <a:buAutoNum type="arabicPeriod"/>
            </a:pPr>
            <a:r>
              <a:rPr lang="en-US" dirty="0" smtClean="0"/>
              <a:t>Introduction of new weed </a:t>
            </a:r>
            <a:r>
              <a:rPr lang="en-US" dirty="0" err="1" smtClean="0"/>
              <a:t>unknowingly.E.g</a:t>
            </a:r>
            <a:r>
              <a:rPr lang="en-US" dirty="0" smtClean="0"/>
              <a:t>. </a:t>
            </a:r>
            <a:r>
              <a:rPr lang="en-US" i="1" dirty="0" err="1" smtClean="0"/>
              <a:t>Argemone</a:t>
            </a:r>
            <a:r>
              <a:rPr lang="en-US" i="1" dirty="0" smtClean="0"/>
              <a:t> </a:t>
            </a:r>
            <a:r>
              <a:rPr lang="en-US" i="1" dirty="0" err="1" smtClean="0"/>
              <a:t>mexicana</a:t>
            </a:r>
            <a:r>
              <a:rPr lang="en-US" dirty="0" smtClean="0"/>
              <a:t>, </a:t>
            </a:r>
            <a:r>
              <a:rPr lang="en-US" i="1" dirty="0" err="1" smtClean="0"/>
              <a:t>Eichornia</a:t>
            </a:r>
            <a:r>
              <a:rPr lang="en-US" dirty="0" smtClean="0"/>
              <a:t> and </a:t>
            </a:r>
            <a:r>
              <a:rPr lang="en-US" i="1" dirty="0" err="1" smtClean="0"/>
              <a:t>Parthenium</a:t>
            </a:r>
            <a:r>
              <a:rPr lang="en-US" i="1" dirty="0" smtClean="0"/>
              <a:t>  </a:t>
            </a:r>
          </a:p>
          <a:p>
            <a:pPr marL="514350" indent="-514350">
              <a:buAutoNum type="arabicPeriod"/>
            </a:pPr>
            <a:r>
              <a:rPr lang="en-US" dirty="0" smtClean="0"/>
              <a:t>Introduction of new diseases: Late blight of potato from Europe and Bunchy top of banana from Sri Lanka. </a:t>
            </a:r>
          </a:p>
          <a:p>
            <a:pPr marL="514350" indent="-514350">
              <a:buAutoNum type="arabicPeriod"/>
            </a:pPr>
            <a:r>
              <a:rPr lang="en-US" dirty="0" smtClean="0"/>
              <a:t>New pests: Potato tuber moth came from Italy</a:t>
            </a:r>
          </a:p>
          <a:p>
            <a:pPr marL="514350" indent="-514350">
              <a:buAutoNum type="arabicPeriod"/>
            </a:pPr>
            <a:r>
              <a:rPr lang="en-US" dirty="0" smtClean="0"/>
              <a:t>Ornamentals becoming weeds: </a:t>
            </a:r>
            <a:r>
              <a:rPr lang="en-US" i="1" dirty="0" smtClean="0"/>
              <a:t>Lantana </a:t>
            </a:r>
            <a:r>
              <a:rPr lang="en-US" i="1" dirty="0" err="1" smtClean="0"/>
              <a:t>camara</a:t>
            </a:r>
            <a:endParaRPr lang="en-US" i="1" dirty="0" smtClean="0"/>
          </a:p>
          <a:p>
            <a:pPr marL="514350" indent="-514350">
              <a:buAutoNum type="arabicPeriod"/>
            </a:pPr>
            <a:r>
              <a:rPr lang="en-US" dirty="0" smtClean="0"/>
              <a:t>Introduction may cause ecological imbalance </a:t>
            </a:r>
          </a:p>
          <a:p>
            <a:pPr marL="514350" indent="-514350">
              <a:buNone/>
            </a:pPr>
            <a:r>
              <a:rPr lang="en-US" dirty="0" smtClean="0"/>
              <a:t>      E.g. </a:t>
            </a:r>
            <a:r>
              <a:rPr lang="en-US" i="1" dirty="0" smtClean="0"/>
              <a:t>Eucalyptus.</a:t>
            </a:r>
          </a:p>
          <a:p>
            <a:pPr>
              <a:buNone/>
            </a:pP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FF0000"/>
                </a:solidFill>
              </a:rPr>
              <a:t>2. </a:t>
            </a:r>
            <a:r>
              <a:rPr lang="en-US" dirty="0" smtClean="0">
                <a:solidFill>
                  <a:srgbClr val="FF0000"/>
                </a:solidFill>
              </a:rPr>
              <a:t>ACCLIMATIZATION</a:t>
            </a:r>
            <a:endParaRPr lang="en-US" dirty="0">
              <a:solidFill>
                <a:srgbClr val="FF0000"/>
              </a:solidFill>
            </a:endParaRPr>
          </a:p>
        </p:txBody>
      </p:sp>
      <p:sp>
        <p:nvSpPr>
          <p:cNvPr id="3" name="Content Placeholder 2"/>
          <p:cNvSpPr>
            <a:spLocks noGrp="1"/>
          </p:cNvSpPr>
          <p:nvPr>
            <p:ph sz="quarter" idx="1"/>
          </p:nvPr>
        </p:nvSpPr>
        <p:spPr>
          <a:xfrm>
            <a:off x="152400" y="1447800"/>
            <a:ext cx="8763000" cy="4953000"/>
          </a:xfrm>
        </p:spPr>
        <p:txBody>
          <a:bodyPr>
            <a:normAutofit fontScale="92500"/>
          </a:bodyPr>
          <a:lstStyle/>
          <a:p>
            <a:pPr>
              <a:lnSpc>
                <a:spcPct val="150000"/>
              </a:lnSpc>
              <a:buNone/>
            </a:pPr>
            <a:r>
              <a:rPr lang="en-US" dirty="0" smtClean="0"/>
              <a:t>    </a:t>
            </a:r>
            <a:r>
              <a:rPr lang="en-US" sz="1900" dirty="0" smtClean="0"/>
              <a:t>Adjustment of plants to new or changed environment is called acclimatization. When superior cultivars from neighboring or distant regions are introduced in a new area, they generally fail initially to produce a phenotypic expression similar to that in their place of origin. But later on they pickup and give optimal phenotypic performance, in other words they become acclimatized to the new ecological sphere. Thus acclimatization is the ability of crop variety to become adapted to new climatic and </a:t>
            </a:r>
            <a:r>
              <a:rPr lang="en-US" sz="1900" dirty="0" err="1" smtClean="0"/>
              <a:t>edaphic</a:t>
            </a:r>
            <a:r>
              <a:rPr lang="en-US" sz="1900" dirty="0" smtClean="0"/>
              <a:t> conditions.  The process of acclimatization follows an increase in the frequency of those genotypes that are better adapted to the new environment. The success of acclimatization depends upon two factors </a:t>
            </a:r>
            <a:r>
              <a:rPr lang="en-US" sz="1900" dirty="0" err="1" smtClean="0"/>
              <a:t>i</a:t>
            </a:r>
            <a:r>
              <a:rPr lang="en-US" sz="1900" dirty="0" smtClean="0"/>
              <a:t>) Place effect  ii) Selection of new genotypes.  </a:t>
            </a:r>
          </a:p>
          <a:p>
            <a:pPr>
              <a:buNone/>
            </a:pPr>
            <a:r>
              <a:rPr lang="en-US" dirty="0" smtClean="0"/>
              <a:t> </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3) </a:t>
            </a:r>
            <a:r>
              <a:rPr lang="en-US" dirty="0" smtClean="0">
                <a:solidFill>
                  <a:srgbClr val="FF0000"/>
                </a:solidFill>
              </a:rPr>
              <a:t>SELECTION</a:t>
            </a:r>
            <a:endParaRPr lang="en-US" dirty="0">
              <a:solidFill>
                <a:srgbClr val="FF0000"/>
              </a:solidFill>
            </a:endParaRPr>
          </a:p>
        </p:txBody>
      </p:sp>
      <p:sp>
        <p:nvSpPr>
          <p:cNvPr id="3" name="Content Placeholder 2"/>
          <p:cNvSpPr>
            <a:spLocks noGrp="1"/>
          </p:cNvSpPr>
          <p:nvPr>
            <p:ph sz="quarter" idx="1"/>
          </p:nvPr>
        </p:nvSpPr>
        <p:spPr>
          <a:xfrm>
            <a:off x="228600" y="1295400"/>
            <a:ext cx="8686800" cy="5181600"/>
          </a:xfrm>
        </p:spPr>
        <p:txBody>
          <a:bodyPr>
            <a:normAutofit/>
          </a:bodyPr>
          <a:lstStyle/>
          <a:p>
            <a:pPr>
              <a:buNone/>
            </a:pPr>
            <a:r>
              <a:rPr lang="en-US" sz="2400" dirty="0" smtClean="0">
                <a:latin typeface="Times New Roman" pitchFamily="18" charset="0"/>
                <a:cs typeface="Times New Roman" pitchFamily="18" charset="0"/>
              </a:rPr>
              <a:t>It </a:t>
            </a:r>
            <a:r>
              <a:rPr lang="en-US" sz="2400" dirty="0" smtClean="0">
                <a:latin typeface="Times New Roman" pitchFamily="18" charset="0"/>
                <a:cs typeface="Times New Roman" pitchFamily="18" charset="0"/>
              </a:rPr>
              <a:t>is the oldest method of breeding </a:t>
            </a:r>
            <a:r>
              <a:rPr lang="en-US" sz="2400" dirty="0" err="1" smtClean="0">
                <a:latin typeface="Times New Roman" pitchFamily="18" charset="0"/>
                <a:cs typeface="Times New Roman" pitchFamily="18" charset="0"/>
              </a:rPr>
              <a:t>process.It</a:t>
            </a:r>
            <a:r>
              <a:rPr lang="en-US" sz="2400" dirty="0" smtClean="0">
                <a:latin typeface="Times New Roman" pitchFamily="18" charset="0"/>
                <a:cs typeface="Times New Roman" pitchFamily="18" charset="0"/>
              </a:rPr>
              <a:t> involves picking up </a:t>
            </a:r>
            <a:r>
              <a:rPr lang="en-US" sz="2400" dirty="0" smtClean="0">
                <a:latin typeface="Times New Roman" pitchFamily="18" charset="0"/>
                <a:cs typeface="Times New Roman" pitchFamily="18" charset="0"/>
              </a:rPr>
              <a:t>of </a:t>
            </a:r>
          </a:p>
          <a:p>
            <a:pPr>
              <a:buNone/>
            </a:pPr>
            <a:r>
              <a:rPr lang="en-US" sz="2400" dirty="0" smtClean="0">
                <a:latin typeface="Times New Roman" pitchFamily="18" charset="0"/>
                <a:cs typeface="Times New Roman" pitchFamily="18" charset="0"/>
              </a:rPr>
              <a:t>better </a:t>
            </a:r>
            <a:r>
              <a:rPr lang="en-US" sz="2400" dirty="0" smtClean="0">
                <a:latin typeface="Times New Roman" pitchFamily="18" charset="0"/>
                <a:cs typeface="Times New Roman" pitchFamily="18" charset="0"/>
              </a:rPr>
              <a:t>ones from the entire crop </a:t>
            </a:r>
            <a:r>
              <a:rPr lang="en-US" sz="2400" dirty="0" smtClean="0">
                <a:latin typeface="Times New Roman" pitchFamily="18" charset="0"/>
                <a:cs typeface="Times New Roman" pitchFamily="18" charset="0"/>
              </a:rPr>
              <a:t>plants.</a:t>
            </a:r>
            <a:endParaRPr lang="en-US" sz="800" dirty="0" smtClean="0">
              <a:latin typeface="Times New Roman" pitchFamily="18" charset="0"/>
              <a:cs typeface="Times New Roman" pitchFamily="18" charset="0"/>
            </a:endParaRPr>
          </a:p>
          <a:p>
            <a:pPr>
              <a:lnSpc>
                <a:spcPct val="150000"/>
              </a:lnSpc>
              <a:buNone/>
            </a:pPr>
            <a:r>
              <a:rPr lang="en-US" sz="2000" dirty="0" smtClean="0">
                <a:latin typeface="Times New Roman" pitchFamily="18" charset="0"/>
                <a:cs typeface="Times New Roman" pitchFamily="18" charset="0"/>
              </a:rPr>
              <a:t>TYPES </a:t>
            </a:r>
            <a:r>
              <a:rPr lang="en-US" sz="2000" dirty="0" smtClean="0">
                <a:latin typeface="Times New Roman" pitchFamily="18" charset="0"/>
                <a:cs typeface="Times New Roman" pitchFamily="18" charset="0"/>
              </a:rPr>
              <a:t>OF SELECTION:</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a) MASS SELECTION:</a:t>
            </a:r>
            <a:br>
              <a:rPr lang="en-US" sz="20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It is the simplest method followed by the farmers to improve mainly local varieties of </a:t>
            </a:r>
            <a:r>
              <a:rPr lang="en-US" sz="2400" dirty="0" err="1" smtClean="0">
                <a:latin typeface="Times New Roman" pitchFamily="18" charset="0"/>
                <a:cs typeface="Times New Roman" pitchFamily="18" charset="0"/>
              </a:rPr>
              <a:t>crops.Before</a:t>
            </a:r>
            <a:r>
              <a:rPr lang="en-US" sz="2400" dirty="0" smtClean="0">
                <a:latin typeface="Times New Roman" pitchFamily="18" charset="0"/>
                <a:cs typeface="Times New Roman" pitchFamily="18" charset="0"/>
              </a:rPr>
              <a:t> harvesting the </a:t>
            </a:r>
            <a:r>
              <a:rPr lang="en-US" sz="2400" dirty="0" err="1" smtClean="0">
                <a:latin typeface="Times New Roman" pitchFamily="18" charset="0"/>
                <a:cs typeface="Times New Roman" pitchFamily="18" charset="0"/>
              </a:rPr>
              <a:t>crops,best</a:t>
            </a:r>
            <a:r>
              <a:rPr lang="en-US" sz="2400" dirty="0" smtClean="0">
                <a:latin typeface="Times New Roman" pitchFamily="18" charset="0"/>
                <a:cs typeface="Times New Roman" pitchFamily="18" charset="0"/>
              </a:rPr>
              <a:t> looking and healthy plants are selected from the </a:t>
            </a:r>
            <a:r>
              <a:rPr lang="en-US" sz="2400" dirty="0" err="1" smtClean="0">
                <a:latin typeface="Times New Roman" pitchFamily="18" charset="0"/>
                <a:cs typeface="Times New Roman" pitchFamily="18" charset="0"/>
              </a:rPr>
              <a:t>mass.seeds</a:t>
            </a:r>
            <a:r>
              <a:rPr lang="en-US" sz="2400" dirty="0" smtClean="0">
                <a:latin typeface="Times New Roman" pitchFamily="18" charset="0"/>
                <a:cs typeface="Times New Roman" pitchFamily="18" charset="0"/>
              </a:rPr>
              <a:t> of these plants are collected and sowed them to raise new generation</a:t>
            </a:r>
            <a:r>
              <a:rPr lang="en-US" sz="2400" dirty="0" smtClean="0">
                <a:latin typeface="Times New Roman" pitchFamily="18" charset="0"/>
                <a:cs typeface="Times New Roman" pitchFamily="18" charset="0"/>
              </a:rPr>
              <a:t>. Mass </a:t>
            </a:r>
            <a:r>
              <a:rPr lang="en-US" sz="2400" dirty="0" smtClean="0">
                <a:latin typeface="Times New Roman" pitchFamily="18" charset="0"/>
                <a:cs typeface="Times New Roman" pitchFamily="18" charset="0"/>
              </a:rPr>
              <a:t>selection is based on external character.</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3) SELECTION</a:t>
            </a:r>
            <a:endParaRPr lang="en-US" dirty="0">
              <a:solidFill>
                <a:srgbClr val="00B050"/>
              </a:solidFill>
            </a:endParaRPr>
          </a:p>
        </p:txBody>
      </p:sp>
      <p:sp>
        <p:nvSpPr>
          <p:cNvPr id="3" name="Content Placeholder 2"/>
          <p:cNvSpPr>
            <a:spLocks noGrp="1"/>
          </p:cNvSpPr>
          <p:nvPr>
            <p:ph sz="quarter" idx="1"/>
          </p:nvPr>
        </p:nvSpPr>
        <p:spPr>
          <a:xfrm>
            <a:off x="301752" y="1295400"/>
            <a:ext cx="8503920" cy="5410200"/>
          </a:xfrm>
        </p:spPr>
        <p:txBody>
          <a:bodyPr>
            <a:noAutofit/>
          </a:bodyPr>
          <a:lstStyle/>
          <a:p>
            <a:pPr>
              <a:lnSpc>
                <a:spcPct val="170000"/>
              </a:lnSpc>
              <a:buNone/>
            </a:pPr>
            <a:r>
              <a:rPr lang="en-US" sz="1800" dirty="0" smtClean="0">
                <a:latin typeface="Times New Roman" pitchFamily="18" charset="0"/>
                <a:cs typeface="Times New Roman" pitchFamily="18" charset="0"/>
              </a:rPr>
              <a:t>b) PURELINE SELECTION:</a:t>
            </a:r>
            <a:br>
              <a:rPr lang="en-US"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A </a:t>
            </a:r>
            <a:r>
              <a:rPr lang="en-US" sz="1800" dirty="0" err="1" smtClean="0">
                <a:latin typeface="Times New Roman" pitchFamily="18" charset="0"/>
                <a:cs typeface="Times New Roman" pitchFamily="18" charset="0"/>
              </a:rPr>
              <a:t>pureline</a:t>
            </a:r>
            <a:r>
              <a:rPr lang="en-US" sz="1800" dirty="0" smtClean="0">
                <a:latin typeface="Times New Roman" pitchFamily="18" charset="0"/>
                <a:cs typeface="Times New Roman" pitchFamily="18" charset="0"/>
              </a:rPr>
              <a:t> is progeny obtained from a single individual by self </a:t>
            </a:r>
            <a:r>
              <a:rPr lang="en-US" sz="1800" dirty="0" err="1" smtClean="0">
                <a:latin typeface="Times New Roman" pitchFamily="18" charset="0"/>
                <a:cs typeface="Times New Roman" pitchFamily="18" charset="0"/>
              </a:rPr>
              <a:t>fertilisation</a:t>
            </a:r>
            <a:r>
              <a:rPr lang="en-US" sz="1800" dirty="0" smtClean="0">
                <a:latin typeface="Times New Roman" pitchFamily="18" charset="0"/>
                <a:cs typeface="Times New Roman" pitchFamily="18" charset="0"/>
              </a:rPr>
              <a:t>. A group of plants obtained from a single self fertilized homologous plant is called </a:t>
            </a:r>
            <a:r>
              <a:rPr lang="en-US" sz="1800" dirty="0" err="1" smtClean="0">
                <a:latin typeface="Times New Roman" pitchFamily="18" charset="0"/>
                <a:cs typeface="Times New Roman" pitchFamily="18" charset="0"/>
              </a:rPr>
              <a:t>pureline</a:t>
            </a:r>
            <a:r>
              <a:rPr lang="en-US" sz="1800" dirty="0" smtClean="0">
                <a:latin typeface="Times New Roman" pitchFamily="18" charset="0"/>
                <a:cs typeface="Times New Roman" pitchFamily="18" charset="0"/>
              </a:rPr>
              <a:t>. It </a:t>
            </a:r>
            <a:r>
              <a:rPr lang="en-US" sz="1800" dirty="0" smtClean="0">
                <a:latin typeface="Times New Roman" pitchFamily="18" charset="0"/>
                <a:cs typeface="Times New Roman" pitchFamily="18" charset="0"/>
              </a:rPr>
              <a:t>involves a desirable homologous individual from the mixed population and multiplying the </a:t>
            </a:r>
            <a:r>
              <a:rPr lang="en-US" sz="1800" dirty="0" err="1" smtClean="0">
                <a:latin typeface="Times New Roman" pitchFamily="18" charset="0"/>
                <a:cs typeface="Times New Roman" pitchFamily="18" charset="0"/>
              </a:rPr>
              <a:t>same.Pureline</a:t>
            </a:r>
            <a:r>
              <a:rPr lang="en-US" sz="1800" dirty="0" smtClean="0">
                <a:latin typeface="Times New Roman" pitchFamily="18" charset="0"/>
                <a:cs typeface="Times New Roman" pitchFamily="18" charset="0"/>
              </a:rPr>
              <a:t> selection is the only method of improvement of local varieties of self pollinated </a:t>
            </a:r>
            <a:r>
              <a:rPr lang="en-US" sz="1800" dirty="0" err="1" smtClean="0">
                <a:latin typeface="Times New Roman" pitchFamily="18" charset="0"/>
                <a:cs typeface="Times New Roman" pitchFamily="18" charset="0"/>
              </a:rPr>
              <a:t>crops.The</a:t>
            </a:r>
            <a:r>
              <a:rPr lang="en-US" sz="1800" dirty="0" smtClean="0">
                <a:latin typeface="Times New Roman" pitchFamily="18" charset="0"/>
                <a:cs typeface="Times New Roman" pitchFamily="18" charset="0"/>
              </a:rPr>
              <a:t> progeny of </a:t>
            </a:r>
            <a:r>
              <a:rPr lang="en-US" sz="1800" dirty="0" err="1" smtClean="0">
                <a:latin typeface="Times New Roman" pitchFamily="18" charset="0"/>
                <a:cs typeface="Times New Roman" pitchFamily="18" charset="0"/>
              </a:rPr>
              <a:t>pureline</a:t>
            </a:r>
            <a:r>
              <a:rPr lang="en-US" sz="1800" dirty="0" smtClean="0">
                <a:latin typeface="Times New Roman" pitchFamily="18" charset="0"/>
                <a:cs typeface="Times New Roman" pitchFamily="18" charset="0"/>
              </a:rPr>
              <a:t> selection are similar in </a:t>
            </a:r>
            <a:r>
              <a:rPr lang="en-US" sz="1800" dirty="0" err="1" smtClean="0">
                <a:latin typeface="Times New Roman" pitchFamily="18" charset="0"/>
                <a:cs typeface="Times New Roman" pitchFamily="18" charset="0"/>
              </a:rPr>
              <a:t>phenotypical</a:t>
            </a:r>
            <a:r>
              <a:rPr lang="en-US" sz="1800" dirty="0" smtClean="0">
                <a:latin typeface="Times New Roman" pitchFamily="18" charset="0"/>
                <a:cs typeface="Times New Roman" pitchFamily="18" charset="0"/>
              </a:rPr>
              <a:t> and </a:t>
            </a:r>
            <a:r>
              <a:rPr lang="en-US" sz="1800" dirty="0" err="1" smtClean="0">
                <a:latin typeface="Times New Roman" pitchFamily="18" charset="0"/>
                <a:cs typeface="Times New Roman" pitchFamily="18" charset="0"/>
              </a:rPr>
              <a:t>genotypical</a:t>
            </a:r>
            <a:r>
              <a:rPr lang="en-US" sz="1800" dirty="0" smtClean="0">
                <a:latin typeface="Times New Roman" pitchFamily="18" charset="0"/>
                <a:cs typeface="Times New Roman" pitchFamily="18" charset="0"/>
              </a:rPr>
              <a:t> </a:t>
            </a:r>
            <a:r>
              <a:rPr lang="en-US" sz="1800" dirty="0" smtClean="0">
                <a:latin typeface="Times New Roman" pitchFamily="18" charset="0"/>
                <a:cs typeface="Times New Roman" pitchFamily="18" charset="0"/>
              </a:rPr>
              <a:t>character.</a:t>
            </a:r>
          </a:p>
          <a:p>
            <a:pPr>
              <a:lnSpc>
                <a:spcPct val="170000"/>
              </a:lnSpc>
              <a:buNone/>
            </a:pPr>
            <a:r>
              <a:rPr lang="en-US" sz="1800" dirty="0" smtClean="0">
                <a:latin typeface="Times New Roman" pitchFamily="18" charset="0"/>
                <a:cs typeface="Times New Roman" pitchFamily="18" charset="0"/>
              </a:rPr>
              <a:t>c</a:t>
            </a:r>
            <a:r>
              <a:rPr lang="en-US" sz="1800" dirty="0" smtClean="0">
                <a:latin typeface="Times New Roman" pitchFamily="18" charset="0"/>
                <a:cs typeface="Times New Roman" pitchFamily="18" charset="0"/>
              </a:rPr>
              <a:t>) CLONAL SELECTION:</a:t>
            </a:r>
            <a:br>
              <a:rPr lang="en-US"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A clone is defined as a progeny of a single plant obtained by vegetative </a:t>
            </a:r>
            <a:r>
              <a:rPr lang="en-US" sz="1800" dirty="0" err="1" smtClean="0">
                <a:latin typeface="Times New Roman" pitchFamily="18" charset="0"/>
                <a:cs typeface="Times New Roman" pitchFamily="18" charset="0"/>
              </a:rPr>
              <a:t>propagation.The</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clonal</a:t>
            </a:r>
            <a:r>
              <a:rPr lang="en-US" sz="1800" dirty="0" smtClean="0">
                <a:latin typeface="Times New Roman" pitchFamily="18" charset="0"/>
                <a:cs typeface="Times New Roman" pitchFamily="18" charset="0"/>
              </a:rPr>
              <a:t> selection is concerned with the selection and propagation of best individual of clones from mixed population of </a:t>
            </a:r>
            <a:r>
              <a:rPr lang="en-US" sz="1800" dirty="0" err="1" smtClean="0">
                <a:latin typeface="Times New Roman" pitchFamily="18" charset="0"/>
                <a:cs typeface="Times New Roman" pitchFamily="18" charset="0"/>
              </a:rPr>
              <a:t>vegatively</a:t>
            </a:r>
            <a:r>
              <a:rPr lang="en-US" sz="1800" dirty="0" smtClean="0">
                <a:latin typeface="Times New Roman" pitchFamily="18" charset="0"/>
                <a:cs typeface="Times New Roman" pitchFamily="18" charset="0"/>
              </a:rPr>
              <a:t> propagated plant.</a:t>
            </a:r>
            <a:br>
              <a:rPr lang="en-US" sz="1800" dirty="0" smtClean="0">
                <a:latin typeface="Times New Roman" pitchFamily="18" charset="0"/>
                <a:cs typeface="Times New Roman" pitchFamily="18" charset="0"/>
              </a:rPr>
            </a:br>
            <a:endParaRPr lang="en-US" sz="1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0"/>
            <a:ext cx="8534400" cy="1143000"/>
          </a:xfrm>
        </p:spPr>
        <p:txBody>
          <a:bodyPr>
            <a:normAutofit fontScale="90000"/>
          </a:bodyPr>
          <a:lstStyle/>
          <a:p>
            <a:pPr algn="l"/>
            <a:r>
              <a:rPr lang="en-US" dirty="0" smtClean="0">
                <a:solidFill>
                  <a:srgbClr val="FF0000"/>
                </a:solidFill>
              </a:rPr>
              <a:t>4</a:t>
            </a:r>
            <a:r>
              <a:rPr lang="en-US" sz="2000" dirty="0" smtClean="0">
                <a:solidFill>
                  <a:srgbClr val="FF0000"/>
                </a:solidFill>
              </a:rPr>
              <a:t>) </a:t>
            </a:r>
            <a:r>
              <a:rPr lang="en-US" sz="2000" dirty="0" smtClean="0">
                <a:solidFill>
                  <a:srgbClr val="FF0000"/>
                </a:solidFill>
              </a:rPr>
              <a:t>HYBRIDISATION</a:t>
            </a:r>
            <a:r>
              <a:rPr lang="en-US" sz="1800" dirty="0" smtClean="0">
                <a:solidFill>
                  <a:srgbClr val="FF0000"/>
                </a:solidFill>
              </a:rPr>
              <a:t/>
            </a:r>
            <a:br>
              <a:rPr lang="en-US" sz="1800" dirty="0" smtClean="0">
                <a:solidFill>
                  <a:srgbClr val="FF0000"/>
                </a:solidFill>
              </a:rPr>
            </a:br>
            <a:r>
              <a:rPr lang="en-US" sz="2000" dirty="0" smtClean="0">
                <a:latin typeface="Times New Roman" pitchFamily="18" charset="0"/>
                <a:cs typeface="Times New Roman" pitchFamily="18" charset="0"/>
              </a:rPr>
              <a:t> </a:t>
            </a:r>
            <a:r>
              <a:rPr lang="en-US" sz="2200" dirty="0" smtClean="0">
                <a:solidFill>
                  <a:schemeClr val="tx1"/>
                </a:solidFill>
                <a:latin typeface="Times New Roman" pitchFamily="18" charset="0"/>
                <a:cs typeface="Times New Roman" pitchFamily="18" charset="0"/>
              </a:rPr>
              <a:t>The process of crossing two or more plants together to get </a:t>
            </a:r>
            <a:r>
              <a:rPr lang="en-US" sz="2200" dirty="0" err="1" smtClean="0">
                <a:solidFill>
                  <a:schemeClr val="tx1"/>
                </a:solidFill>
                <a:latin typeface="Times New Roman" pitchFamily="18" charset="0"/>
                <a:cs typeface="Times New Roman" pitchFamily="18" charset="0"/>
              </a:rPr>
              <a:t>offsprings</a:t>
            </a:r>
            <a:r>
              <a:rPr lang="en-US" sz="2200" dirty="0" smtClean="0">
                <a:solidFill>
                  <a:schemeClr val="tx1"/>
                </a:solidFill>
                <a:latin typeface="Times New Roman" pitchFamily="18" charset="0"/>
                <a:cs typeface="Times New Roman" pitchFamily="18" charset="0"/>
              </a:rPr>
              <a:t> of new desirable characters </a:t>
            </a:r>
            <a:r>
              <a:rPr lang="en-US" sz="2200" dirty="0" smtClean="0">
                <a:solidFill>
                  <a:schemeClr val="tx1"/>
                </a:solidFill>
                <a:latin typeface="Times New Roman" pitchFamily="18" charset="0"/>
                <a:cs typeface="Times New Roman" pitchFamily="18" charset="0"/>
              </a:rPr>
              <a:t>as result </a:t>
            </a:r>
            <a:r>
              <a:rPr lang="en-US" sz="2200" dirty="0" smtClean="0">
                <a:solidFill>
                  <a:schemeClr val="tx1"/>
                </a:solidFill>
                <a:latin typeface="Times New Roman" pitchFamily="18" charset="0"/>
                <a:cs typeface="Times New Roman" pitchFamily="18" charset="0"/>
              </a:rPr>
              <a:t>of genetic recombination is called </a:t>
            </a:r>
            <a:r>
              <a:rPr lang="en-US" sz="2200" dirty="0" err="1" smtClean="0">
                <a:solidFill>
                  <a:schemeClr val="tx1"/>
                </a:solidFill>
                <a:latin typeface="Times New Roman" pitchFamily="18" charset="0"/>
                <a:cs typeface="Times New Roman" pitchFamily="18" charset="0"/>
              </a:rPr>
              <a:t>Hybridisation</a:t>
            </a:r>
            <a:r>
              <a:rPr lang="en-US" sz="2200" dirty="0" smtClean="0">
                <a:solidFill>
                  <a:schemeClr val="tx1"/>
                </a:solidFill>
                <a:latin typeface="Times New Roman" pitchFamily="18" charset="0"/>
                <a:cs typeface="Times New Roman" pitchFamily="18" charset="0"/>
              </a:rPr>
              <a:t>.</a:t>
            </a:r>
            <a:endParaRPr lang="en-US" sz="2000" dirty="0">
              <a:solidFill>
                <a:schemeClr val="tx1"/>
              </a:solidFill>
            </a:endParaRPr>
          </a:p>
        </p:txBody>
      </p:sp>
      <p:sp>
        <p:nvSpPr>
          <p:cNvPr id="3" name="Content Placeholder 2"/>
          <p:cNvSpPr>
            <a:spLocks noGrp="1"/>
          </p:cNvSpPr>
          <p:nvPr>
            <p:ph sz="quarter" idx="1"/>
          </p:nvPr>
        </p:nvSpPr>
        <p:spPr>
          <a:xfrm>
            <a:off x="301752" y="1371600"/>
            <a:ext cx="8503920" cy="4727448"/>
          </a:xfrm>
        </p:spPr>
        <p:txBody>
          <a:bodyPr>
            <a:noAutofit/>
          </a:bodyPr>
          <a:lstStyle/>
          <a:p>
            <a:pPr>
              <a:lnSpc>
                <a:spcPct val="160000"/>
              </a:lnSpc>
              <a:buNone/>
            </a:pPr>
            <a:r>
              <a:rPr lang="en-US" sz="2000" dirty="0" smtClean="0">
                <a:latin typeface="Times New Roman" pitchFamily="18" charset="0"/>
                <a:cs typeface="Times New Roman" pitchFamily="18" charset="0"/>
              </a:rPr>
              <a:t> TYPES </a:t>
            </a:r>
            <a:r>
              <a:rPr lang="en-US" sz="2000" dirty="0" smtClean="0">
                <a:latin typeface="Times New Roman" pitchFamily="18" charset="0"/>
                <a:cs typeface="Times New Roman" pitchFamily="18" charset="0"/>
              </a:rPr>
              <a:t>OF HYBRIDISATION:</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a) INTRASPECIFIC HYBRIDISATION;</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Crosses are made between two individuals of same </a:t>
            </a:r>
            <a:r>
              <a:rPr lang="en-US" sz="2000" dirty="0" smtClean="0">
                <a:latin typeface="Times New Roman" pitchFamily="18" charset="0"/>
                <a:cs typeface="Times New Roman" pitchFamily="18" charset="0"/>
              </a:rPr>
              <a:t>species. This </a:t>
            </a:r>
            <a:r>
              <a:rPr lang="en-US" sz="2000" dirty="0" smtClean="0">
                <a:latin typeface="Times New Roman" pitchFamily="18" charset="0"/>
                <a:cs typeface="Times New Roman" pitchFamily="18" charset="0"/>
              </a:rPr>
              <a:t>crosses are done to improve self pollinated crops producing </a:t>
            </a:r>
            <a:r>
              <a:rPr lang="en-US" sz="2000" dirty="0" err="1" smtClean="0">
                <a:latin typeface="Times New Roman" pitchFamily="18" charset="0"/>
                <a:cs typeface="Times New Roman" pitchFamily="18" charset="0"/>
              </a:rPr>
              <a:t>homozygosity</a:t>
            </a:r>
            <a:r>
              <a:rPr lang="en-US" sz="2000" dirty="0" smtClean="0">
                <a:latin typeface="Times New Roman" pitchFamily="18" charset="0"/>
                <a:cs typeface="Times New Roman" pitchFamily="18" charset="0"/>
              </a:rPr>
              <a:t> or pure offspring.</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b) INTERSPECIFIC HYBRIDISATION:</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Crosses are made between individual of different varieties of the same species</a:t>
            </a:r>
            <a:r>
              <a:rPr lang="en-US" sz="2000" dirty="0" smtClean="0">
                <a:latin typeface="Times New Roman" pitchFamily="18" charset="0"/>
                <a:cs typeface="Times New Roman" pitchFamily="18" charset="0"/>
              </a:rPr>
              <a:t>. This </a:t>
            </a:r>
            <a:r>
              <a:rPr lang="en-US" sz="2000" dirty="0" smtClean="0">
                <a:latin typeface="Times New Roman" pitchFamily="18" charset="0"/>
                <a:cs typeface="Times New Roman" pitchFamily="18" charset="0"/>
              </a:rPr>
              <a:t>crosses are made to improve self pollinated and certain cross pollinated crops.</a:t>
            </a:r>
            <a:br>
              <a:rPr lang="en-US" sz="2000" dirty="0" smtClean="0">
                <a:latin typeface="Times New Roman" pitchFamily="18" charset="0"/>
                <a:cs typeface="Times New Roman" pitchFamily="18" charset="0"/>
              </a:rPr>
            </a:br>
            <a:endParaRPr lang="en-US" sz="2000"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rgbClr val="FF0000"/>
                </a:solidFill>
                <a:latin typeface="Times New Roman" pitchFamily="18" charset="0"/>
                <a:cs typeface="Times New Roman" pitchFamily="18" charset="0"/>
              </a:rPr>
              <a:t>TYPES OF HYBRIDISATION</a:t>
            </a:r>
            <a:endParaRPr lang="en-US" dirty="0">
              <a:solidFill>
                <a:srgbClr val="FF0000"/>
              </a:solidFill>
            </a:endParaRPr>
          </a:p>
        </p:txBody>
      </p:sp>
      <p:sp>
        <p:nvSpPr>
          <p:cNvPr id="3" name="Content Placeholder 2"/>
          <p:cNvSpPr>
            <a:spLocks noGrp="1"/>
          </p:cNvSpPr>
          <p:nvPr>
            <p:ph sz="quarter" idx="1"/>
          </p:nvPr>
        </p:nvSpPr>
        <p:spPr/>
        <p:txBody>
          <a:bodyPr>
            <a:normAutofit lnSpcReduction="10000"/>
          </a:bodyPr>
          <a:lstStyle/>
          <a:p>
            <a:pPr>
              <a:buNone/>
            </a:pPr>
            <a:r>
              <a:rPr lang="en-US" dirty="0" smtClean="0"/>
              <a:t>   c</a:t>
            </a:r>
            <a:r>
              <a:rPr lang="en-US" dirty="0" smtClean="0"/>
              <a:t>) INTRAGENERIC HYBRIDISATION:</a:t>
            </a:r>
            <a:br>
              <a:rPr lang="en-US" dirty="0" smtClean="0"/>
            </a:br>
            <a:r>
              <a:rPr lang="en-US" dirty="0" smtClean="0"/>
              <a:t>Crosses are made between two individuals of different species belonging to same </a:t>
            </a:r>
            <a:r>
              <a:rPr lang="en-US" dirty="0" smtClean="0"/>
              <a:t>genera. </a:t>
            </a:r>
            <a:r>
              <a:rPr lang="en-US" dirty="0" smtClean="0"/>
              <a:t>I</a:t>
            </a:r>
            <a:r>
              <a:rPr lang="en-US" dirty="0" smtClean="0"/>
              <a:t>t </a:t>
            </a:r>
            <a:r>
              <a:rPr lang="en-US" dirty="0" smtClean="0"/>
              <a:t>is used to produce resistance varieties from diseases ,frost or drought.</a:t>
            </a:r>
            <a:br>
              <a:rPr lang="en-US" dirty="0" smtClean="0"/>
            </a:br>
            <a:r>
              <a:rPr lang="en-US" dirty="0" smtClean="0"/>
              <a:t>d) INTERGENERIC HYBRIDISATION:</a:t>
            </a:r>
            <a:br>
              <a:rPr lang="en-US" dirty="0" smtClean="0"/>
            </a:br>
            <a:r>
              <a:rPr lang="en-US" dirty="0" smtClean="0"/>
              <a:t>Crosses are made between two individuals of different genera belonging to same </a:t>
            </a:r>
            <a:r>
              <a:rPr lang="en-US" dirty="0" smtClean="0"/>
              <a:t>family. It </a:t>
            </a:r>
            <a:r>
              <a:rPr lang="en-US" dirty="0" smtClean="0"/>
              <a:t>produces resistance varieties as well as desirable combination of all characters.</a:t>
            </a:r>
            <a:br>
              <a:rPr lang="en-US" dirty="0" smtClean="0"/>
            </a:br>
            <a:r>
              <a:rPr lang="en-US" dirty="0" err="1" smtClean="0"/>
              <a:t>Eg</a:t>
            </a:r>
            <a:r>
              <a:rPr lang="en-US" dirty="0" smtClean="0"/>
              <a:t>: </a:t>
            </a:r>
            <a:r>
              <a:rPr lang="en-US" dirty="0" err="1" smtClean="0"/>
              <a:t>Brassica</a:t>
            </a:r>
            <a:r>
              <a:rPr lang="en-US" dirty="0" smtClean="0"/>
              <a:t> </a:t>
            </a:r>
            <a:r>
              <a:rPr lang="en-US" dirty="0" smtClean="0"/>
              <a:t>X </a:t>
            </a:r>
            <a:r>
              <a:rPr lang="en-US" dirty="0" err="1" smtClean="0"/>
              <a:t>Raphanus</a:t>
            </a:r>
            <a:r>
              <a:rPr lang="en-US" dirty="0" smtClean="0"/>
              <a:t>=</a:t>
            </a:r>
            <a:r>
              <a:rPr lang="en-US" dirty="0" err="1" smtClean="0"/>
              <a:t>Raphanusbrassica</a:t>
            </a:r>
            <a:r>
              <a:rPr lang="en-US" dirty="0" smtClean="0"/>
              <a:t/>
            </a:r>
            <a:br>
              <a:rPr lang="en-US" dirty="0" smtClean="0"/>
            </a:b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0"/>
            <a:ext cx="8534400" cy="1143000"/>
          </a:xfrm>
        </p:spPr>
        <p:txBody>
          <a:bodyPr>
            <a:normAutofit/>
          </a:bodyPr>
          <a:lstStyle/>
          <a:p>
            <a:r>
              <a:rPr lang="en-US" sz="2700" dirty="0" smtClean="0">
                <a:solidFill>
                  <a:srgbClr val="FF0000"/>
                </a:solidFill>
              </a:rPr>
              <a:t>TECHNIQUES FOR </a:t>
            </a:r>
            <a:r>
              <a:rPr lang="en-US" sz="2700" dirty="0" smtClean="0">
                <a:solidFill>
                  <a:srgbClr val="FF0000"/>
                </a:solidFill>
              </a:rPr>
              <a:t>HYBRIDISATION</a:t>
            </a:r>
            <a:r>
              <a:rPr lang="en-US" dirty="0" smtClean="0"/>
              <a:t/>
            </a:r>
            <a:br>
              <a:rPr lang="en-US" dirty="0" smtClean="0"/>
            </a:br>
            <a:endParaRPr lang="en-US" dirty="0"/>
          </a:p>
        </p:txBody>
      </p:sp>
      <p:sp>
        <p:nvSpPr>
          <p:cNvPr id="3" name="Content Placeholder 2"/>
          <p:cNvSpPr>
            <a:spLocks noGrp="1"/>
          </p:cNvSpPr>
          <p:nvPr>
            <p:ph sz="quarter" idx="1"/>
          </p:nvPr>
        </p:nvSpPr>
        <p:spPr/>
        <p:txBody>
          <a:bodyPr>
            <a:noAutofit/>
          </a:bodyPr>
          <a:lstStyle/>
          <a:p>
            <a:pPr>
              <a:buNone/>
            </a:pPr>
            <a:r>
              <a:rPr lang="en-US" sz="3200" dirty="0" smtClean="0"/>
              <a:t>   It </a:t>
            </a:r>
            <a:r>
              <a:rPr lang="en-US" sz="3200" dirty="0" smtClean="0"/>
              <a:t>is necessary for the breeder to have following information:</a:t>
            </a:r>
            <a:br>
              <a:rPr lang="en-US" sz="3200" dirty="0" smtClean="0"/>
            </a:br>
            <a:r>
              <a:rPr lang="en-US" sz="3200" dirty="0" smtClean="0"/>
              <a:t>a)Whether plants are self or cross pollinated.</a:t>
            </a:r>
            <a:br>
              <a:rPr lang="en-US" sz="3200" dirty="0" smtClean="0"/>
            </a:br>
            <a:r>
              <a:rPr lang="en-US" sz="3200" dirty="0" smtClean="0"/>
              <a:t>b) Whether plants are </a:t>
            </a:r>
            <a:r>
              <a:rPr lang="en-US" sz="3200" dirty="0" err="1" smtClean="0"/>
              <a:t>monoecious</a:t>
            </a:r>
            <a:r>
              <a:rPr lang="en-US" sz="3200" dirty="0" smtClean="0"/>
              <a:t> or </a:t>
            </a:r>
            <a:r>
              <a:rPr lang="en-US" sz="3200" dirty="0" err="1" smtClean="0"/>
              <a:t>dioecious</a:t>
            </a:r>
            <a:r>
              <a:rPr lang="en-US" sz="3200" dirty="0" smtClean="0"/>
              <a:t>.</a:t>
            </a:r>
            <a:br>
              <a:rPr lang="en-US" sz="3200" dirty="0" smtClean="0"/>
            </a:br>
            <a:r>
              <a:rPr lang="en-US" sz="3200" dirty="0" smtClean="0"/>
              <a:t>c) Whether the flowers are unisexual or Bisexual.</a:t>
            </a:r>
            <a:br>
              <a:rPr lang="en-US" sz="3200" dirty="0" smtClean="0"/>
            </a:br>
            <a:r>
              <a:rPr lang="en-US" sz="3200" dirty="0" smtClean="0"/>
              <a:t>d) Time of </a:t>
            </a:r>
            <a:r>
              <a:rPr lang="en-US" sz="3200" dirty="0" err="1" smtClean="0"/>
              <a:t>Anthesis</a:t>
            </a:r>
            <a:r>
              <a:rPr lang="en-US" sz="3200" dirty="0" smtClean="0"/>
              <a:t>.</a:t>
            </a:r>
            <a:br>
              <a:rPr lang="en-US" sz="3200" dirty="0" smtClean="0"/>
            </a:br>
            <a:endParaRPr lang="en-US" sz="32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solidFill>
                  <a:srgbClr val="FF0000"/>
                </a:solidFill>
              </a:rPr>
              <a:t>PROCESS OF HYBRIDISATION</a:t>
            </a:r>
            <a:endParaRPr lang="en-US" sz="2800" dirty="0">
              <a:solidFill>
                <a:srgbClr val="FF0000"/>
              </a:solidFill>
            </a:endParaRPr>
          </a:p>
        </p:txBody>
      </p:sp>
      <p:sp>
        <p:nvSpPr>
          <p:cNvPr id="3" name="Content Placeholder 2"/>
          <p:cNvSpPr>
            <a:spLocks noGrp="1"/>
          </p:cNvSpPr>
          <p:nvPr>
            <p:ph sz="quarter" idx="1"/>
          </p:nvPr>
        </p:nvSpPr>
        <p:spPr/>
        <p:txBody>
          <a:bodyPr>
            <a:normAutofit fontScale="25000" lnSpcReduction="20000"/>
          </a:bodyPr>
          <a:lstStyle/>
          <a:p>
            <a:pPr>
              <a:lnSpc>
                <a:spcPct val="160000"/>
              </a:lnSpc>
              <a:buNone/>
            </a:pPr>
            <a:r>
              <a:rPr lang="en-US" dirty="0" smtClean="0"/>
              <a:t>   </a:t>
            </a:r>
            <a:r>
              <a:rPr lang="en-US" sz="9600" dirty="0" smtClean="0">
                <a:latin typeface="Times New Roman" pitchFamily="18" charset="0"/>
                <a:cs typeface="Times New Roman" pitchFamily="18" charset="0"/>
              </a:rPr>
              <a:t>a</a:t>
            </a:r>
            <a:r>
              <a:rPr lang="en-US" sz="9600" dirty="0" smtClean="0">
                <a:latin typeface="Times New Roman" pitchFamily="18" charset="0"/>
                <a:cs typeface="Times New Roman" pitchFamily="18" charset="0"/>
              </a:rPr>
              <a:t>) SELECTION OF PARENTS:</a:t>
            </a:r>
            <a:br>
              <a:rPr lang="en-US" sz="9600" dirty="0" smtClean="0">
                <a:latin typeface="Times New Roman" pitchFamily="18" charset="0"/>
                <a:cs typeface="Times New Roman" pitchFamily="18" charset="0"/>
              </a:rPr>
            </a:br>
            <a:r>
              <a:rPr lang="en-US" sz="9600" dirty="0" smtClean="0">
                <a:latin typeface="Times New Roman" pitchFamily="18" charset="0"/>
                <a:cs typeface="Times New Roman" pitchFamily="18" charset="0"/>
              </a:rPr>
              <a:t>Male and female parents, with desirable characters are selected from the available materials. Both the parents should mature at the same time.</a:t>
            </a:r>
            <a:br>
              <a:rPr lang="en-US" sz="9600" dirty="0" smtClean="0">
                <a:latin typeface="Times New Roman" pitchFamily="18" charset="0"/>
                <a:cs typeface="Times New Roman" pitchFamily="18" charset="0"/>
              </a:rPr>
            </a:br>
            <a:r>
              <a:rPr lang="en-US" sz="9600" dirty="0" smtClean="0">
                <a:latin typeface="Times New Roman" pitchFamily="18" charset="0"/>
                <a:cs typeface="Times New Roman" pitchFamily="18" charset="0"/>
              </a:rPr>
              <a:t>b) EMASCULATION:</a:t>
            </a:r>
            <a:br>
              <a:rPr lang="en-US" sz="9600" dirty="0" smtClean="0">
                <a:latin typeface="Times New Roman" pitchFamily="18" charset="0"/>
                <a:cs typeface="Times New Roman" pitchFamily="18" charset="0"/>
              </a:rPr>
            </a:br>
            <a:r>
              <a:rPr lang="en-US" sz="9600" dirty="0" smtClean="0">
                <a:latin typeface="Times New Roman" pitchFamily="18" charset="0"/>
                <a:cs typeface="Times New Roman" pitchFamily="18" charset="0"/>
              </a:rPr>
              <a:t>Removal of anthers from bisexual flowers before they dehisces or shed their pollen is known as emasculation. It is done in order to prevent self fertilization. Emasculation is not necessary in the parents are </a:t>
            </a:r>
            <a:r>
              <a:rPr lang="en-US" sz="9600" dirty="0" err="1" smtClean="0">
                <a:latin typeface="Times New Roman" pitchFamily="18" charset="0"/>
                <a:cs typeface="Times New Roman" pitchFamily="18" charset="0"/>
              </a:rPr>
              <a:t>monoecious</a:t>
            </a:r>
            <a:r>
              <a:rPr lang="en-US" sz="9600" dirty="0" smtClean="0">
                <a:latin typeface="Times New Roman" pitchFamily="18" charset="0"/>
                <a:cs typeface="Times New Roman" pitchFamily="18" charset="0"/>
              </a:rPr>
              <a:t>.</a:t>
            </a:r>
            <a:r>
              <a:rPr lang="en-US" dirty="0" smtClean="0"/>
              <a:t/>
            </a:r>
            <a:br>
              <a:rPr lang="en-US" dirty="0" smtClean="0"/>
            </a:b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solidFill>
                  <a:srgbClr val="FF0000"/>
                </a:solidFill>
              </a:rPr>
              <a:t>PROCESS OF HYBRIDISATION</a:t>
            </a:r>
            <a:endParaRPr lang="en-US" sz="2800" dirty="0"/>
          </a:p>
        </p:txBody>
      </p:sp>
      <p:sp>
        <p:nvSpPr>
          <p:cNvPr id="3" name="Content Placeholder 2"/>
          <p:cNvSpPr>
            <a:spLocks noGrp="1"/>
          </p:cNvSpPr>
          <p:nvPr>
            <p:ph sz="quarter" idx="1"/>
          </p:nvPr>
        </p:nvSpPr>
        <p:spPr>
          <a:xfrm>
            <a:off x="152400" y="1143000"/>
            <a:ext cx="8991600" cy="5715000"/>
          </a:xfrm>
        </p:spPr>
        <p:txBody>
          <a:bodyPr>
            <a:normAutofit fontScale="25000" lnSpcReduction="20000"/>
          </a:bodyPr>
          <a:lstStyle/>
          <a:p>
            <a:pPr>
              <a:lnSpc>
                <a:spcPct val="170000"/>
              </a:lnSpc>
              <a:buNone/>
            </a:pPr>
            <a:r>
              <a:rPr lang="en-US" sz="6400" dirty="0" smtClean="0"/>
              <a:t>c</a:t>
            </a:r>
            <a:r>
              <a:rPr lang="en-US" sz="6400" dirty="0" smtClean="0">
                <a:latin typeface="Times New Roman" pitchFamily="18" charset="0"/>
                <a:cs typeface="Times New Roman" pitchFamily="18" charset="0"/>
              </a:rPr>
              <a:t>) BAGGING:</a:t>
            </a:r>
            <a:br>
              <a:rPr lang="en-US" sz="6400" dirty="0" smtClean="0">
                <a:latin typeface="Times New Roman" pitchFamily="18" charset="0"/>
                <a:cs typeface="Times New Roman" pitchFamily="18" charset="0"/>
              </a:rPr>
            </a:br>
            <a:r>
              <a:rPr lang="en-US" sz="6400" dirty="0" smtClean="0">
                <a:latin typeface="Times New Roman" pitchFamily="18" charset="0"/>
                <a:cs typeface="Times New Roman" pitchFamily="18" charset="0"/>
              </a:rPr>
              <a:t>After emasculation, flower buds are kept enclose in bags made up of cloths, plastic or polythene </a:t>
            </a:r>
            <a:r>
              <a:rPr lang="en-US" sz="6400" dirty="0" err="1" smtClean="0">
                <a:latin typeface="Times New Roman" pitchFamily="18" charset="0"/>
                <a:cs typeface="Times New Roman" pitchFamily="18" charset="0"/>
              </a:rPr>
              <a:t>etc.It</a:t>
            </a:r>
            <a:r>
              <a:rPr lang="en-US" sz="6400" dirty="0" smtClean="0">
                <a:latin typeface="Times New Roman" pitchFamily="18" charset="0"/>
                <a:cs typeface="Times New Roman" pitchFamily="18" charset="0"/>
              </a:rPr>
              <a:t> is done to prevent pollination through unknown </a:t>
            </a:r>
            <a:r>
              <a:rPr lang="en-US" sz="6400" dirty="0" smtClean="0">
                <a:latin typeface="Times New Roman" pitchFamily="18" charset="0"/>
                <a:cs typeface="Times New Roman" pitchFamily="18" charset="0"/>
              </a:rPr>
              <a:t>pollen.</a:t>
            </a:r>
          </a:p>
          <a:p>
            <a:pPr>
              <a:lnSpc>
                <a:spcPct val="170000"/>
              </a:lnSpc>
              <a:buNone/>
            </a:pPr>
            <a:r>
              <a:rPr lang="en-US" sz="6400" dirty="0" smtClean="0">
                <a:latin typeface="Times New Roman" pitchFamily="18" charset="0"/>
                <a:cs typeface="Times New Roman" pitchFamily="18" charset="0"/>
              </a:rPr>
              <a:t>d</a:t>
            </a:r>
            <a:r>
              <a:rPr lang="en-US" sz="6400" dirty="0" smtClean="0">
                <a:latin typeface="Times New Roman" pitchFamily="18" charset="0"/>
                <a:cs typeface="Times New Roman" pitchFamily="18" charset="0"/>
              </a:rPr>
              <a:t>) CROSSING:</a:t>
            </a:r>
            <a:br>
              <a:rPr lang="en-US" sz="6400" dirty="0" smtClean="0">
                <a:latin typeface="Times New Roman" pitchFamily="18" charset="0"/>
                <a:cs typeface="Times New Roman" pitchFamily="18" charset="0"/>
              </a:rPr>
            </a:br>
            <a:r>
              <a:rPr lang="en-US" sz="6400" dirty="0" smtClean="0">
                <a:latin typeface="Times New Roman" pitchFamily="18" charset="0"/>
                <a:cs typeface="Times New Roman" pitchFamily="18" charset="0"/>
              </a:rPr>
              <a:t>it is an artificial pollination. Pollens are collected from the desirable male flowers. These collected pollens are then dusted on the stigmas of pistils. After crossing the female flowers are bagged </a:t>
            </a:r>
            <a:r>
              <a:rPr lang="en-US" sz="6400" dirty="0" smtClean="0">
                <a:latin typeface="Times New Roman" pitchFamily="18" charset="0"/>
                <a:cs typeface="Times New Roman" pitchFamily="18" charset="0"/>
              </a:rPr>
              <a:t>again.</a:t>
            </a:r>
          </a:p>
          <a:p>
            <a:pPr>
              <a:lnSpc>
                <a:spcPct val="170000"/>
              </a:lnSpc>
              <a:buNone/>
            </a:pPr>
            <a:r>
              <a:rPr lang="en-US" sz="6400" dirty="0" smtClean="0">
                <a:latin typeface="Times New Roman" pitchFamily="18" charset="0"/>
                <a:cs typeface="Times New Roman" pitchFamily="18" charset="0"/>
              </a:rPr>
              <a:t>e</a:t>
            </a:r>
            <a:r>
              <a:rPr lang="en-US" sz="6400" dirty="0" smtClean="0">
                <a:latin typeface="Times New Roman" pitchFamily="18" charset="0"/>
                <a:cs typeface="Times New Roman" pitchFamily="18" charset="0"/>
              </a:rPr>
              <a:t>) LABELLING:</a:t>
            </a:r>
            <a:br>
              <a:rPr lang="en-US" sz="6400" dirty="0" smtClean="0">
                <a:latin typeface="Times New Roman" pitchFamily="18" charset="0"/>
                <a:cs typeface="Times New Roman" pitchFamily="18" charset="0"/>
              </a:rPr>
            </a:br>
            <a:r>
              <a:rPr lang="en-US" sz="6400" dirty="0" smtClean="0">
                <a:latin typeface="Times New Roman" pitchFamily="18" charset="0"/>
                <a:cs typeface="Times New Roman" pitchFamily="18" charset="0"/>
              </a:rPr>
              <a:t>The female parents are then labeled properly. The labeling should bear the following information.</a:t>
            </a:r>
            <a:br>
              <a:rPr lang="en-US" sz="6400" dirty="0" smtClean="0">
                <a:latin typeface="Times New Roman" pitchFamily="18" charset="0"/>
                <a:cs typeface="Times New Roman" pitchFamily="18" charset="0"/>
              </a:rPr>
            </a:br>
            <a:r>
              <a:rPr lang="en-US" sz="6400" dirty="0" err="1" smtClean="0">
                <a:latin typeface="Times New Roman" pitchFamily="18" charset="0"/>
                <a:cs typeface="Times New Roman" pitchFamily="18" charset="0"/>
              </a:rPr>
              <a:t>i</a:t>
            </a:r>
            <a:r>
              <a:rPr lang="en-US" sz="6400" dirty="0" smtClean="0">
                <a:latin typeface="Times New Roman" pitchFamily="18" charset="0"/>
                <a:cs typeface="Times New Roman" pitchFamily="18" charset="0"/>
              </a:rPr>
              <a:t>) Serial number</a:t>
            </a:r>
            <a:br>
              <a:rPr lang="en-US" sz="6400" dirty="0" smtClean="0">
                <a:latin typeface="Times New Roman" pitchFamily="18" charset="0"/>
                <a:cs typeface="Times New Roman" pitchFamily="18" charset="0"/>
              </a:rPr>
            </a:br>
            <a:r>
              <a:rPr lang="en-US" sz="6400" dirty="0" smtClean="0">
                <a:latin typeface="Times New Roman" pitchFamily="18" charset="0"/>
                <a:cs typeface="Times New Roman" pitchFamily="18" charset="0"/>
              </a:rPr>
              <a:t>ii) Details of male parents and female parents.</a:t>
            </a:r>
            <a:br>
              <a:rPr lang="en-US" sz="6400" dirty="0" smtClean="0">
                <a:latin typeface="Times New Roman" pitchFamily="18" charset="0"/>
                <a:cs typeface="Times New Roman" pitchFamily="18" charset="0"/>
              </a:rPr>
            </a:br>
            <a:r>
              <a:rPr lang="en-US" sz="6400" dirty="0" smtClean="0">
                <a:latin typeface="Times New Roman" pitchFamily="18" charset="0"/>
                <a:cs typeface="Times New Roman" pitchFamily="18" charset="0"/>
              </a:rPr>
              <a:t>iii) Date of emasculation and </a:t>
            </a:r>
            <a:r>
              <a:rPr lang="en-US" sz="6400" dirty="0" smtClean="0">
                <a:latin typeface="Times New Roman" pitchFamily="18" charset="0"/>
                <a:cs typeface="Times New Roman" pitchFamily="18" charset="0"/>
              </a:rPr>
              <a:t>crossing</a:t>
            </a:r>
          </a:p>
          <a:p>
            <a:pPr>
              <a:lnSpc>
                <a:spcPct val="170000"/>
              </a:lnSpc>
              <a:buNone/>
            </a:pPr>
            <a:r>
              <a:rPr lang="en-US" sz="6400" dirty="0" smtClean="0">
                <a:latin typeface="Times New Roman" pitchFamily="18" charset="0"/>
                <a:cs typeface="Times New Roman" pitchFamily="18" charset="0"/>
              </a:rPr>
              <a:t>f</a:t>
            </a:r>
            <a:r>
              <a:rPr lang="en-US" sz="6400" dirty="0" smtClean="0">
                <a:latin typeface="Times New Roman" pitchFamily="18" charset="0"/>
                <a:cs typeface="Times New Roman" pitchFamily="18" charset="0"/>
              </a:rPr>
              <a:t>) HARVESTING:</a:t>
            </a:r>
            <a:br>
              <a:rPr lang="en-US" sz="6400" dirty="0" smtClean="0">
                <a:latin typeface="Times New Roman" pitchFamily="18" charset="0"/>
                <a:cs typeface="Times New Roman" pitchFamily="18" charset="0"/>
              </a:rPr>
            </a:br>
            <a:r>
              <a:rPr lang="en-US" sz="6400" dirty="0" smtClean="0">
                <a:latin typeface="Times New Roman" pitchFamily="18" charset="0"/>
                <a:cs typeface="Times New Roman" pitchFamily="18" charset="0"/>
              </a:rPr>
              <a:t>At the end of the season, the fruits and seeds of each cross are separately collected. They are dried and preserved and then sowed to raise the F1 generation.</a:t>
            </a:r>
            <a:r>
              <a:rPr lang="en-US" sz="5600" dirty="0" smtClean="0">
                <a:latin typeface="Times New Roman" pitchFamily="18" charset="0"/>
                <a:cs typeface="Times New Roman" pitchFamily="18" charset="0"/>
              </a:rPr>
              <a:t/>
            </a:r>
            <a:br>
              <a:rPr lang="en-US" sz="5600" dirty="0" smtClean="0">
                <a:latin typeface="Times New Roman" pitchFamily="18" charset="0"/>
                <a:cs typeface="Times New Roman" pitchFamily="18" charset="0"/>
              </a:rPr>
            </a:br>
            <a:endParaRPr lang="en-US" sz="5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solidFill>
                  <a:srgbClr val="FF0000"/>
                </a:solidFill>
              </a:rPr>
              <a:t>5) MUTATION BREEDING</a:t>
            </a:r>
            <a:endParaRPr lang="en-US" sz="2800" dirty="0">
              <a:solidFill>
                <a:srgbClr val="FF0000"/>
              </a:solidFill>
            </a:endParaRPr>
          </a:p>
        </p:txBody>
      </p:sp>
      <p:sp>
        <p:nvSpPr>
          <p:cNvPr id="3" name="Content Placeholder 2"/>
          <p:cNvSpPr>
            <a:spLocks noGrp="1"/>
          </p:cNvSpPr>
          <p:nvPr>
            <p:ph sz="quarter" idx="1"/>
          </p:nvPr>
        </p:nvSpPr>
        <p:spPr>
          <a:xfrm>
            <a:off x="301752" y="1527048"/>
            <a:ext cx="8503920" cy="4797552"/>
          </a:xfrm>
        </p:spPr>
        <p:txBody>
          <a:bodyPr>
            <a:normAutofit fontScale="85000" lnSpcReduction="20000"/>
          </a:bodyPr>
          <a:lstStyle/>
          <a:p>
            <a:pPr>
              <a:lnSpc>
                <a:spcPct val="160000"/>
              </a:lnSpc>
              <a:buNone/>
            </a:pPr>
            <a:r>
              <a:rPr lang="en-US" dirty="0" smtClean="0"/>
              <a:t>   Mutation </a:t>
            </a:r>
            <a:r>
              <a:rPr lang="en-US" dirty="0" smtClean="0"/>
              <a:t>is define as a sudden change in hereditary of an </a:t>
            </a:r>
            <a:r>
              <a:rPr lang="en-US" dirty="0" smtClean="0"/>
              <a:t>organism. They </a:t>
            </a:r>
            <a:r>
              <a:rPr lang="en-US" dirty="0" smtClean="0"/>
              <a:t>may be due to changes in chromosome number(Polyploidy),changes in the structure of chromosome(chromosomal </a:t>
            </a:r>
            <a:r>
              <a:rPr lang="en-US" dirty="0" err="1" smtClean="0"/>
              <a:t>abbrevation</a:t>
            </a:r>
            <a:r>
              <a:rPr lang="en-US" dirty="0" smtClean="0"/>
              <a:t>) or changes in molecular level of DNA(gene mutation).</a:t>
            </a:r>
            <a:br>
              <a:rPr lang="en-US" dirty="0" smtClean="0"/>
            </a:br>
            <a:r>
              <a:rPr lang="en-US" dirty="0" smtClean="0"/>
              <a:t>Mutation may occur naturally or </a:t>
            </a:r>
            <a:r>
              <a:rPr lang="en-US" dirty="0" smtClean="0"/>
              <a:t>artificially, produced </a:t>
            </a:r>
            <a:r>
              <a:rPr lang="en-US" dirty="0" smtClean="0"/>
              <a:t>by exposing organism to mutagenic agents like X-rays</a:t>
            </a:r>
            <a:r>
              <a:rPr lang="en-US" dirty="0" smtClean="0"/>
              <a:t>, Gamma </a:t>
            </a:r>
            <a:r>
              <a:rPr lang="en-US" dirty="0" smtClean="0"/>
              <a:t>rays, ultraviolet rays, chemical like colchicines etc.</a:t>
            </a:r>
            <a:br>
              <a:rPr lang="en-US" dirty="0" smtClean="0"/>
            </a:b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solidFill>
                  <a:srgbClr val="FF0000"/>
                </a:solidFill>
              </a:rPr>
              <a:t>6) POLYPLOIDY BREEDING</a:t>
            </a:r>
            <a:endParaRPr lang="en-US" sz="2400" dirty="0">
              <a:solidFill>
                <a:srgbClr val="FF0000"/>
              </a:solidFill>
            </a:endParaRPr>
          </a:p>
        </p:txBody>
      </p:sp>
      <p:sp>
        <p:nvSpPr>
          <p:cNvPr id="3" name="Content Placeholder 2"/>
          <p:cNvSpPr>
            <a:spLocks noGrp="1"/>
          </p:cNvSpPr>
          <p:nvPr>
            <p:ph sz="quarter" idx="1"/>
          </p:nvPr>
        </p:nvSpPr>
        <p:spPr/>
        <p:txBody>
          <a:bodyPr>
            <a:normAutofit fontScale="92500" lnSpcReduction="20000"/>
          </a:bodyPr>
          <a:lstStyle/>
          <a:p>
            <a:pPr>
              <a:lnSpc>
                <a:spcPct val="150000"/>
              </a:lnSpc>
              <a:buNone/>
            </a:pPr>
            <a:r>
              <a:rPr lang="en-US" dirty="0" smtClean="0"/>
              <a:t>   </a:t>
            </a:r>
            <a:r>
              <a:rPr lang="en-US" sz="3000" dirty="0" smtClean="0"/>
              <a:t>Polyploidy </a:t>
            </a:r>
            <a:r>
              <a:rPr lang="en-US" sz="3000" dirty="0" smtClean="0"/>
              <a:t>breeding involves use of polyploidy in crops </a:t>
            </a:r>
            <a:r>
              <a:rPr lang="en-US" sz="3000" dirty="0" smtClean="0"/>
              <a:t>improvement. In </a:t>
            </a:r>
            <a:r>
              <a:rPr lang="en-US" sz="3000" dirty="0" smtClean="0"/>
              <a:t>general the odd numbered polyploidy 3x,5x etc are sterile while even numbered </a:t>
            </a:r>
            <a:r>
              <a:rPr lang="en-US" sz="3000" dirty="0" err="1" smtClean="0"/>
              <a:t>polyploid</a:t>
            </a:r>
            <a:r>
              <a:rPr lang="en-US" sz="3000" dirty="0" smtClean="0"/>
              <a:t> are fertile. There are two main categories of polyploidy--- a) </a:t>
            </a:r>
            <a:r>
              <a:rPr lang="en-US" sz="3000" dirty="0" err="1" smtClean="0"/>
              <a:t>Autopolyploids</a:t>
            </a:r>
            <a:r>
              <a:rPr lang="en-US" sz="3000" dirty="0" smtClean="0"/>
              <a:t> (multiples of same genomes)</a:t>
            </a:r>
            <a:br>
              <a:rPr lang="en-US" sz="3000" dirty="0" smtClean="0"/>
            </a:br>
            <a:r>
              <a:rPr lang="en-US" sz="3000" dirty="0" smtClean="0"/>
              <a:t>b) Allopolyploids(multiples of different genome)</a:t>
            </a:r>
            <a:br>
              <a:rPr lang="en-US" sz="3000" dirty="0" smtClean="0"/>
            </a:br>
            <a:endParaRPr lang="en-US" sz="3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Autofit/>
          </a:bodyPr>
          <a:lstStyle/>
          <a:p>
            <a:pPr algn="ctr">
              <a:buNone/>
            </a:pPr>
            <a:r>
              <a:rPr lang="en-US" sz="11500" dirty="0" smtClean="0">
                <a:solidFill>
                  <a:srgbClr val="C00000"/>
                </a:solidFill>
              </a:rPr>
              <a:t>Thank You</a:t>
            </a:r>
            <a:endParaRPr lang="en-US" sz="11500" dirty="0">
              <a:solidFill>
                <a:srgbClr val="C00000"/>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110</TotalTime>
  <Words>750</Words>
  <Application>Microsoft Office PowerPoint</Application>
  <PresentationFormat>On-screen Show (4:3)</PresentationFormat>
  <Paragraphs>57</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Civic</vt:lpstr>
      <vt:lpstr>Sem. VI, Paper XV METHODS OF PLANT BREEDING     </vt:lpstr>
      <vt:lpstr>1. PLANT INTRODUCTION</vt:lpstr>
      <vt:lpstr>PLANT INTRODUCTION</vt:lpstr>
      <vt:lpstr>Objectives of Plant Introduction</vt:lpstr>
      <vt:lpstr>Merits of plant introduction</vt:lpstr>
      <vt:lpstr>Demerits of plant introduction</vt:lpstr>
      <vt:lpstr>2. ACCLIMATIZATION</vt:lpstr>
      <vt:lpstr>3) SELECTION</vt:lpstr>
      <vt:lpstr>3) SELECTION</vt:lpstr>
      <vt:lpstr>4) HYBRIDISATION  The process of crossing two or more plants together to get offsprings of new desirable characters as result of genetic recombination is called Hybridisation.</vt:lpstr>
      <vt:lpstr>TYPES OF HYBRIDISATION</vt:lpstr>
      <vt:lpstr>TECHNIQUES FOR HYBRIDISATION </vt:lpstr>
      <vt:lpstr>PROCESS OF HYBRIDISATION</vt:lpstr>
      <vt:lpstr>PROCESS OF HYBRIDISATION</vt:lpstr>
      <vt:lpstr>5) MUTATION BREEDING</vt:lpstr>
      <vt:lpstr>6) POLYPLOIDY BREEDING</vt:lpstr>
      <vt:lpstr>Slide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 V, Paper V     Marchatia</dc:title>
  <dc:creator>cc</dc:creator>
  <cp:lastModifiedBy>cc</cp:lastModifiedBy>
  <cp:revision>15</cp:revision>
  <dcterms:created xsi:type="dcterms:W3CDTF">2018-04-29T14:40:03Z</dcterms:created>
  <dcterms:modified xsi:type="dcterms:W3CDTF">2018-04-29T17:30:09Z</dcterms:modified>
</cp:coreProperties>
</file>