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538BDDB-AC9E-4B7F-8B13-7E979DFAF0E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38BDDB-AC9E-4B7F-8B13-7E979DFAF0E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538BDDB-AC9E-4B7F-8B13-7E979DFAF0E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538BDDB-AC9E-4B7F-8B13-7E979DFAF0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538BDDB-AC9E-4B7F-8B13-7E979DFAF0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538BDDB-AC9E-4B7F-8B13-7E979DFAF0E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538BDDB-AC9E-4B7F-8B13-7E979DFAF0E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8103AAE-EC9F-4AA0-A5EC-22D0FE67E3F6}" type="datetimeFigureOut">
              <a:rPr lang="en-US" smtClean="0"/>
              <a:pPr/>
              <a:t>29/04/2018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8BDDB-AC9E-4B7F-8B13-7E979DFAF0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538BDDB-AC9E-4B7F-8B13-7E979DFAF0E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103AAE-EC9F-4AA0-A5EC-22D0FE67E3F6}" type="datetimeFigureOut">
              <a:rPr lang="en-US" smtClean="0"/>
              <a:pPr/>
              <a:t>29/04/2018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8103AAE-EC9F-4AA0-A5EC-22D0FE67E3F6}" type="datetimeFigureOut">
              <a:rPr lang="en-US" smtClean="0"/>
              <a:pPr/>
              <a:t>29/04/2018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538BDDB-AC9E-4B7F-8B13-7E979DFAF0E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lgn="r"/>
            <a:r>
              <a:rPr lang="en-US" dirty="0" err="1" smtClean="0">
                <a:solidFill>
                  <a:srgbClr val="FF0000"/>
                </a:solidFill>
                <a:latin typeface="Times New Roman" pitchFamily="18" charset="0"/>
                <a:cs typeface="Times New Roman" pitchFamily="18" charset="0"/>
              </a:rPr>
              <a:t>Asso</a:t>
            </a:r>
            <a:r>
              <a:rPr lang="en-US" dirty="0" smtClean="0">
                <a:solidFill>
                  <a:srgbClr val="FF0000"/>
                </a:solidFill>
                <a:latin typeface="Times New Roman" pitchFamily="18" charset="0"/>
                <a:cs typeface="Times New Roman" pitchFamily="18" charset="0"/>
              </a:rPr>
              <a:t>. Prof. </a:t>
            </a:r>
            <a:r>
              <a:rPr lang="en-US" dirty="0" err="1" smtClean="0">
                <a:solidFill>
                  <a:srgbClr val="FF0000"/>
                </a:solidFill>
                <a:latin typeface="Times New Roman" pitchFamily="18" charset="0"/>
                <a:cs typeface="Times New Roman" pitchFamily="18" charset="0"/>
              </a:rPr>
              <a:t>Seema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Gaikwad</a:t>
            </a:r>
            <a:endParaRPr lang="en-US" dirty="0" smtClean="0">
              <a:solidFill>
                <a:srgbClr val="FF0000"/>
              </a:solidFill>
              <a:latin typeface="Times New Roman" pitchFamily="18" charset="0"/>
              <a:cs typeface="Times New Roman" pitchFamily="18" charset="0"/>
            </a:endParaRPr>
          </a:p>
          <a:p>
            <a:pPr algn="r"/>
            <a:r>
              <a:rPr lang="en-US" dirty="0" smtClean="0">
                <a:solidFill>
                  <a:srgbClr val="FF0000"/>
                </a:solidFill>
                <a:latin typeface="Times New Roman" pitchFamily="18" charset="0"/>
                <a:cs typeface="Times New Roman" pitchFamily="18" charset="0"/>
              </a:rPr>
              <a:t>Dept. of Botany</a:t>
            </a:r>
          </a:p>
          <a:p>
            <a:pPr algn="r"/>
            <a:r>
              <a:rPr lang="en-US" dirty="0" err="1" smtClean="0">
                <a:solidFill>
                  <a:srgbClr val="FF0000"/>
                </a:solidFill>
                <a:latin typeface="Times New Roman" pitchFamily="18" charset="0"/>
                <a:cs typeface="Times New Roman" pitchFamily="18" charset="0"/>
              </a:rPr>
              <a:t>Vidnyan</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Sangola</a:t>
            </a:r>
            <a:endParaRPr lang="en-US" dirty="0" smtClean="0">
              <a:solidFill>
                <a:srgbClr val="FF0000"/>
              </a:solidFill>
              <a:latin typeface="Times New Roman" pitchFamily="18" charset="0"/>
              <a:cs typeface="Times New Roman" pitchFamily="18" charset="0"/>
            </a:endParaRPr>
          </a:p>
          <a:p>
            <a:endParaRPr lang="en-US" dirty="0" smtClean="0"/>
          </a:p>
          <a:p>
            <a:endParaRPr lang="en-US" dirty="0"/>
          </a:p>
        </p:txBody>
      </p:sp>
      <p:sp>
        <p:nvSpPr>
          <p:cNvPr id="2" name="Title 1"/>
          <p:cNvSpPr>
            <a:spLocks noGrp="1"/>
          </p:cNvSpPr>
          <p:nvPr>
            <p:ph type="ctrTitle"/>
          </p:nvPr>
        </p:nvSpPr>
        <p:spPr>
          <a:xfrm>
            <a:off x="685800" y="381000"/>
            <a:ext cx="8305800" cy="1752600"/>
          </a:xfrm>
        </p:spPr>
        <p:txBody>
          <a:bodyPr>
            <a:normAutofit/>
          </a:bodyPr>
          <a:lstStyle/>
          <a:p>
            <a:pPr algn="r"/>
            <a:r>
              <a:rPr lang="en-US" sz="3600" dirty="0" smtClean="0"/>
              <a:t>Sem. VI, Paper XV</a:t>
            </a:r>
            <a:br>
              <a:rPr lang="en-US" sz="3600" dirty="0" smtClean="0"/>
            </a:br>
            <a:r>
              <a:rPr lang="en-US" sz="3600" dirty="0" smtClean="0">
                <a:solidFill>
                  <a:srgbClr val="00B050"/>
                </a:solidFill>
              </a:rPr>
              <a:t>PLANT BREEDING</a:t>
            </a:r>
            <a:r>
              <a:rPr lang="en-US" sz="3600" dirty="0" smtClean="0"/>
              <a:t/>
            </a:r>
            <a:br>
              <a:rPr lang="en-US" sz="3600" dirty="0" smtClean="0"/>
            </a:b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Definition</a:t>
            </a:r>
            <a:endParaRPr lang="en-US" dirty="0">
              <a:solidFill>
                <a:srgbClr val="00B050"/>
              </a:solidFill>
            </a:endParaRPr>
          </a:p>
        </p:txBody>
      </p:sp>
      <p:sp>
        <p:nvSpPr>
          <p:cNvPr id="3" name="Content Placeholder 2"/>
          <p:cNvSpPr>
            <a:spLocks noGrp="1"/>
          </p:cNvSpPr>
          <p:nvPr>
            <p:ph sz="quarter" idx="1"/>
          </p:nvPr>
        </p:nvSpPr>
        <p:spPr>
          <a:xfrm>
            <a:off x="152400" y="1527048"/>
            <a:ext cx="8763000" cy="4797552"/>
          </a:xfrm>
        </p:spPr>
        <p:txBody>
          <a:bodyPr>
            <a:normAutofit fontScale="77500" lnSpcReduction="20000"/>
          </a:bodyPr>
          <a:lstStyle/>
          <a:p>
            <a:pPr algn="just">
              <a:lnSpc>
                <a:spcPct val="160000"/>
              </a:lnSpc>
            </a:pPr>
            <a:r>
              <a:rPr lang="en-US" dirty="0" smtClean="0"/>
              <a:t>Plant breeding can be defined “as an art and science” and technology of improving the genetic make up of plants in relation to their economic use for the mankind.  or   Plant breeding is the art and science of improving the heredity of plants for the benefit of mankind. or  Plant breeding deals with the genetic improvement of crop plants also known as science of crop improvement or Science of changing and improving the heredity of plants. </a:t>
            </a:r>
          </a:p>
          <a:p>
            <a:pPr algn="just">
              <a:lnSpc>
                <a:spcPct val="160000"/>
              </a:lnSpc>
            </a:pPr>
            <a:r>
              <a:rPr lang="en-US" b="1" dirty="0" smtClean="0"/>
              <a:t>Plant breeding is the art and science of changing the traits of plants in order to produce desired characteristics</a:t>
            </a:r>
            <a:r>
              <a:rPr lang="en-US" dirty="0" smtClean="0"/>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Aim</a:t>
            </a:r>
            <a:endParaRPr lang="en-US" dirty="0">
              <a:solidFill>
                <a:srgbClr val="00B050"/>
              </a:solidFill>
            </a:endParaRPr>
          </a:p>
        </p:txBody>
      </p:sp>
      <p:sp>
        <p:nvSpPr>
          <p:cNvPr id="3" name="Content Placeholder 2"/>
          <p:cNvSpPr>
            <a:spLocks noGrp="1"/>
          </p:cNvSpPr>
          <p:nvPr>
            <p:ph sz="quarter" idx="1"/>
          </p:nvPr>
        </p:nvSpPr>
        <p:spPr>
          <a:xfrm>
            <a:off x="301752" y="1527048"/>
            <a:ext cx="8503920" cy="4797552"/>
          </a:xfrm>
        </p:spPr>
        <p:txBody>
          <a:bodyPr>
            <a:normAutofit fontScale="77500" lnSpcReduction="20000"/>
          </a:bodyPr>
          <a:lstStyle/>
          <a:p>
            <a:pPr algn="just">
              <a:lnSpc>
                <a:spcPct val="160000"/>
              </a:lnSpc>
              <a:buNone/>
            </a:pPr>
            <a:r>
              <a:rPr lang="en-US" dirty="0" smtClean="0"/>
              <a:t>    Increased </a:t>
            </a:r>
            <a:r>
              <a:rPr lang="en-US" dirty="0" smtClean="0"/>
              <a:t>crop yield is the primary aim of most plant-breeding programs; advantages of the hybrids and new varieties developed include adaptation to new agricultural areas, greater resistance to disease and insects, greater yield of useful parts, better nutritional content of edible parts, and greater physiological efficiency. Other goals are adaptation of crops to modern production techniques such as mechanical harvesting and improvement in the market quality of the product.  Plant breeding aims to improve the characteristics of plants so that they become more desirable </a:t>
            </a:r>
            <a:r>
              <a:rPr lang="en-US" dirty="0" err="1" smtClean="0"/>
              <a:t>agronomically</a:t>
            </a:r>
            <a:r>
              <a:rPr lang="en-US" dirty="0" smtClean="0"/>
              <a:t> and economically. The specific objectives may vary greatly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Objectives of Plant Breeding </a:t>
            </a:r>
            <a:endParaRPr lang="en-US" dirty="0">
              <a:solidFill>
                <a:srgbClr val="00B050"/>
              </a:solidFill>
            </a:endParaRPr>
          </a:p>
        </p:txBody>
      </p:sp>
      <p:sp>
        <p:nvSpPr>
          <p:cNvPr id="3" name="Content Placeholder 2"/>
          <p:cNvSpPr>
            <a:spLocks noGrp="1"/>
          </p:cNvSpPr>
          <p:nvPr>
            <p:ph sz="quarter" idx="1"/>
          </p:nvPr>
        </p:nvSpPr>
        <p:spPr>
          <a:xfrm>
            <a:off x="152400" y="1527048"/>
            <a:ext cx="8991600" cy="4797552"/>
          </a:xfrm>
        </p:spPr>
        <p:txBody>
          <a:bodyPr>
            <a:normAutofit fontScale="55000" lnSpcReduction="20000"/>
          </a:bodyPr>
          <a:lstStyle/>
          <a:p>
            <a:pPr>
              <a:lnSpc>
                <a:spcPct val="170000"/>
              </a:lnSpc>
              <a:buNone/>
            </a:pPr>
            <a:r>
              <a:rPr lang="en-US" sz="3200" b="1" dirty="0" smtClean="0"/>
              <a:t>1. Higher yield :</a:t>
            </a:r>
            <a:r>
              <a:rPr lang="en-US" sz="3200" dirty="0" smtClean="0"/>
              <a:t> The ultimate aim of plant breeding is to improve the yield of “economic produce on economic part”. It may be grain yield, fodder yield, </a:t>
            </a:r>
            <a:r>
              <a:rPr lang="en-US" sz="3200" dirty="0" err="1" smtClean="0"/>
              <a:t>fibre</a:t>
            </a:r>
            <a:r>
              <a:rPr lang="en-US" sz="3200" dirty="0" smtClean="0"/>
              <a:t> yield, tuber yield, cane yield or oil yield depending upon the crop species. Improvement in yield can be achieved either by evolving high yielding varieties or hybrids.   </a:t>
            </a:r>
          </a:p>
          <a:p>
            <a:pPr>
              <a:lnSpc>
                <a:spcPct val="170000"/>
              </a:lnSpc>
              <a:buNone/>
            </a:pPr>
            <a:r>
              <a:rPr lang="en-US" sz="3200" b="1" dirty="0" smtClean="0"/>
              <a:t>2. Improved quality:</a:t>
            </a:r>
            <a:r>
              <a:rPr lang="en-US" sz="3200" dirty="0" smtClean="0"/>
              <a:t> Quality of produce is another important objective in plant breeding. The quality characters vary from crop to crop. </a:t>
            </a:r>
            <a:r>
              <a:rPr lang="en-US" sz="3200" dirty="0" err="1" smtClean="0"/>
              <a:t>Eg</a:t>
            </a:r>
            <a:r>
              <a:rPr lang="en-US" sz="3200" dirty="0" smtClean="0"/>
              <a:t>. grain size, </a:t>
            </a:r>
            <a:r>
              <a:rPr lang="en-US" sz="3200" dirty="0" err="1" smtClean="0"/>
              <a:t>colour</a:t>
            </a:r>
            <a:r>
              <a:rPr lang="en-US" sz="3200" dirty="0" smtClean="0"/>
              <a:t>, milling and baking quality in wheat. Cooking quality in rice, malting quality in barley, </a:t>
            </a:r>
            <a:r>
              <a:rPr lang="en-US" sz="3200" dirty="0" err="1" smtClean="0"/>
              <a:t>colour</a:t>
            </a:r>
            <a:r>
              <a:rPr lang="en-US" sz="3200" dirty="0" smtClean="0"/>
              <a:t> and size of fruits, nutritive and keeping quality in vegetables, protein content in pulses, oil content in oilseeds, </a:t>
            </a:r>
            <a:r>
              <a:rPr lang="en-US" sz="3200" dirty="0" err="1" smtClean="0"/>
              <a:t>fibre</a:t>
            </a:r>
            <a:r>
              <a:rPr lang="en-US" sz="3200" dirty="0" smtClean="0"/>
              <a:t> length, strength and fineness in cotton. </a:t>
            </a:r>
          </a:p>
          <a:p>
            <a:pPr marL="514350" indent="-514350">
              <a:buAutoNum type="arabicPeriod"/>
            </a:pP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Objectives of Plant Breeding </a:t>
            </a:r>
            <a:endParaRPr lang="en-US" dirty="0"/>
          </a:p>
        </p:txBody>
      </p:sp>
      <p:sp>
        <p:nvSpPr>
          <p:cNvPr id="3" name="Content Placeholder 2"/>
          <p:cNvSpPr>
            <a:spLocks noGrp="1"/>
          </p:cNvSpPr>
          <p:nvPr>
            <p:ph sz="quarter" idx="1"/>
          </p:nvPr>
        </p:nvSpPr>
        <p:spPr>
          <a:xfrm>
            <a:off x="228600" y="1527048"/>
            <a:ext cx="8686800" cy="4797552"/>
          </a:xfrm>
        </p:spPr>
        <p:txBody>
          <a:bodyPr>
            <a:normAutofit fontScale="85000" lnSpcReduction="20000"/>
          </a:bodyPr>
          <a:lstStyle/>
          <a:p>
            <a:pPr>
              <a:lnSpc>
                <a:spcPct val="150000"/>
              </a:lnSpc>
              <a:buNone/>
            </a:pPr>
            <a:r>
              <a:rPr lang="en-US" b="1" dirty="0" smtClean="0"/>
              <a:t>3. </a:t>
            </a:r>
            <a:r>
              <a:rPr lang="en-US" b="1" dirty="0" err="1" smtClean="0"/>
              <a:t>Abiotic</a:t>
            </a:r>
            <a:r>
              <a:rPr lang="en-US" b="1" dirty="0" smtClean="0"/>
              <a:t> resistance :</a:t>
            </a:r>
            <a:r>
              <a:rPr lang="en-US" dirty="0" smtClean="0"/>
              <a:t> Crop plants also suffer from </a:t>
            </a:r>
            <a:r>
              <a:rPr lang="en-US" dirty="0" err="1" smtClean="0"/>
              <a:t>abiotic</a:t>
            </a:r>
            <a:r>
              <a:rPr lang="en-US" dirty="0" smtClean="0"/>
              <a:t> factors such as drought, soil salinity, extreme temperatures, heat, wind, cold and frost, breeder has to develop resistant varieties for such environmental conditions.  </a:t>
            </a:r>
          </a:p>
          <a:p>
            <a:pPr>
              <a:lnSpc>
                <a:spcPct val="150000"/>
              </a:lnSpc>
              <a:buNone/>
            </a:pPr>
            <a:r>
              <a:rPr lang="en-US" dirty="0" smtClean="0"/>
              <a:t> </a:t>
            </a:r>
            <a:r>
              <a:rPr lang="en-US" b="1" dirty="0" smtClean="0"/>
              <a:t>4. Biotic resistance :</a:t>
            </a:r>
            <a:r>
              <a:rPr lang="en-US" dirty="0" smtClean="0"/>
              <a:t> Crop plants are attacked by various diseases and insects, resulting in considerable yield losses. Genetic resistance is the cheapest and the best method of minimizing such losses. Resistant varieties are developed through the use of resistant donor parents available in the gene pool.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Objectives of Plant Breeding </a:t>
            </a:r>
            <a:endParaRPr lang="en-US" dirty="0"/>
          </a:p>
        </p:txBody>
      </p:sp>
      <p:sp>
        <p:nvSpPr>
          <p:cNvPr id="3" name="Content Placeholder 2"/>
          <p:cNvSpPr>
            <a:spLocks noGrp="1"/>
          </p:cNvSpPr>
          <p:nvPr>
            <p:ph sz="quarter" idx="1"/>
          </p:nvPr>
        </p:nvSpPr>
        <p:spPr>
          <a:xfrm>
            <a:off x="152400" y="1676400"/>
            <a:ext cx="8839200" cy="4648200"/>
          </a:xfrm>
        </p:spPr>
        <p:txBody>
          <a:bodyPr>
            <a:normAutofit fontScale="25000" lnSpcReduction="20000"/>
          </a:bodyPr>
          <a:lstStyle/>
          <a:p>
            <a:pPr>
              <a:lnSpc>
                <a:spcPct val="160000"/>
              </a:lnSpc>
              <a:buNone/>
            </a:pPr>
            <a:r>
              <a:rPr lang="en-US" b="1" dirty="0" smtClean="0"/>
              <a:t>5</a:t>
            </a:r>
            <a:r>
              <a:rPr lang="en-US" sz="7000" b="1" dirty="0" smtClean="0"/>
              <a:t>. Change in maturity Duration / Earliness :</a:t>
            </a:r>
            <a:r>
              <a:rPr lang="en-US" sz="7000" dirty="0" smtClean="0"/>
              <a:t> Earliness is the most desirable character which has several advantages. It requires less crop management period, less insecticidal sprays, permits new crop rotations and often extends the crop area.  </a:t>
            </a:r>
          </a:p>
          <a:p>
            <a:pPr>
              <a:lnSpc>
                <a:spcPct val="160000"/>
              </a:lnSpc>
              <a:buNone/>
            </a:pPr>
            <a:r>
              <a:rPr lang="en-US" sz="7000" b="1" dirty="0" smtClean="0"/>
              <a:t>6. Determinate Growth :</a:t>
            </a:r>
            <a:r>
              <a:rPr lang="en-US" sz="7000" dirty="0" smtClean="0"/>
              <a:t>  Development of varieties with determinate growth is desirable in crops like mung, pigeon pea (</a:t>
            </a:r>
            <a:r>
              <a:rPr lang="en-US" sz="7000" i="1" dirty="0" err="1" smtClean="0"/>
              <a:t>Cajanus</a:t>
            </a:r>
            <a:r>
              <a:rPr lang="en-US" sz="7000" i="1" dirty="0" smtClean="0"/>
              <a:t> </a:t>
            </a:r>
            <a:r>
              <a:rPr lang="en-US" sz="7000" i="1" dirty="0" err="1" smtClean="0"/>
              <a:t>cajan</a:t>
            </a:r>
            <a:r>
              <a:rPr lang="en-US" sz="7000" dirty="0" smtClean="0"/>
              <a:t>), cotton (</a:t>
            </a:r>
            <a:r>
              <a:rPr lang="en-US" sz="7000" i="1" dirty="0" err="1" smtClean="0"/>
              <a:t>Gossypium</a:t>
            </a:r>
            <a:r>
              <a:rPr lang="en-US" sz="7000" dirty="0" smtClean="0"/>
              <a:t> sp.), etc.</a:t>
            </a:r>
          </a:p>
          <a:p>
            <a:pPr>
              <a:lnSpc>
                <a:spcPct val="160000"/>
              </a:lnSpc>
              <a:buNone/>
            </a:pPr>
            <a:r>
              <a:rPr lang="en-US" sz="7000" b="1" dirty="0" smtClean="0"/>
              <a:t>7. Dormancy :</a:t>
            </a:r>
            <a:r>
              <a:rPr lang="en-US" sz="7000" dirty="0" smtClean="0"/>
              <a:t> In some crops, seeds germinate even before harvesting in the standing crop if there are rains at the time of maturity, e.g., </a:t>
            </a:r>
            <a:r>
              <a:rPr lang="en-US" sz="7000" dirty="0" err="1" smtClean="0"/>
              <a:t>greengram</a:t>
            </a:r>
            <a:r>
              <a:rPr lang="en-US" sz="7000" dirty="0" smtClean="0"/>
              <a:t>, </a:t>
            </a:r>
            <a:r>
              <a:rPr lang="en-US" sz="7000" dirty="0" err="1" smtClean="0"/>
              <a:t>blackgram</a:t>
            </a:r>
            <a:r>
              <a:rPr lang="en-US" sz="7000" dirty="0" smtClean="0"/>
              <a:t>, Barley and Pea, etc.  A period of dormancy has to be introduced in these crops to check loss due to germination. In some other cases, however, it may be desirable to remove dormancy</a:t>
            </a: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Objectives of Plant Breeding </a:t>
            </a:r>
            <a:endParaRPr lang="en-US" dirty="0"/>
          </a:p>
        </p:txBody>
      </p:sp>
      <p:sp>
        <p:nvSpPr>
          <p:cNvPr id="3" name="Content Placeholder 2"/>
          <p:cNvSpPr>
            <a:spLocks noGrp="1"/>
          </p:cNvSpPr>
          <p:nvPr>
            <p:ph sz="quarter" idx="1"/>
          </p:nvPr>
        </p:nvSpPr>
        <p:spPr>
          <a:xfrm>
            <a:off x="152400" y="1527048"/>
            <a:ext cx="8763000" cy="4797552"/>
          </a:xfrm>
        </p:spPr>
        <p:txBody>
          <a:bodyPr>
            <a:normAutofit fontScale="62500" lnSpcReduction="20000"/>
          </a:bodyPr>
          <a:lstStyle/>
          <a:p>
            <a:pPr>
              <a:lnSpc>
                <a:spcPct val="170000"/>
              </a:lnSpc>
              <a:buNone/>
            </a:pPr>
            <a:r>
              <a:rPr lang="en-US" sz="2600" b="1" dirty="0" smtClean="0"/>
              <a:t>8. Desirable Agronomic Characteristics:</a:t>
            </a:r>
            <a:r>
              <a:rPr lang="en-US" sz="2600" dirty="0" smtClean="0"/>
              <a:t> It includes plant height, branching, </a:t>
            </a:r>
            <a:r>
              <a:rPr lang="en-US" sz="2600" dirty="0" err="1" smtClean="0"/>
              <a:t>tillering</a:t>
            </a:r>
            <a:r>
              <a:rPr lang="en-US" sz="2600" dirty="0" smtClean="0"/>
              <a:t> capacity, growth habit, erect or trailing habit etc., is often desirable.  For example, </a:t>
            </a:r>
            <a:r>
              <a:rPr lang="en-US" sz="2600" dirty="0" err="1" smtClean="0"/>
              <a:t>dwarfness</a:t>
            </a:r>
            <a:r>
              <a:rPr lang="en-US" sz="2600" dirty="0" smtClean="0"/>
              <a:t> in cereals is generally associated with lodging resistance and better fertilizer response. Tallness, high </a:t>
            </a:r>
            <a:r>
              <a:rPr lang="en-US" sz="2600" dirty="0" err="1" smtClean="0"/>
              <a:t>tillering</a:t>
            </a:r>
            <a:r>
              <a:rPr lang="en-US" sz="2600" dirty="0" smtClean="0"/>
              <a:t> and profuse branching are desirable characters in fodder crops. </a:t>
            </a:r>
          </a:p>
          <a:p>
            <a:pPr>
              <a:lnSpc>
                <a:spcPct val="170000"/>
              </a:lnSpc>
              <a:buNone/>
            </a:pPr>
            <a:r>
              <a:rPr lang="en-US" sz="2600" b="1" dirty="0" smtClean="0"/>
              <a:t>9. Elimination of Toxic Substances :</a:t>
            </a:r>
            <a:r>
              <a:rPr lang="en-US" sz="2600" dirty="0" smtClean="0"/>
              <a:t> It is essential to develop varieties free from toxic compounds in some crops to make them safe for human consumption. For example, removal of neurotoxin in </a:t>
            </a:r>
            <a:r>
              <a:rPr lang="en-US" sz="2600" dirty="0" err="1" smtClean="0"/>
              <a:t>Khesari</a:t>
            </a:r>
            <a:r>
              <a:rPr lang="en-US" sz="2600" dirty="0" smtClean="0"/>
              <a:t> – lentil (</a:t>
            </a:r>
            <a:r>
              <a:rPr lang="en-US" sz="2600" dirty="0" err="1" smtClean="0"/>
              <a:t>Lathyruys</a:t>
            </a:r>
            <a:r>
              <a:rPr lang="en-US" sz="2600" dirty="0" smtClean="0"/>
              <a:t> </a:t>
            </a:r>
            <a:r>
              <a:rPr lang="en-US" sz="2600" dirty="0" err="1" smtClean="0"/>
              <a:t>sativus</a:t>
            </a:r>
            <a:r>
              <a:rPr lang="en-US" sz="2600" dirty="0" smtClean="0"/>
              <a:t>) which leads to paralysis of lower limbs, </a:t>
            </a:r>
            <a:r>
              <a:rPr lang="en-US" sz="2600" dirty="0" err="1" smtClean="0"/>
              <a:t>erucic</a:t>
            </a:r>
            <a:r>
              <a:rPr lang="en-US" sz="2600" dirty="0" smtClean="0"/>
              <a:t> acid from </a:t>
            </a:r>
            <a:r>
              <a:rPr lang="en-US" sz="2600" dirty="0" err="1" smtClean="0"/>
              <a:t>Brassica</a:t>
            </a:r>
            <a:r>
              <a:rPr lang="en-US" sz="2600" dirty="0" smtClean="0"/>
              <a:t> which is harmful for human health, and gossypol from the seed of cotton is necessary to make them fit for human consumption.  Removal of such toxic substances would increase the nutritional value of these crops. </a:t>
            </a:r>
          </a:p>
          <a:p>
            <a:pPr>
              <a:lnSpc>
                <a:spcPct val="170000"/>
              </a:lnSpc>
              <a:buNone/>
            </a:pPr>
            <a:r>
              <a:rPr lang="en-US" sz="2600" b="1" dirty="0" smtClean="0"/>
              <a:t>10. Non-shattering characteristics:</a:t>
            </a:r>
            <a:r>
              <a:rPr lang="en-US" sz="2600" dirty="0" smtClean="0"/>
              <a:t> The shattering of pods is serious problem in green gram. Hence resistance to shattering is an important objective in green gram.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Objectives of Plant Breeding </a:t>
            </a:r>
            <a:endParaRPr lang="en-US" dirty="0"/>
          </a:p>
        </p:txBody>
      </p:sp>
      <p:sp>
        <p:nvSpPr>
          <p:cNvPr id="3" name="Content Placeholder 2"/>
          <p:cNvSpPr>
            <a:spLocks noGrp="1"/>
          </p:cNvSpPr>
          <p:nvPr>
            <p:ph sz="quarter" idx="1"/>
          </p:nvPr>
        </p:nvSpPr>
        <p:spPr>
          <a:xfrm>
            <a:off x="301752" y="1295400"/>
            <a:ext cx="8503920" cy="5257800"/>
          </a:xfrm>
        </p:spPr>
        <p:txBody>
          <a:bodyPr>
            <a:normAutofit fontScale="25000" lnSpcReduction="20000"/>
          </a:bodyPr>
          <a:lstStyle/>
          <a:p>
            <a:pPr>
              <a:lnSpc>
                <a:spcPct val="170000"/>
              </a:lnSpc>
              <a:buNone/>
            </a:pPr>
            <a:r>
              <a:rPr lang="en-US" sz="6400" b="1" dirty="0" smtClean="0"/>
              <a:t>11. </a:t>
            </a:r>
            <a:r>
              <a:rPr lang="en-US" sz="6400" b="1" dirty="0" smtClean="0">
                <a:latin typeface="Times New Roman" pitchFamily="18" charset="0"/>
                <a:cs typeface="Times New Roman" pitchFamily="18" charset="0"/>
              </a:rPr>
              <a:t>Synchronous Maturity :</a:t>
            </a:r>
            <a:r>
              <a:rPr lang="en-US" sz="6400" dirty="0" smtClean="0">
                <a:latin typeface="Times New Roman" pitchFamily="18" charset="0"/>
                <a:cs typeface="Times New Roman" pitchFamily="18" charset="0"/>
              </a:rPr>
              <a:t> It refers to maturity of a crop species at one time. The character is highly desirable in crops like </a:t>
            </a:r>
            <a:r>
              <a:rPr lang="en-US" sz="6400" dirty="0" err="1" smtClean="0">
                <a:latin typeface="Times New Roman" pitchFamily="18" charset="0"/>
                <a:cs typeface="Times New Roman" pitchFamily="18" charset="0"/>
              </a:rPr>
              <a:t>greengram</a:t>
            </a:r>
            <a:r>
              <a:rPr lang="en-US" sz="6400" dirty="0" smtClean="0">
                <a:latin typeface="Times New Roman" pitchFamily="18" charset="0"/>
                <a:cs typeface="Times New Roman" pitchFamily="18" charset="0"/>
              </a:rPr>
              <a:t>, cowpea, castor and cotton where several pickings are required for crop harvest. </a:t>
            </a:r>
          </a:p>
          <a:p>
            <a:pPr>
              <a:lnSpc>
                <a:spcPct val="170000"/>
              </a:lnSpc>
              <a:buNone/>
            </a:pPr>
            <a:r>
              <a:rPr lang="en-US" sz="6400" b="1" dirty="0" smtClean="0">
                <a:latin typeface="Times New Roman" pitchFamily="18" charset="0"/>
                <a:cs typeface="Times New Roman" pitchFamily="18" charset="0"/>
              </a:rPr>
              <a:t>12. Photo and Thermo insensitivity: </a:t>
            </a:r>
            <a:r>
              <a:rPr lang="en-US" sz="6400" dirty="0" smtClean="0">
                <a:latin typeface="Times New Roman" pitchFamily="18" charset="0"/>
                <a:cs typeface="Times New Roman" pitchFamily="18" charset="0"/>
              </a:rPr>
              <a:t>Development of varieties insensitive to light and temperature helps in crossing the cultivation boundaries of crop plants. Photo and  thermo-insensitive varieties of wheat and rice has permitted their cultivation in new  areas.  Rice is now cultivated in Punjab, while wheat is a major </a:t>
            </a:r>
            <a:r>
              <a:rPr lang="en-US" sz="6400" dirty="0" err="1" smtClean="0">
                <a:latin typeface="Times New Roman" pitchFamily="18" charset="0"/>
                <a:cs typeface="Times New Roman" pitchFamily="18" charset="0"/>
              </a:rPr>
              <a:t>rabi</a:t>
            </a:r>
            <a:r>
              <a:rPr lang="en-US" sz="6400" dirty="0" smtClean="0">
                <a:latin typeface="Times New Roman" pitchFamily="18" charset="0"/>
                <a:cs typeface="Times New Roman" pitchFamily="18" charset="0"/>
              </a:rPr>
              <a:t> crop in West Bengal. </a:t>
            </a:r>
          </a:p>
          <a:p>
            <a:pPr>
              <a:lnSpc>
                <a:spcPct val="170000"/>
              </a:lnSpc>
              <a:buNone/>
            </a:pPr>
            <a:r>
              <a:rPr lang="en-US" sz="6400" b="1" dirty="0" smtClean="0">
                <a:latin typeface="Times New Roman" pitchFamily="18" charset="0"/>
                <a:cs typeface="Times New Roman" pitchFamily="18" charset="0"/>
              </a:rPr>
              <a:t>13. Wider adaptability</a:t>
            </a:r>
            <a:r>
              <a:rPr lang="en-US" sz="6400" dirty="0" smtClean="0">
                <a:latin typeface="Times New Roman" pitchFamily="18" charset="0"/>
                <a:cs typeface="Times New Roman" pitchFamily="18" charset="0"/>
              </a:rPr>
              <a:t>: Adaptability refers to suitability of a variety for general cultivation over a wide range of environmental conditions. Adaptability is an important objective in plant breeding because it helps in stabilizing the crop production over regions and seasons.</a:t>
            </a:r>
          </a:p>
          <a:p>
            <a:pPr>
              <a:lnSpc>
                <a:spcPct val="170000"/>
              </a:lnSpc>
              <a:buNone/>
            </a:pPr>
            <a:r>
              <a:rPr lang="en-US" sz="6400" b="1" dirty="0" smtClean="0">
                <a:latin typeface="Times New Roman" pitchFamily="18" charset="0"/>
                <a:cs typeface="Times New Roman" pitchFamily="18" charset="0"/>
              </a:rPr>
              <a:t> 14. Varieties for New Seasons:</a:t>
            </a:r>
            <a:r>
              <a:rPr lang="en-US" sz="6400" dirty="0" smtClean="0">
                <a:latin typeface="Times New Roman" pitchFamily="18" charset="0"/>
                <a:cs typeface="Times New Roman" pitchFamily="18" charset="0"/>
              </a:rPr>
              <a:t> Traditionally maize is a </a:t>
            </a:r>
            <a:r>
              <a:rPr lang="en-US" sz="6400" dirty="0" err="1" smtClean="0">
                <a:latin typeface="Times New Roman" pitchFamily="18" charset="0"/>
                <a:cs typeface="Times New Roman" pitchFamily="18" charset="0"/>
              </a:rPr>
              <a:t>kharif</a:t>
            </a:r>
            <a:r>
              <a:rPr lang="en-US" sz="6400" dirty="0" smtClean="0">
                <a:latin typeface="Times New Roman" pitchFamily="18" charset="0"/>
                <a:cs typeface="Times New Roman" pitchFamily="18" charset="0"/>
              </a:rPr>
              <a:t> crop.  But scientists are now able to grow maize as </a:t>
            </a:r>
            <a:r>
              <a:rPr lang="en-US" sz="6400" dirty="0" err="1" smtClean="0">
                <a:latin typeface="Times New Roman" pitchFamily="18" charset="0"/>
                <a:cs typeface="Times New Roman" pitchFamily="18" charset="0"/>
              </a:rPr>
              <a:t>rabi</a:t>
            </a:r>
            <a:r>
              <a:rPr lang="en-US" sz="6400" dirty="0" smtClean="0">
                <a:latin typeface="Times New Roman" pitchFamily="18" charset="0"/>
                <a:cs typeface="Times New Roman" pitchFamily="18" charset="0"/>
              </a:rPr>
              <a:t> and </a:t>
            </a:r>
            <a:r>
              <a:rPr lang="en-US" sz="6400" dirty="0" err="1" smtClean="0">
                <a:latin typeface="Times New Roman" pitchFamily="18" charset="0"/>
                <a:cs typeface="Times New Roman" pitchFamily="18" charset="0"/>
              </a:rPr>
              <a:t>zaid</a:t>
            </a:r>
            <a:r>
              <a:rPr lang="en-US" sz="6400" dirty="0" smtClean="0">
                <a:latin typeface="Times New Roman" pitchFamily="18" charset="0"/>
                <a:cs typeface="Times New Roman" pitchFamily="18" charset="0"/>
              </a:rPr>
              <a:t> crops.  Similarly, mung is grown as a summer crop in addition to the main </a:t>
            </a:r>
            <a:r>
              <a:rPr lang="en-US" sz="6400" dirty="0" err="1" smtClean="0">
                <a:latin typeface="Times New Roman" pitchFamily="18" charset="0"/>
                <a:cs typeface="Times New Roman" pitchFamily="18" charset="0"/>
              </a:rPr>
              <a:t>kharif</a:t>
            </a:r>
            <a:r>
              <a:rPr lang="en-US" sz="6400" dirty="0" smtClean="0">
                <a:latin typeface="Times New Roman" pitchFamily="18" charset="0"/>
                <a:cs typeface="Times New Roman" pitchFamily="18" charset="0"/>
              </a:rPr>
              <a:t> crop.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Scope of plant breeding </a:t>
            </a:r>
            <a:endParaRPr lang="en-US" dirty="0">
              <a:solidFill>
                <a:srgbClr val="00B050"/>
              </a:solidFill>
            </a:endParaRPr>
          </a:p>
        </p:txBody>
      </p:sp>
      <p:sp>
        <p:nvSpPr>
          <p:cNvPr id="3" name="Content Placeholder 2"/>
          <p:cNvSpPr>
            <a:spLocks noGrp="1"/>
          </p:cNvSpPr>
          <p:nvPr>
            <p:ph sz="quarter" idx="1"/>
          </p:nvPr>
        </p:nvSpPr>
        <p:spPr>
          <a:xfrm>
            <a:off x="301752" y="1371600"/>
            <a:ext cx="8503920" cy="4953000"/>
          </a:xfrm>
        </p:spPr>
        <p:txBody>
          <a:bodyPr>
            <a:normAutofit fontScale="55000" lnSpcReduction="20000"/>
          </a:bodyPr>
          <a:lstStyle/>
          <a:p>
            <a:pPr algn="just">
              <a:lnSpc>
                <a:spcPct val="170000"/>
              </a:lnSpc>
              <a:buNone/>
            </a:pPr>
            <a:r>
              <a:rPr lang="en-US" sz="3100" dirty="0" smtClean="0"/>
              <a:t>1. </a:t>
            </a:r>
            <a:r>
              <a:rPr lang="en-US" sz="3300" dirty="0" smtClean="0"/>
              <a:t>Genetic manipulation of population by increasing the frequency of desirable alleles in cross pollinated crops and introducing male sterile in self pollinated crops like wheat and Rice.</a:t>
            </a:r>
          </a:p>
          <a:p>
            <a:pPr algn="just">
              <a:lnSpc>
                <a:spcPct val="170000"/>
              </a:lnSpc>
              <a:buNone/>
            </a:pPr>
            <a:r>
              <a:rPr lang="en-US" sz="3300" dirty="0" smtClean="0"/>
              <a:t>2. Intensive breeding of pulses and oil seed crops as it was done in cereals and other crops. </a:t>
            </a:r>
          </a:p>
          <a:p>
            <a:pPr algn="just">
              <a:lnSpc>
                <a:spcPct val="170000"/>
              </a:lnSpc>
              <a:buNone/>
            </a:pPr>
            <a:r>
              <a:rPr lang="en-US" sz="3300" dirty="0" smtClean="0"/>
              <a:t>3. Proper breeding methods with improved crop management practices. </a:t>
            </a:r>
          </a:p>
          <a:p>
            <a:pPr algn="just">
              <a:lnSpc>
                <a:spcPct val="170000"/>
              </a:lnSpc>
              <a:buNone/>
            </a:pPr>
            <a:r>
              <a:rPr lang="en-US" sz="3300" dirty="0" smtClean="0"/>
              <a:t>4.Use of heritability methods with improved crop management practices.</a:t>
            </a:r>
          </a:p>
          <a:p>
            <a:pPr algn="just">
              <a:lnSpc>
                <a:spcPct val="170000"/>
              </a:lnSpc>
              <a:buNone/>
            </a:pPr>
            <a:r>
              <a:rPr lang="en-US" sz="3300" dirty="0" smtClean="0"/>
              <a:t>5. Development of improved high yielding varieties of vegetable and seed crops. </a:t>
            </a:r>
          </a:p>
          <a:p>
            <a:pPr algn="just">
              <a:lnSpc>
                <a:spcPct val="170000"/>
              </a:lnSpc>
              <a:buNone/>
            </a:pPr>
            <a:r>
              <a:rPr lang="en-US" sz="3300" dirty="0" smtClean="0"/>
              <a:t>6. Quality Improvement in Oil seed and Vegetables.</a:t>
            </a:r>
          </a:p>
          <a:p>
            <a:pPr algn="just">
              <a:lnSpc>
                <a:spcPct val="170000"/>
              </a:lnSpc>
              <a:buNone/>
            </a:pPr>
            <a:r>
              <a:rPr lang="en-US" sz="3300" dirty="0" smtClean="0"/>
              <a:t>7. Use of transgenic plants as a medicine. E.g. Potato. 8. Development of varieties which are desirable for mechanical threshing and cultivation.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pPr algn="ctr">
              <a:buNone/>
            </a:pPr>
            <a:r>
              <a:rPr lang="en-US" sz="11500" dirty="0" smtClean="0">
                <a:solidFill>
                  <a:srgbClr val="C00000"/>
                </a:solidFill>
              </a:rPr>
              <a:t>Thank You</a:t>
            </a:r>
            <a:endParaRPr lang="en-US" sz="11500" dirty="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32</TotalTime>
  <Words>1129</Words>
  <Application>Microsoft Office PowerPoint</Application>
  <PresentationFormat>On-screen Show (4:3)</PresentationFormat>
  <Paragraphs>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Sem. VI, Paper XV PLANT BREEDING     </vt:lpstr>
      <vt:lpstr>Definition</vt:lpstr>
      <vt:lpstr>Aim</vt:lpstr>
      <vt:lpstr>Objectives of Plant Breeding </vt:lpstr>
      <vt:lpstr>Objectives of Plant Breeding </vt:lpstr>
      <vt:lpstr>Objectives of Plant Breeding </vt:lpstr>
      <vt:lpstr>Objectives of Plant Breeding </vt:lpstr>
      <vt:lpstr>Objectives of Plant Breeding </vt:lpstr>
      <vt:lpstr>Scope of plant breeding </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 V, Paper V     Marchatia</dc:title>
  <dc:creator>cc</dc:creator>
  <cp:lastModifiedBy>cc</cp:lastModifiedBy>
  <cp:revision>6</cp:revision>
  <dcterms:created xsi:type="dcterms:W3CDTF">2018-04-29T14:40:03Z</dcterms:created>
  <dcterms:modified xsi:type="dcterms:W3CDTF">2018-04-29T17:34:47Z</dcterms:modified>
</cp:coreProperties>
</file>