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4259" y="1796527"/>
            <a:ext cx="8337176" cy="1742740"/>
          </a:xfrm>
        </p:spPr>
        <p:txBody>
          <a:bodyPr>
            <a:noAutofit/>
          </a:bodyPr>
          <a:lstStyle/>
          <a:p>
            <a:pPr algn="ctr"/>
            <a:r>
              <a:rPr lang="en-US" sz="11500" b="1" dirty="0" err="1" smtClean="0">
                <a:solidFill>
                  <a:srgbClr val="FF0000"/>
                </a:solidFill>
              </a:rPr>
              <a:t>Mucor</a:t>
            </a:r>
            <a:endParaRPr lang="en-US" sz="115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40475" y="5199332"/>
            <a:ext cx="2510809" cy="878740"/>
          </a:xfrm>
        </p:spPr>
        <p:txBody>
          <a:bodyPr/>
          <a:lstStyle/>
          <a:p>
            <a:r>
              <a:rPr lang="en-US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Mr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Hake M. A.</a:t>
            </a:r>
          </a:p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Botany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616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883050"/>
            <a:ext cx="10912532" cy="3539266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The vegetative plant body is </a:t>
            </a:r>
            <a:r>
              <a:rPr lang="en-US" sz="1600" dirty="0" err="1">
                <a:solidFill>
                  <a:srgbClr val="FF0000"/>
                </a:solidFill>
              </a:rPr>
              <a:t>eucarpic</a:t>
            </a:r>
            <a:r>
              <a:rPr lang="en-US" sz="1600" dirty="0">
                <a:solidFill>
                  <a:srgbClr val="FF0000"/>
                </a:solidFill>
              </a:rPr>
              <a:t>, con­sists of white cottony </a:t>
            </a:r>
            <a:r>
              <a:rPr lang="en-US" sz="1600" dirty="0" err="1">
                <a:solidFill>
                  <a:srgbClr val="FF0000"/>
                </a:solidFill>
              </a:rPr>
              <a:t>coenocytic</a:t>
            </a:r>
            <a:r>
              <a:rPr lang="en-US" sz="1600" dirty="0">
                <a:solidFill>
                  <a:srgbClr val="FF0000"/>
                </a:solidFill>
              </a:rPr>
              <a:t> much-branched mycelium. The mycelia ramify all over the sub­stratum. The hyphae are usually prostrate, but some of them penetrate into the substratum and serve the function of both anchorage and absorp­tion of </a:t>
            </a:r>
            <a:r>
              <a:rPr lang="en-US" sz="1600" dirty="0" smtClean="0">
                <a:solidFill>
                  <a:srgbClr val="FF0000"/>
                </a:solidFill>
              </a:rPr>
              <a:t>nutrients</a:t>
            </a:r>
            <a:r>
              <a:rPr lang="en-US" sz="1600" dirty="0">
                <a:solidFill>
                  <a:srgbClr val="FF0000"/>
                </a:solidFill>
              </a:rPr>
              <a:t/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The </a:t>
            </a:r>
            <a:r>
              <a:rPr lang="en-US" sz="1600" dirty="0" err="1">
                <a:solidFill>
                  <a:srgbClr val="FF0000"/>
                </a:solidFill>
              </a:rPr>
              <a:t>hyphal</a:t>
            </a:r>
            <a:r>
              <a:rPr lang="en-US" sz="1600" dirty="0">
                <a:solidFill>
                  <a:srgbClr val="FF0000"/>
                </a:solidFill>
              </a:rPr>
              <a:t> wall is </a:t>
            </a:r>
            <a:r>
              <a:rPr lang="en-US" sz="1600" dirty="0" err="1">
                <a:solidFill>
                  <a:srgbClr val="FF0000"/>
                </a:solidFill>
              </a:rPr>
              <a:t>microfibrillar</a:t>
            </a:r>
            <a:r>
              <a:rPr lang="en-US" sz="1600" dirty="0">
                <a:solidFill>
                  <a:srgbClr val="FF0000"/>
                </a:solidFill>
              </a:rPr>
              <a:t>, consist mainly of chitin-chitosan. In addition, other substances like other polysaccharides, lipids, purines, </a:t>
            </a:r>
            <a:r>
              <a:rPr lang="en-US" sz="1600" dirty="0" err="1">
                <a:solidFill>
                  <a:srgbClr val="FF0000"/>
                </a:solidFill>
              </a:rPr>
              <a:t>pyrimidines</a:t>
            </a:r>
            <a:r>
              <a:rPr lang="en-US" sz="1600" dirty="0">
                <a:solidFill>
                  <a:srgbClr val="FF0000"/>
                </a:solidFill>
              </a:rPr>
              <a:t>, protein, </a:t>
            </a:r>
            <a:r>
              <a:rPr lang="en-US" sz="1600" dirty="0" err="1">
                <a:solidFill>
                  <a:srgbClr val="FF0000"/>
                </a:solidFill>
              </a:rPr>
              <a:t>Ca</a:t>
            </a:r>
            <a:r>
              <a:rPr lang="en-US" sz="1600" dirty="0">
                <a:solidFill>
                  <a:srgbClr val="FF0000"/>
                </a:solidFill>
              </a:rPr>
              <a:t> and Mg are also present. Inner to the cell wall, cell membrane is present which covers the protoplast. The proto­plast contains many nuclei, mitochondria, endo­plasmic reticulum, ribosomes, oil droplets, small vacuoles and other </a:t>
            </a:r>
            <a:r>
              <a:rPr lang="en-US" sz="1600" dirty="0" smtClean="0">
                <a:solidFill>
                  <a:srgbClr val="FF0000"/>
                </a:solidFill>
              </a:rPr>
              <a:t>substances</a:t>
            </a:r>
            <a:r>
              <a:rPr lang="en-US" sz="1600" dirty="0">
                <a:solidFill>
                  <a:srgbClr val="FF0000"/>
                </a:solidFill>
              </a:rPr>
              <a:t/>
            </a:r>
            <a:br>
              <a:rPr lang="en-US" sz="1600" dirty="0">
                <a:solidFill>
                  <a:srgbClr val="FF0000"/>
                </a:solidFill>
              </a:rPr>
            </a:b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11202988" cy="2519979"/>
          </a:xfrm>
        </p:spPr>
        <p:txBody>
          <a:bodyPr>
            <a:normAutofit/>
          </a:bodyPr>
          <a:lstStyle/>
          <a:p>
            <a:r>
              <a:rPr lang="en-US" sz="1400" b="1" dirty="0"/>
              <a:t>Description of </a:t>
            </a:r>
            <a:r>
              <a:rPr lang="en-US" sz="1400" b="1" dirty="0" err="1"/>
              <a:t>Mucor</a:t>
            </a:r>
            <a:r>
              <a:rPr lang="en-US" sz="1400" b="1" dirty="0"/>
              <a:t>:</a:t>
            </a:r>
          </a:p>
          <a:p>
            <a:r>
              <a:rPr lang="en-US" dirty="0">
                <a:solidFill>
                  <a:srgbClr val="FFFF00"/>
                </a:solidFill>
              </a:rPr>
              <a:t>The genus </a:t>
            </a:r>
            <a:r>
              <a:rPr lang="en-US" dirty="0" err="1">
                <a:solidFill>
                  <a:srgbClr val="FFFF00"/>
                </a:solidFill>
              </a:rPr>
              <a:t>Mucor</a:t>
            </a:r>
            <a:r>
              <a:rPr lang="en-US" dirty="0">
                <a:solidFill>
                  <a:srgbClr val="FFFF00"/>
                </a:solidFill>
              </a:rPr>
              <a:t> (L. </a:t>
            </a:r>
            <a:r>
              <a:rPr lang="en-US" dirty="0" err="1">
                <a:solidFill>
                  <a:srgbClr val="FFFF00"/>
                </a:solidFill>
              </a:rPr>
              <a:t>muceo</a:t>
            </a:r>
            <a:r>
              <a:rPr lang="en-US" dirty="0">
                <a:solidFill>
                  <a:srgbClr val="FFFF00"/>
                </a:solidFill>
              </a:rPr>
              <a:t>, be moldy) is represented by about 80 species, found through­out the world and about 17 species from India, commonly known as mold.</a:t>
            </a:r>
          </a:p>
          <a:p>
            <a:r>
              <a:rPr lang="en-US" dirty="0">
                <a:solidFill>
                  <a:srgbClr val="FFFF00"/>
                </a:solidFill>
              </a:rPr>
              <a:t>They grow mostly as saprophytes on decaying fruits and vegetables, in soil (</a:t>
            </a:r>
            <a:r>
              <a:rPr lang="en-US" dirty="0" err="1">
                <a:solidFill>
                  <a:srgbClr val="FFFF00"/>
                </a:solidFill>
              </a:rPr>
              <a:t>Mucor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strictus</a:t>
            </a:r>
            <a:r>
              <a:rPr lang="en-US" dirty="0">
                <a:solidFill>
                  <a:srgbClr val="FFFF00"/>
                </a:solidFill>
              </a:rPr>
              <a:t>, M. </a:t>
            </a:r>
            <a:r>
              <a:rPr lang="en-US" dirty="0" err="1">
                <a:solidFill>
                  <a:srgbClr val="FFFF00"/>
                </a:solidFill>
              </a:rPr>
              <a:t>flavus</a:t>
            </a:r>
            <a:r>
              <a:rPr lang="en-US" dirty="0">
                <a:solidFill>
                  <a:srgbClr val="FFFF00"/>
                </a:solidFill>
              </a:rPr>
              <a:t>), on various food- stuff-like bread, jellies, jams, syrups. M. </a:t>
            </a:r>
            <a:r>
              <a:rPr lang="en-US" dirty="0" err="1">
                <a:solidFill>
                  <a:srgbClr val="FFFF00"/>
                </a:solidFill>
              </a:rPr>
              <a:t>mucedo</a:t>
            </a:r>
            <a:r>
              <a:rPr lang="en-US" dirty="0">
                <a:solidFill>
                  <a:srgbClr val="FFFF00"/>
                </a:solidFill>
              </a:rPr>
              <a:t>, is a coprophilous species (grows on dungs of herbivorous animals like cow etc.), known as black mold.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404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biologydiscussion.com/wp-content/uploads/2016/08/clip_image010_thumb2-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585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904565"/>
            <a:ext cx="14450523" cy="1507067"/>
          </a:xfrm>
        </p:spPr>
        <p:txBody>
          <a:bodyPr>
            <a:normAutofit/>
          </a:bodyPr>
          <a:lstStyle/>
          <a:p>
            <a:r>
              <a:rPr lang="en-US" sz="2400" b="1" dirty="0"/>
              <a:t>Sexual Reproduction</a:t>
            </a:r>
            <a:r>
              <a:rPr lang="en-US" sz="2400" b="1" dirty="0" smtClean="0"/>
              <a:t>:</a:t>
            </a:r>
            <a:br>
              <a:rPr lang="en-US" sz="2400" b="1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6674019" cy="2218765"/>
          </a:xfrm>
        </p:spPr>
        <p:txBody>
          <a:bodyPr/>
          <a:lstStyle/>
          <a:p>
            <a:r>
              <a:rPr lang="en-US" b="1" dirty="0"/>
              <a:t> Asexual Reproduction</a:t>
            </a:r>
            <a:r>
              <a:rPr lang="en-US" b="1" dirty="0" smtClean="0"/>
              <a:t>:</a:t>
            </a:r>
          </a:p>
          <a:p>
            <a:r>
              <a:rPr lang="en-US" b="1" dirty="0"/>
              <a:t>(a) </a:t>
            </a:r>
            <a:r>
              <a:rPr lang="en-US" b="1" dirty="0" err="1" smtClean="0"/>
              <a:t>Sporangiospore</a:t>
            </a:r>
            <a:r>
              <a:rPr lang="en-US" b="1" dirty="0" smtClean="0"/>
              <a:t> </a:t>
            </a:r>
            <a:r>
              <a:rPr lang="en-US" b="1" dirty="0"/>
              <a:t>Formation</a:t>
            </a:r>
            <a:r>
              <a:rPr lang="en-US" b="1" dirty="0" smtClean="0"/>
              <a:t>:</a:t>
            </a:r>
          </a:p>
          <a:p>
            <a:r>
              <a:rPr lang="en-US" b="1" dirty="0"/>
              <a:t>(b) </a:t>
            </a:r>
            <a:r>
              <a:rPr lang="en-US" b="1" dirty="0" err="1"/>
              <a:t>Oidia</a:t>
            </a:r>
            <a:r>
              <a:rPr lang="en-US" b="1" dirty="0" smtClean="0"/>
              <a:t>:</a:t>
            </a:r>
          </a:p>
          <a:p>
            <a:r>
              <a:rPr lang="en-US" b="1" dirty="0" err="1"/>
              <a:t>Chlamydospore</a:t>
            </a:r>
            <a:r>
              <a:rPr lang="en-US" b="1" dirty="0"/>
              <a:t>:</a:t>
            </a:r>
            <a:endParaRPr lang="en-US" b="1" dirty="0" smtClean="0"/>
          </a:p>
        </p:txBody>
      </p:sp>
      <p:pic>
        <p:nvPicPr>
          <p:cNvPr id="2050" name="Picture 2" descr="Life Cycle of Mucor Muce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320" y="99152"/>
            <a:ext cx="7410680" cy="675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15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620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04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83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254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35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6567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25</TotalTime>
  <Words>154</Words>
  <Application>Microsoft Office PowerPoint</Application>
  <PresentationFormat>Widescreen</PresentationFormat>
  <Paragraphs>12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Slice</vt:lpstr>
      <vt:lpstr>Mucor</vt:lpstr>
      <vt:lpstr>The vegetative plant body is eucarpic, con­sists of white cottony coenocytic much-branched mycelium. The mycelia ramify all over the sub­stratum. The hyphae are usually prostrate, but some of them penetrate into the substratum and serve the function of both anchorage and absorp­tion of nutrients The hyphal wall is microfibrillar, consist mainly of chitin-chitosan. In addition, other substances like other polysaccharides, lipids, purines, pyrimidines, protein, Ca and Mg are also present. Inner to the cell wall, cell membrane is present which covers the protoplast. The proto­plast contains many nuclei, mitochondria, endo­plasmic reticulum, ribosomes, oil droplets, small vacuoles and other substances </vt:lpstr>
      <vt:lpstr>PowerPoint Presentation</vt:lpstr>
      <vt:lpstr>Sexual Reproduction: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by adguard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Mucor</dc:title>
  <dc:creator>SANGOLA</dc:creator>
  <cp:lastModifiedBy>SANGOLA</cp:lastModifiedBy>
  <cp:revision>5</cp:revision>
  <dcterms:created xsi:type="dcterms:W3CDTF">2018-06-29T05:09:57Z</dcterms:created>
  <dcterms:modified xsi:type="dcterms:W3CDTF">2018-06-29T05:35:21Z</dcterms:modified>
</cp:coreProperties>
</file>