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DC3DB2-0179-4AB7-8039-75415FD2B0EC}" type="datetimeFigureOut">
              <a:rPr lang="en-US" smtClean="0"/>
              <a:pPr/>
              <a:t>05/03/2014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5200D-FEB4-4E0C-9A30-26C64B533C0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DC3DB2-0179-4AB7-8039-75415FD2B0EC}" type="datetimeFigureOut">
              <a:rPr lang="en-US" smtClean="0"/>
              <a:pPr/>
              <a:t>05/03/2014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A5200D-FEB4-4E0C-9A30-26C64B533C0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0" y="228600"/>
            <a:ext cx="2655869"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1600" b="1" u="sng" dirty="0">
                <a:latin typeface="Calibri" pitchFamily="34" charset="0"/>
                <a:ea typeface="Calibri" pitchFamily="34" charset="0"/>
                <a:cs typeface="Times New Roman" pitchFamily="18" charset="0"/>
              </a:rPr>
              <a:t> </a:t>
            </a:r>
            <a:r>
              <a:rPr lang="en-US" sz="1600" b="1" u="sng" dirty="0" smtClean="0">
                <a:latin typeface="Calibri"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endParaRPr>
          </a:p>
        </p:txBody>
      </p:sp>
      <p:sp>
        <p:nvSpPr>
          <p:cNvPr id="12" name="TextBox 11"/>
          <p:cNvSpPr txBox="1"/>
          <p:nvPr/>
        </p:nvSpPr>
        <p:spPr>
          <a:xfrm>
            <a:off x="1143000" y="381000"/>
            <a:ext cx="6629400" cy="769441"/>
          </a:xfrm>
          <a:prstGeom prst="rect">
            <a:avLst/>
          </a:prstGeom>
          <a:noFill/>
        </p:spPr>
        <p:txBody>
          <a:bodyPr wrap="square" rtlCol="0">
            <a:spAutoFit/>
          </a:bodyPr>
          <a:lstStyle/>
          <a:p>
            <a:r>
              <a:rPr kumimoji="0" lang="en-US" sz="44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            Network </a:t>
            </a:r>
            <a:r>
              <a:rPr kumimoji="0" lang="en-US" sz="44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Security</a:t>
            </a:r>
            <a:endParaRPr lang="en-US" sz="4400" dirty="0"/>
          </a:p>
        </p:txBody>
      </p:sp>
      <p:sp>
        <p:nvSpPr>
          <p:cNvPr id="13" name="TextBox 12"/>
          <p:cNvSpPr txBox="1"/>
          <p:nvPr/>
        </p:nvSpPr>
        <p:spPr>
          <a:xfrm>
            <a:off x="304800" y="1066800"/>
            <a:ext cx="8534400" cy="7294305"/>
          </a:xfrm>
          <a:prstGeom prst="rect">
            <a:avLst/>
          </a:prstGeom>
          <a:noFill/>
        </p:spPr>
        <p:txBody>
          <a:bodyPr wrap="square" rtlCol="0">
            <a:spAutoFit/>
          </a:bodyPr>
          <a:lstStyle/>
          <a:p>
            <a:pPr lvl="0"/>
            <a:r>
              <a:rPr lang="en-US" b="1" u="sng" dirty="0"/>
              <a:t>Security Techniques:</a:t>
            </a:r>
            <a:endParaRPr lang="en-US" dirty="0"/>
          </a:p>
          <a:p>
            <a:pPr lvl="0"/>
            <a:r>
              <a:rPr lang="en-US" dirty="0" smtClean="0"/>
              <a:t>                                         </a:t>
            </a:r>
            <a:r>
              <a:rPr lang="en-US" b="1" i="1" u="sng" dirty="0"/>
              <a:t>Encryption &amp; decryption : </a:t>
            </a:r>
            <a:r>
              <a:rPr lang="en-US" i="1" dirty="0"/>
              <a:t> </a:t>
            </a:r>
            <a:endParaRPr lang="en-US" dirty="0"/>
          </a:p>
          <a:p>
            <a:r>
              <a:rPr lang="en-US" dirty="0" smtClean="0"/>
              <a:t>     </a:t>
            </a:r>
          </a:p>
          <a:p>
            <a:pPr lvl="0"/>
            <a:r>
              <a:rPr lang="en-US" dirty="0" smtClean="0"/>
              <a:t>   </a:t>
            </a:r>
            <a:r>
              <a:rPr lang="en-US" dirty="0"/>
              <a:t>Encryption and decryption are both methods used to ensure the secure passing of </a:t>
            </a:r>
            <a:r>
              <a:rPr lang="en-US" dirty="0" smtClean="0"/>
              <a:t>      </a:t>
            </a:r>
          </a:p>
          <a:p>
            <a:pPr lvl="0"/>
            <a:r>
              <a:rPr lang="en-US" dirty="0"/>
              <a:t> </a:t>
            </a:r>
            <a:r>
              <a:rPr lang="en-US" dirty="0" smtClean="0"/>
              <a:t>     messages </a:t>
            </a:r>
            <a:r>
              <a:rPr lang="en-US" dirty="0"/>
              <a:t>and other sensitive documents and information. </a:t>
            </a:r>
            <a:endParaRPr lang="en-US" dirty="0" smtClean="0"/>
          </a:p>
          <a:p>
            <a:pPr lvl="0"/>
            <a:endParaRPr lang="en-US" dirty="0" smtClean="0"/>
          </a:p>
          <a:p>
            <a:r>
              <a:rPr lang="en-US" dirty="0"/>
              <a:t>Encryption basically means to convert the message into code or jumbled form, so that anybody who does not have the 'key' to decode the code, cannot view it. </a:t>
            </a:r>
            <a:endParaRPr lang="en-US" dirty="0" smtClean="0"/>
          </a:p>
          <a:p>
            <a:endParaRPr lang="en-US" dirty="0"/>
          </a:p>
          <a:p>
            <a:pPr lvl="0"/>
            <a:r>
              <a:rPr lang="en-US" dirty="0"/>
              <a:t>This is usually done by using a 'cipher'. A cipher is a type of algorithm used in encryption that uses a certain described method to scramble the data. </a:t>
            </a:r>
          </a:p>
          <a:p>
            <a:endParaRPr lang="en-US" dirty="0" smtClean="0"/>
          </a:p>
          <a:p>
            <a:pPr lvl="0"/>
            <a:r>
              <a:rPr lang="en-US" dirty="0"/>
              <a:t>The cipher can only be 'deciphered' with a 'key'. A key is the actual 'described method' that was used to scramble the data, and hence the key can also unscramble the data</a:t>
            </a:r>
            <a:r>
              <a:rPr lang="en-US" dirty="0" smtClean="0"/>
              <a:t>.</a:t>
            </a:r>
          </a:p>
          <a:p>
            <a:pPr lvl="0"/>
            <a:endParaRPr lang="en-US" dirty="0" smtClean="0"/>
          </a:p>
          <a:p>
            <a:r>
              <a:rPr lang="en-US" dirty="0"/>
              <a:t>When the data is unscrambled by the use of a key, that is what is known as 'decryption'. It is the opposite of encryption and the 'described method' of scrambling is basically applied in reverse, to unscramble it.</a:t>
            </a:r>
          </a:p>
          <a:p>
            <a:pPr lvl="0"/>
            <a:endParaRPr lang="en-US" dirty="0"/>
          </a:p>
          <a:p>
            <a:endParaRPr lang="en-US" dirty="0"/>
          </a:p>
          <a:p>
            <a:pPr lvl="0"/>
            <a:endParaRPr lang="en-US" dirty="0"/>
          </a:p>
          <a:p>
            <a:endParaRPr lang="en-US" dirty="0"/>
          </a:p>
          <a:p>
            <a:endParaRPr lang="en-US" dirty="0" smtClean="0"/>
          </a:p>
          <a:p>
            <a:endParaRPr lang="en-US" dirty="0"/>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381000"/>
            <a:ext cx="7848600" cy="3139321"/>
          </a:xfrm>
          <a:prstGeom prst="rect">
            <a:avLst/>
          </a:prstGeom>
          <a:noFill/>
        </p:spPr>
        <p:txBody>
          <a:bodyPr wrap="square" rtlCol="0">
            <a:spAutoFit/>
          </a:bodyPr>
          <a:lstStyle/>
          <a:p>
            <a:pPr lvl="0"/>
            <a:r>
              <a:rPr lang="en-US" dirty="0"/>
              <a:t>It is used on the internet to safeguard websites and copyrighted material, as well as in bank ATM machines. </a:t>
            </a:r>
            <a:endParaRPr lang="en-US" dirty="0" smtClean="0"/>
          </a:p>
          <a:p>
            <a:pPr lvl="0"/>
            <a:endParaRPr lang="en-US" dirty="0"/>
          </a:p>
          <a:p>
            <a:pPr lvl="0"/>
            <a:r>
              <a:rPr lang="en-US" dirty="0"/>
              <a:t>The encryption process plays a major factor in our technology advanced lives.  </a:t>
            </a:r>
          </a:p>
          <a:p>
            <a:pPr lvl="0"/>
            <a:r>
              <a:rPr lang="en-US" dirty="0"/>
              <a:t>Encryption/decryption is especially important in wireless communications. </a:t>
            </a:r>
          </a:p>
          <a:p>
            <a:pPr lvl="0"/>
            <a:endParaRPr lang="en-US" dirty="0" smtClean="0"/>
          </a:p>
          <a:p>
            <a:r>
              <a:rPr lang="en-US" dirty="0"/>
              <a:t>This is because wireless circuits are easier to tap than their hard-wired counterparts.</a:t>
            </a:r>
          </a:p>
          <a:p>
            <a:r>
              <a:rPr lang="en-US" dirty="0" smtClean="0"/>
              <a:t>                                        </a:t>
            </a:r>
            <a:r>
              <a:rPr lang="en-US" b="1" dirty="0"/>
              <a:t>Fig. Encryption &amp; decryption </a:t>
            </a:r>
            <a:endParaRPr lang="en-US" dirty="0"/>
          </a:p>
          <a:p>
            <a:pPr lvl="0"/>
            <a:endParaRPr lang="en-US" dirty="0"/>
          </a:p>
          <a:p>
            <a:endParaRPr lang="en-US" dirty="0"/>
          </a:p>
        </p:txBody>
      </p:sp>
      <p:pic>
        <p:nvPicPr>
          <p:cNvPr id="5" name="Picture 4"/>
          <p:cNvPicPr/>
          <p:nvPr/>
        </p:nvPicPr>
        <p:blipFill>
          <a:blip r:embed="rId2"/>
          <a:srcRect/>
          <a:stretch>
            <a:fillRect/>
          </a:stretch>
        </p:blipFill>
        <p:spPr bwMode="auto">
          <a:xfrm>
            <a:off x="685800" y="3124200"/>
            <a:ext cx="74676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04800" y="381000"/>
            <a:ext cx="8534400" cy="2031325"/>
          </a:xfrm>
          <a:prstGeom prst="rect">
            <a:avLst/>
          </a:prstGeom>
          <a:noFill/>
        </p:spPr>
        <p:txBody>
          <a:bodyPr wrap="square" rtlCol="0">
            <a:spAutoFit/>
          </a:bodyPr>
          <a:lstStyle/>
          <a:p>
            <a:r>
              <a:rPr lang="en-US" b="1" u="sng" dirty="0"/>
              <a:t>Secret key encryption :-</a:t>
            </a:r>
            <a:endParaRPr lang="en-US" dirty="0"/>
          </a:p>
          <a:p>
            <a:r>
              <a:rPr lang="en-US" dirty="0" smtClean="0"/>
              <a:t>   This </a:t>
            </a:r>
            <a:r>
              <a:rPr lang="en-US" dirty="0"/>
              <a:t>scheme uses one algorithm and key (secret Key) that can both encode and decode </a:t>
            </a:r>
            <a:r>
              <a:rPr lang="en-US" dirty="0" smtClean="0"/>
              <a:t>    </a:t>
            </a:r>
          </a:p>
          <a:p>
            <a:r>
              <a:rPr lang="en-US" dirty="0"/>
              <a:t> </a:t>
            </a:r>
            <a:r>
              <a:rPr lang="en-US" dirty="0" smtClean="0"/>
              <a:t>    a message.</a:t>
            </a:r>
          </a:p>
          <a:p>
            <a:endParaRPr lang="en-US" dirty="0" smtClean="0"/>
          </a:p>
          <a:p>
            <a:r>
              <a:rPr lang="en-US" dirty="0"/>
              <a:t>So if Alice wants to send a message to Bob, she encrypts the message</a:t>
            </a:r>
            <a:r>
              <a:rPr lang="en-US" dirty="0" smtClean="0"/>
              <a:t>:</a:t>
            </a:r>
          </a:p>
          <a:p>
            <a:endParaRPr lang="en-US" dirty="0"/>
          </a:p>
          <a:p>
            <a:r>
              <a:rPr lang="en-US" dirty="0" smtClean="0"/>
              <a:t>It </a:t>
            </a:r>
            <a:r>
              <a:rPr lang="en-US" dirty="0"/>
              <a:t>is Quite efficient and fast, can encode streams of data.</a:t>
            </a:r>
          </a:p>
        </p:txBody>
      </p:sp>
      <p:pic>
        <p:nvPicPr>
          <p:cNvPr id="11" name="Picture 10"/>
          <p:cNvPicPr/>
          <p:nvPr/>
        </p:nvPicPr>
        <p:blipFill>
          <a:blip r:embed="rId2"/>
          <a:srcRect/>
          <a:stretch>
            <a:fillRect/>
          </a:stretch>
        </p:blipFill>
        <p:spPr bwMode="auto">
          <a:xfrm>
            <a:off x="990600" y="2514600"/>
            <a:ext cx="71628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1000" y="533400"/>
            <a:ext cx="8077200" cy="7294305"/>
          </a:xfrm>
          <a:prstGeom prst="rect">
            <a:avLst/>
          </a:prstGeom>
          <a:noFill/>
        </p:spPr>
        <p:txBody>
          <a:bodyPr wrap="square" rtlCol="0">
            <a:spAutoFit/>
          </a:bodyPr>
          <a:lstStyle/>
          <a:p>
            <a:r>
              <a:rPr lang="en-US" b="1" u="sng" dirty="0" smtClean="0"/>
              <a:t>Public/private key encryption:- </a:t>
            </a:r>
            <a:endParaRPr lang="en-US" dirty="0" smtClean="0"/>
          </a:p>
          <a:p>
            <a:pPr lvl="0"/>
            <a:r>
              <a:rPr lang="en-US" dirty="0" smtClean="0"/>
              <a:t>                                                         This scheme generates a complementary pair of keys, called the public key and the private key, with the property that anything encrypted with the private key can only be decrypted using the matching public key and vice versa.</a:t>
            </a:r>
          </a:p>
          <a:p>
            <a:pPr lvl="0"/>
            <a:endParaRPr lang="en-US" dirty="0" smtClean="0"/>
          </a:p>
          <a:p>
            <a:r>
              <a:rPr lang="en-US" dirty="0" smtClean="0"/>
              <a:t>  </a:t>
            </a:r>
            <a:r>
              <a:rPr lang="en-US" b="1" i="1" u="sng" dirty="0" smtClean="0"/>
              <a:t>Digital Signature :</a:t>
            </a:r>
            <a:r>
              <a:rPr lang="en-US" i="1" dirty="0" smtClean="0"/>
              <a:t> -</a:t>
            </a:r>
            <a:endParaRPr lang="en-US" dirty="0" smtClean="0"/>
          </a:p>
          <a:p>
            <a:r>
              <a:rPr lang="en-US" dirty="0" smtClean="0"/>
              <a:t>                                    A digital signature (not to be confused with a digital certificate) is an electronic signature that can be used to authenticate the identity of the sender of a message or the signer of a document, that has been sent is unchanged. </a:t>
            </a:r>
          </a:p>
          <a:p>
            <a:endParaRPr lang="en-US" dirty="0" smtClean="0"/>
          </a:p>
          <a:p>
            <a:pPr lvl="0"/>
            <a:r>
              <a:rPr lang="en-US" dirty="0" smtClean="0"/>
              <a:t>Digital signatures are easily transportable, cannot be imitated by someone else, and can be automatically time-stamped. </a:t>
            </a:r>
          </a:p>
          <a:p>
            <a:pPr lvl="0"/>
            <a:endParaRPr lang="en-US" dirty="0" smtClean="0"/>
          </a:p>
          <a:p>
            <a:r>
              <a:rPr lang="en-US" dirty="0" smtClean="0"/>
              <a:t>The ability to ensure that the original signed message arrived means that the sender cannot easily reject it later.</a:t>
            </a:r>
          </a:p>
          <a:p>
            <a:endParaRPr lang="en-US" dirty="0" smtClean="0"/>
          </a:p>
          <a:p>
            <a:pPr lvl="0"/>
            <a:r>
              <a:rPr lang="en-US" dirty="0" smtClean="0"/>
              <a:t> A digital signature can be used with any kind of message, whether it is encrypted or not, simply so that the receiver can be sure of the sender's identity and that the message arrived intact. </a:t>
            </a:r>
          </a:p>
          <a:p>
            <a:endParaRPr lang="en-US" dirty="0" smtClean="0"/>
          </a:p>
          <a:p>
            <a:pPr lvl="0"/>
            <a:endParaRPr lang="en-US" dirty="0" smtClean="0"/>
          </a:p>
          <a:p>
            <a:endParaRPr lang="en-US" dirty="0" smtClean="0"/>
          </a:p>
          <a:p>
            <a:pPr lvl="0"/>
            <a:r>
              <a:rPr lang="en-US" dirty="0" smtClean="0"/>
              <a:t>                                  </a:t>
            </a:r>
          </a:p>
          <a:p>
            <a:pPr lvl="0"/>
            <a:endParaRPr lang="en-US" dirty="0" smtClean="0"/>
          </a:p>
          <a:p>
            <a:r>
              <a:rPr lang="en-US"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457200"/>
            <a:ext cx="8458200" cy="2031325"/>
          </a:xfrm>
          <a:prstGeom prst="rect">
            <a:avLst/>
          </a:prstGeom>
          <a:noFill/>
        </p:spPr>
        <p:txBody>
          <a:bodyPr wrap="square" rtlCol="0">
            <a:spAutoFit/>
          </a:bodyPr>
          <a:lstStyle/>
          <a:p>
            <a:pPr lvl="0"/>
            <a:r>
              <a:rPr lang="en-US" dirty="0" smtClean="0"/>
              <a:t>A digital certificate contains the digital signature of the certificate-issuing authority so that anyone can verify that the certificate is real.</a:t>
            </a:r>
          </a:p>
          <a:p>
            <a:pPr lvl="0"/>
            <a:endParaRPr lang="en-US" dirty="0" smtClean="0"/>
          </a:p>
          <a:p>
            <a:r>
              <a:rPr lang="en-US" dirty="0" smtClean="0"/>
              <a:t>Digital signature can be achieved in two ways: signing the document or signing a digest of the document.</a:t>
            </a:r>
          </a:p>
          <a:p>
            <a:pPr lvl="0"/>
            <a:endParaRPr lang="en-US" dirty="0" smtClean="0"/>
          </a:p>
          <a:p>
            <a:endParaRPr lang="en-US" dirty="0"/>
          </a:p>
        </p:txBody>
      </p:sp>
      <p:pic>
        <p:nvPicPr>
          <p:cNvPr id="5" name="Picture 4"/>
          <p:cNvPicPr/>
          <p:nvPr/>
        </p:nvPicPr>
        <p:blipFill>
          <a:blip r:embed="rId2"/>
          <a:srcRect/>
          <a:stretch>
            <a:fillRect/>
          </a:stretch>
        </p:blipFill>
        <p:spPr bwMode="auto">
          <a:xfrm>
            <a:off x="914400" y="2286000"/>
            <a:ext cx="7391400"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533400"/>
            <a:ext cx="8229600" cy="6740307"/>
          </a:xfrm>
          <a:prstGeom prst="rect">
            <a:avLst/>
          </a:prstGeom>
          <a:noFill/>
        </p:spPr>
        <p:txBody>
          <a:bodyPr wrap="square" rtlCol="0">
            <a:spAutoFit/>
          </a:bodyPr>
          <a:lstStyle/>
          <a:p>
            <a:r>
              <a:rPr lang="en-US" b="1" u="sng" dirty="0" smtClean="0"/>
              <a:t>Signing the Document :-</a:t>
            </a:r>
          </a:p>
          <a:p>
            <a:r>
              <a:rPr lang="en-US" b="1" u="sng" dirty="0" smtClean="0"/>
              <a:t>                                         </a:t>
            </a:r>
          </a:p>
          <a:p>
            <a:pPr lvl="0"/>
            <a:r>
              <a:rPr lang="en-US" dirty="0" smtClean="0"/>
              <a:t>Possibly, the easier, but less efficient way is to sign the document itself. </a:t>
            </a:r>
          </a:p>
          <a:p>
            <a:pPr lvl="0"/>
            <a:endParaRPr lang="en-US" dirty="0" smtClean="0"/>
          </a:p>
          <a:p>
            <a:pPr lvl="0"/>
            <a:r>
              <a:rPr lang="en-US" dirty="0" smtClean="0"/>
              <a:t>Signing a document is encrypting it with the private key of the sender; verifying the document is decrypting it with the public key of the sender.</a:t>
            </a:r>
          </a:p>
          <a:p>
            <a:pPr lvl="0"/>
            <a:endParaRPr lang="en-US" dirty="0" smtClean="0"/>
          </a:p>
          <a:p>
            <a:r>
              <a:rPr lang="en-US" b="1" u="sng" dirty="0" smtClean="0"/>
              <a:t>Signing the Digest;</a:t>
            </a:r>
          </a:p>
          <a:p>
            <a:endParaRPr lang="en-US" b="1" u="sng" dirty="0" smtClean="0"/>
          </a:p>
          <a:p>
            <a:pPr lvl="0"/>
            <a:r>
              <a:rPr lang="en-US" dirty="0" smtClean="0"/>
              <a:t>    In a digital signature system, our messages are normally long, but we have to use public keys. </a:t>
            </a:r>
          </a:p>
          <a:p>
            <a:pPr lvl="0"/>
            <a:endParaRPr lang="en-US" dirty="0" smtClean="0"/>
          </a:p>
          <a:p>
            <a:r>
              <a:rPr lang="en-US" dirty="0" smtClean="0"/>
              <a:t> The solution is not to sign the message itself; instead, we sign a digest of the message.</a:t>
            </a:r>
          </a:p>
          <a:p>
            <a:endParaRPr lang="en-US" dirty="0" smtClean="0"/>
          </a:p>
          <a:p>
            <a:pPr lvl="0"/>
            <a:r>
              <a:rPr lang="en-US" dirty="0" smtClean="0"/>
              <a:t>The sender can sign the message digest, and the receiver can verify the message digest.</a:t>
            </a:r>
          </a:p>
          <a:p>
            <a:r>
              <a:rPr lang="en-US" dirty="0" smtClean="0"/>
              <a:t> </a:t>
            </a:r>
          </a:p>
          <a:p>
            <a:endParaRPr lang="en-US" dirty="0" smtClean="0"/>
          </a:p>
          <a:p>
            <a:pPr lvl="0"/>
            <a:endParaRPr lang="en-US" dirty="0" smtClean="0"/>
          </a:p>
          <a:p>
            <a:endParaRPr lang="en-US" dirty="0" smtClean="0"/>
          </a:p>
          <a:p>
            <a:pPr lvl="0"/>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228600" y="381000"/>
            <a:ext cx="3031286" cy="3095445"/>
          </a:xfrm>
          <a:prstGeom prst="rect">
            <a:avLst/>
          </a:prstGeom>
          <a:noFill/>
          <a:ln w="9525">
            <a:noFill/>
            <a:miter lim="800000"/>
            <a:headEnd/>
            <a:tailEnd/>
          </a:ln>
        </p:spPr>
      </p:pic>
      <p:sp>
        <p:nvSpPr>
          <p:cNvPr id="14337" name="Text Box 1"/>
          <p:cNvSpPr txBox="1">
            <a:spLocks noChangeArrowheads="1"/>
          </p:cNvSpPr>
          <p:nvPr/>
        </p:nvSpPr>
        <p:spPr bwMode="auto">
          <a:xfrm>
            <a:off x="3429000" y="2133600"/>
            <a:ext cx="1066800" cy="838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rPr>
              <a:t>Message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rPr>
              <a:t>and</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rPr>
              <a:t>signature</a:t>
            </a:r>
            <a:endParaRPr kumimoji="0" lang="en-US" sz="1800" b="0" i="0" u="none" strike="noStrike" cap="none" normalizeH="0" baseline="0" smtClean="0">
              <a:ln>
                <a:noFill/>
              </a:ln>
              <a:solidFill>
                <a:schemeClr val="tx1"/>
              </a:solidFill>
              <a:effectLst/>
              <a:latin typeface="Arial" pitchFamily="34" charset="0"/>
            </a:endParaRPr>
          </a:p>
        </p:txBody>
      </p:sp>
      <p:pic>
        <p:nvPicPr>
          <p:cNvPr id="8" name="Picture 7"/>
          <p:cNvPicPr/>
          <p:nvPr/>
        </p:nvPicPr>
        <p:blipFill>
          <a:blip r:embed="rId3"/>
          <a:srcRect/>
          <a:stretch>
            <a:fillRect/>
          </a:stretch>
        </p:blipFill>
        <p:spPr bwMode="auto">
          <a:xfrm>
            <a:off x="4876800" y="609600"/>
            <a:ext cx="3276600" cy="2897492"/>
          </a:xfrm>
          <a:prstGeom prst="rect">
            <a:avLst/>
          </a:prstGeom>
          <a:noFill/>
          <a:ln w="9525">
            <a:noFill/>
            <a:miter lim="800000"/>
            <a:headEnd/>
            <a:tailEnd/>
          </a:ln>
        </p:spPr>
      </p:pic>
      <p:sp>
        <p:nvSpPr>
          <p:cNvPr id="9" name="TextBox 8"/>
          <p:cNvSpPr txBox="1"/>
          <p:nvPr/>
        </p:nvSpPr>
        <p:spPr>
          <a:xfrm>
            <a:off x="228600" y="3962400"/>
            <a:ext cx="8534400" cy="2308324"/>
          </a:xfrm>
          <a:prstGeom prst="rect">
            <a:avLst/>
          </a:prstGeom>
          <a:noFill/>
        </p:spPr>
        <p:txBody>
          <a:bodyPr wrap="square" rtlCol="0">
            <a:spAutoFit/>
          </a:bodyPr>
          <a:lstStyle/>
          <a:p>
            <a:pPr lvl="0"/>
            <a:r>
              <a:rPr lang="en-US" dirty="0" smtClean="0"/>
              <a:t>A digest is made out of the message at Alice's site. The digest then goes </a:t>
            </a:r>
            <a:r>
              <a:rPr lang="en-US" dirty="0" err="1" smtClean="0"/>
              <a:t>throug</a:t>
            </a:r>
            <a:endParaRPr lang="en-US" dirty="0" smtClean="0"/>
          </a:p>
          <a:p>
            <a:r>
              <a:rPr lang="en-US" dirty="0" smtClean="0"/>
              <a:t>The signing process using Alice's private key. Alice then sends the message and the signature to Bob.</a:t>
            </a:r>
          </a:p>
          <a:p>
            <a:r>
              <a:rPr lang="en-US" dirty="0" smtClean="0"/>
              <a:t> </a:t>
            </a:r>
          </a:p>
          <a:p>
            <a:pPr lvl="0"/>
            <a:r>
              <a:rPr lang="en-US" dirty="0" smtClean="0"/>
              <a:t>At Bob's site, using the same public hash function, a digest is first created out of the received message.</a:t>
            </a:r>
          </a:p>
          <a:p>
            <a:r>
              <a:rPr lang="en-US" dirty="0" smtClean="0"/>
              <a:t>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33400"/>
            <a:ext cx="8382000" cy="6186309"/>
          </a:xfrm>
          <a:prstGeom prst="rect">
            <a:avLst/>
          </a:prstGeom>
          <a:noFill/>
        </p:spPr>
        <p:txBody>
          <a:bodyPr wrap="square" rtlCol="0">
            <a:spAutoFit/>
          </a:bodyPr>
          <a:lstStyle/>
          <a:p>
            <a:pPr lvl="0"/>
            <a:r>
              <a:rPr lang="en-US" dirty="0" smtClean="0"/>
              <a:t>And then verify the newly created digest and received digest.</a:t>
            </a:r>
          </a:p>
          <a:p>
            <a:pPr lvl="0"/>
            <a:endParaRPr lang="en-US" dirty="0" smtClean="0"/>
          </a:p>
          <a:p>
            <a:pPr lvl="0"/>
            <a:r>
              <a:rPr lang="en-US" dirty="0" smtClean="0"/>
              <a:t>If both digests are same the message is accepted; otherwise, it is rejected. </a:t>
            </a:r>
          </a:p>
          <a:p>
            <a:pPr lvl="0"/>
            <a:endParaRPr lang="en-US" dirty="0" smtClean="0"/>
          </a:p>
          <a:p>
            <a:r>
              <a:rPr lang="en-US" dirty="0" smtClean="0"/>
              <a:t> </a:t>
            </a:r>
            <a:r>
              <a:rPr lang="en-US" b="1" i="1" u="sng" dirty="0" smtClean="0"/>
              <a:t>Cryptography</a:t>
            </a:r>
            <a:r>
              <a:rPr lang="en-US" i="1" dirty="0" smtClean="0"/>
              <a:t> :  </a:t>
            </a:r>
            <a:endParaRPr lang="en-US" dirty="0" smtClean="0"/>
          </a:p>
          <a:p>
            <a:pPr lvl="0"/>
            <a:r>
              <a:rPr lang="en-US" dirty="0" smtClean="0"/>
              <a:t>       </a:t>
            </a:r>
          </a:p>
          <a:p>
            <a:pPr lvl="0"/>
            <a:r>
              <a:rPr lang="en-US" dirty="0" smtClean="0"/>
              <a:t>      The word is derived from the Greek </a:t>
            </a:r>
            <a:r>
              <a:rPr lang="en-US" dirty="0" err="1" smtClean="0"/>
              <a:t>kryptos</a:t>
            </a:r>
            <a:r>
              <a:rPr lang="en-US" dirty="0" smtClean="0"/>
              <a:t>, meaning "secret writing”. </a:t>
            </a:r>
          </a:p>
          <a:p>
            <a:pPr lvl="0"/>
            <a:r>
              <a:rPr lang="en-US" dirty="0" smtClean="0"/>
              <a:t>      The original message, before being transformed, is called plaintext.</a:t>
            </a:r>
          </a:p>
          <a:p>
            <a:pPr lvl="0"/>
            <a:r>
              <a:rPr lang="en-US" dirty="0" smtClean="0"/>
              <a:t>       An encryption algorithm transforms the plaintext  into </a:t>
            </a:r>
            <a:r>
              <a:rPr lang="en-US" dirty="0" err="1" smtClean="0"/>
              <a:t>ciphertext</a:t>
            </a:r>
            <a:r>
              <a:rPr lang="en-US" dirty="0" smtClean="0"/>
              <a:t>;</a:t>
            </a:r>
          </a:p>
          <a:p>
            <a:pPr lvl="0"/>
            <a:r>
              <a:rPr lang="en-US" dirty="0" smtClean="0"/>
              <a:t>       A decryption algorithm transforms the </a:t>
            </a:r>
            <a:r>
              <a:rPr lang="en-US" dirty="0" err="1" smtClean="0"/>
              <a:t>ciphertext</a:t>
            </a:r>
            <a:r>
              <a:rPr lang="en-US" dirty="0" smtClean="0"/>
              <a:t> back into plaintext.</a:t>
            </a:r>
          </a:p>
          <a:p>
            <a:pPr lvl="0"/>
            <a:r>
              <a:rPr lang="en-US" dirty="0" smtClean="0"/>
              <a:t>      The sender uses an encryption algorithm, and the receiver uses a decryption    </a:t>
            </a:r>
          </a:p>
          <a:p>
            <a:pPr lvl="0"/>
            <a:r>
              <a:rPr lang="en-US" dirty="0" smtClean="0"/>
              <a:t>      algorithm.</a:t>
            </a:r>
          </a:p>
          <a:p>
            <a:pPr lvl="0"/>
            <a:r>
              <a:rPr lang="en-US" dirty="0" smtClean="0"/>
              <a:t>    </a:t>
            </a:r>
          </a:p>
          <a:p>
            <a:r>
              <a:rPr lang="en-US" dirty="0" smtClean="0"/>
              <a:t>      Modern cryptography concerns itself with the following four objectives:</a:t>
            </a:r>
          </a:p>
          <a:p>
            <a:pPr lvl="0"/>
            <a:r>
              <a:rPr lang="en-US" dirty="0" smtClean="0"/>
              <a:t>     </a:t>
            </a:r>
          </a:p>
          <a:p>
            <a:r>
              <a:rPr lang="en-US" dirty="0" smtClean="0"/>
              <a:t>  </a:t>
            </a:r>
            <a:r>
              <a:rPr lang="en-US" u="sng" dirty="0" smtClean="0"/>
              <a:t>Confidentiality</a:t>
            </a:r>
            <a:r>
              <a:rPr lang="en-US" dirty="0" smtClean="0"/>
              <a:t> (the information cannot be understood by anyone for whom it was unintended)</a:t>
            </a:r>
          </a:p>
          <a:p>
            <a:pPr lvl="0"/>
            <a:endParaRPr lang="en-US" dirty="0" smtClean="0"/>
          </a:p>
          <a:p>
            <a:r>
              <a:rPr lang="en-US" dirty="0" smtClean="0"/>
              <a:t>  </a:t>
            </a:r>
            <a:r>
              <a:rPr lang="en-US" u="sng" dirty="0" smtClean="0"/>
              <a:t>Integrity</a:t>
            </a:r>
            <a:r>
              <a:rPr lang="en-US" dirty="0" smtClean="0"/>
              <a:t> (the information cannot be altered in storage or transit between sender and intended receiver without the alteration being detected)</a:t>
            </a:r>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305800" cy="6401753"/>
          </a:xfrm>
          <a:prstGeom prst="rect">
            <a:avLst/>
          </a:prstGeom>
          <a:noFill/>
        </p:spPr>
        <p:txBody>
          <a:bodyPr wrap="square" rtlCol="0">
            <a:spAutoFit/>
          </a:bodyPr>
          <a:lstStyle/>
          <a:p>
            <a:pPr lvl="0"/>
            <a:r>
              <a:rPr lang="en-US" u="sng" dirty="0" smtClean="0"/>
              <a:t>Non-repudiation</a:t>
            </a:r>
            <a:r>
              <a:rPr lang="en-US" dirty="0" smtClean="0"/>
              <a:t> (the creator/sender of the information cannot deny at a later stage his or her intentions in the creation or transmission of the information)</a:t>
            </a:r>
          </a:p>
          <a:p>
            <a:pPr lvl="0"/>
            <a:endParaRPr lang="en-US" dirty="0" smtClean="0"/>
          </a:p>
          <a:p>
            <a:pPr lvl="0"/>
            <a:r>
              <a:rPr lang="en-US" u="sng" dirty="0" smtClean="0"/>
              <a:t>Authentication</a:t>
            </a:r>
            <a:r>
              <a:rPr lang="en-US" dirty="0" smtClean="0"/>
              <a:t> (the sender and receiver can confirm each others identity and the origin/destination of the information)</a:t>
            </a:r>
          </a:p>
          <a:p>
            <a:pPr lvl="0"/>
            <a:endParaRPr lang="en-US" dirty="0" smtClean="0"/>
          </a:p>
          <a:p>
            <a:r>
              <a:rPr lang="en-US" dirty="0" smtClean="0"/>
              <a:t> </a:t>
            </a:r>
            <a:r>
              <a:rPr lang="en-US" b="1" u="sng" dirty="0" smtClean="0"/>
              <a:t>Advantages And Disadvantages of Cryptography</a:t>
            </a:r>
          </a:p>
          <a:p>
            <a:endParaRPr lang="en-US" b="1" u="sng" dirty="0" smtClean="0"/>
          </a:p>
          <a:p>
            <a:r>
              <a:rPr lang="en-US" b="1" u="sng" dirty="0" smtClean="0"/>
              <a:t>   Advantages:</a:t>
            </a:r>
            <a:endParaRPr lang="en-US" dirty="0" smtClean="0"/>
          </a:p>
          <a:p>
            <a:r>
              <a:rPr lang="en-US" dirty="0" smtClean="0"/>
              <a:t>                 </a:t>
            </a:r>
          </a:p>
          <a:p>
            <a:r>
              <a:rPr lang="en-US" dirty="0" smtClean="0"/>
              <a:t>               1. The biggest advantage of public key cryptography is the secure nature of the private key. </a:t>
            </a:r>
          </a:p>
          <a:p>
            <a:endParaRPr lang="en-US" dirty="0" smtClean="0"/>
          </a:p>
          <a:p>
            <a:r>
              <a:rPr lang="en-US" dirty="0" smtClean="0"/>
              <a:t>  2. It enables the use of digital certificates and digital timestamps, which is a very secure technique of signature authorization. </a:t>
            </a:r>
          </a:p>
          <a:p>
            <a:endParaRPr lang="en-US" dirty="0" smtClean="0"/>
          </a:p>
          <a:p>
            <a:r>
              <a:rPr lang="en-US" dirty="0" smtClean="0"/>
              <a:t>  </a:t>
            </a:r>
            <a:r>
              <a:rPr lang="en-US" b="1" u="sng" dirty="0" smtClean="0"/>
              <a:t>Disadvantages:</a:t>
            </a:r>
            <a:endParaRPr lang="en-US" dirty="0" smtClean="0"/>
          </a:p>
          <a:p>
            <a:r>
              <a:rPr lang="en-US" dirty="0" smtClean="0"/>
              <a:t>    </a:t>
            </a:r>
          </a:p>
          <a:p>
            <a:r>
              <a:rPr lang="en-US" dirty="0" smtClean="0"/>
              <a:t>   1. Transmission time for documents encrypted using public key cryptography are significantly slower then symmetric cryptography. </a:t>
            </a:r>
          </a:p>
          <a:p>
            <a:endParaRPr lang="en-US" dirty="0" smtClean="0"/>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458200" cy="5909310"/>
          </a:xfrm>
          <a:prstGeom prst="rect">
            <a:avLst/>
          </a:prstGeom>
          <a:noFill/>
        </p:spPr>
        <p:txBody>
          <a:bodyPr wrap="square" rtlCol="0">
            <a:spAutoFit/>
          </a:bodyPr>
          <a:lstStyle/>
          <a:p>
            <a:r>
              <a:rPr lang="en-US" dirty="0" smtClean="0"/>
              <a:t>2. The key sizes must be significantly larger than symmetric cryptography to achieve the same level of protection.</a:t>
            </a:r>
          </a:p>
          <a:p>
            <a:endParaRPr lang="en-US" dirty="0" smtClean="0"/>
          </a:p>
          <a:p>
            <a:r>
              <a:rPr lang="en-US" dirty="0" smtClean="0"/>
              <a:t> 3. Public key cryptography is susceptible to impersonation attacks.</a:t>
            </a:r>
          </a:p>
          <a:p>
            <a:r>
              <a:rPr lang="en-US" dirty="0" smtClean="0"/>
              <a:t>  </a:t>
            </a:r>
          </a:p>
          <a:p>
            <a:pPr lvl="0"/>
            <a:r>
              <a:rPr lang="en-US" dirty="0" smtClean="0"/>
              <a:t> We can divide all the cryptography algorithms (ciphers) into two groups: </a:t>
            </a:r>
          </a:p>
          <a:p>
            <a:r>
              <a:rPr lang="en-US" dirty="0" smtClean="0"/>
              <a:t>    </a:t>
            </a:r>
          </a:p>
          <a:p>
            <a:pPr lvl="0"/>
            <a:r>
              <a:rPr lang="en-US" dirty="0" smtClean="0"/>
              <a:t>  1.  Symmetric key (also called secret-key) cryptography algorithms </a:t>
            </a:r>
          </a:p>
          <a:p>
            <a:pPr lvl="0"/>
            <a:r>
              <a:rPr lang="en-US" dirty="0" smtClean="0"/>
              <a:t>   2.  Asymmetric (also called public-key) cryptography algorithms.</a:t>
            </a:r>
          </a:p>
          <a:p>
            <a:pPr lvl="0"/>
            <a:endParaRPr lang="en-US" dirty="0" smtClean="0"/>
          </a:p>
          <a:p>
            <a:r>
              <a:rPr lang="en-US" dirty="0" smtClean="0"/>
              <a:t> </a:t>
            </a:r>
            <a:r>
              <a:rPr lang="en-US" b="1" u="sng" dirty="0" err="1" smtClean="0"/>
              <a:t>Symmetric·Key</a:t>
            </a:r>
            <a:r>
              <a:rPr lang="en-US" b="1" u="sng" dirty="0" smtClean="0"/>
              <a:t> Cryptography</a:t>
            </a:r>
            <a:endParaRPr lang="en-US" dirty="0" smtClean="0"/>
          </a:p>
          <a:p>
            <a:pPr lvl="0"/>
            <a:r>
              <a:rPr lang="en-US" dirty="0" smtClean="0"/>
              <a:t>     </a:t>
            </a:r>
          </a:p>
          <a:p>
            <a:pPr lvl="0"/>
            <a:r>
              <a:rPr lang="en-US" dirty="0" smtClean="0"/>
              <a:t>    In symmetric-key cryptography, the same key is used by both parties. </a:t>
            </a:r>
          </a:p>
          <a:p>
            <a:pPr lvl="0"/>
            <a:endParaRPr lang="en-US" dirty="0" smtClean="0"/>
          </a:p>
          <a:p>
            <a:pPr lvl="0"/>
            <a:r>
              <a:rPr lang="en-US" dirty="0" smtClean="0"/>
              <a:t>    The sender uses this key and an encryption algorithm to encrypt data.</a:t>
            </a:r>
          </a:p>
          <a:p>
            <a:pPr lvl="0"/>
            <a:endParaRPr lang="en-US" dirty="0" smtClean="0"/>
          </a:p>
          <a:p>
            <a:pPr lvl="0"/>
            <a:r>
              <a:rPr lang="en-US" dirty="0" smtClean="0"/>
              <a:t>    The receiver uses the same key and the corresponding decryption algorithm to    </a:t>
            </a:r>
          </a:p>
          <a:p>
            <a:pPr lvl="0"/>
            <a:r>
              <a:rPr lang="en-US" dirty="0" smtClean="0"/>
              <a:t>     decrypt the data.</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457200" y="228601"/>
            <a:ext cx="8000999" cy="1676399"/>
          </a:xfrm>
          <a:prstGeom prst="rect">
            <a:avLst/>
          </a:prstGeom>
          <a:noFill/>
          <a:ln w="9525">
            <a:noFill/>
            <a:miter lim="800000"/>
            <a:headEnd/>
            <a:tailEnd/>
          </a:ln>
        </p:spPr>
      </p:pic>
      <p:sp>
        <p:nvSpPr>
          <p:cNvPr id="5" name="TextBox 4"/>
          <p:cNvSpPr txBox="1"/>
          <p:nvPr/>
        </p:nvSpPr>
        <p:spPr>
          <a:xfrm>
            <a:off x="533400" y="2133600"/>
            <a:ext cx="8001000" cy="3416320"/>
          </a:xfrm>
          <a:prstGeom prst="rect">
            <a:avLst/>
          </a:prstGeom>
          <a:noFill/>
        </p:spPr>
        <p:txBody>
          <a:bodyPr wrap="square" rtlCol="0">
            <a:spAutoFit/>
          </a:bodyPr>
          <a:lstStyle/>
          <a:p>
            <a:r>
              <a:rPr lang="en-US" b="1" u="sng" dirty="0" smtClean="0"/>
              <a:t>Asymmetric-Key Cryptography</a:t>
            </a:r>
            <a:endParaRPr lang="en-US" dirty="0" smtClean="0"/>
          </a:p>
          <a:p>
            <a:endParaRPr lang="en-US" dirty="0" smtClean="0"/>
          </a:p>
          <a:p>
            <a:pPr lvl="0"/>
            <a:r>
              <a:rPr lang="en-US" dirty="0" smtClean="0"/>
              <a:t>      In asymmetric or public-key cryptography, there are two keys: a private key and    </a:t>
            </a:r>
          </a:p>
          <a:p>
            <a:pPr lvl="0"/>
            <a:r>
              <a:rPr lang="en-US" dirty="0" smtClean="0"/>
              <a:t>      a public key.</a:t>
            </a:r>
          </a:p>
          <a:p>
            <a:pPr lvl="0"/>
            <a:r>
              <a:rPr lang="en-US" dirty="0" smtClean="0"/>
              <a:t>      The private key is kept by the receiver. The public key is announced to the public.</a:t>
            </a:r>
          </a:p>
          <a:p>
            <a:pPr lvl="0"/>
            <a:r>
              <a:rPr lang="en-US" dirty="0" smtClean="0"/>
              <a:t>       Imagine Alice wants to send a message to Bob. Alice uses the public key to  </a:t>
            </a:r>
          </a:p>
          <a:p>
            <a:pPr lvl="0"/>
            <a:r>
              <a:rPr lang="en-US" dirty="0" smtClean="0"/>
              <a:t>        encrypt the message. </a:t>
            </a:r>
          </a:p>
          <a:p>
            <a:pPr lvl="0"/>
            <a:r>
              <a:rPr lang="en-US" dirty="0" smtClean="0"/>
              <a:t>       When the message is received by Bob, the private key is used to decrypt the       </a:t>
            </a:r>
          </a:p>
          <a:p>
            <a:pPr lvl="0"/>
            <a:r>
              <a:rPr lang="en-US" dirty="0" smtClean="0"/>
              <a:t>        message.</a:t>
            </a:r>
          </a:p>
          <a:p>
            <a:pPr lvl="0"/>
            <a:endParaRPr lang="en-US" dirty="0" smtClean="0"/>
          </a:p>
          <a:p>
            <a:r>
              <a:rPr lang="en-US" dirty="0" smtClean="0"/>
              <a:t>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533400" y="533400"/>
            <a:ext cx="7772399" cy="2285999"/>
          </a:xfrm>
          <a:prstGeom prst="rect">
            <a:avLst/>
          </a:prstGeom>
          <a:noFill/>
          <a:ln w="9525">
            <a:noFill/>
            <a:miter lim="800000"/>
            <a:headEnd/>
            <a:tailEnd/>
          </a:ln>
        </p:spPr>
      </p:pic>
      <p:sp>
        <p:nvSpPr>
          <p:cNvPr id="7" name="TextBox 6"/>
          <p:cNvSpPr txBox="1"/>
          <p:nvPr/>
        </p:nvSpPr>
        <p:spPr>
          <a:xfrm>
            <a:off x="685800" y="3200400"/>
            <a:ext cx="8153400" cy="3416320"/>
          </a:xfrm>
          <a:prstGeom prst="rect">
            <a:avLst/>
          </a:prstGeom>
          <a:noFill/>
        </p:spPr>
        <p:txBody>
          <a:bodyPr wrap="square" rtlCol="0">
            <a:spAutoFit/>
          </a:bodyPr>
          <a:lstStyle/>
          <a:p>
            <a:pPr lvl="0"/>
            <a:r>
              <a:rPr lang="en-US" b="1" i="1" u="sng" dirty="0" smtClean="0"/>
              <a:t>Firewall:</a:t>
            </a:r>
            <a:r>
              <a:rPr lang="en-US" i="1" dirty="0" smtClean="0"/>
              <a:t> </a:t>
            </a:r>
            <a:endParaRPr lang="en-US" dirty="0" smtClean="0"/>
          </a:p>
          <a:p>
            <a:r>
              <a:rPr lang="en-US" dirty="0" smtClean="0"/>
              <a:t>     </a:t>
            </a:r>
          </a:p>
          <a:p>
            <a:pPr lvl="0"/>
            <a:r>
              <a:rPr lang="en-US" dirty="0" smtClean="0"/>
              <a:t>       A firewall is a set of related programs, located at a network gateway server,    </a:t>
            </a:r>
          </a:p>
          <a:p>
            <a:pPr lvl="0"/>
            <a:r>
              <a:rPr lang="en-US" dirty="0" smtClean="0"/>
              <a:t>       that protects the resources of a private network from users from other networks.</a:t>
            </a:r>
          </a:p>
          <a:p>
            <a:pPr lvl="0"/>
            <a:r>
              <a:rPr lang="en-US" dirty="0" smtClean="0"/>
              <a:t>     </a:t>
            </a:r>
          </a:p>
          <a:p>
            <a:pPr lvl="0"/>
            <a:r>
              <a:rPr lang="en-US" dirty="0" smtClean="0"/>
              <a:t>    An company with an intranet that allows its workers access to the wider Internet installs a firewall to prevent outsiders from accessing its own private data resources and for controlling what outside resources its own users have access to. </a:t>
            </a:r>
          </a:p>
          <a:p>
            <a:r>
              <a:rPr lang="en-US" dirty="0" smtClean="0"/>
              <a:t>  </a:t>
            </a:r>
          </a:p>
          <a:p>
            <a:pPr lvl="0"/>
            <a:r>
              <a:rPr lang="en-US" dirty="0" smtClean="0"/>
              <a:t> Basically, a firewall, working closely with a router program, examines each network packet to determine whether to forward it toward its destination.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457200"/>
            <a:ext cx="8382000" cy="4801314"/>
          </a:xfrm>
          <a:prstGeom prst="rect">
            <a:avLst/>
          </a:prstGeom>
          <a:noFill/>
        </p:spPr>
        <p:txBody>
          <a:bodyPr wrap="square" rtlCol="0">
            <a:spAutoFit/>
          </a:bodyPr>
          <a:lstStyle/>
          <a:p>
            <a:pPr lvl="0"/>
            <a:r>
              <a:rPr lang="en-US" dirty="0" smtClean="0"/>
              <a:t>A firewall also includes or works with a proxy server that makes network requests on behalf of workstation users. </a:t>
            </a:r>
          </a:p>
          <a:p>
            <a:endParaRPr lang="en-US" dirty="0" smtClean="0"/>
          </a:p>
          <a:p>
            <a:pPr lvl="0"/>
            <a:r>
              <a:rPr lang="en-US" dirty="0" smtClean="0"/>
              <a:t>   A firewall is often installed in a specially designated computer separate from the rest of the network so that no incoming request can get directly at private network resources.</a:t>
            </a:r>
          </a:p>
          <a:p>
            <a:endParaRPr lang="en-US" dirty="0" smtClean="0"/>
          </a:p>
          <a:p>
            <a:pPr lvl="0"/>
            <a:r>
              <a:rPr lang="en-US" dirty="0" smtClean="0"/>
              <a:t> For mobile users, firewalls allow remote access in to the private network by the use of secure logon procedures and authentication certificates.</a:t>
            </a:r>
          </a:p>
          <a:p>
            <a:endParaRPr lang="en-US" dirty="0" smtClean="0"/>
          </a:p>
          <a:p>
            <a:pPr lvl="0"/>
            <a:r>
              <a:rPr lang="en-US" dirty="0" smtClean="0"/>
              <a:t> A number of companies make firewall products. Features include logging and reporting, automatic alarms at given thresholds of attack, and a graphical user interface for controlling the firewall. </a:t>
            </a:r>
          </a:p>
          <a:p>
            <a:endParaRPr lang="en-US" dirty="0" smtClean="0"/>
          </a:p>
          <a:p>
            <a:pPr lvl="0"/>
            <a:r>
              <a:rPr lang="en-US" dirty="0" smtClean="0"/>
              <a:t> Computer security borrows this term from firefighting, where it originated. In firefighting, a firewall is a barrier established to prevent the spread of fire.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457200" y="381001"/>
            <a:ext cx="8001000" cy="2667000"/>
          </a:xfrm>
          <a:prstGeom prst="rect">
            <a:avLst/>
          </a:prstGeom>
          <a:noFill/>
          <a:ln w="9525">
            <a:noFill/>
            <a:miter lim="800000"/>
            <a:headEnd/>
            <a:tailEnd/>
          </a:ln>
        </p:spPr>
      </p:pic>
      <p:sp>
        <p:nvSpPr>
          <p:cNvPr id="7" name="TextBox 6"/>
          <p:cNvSpPr txBox="1"/>
          <p:nvPr/>
        </p:nvSpPr>
        <p:spPr>
          <a:xfrm>
            <a:off x="381000" y="3962400"/>
            <a:ext cx="8458200" cy="1754326"/>
          </a:xfrm>
          <a:prstGeom prst="rect">
            <a:avLst/>
          </a:prstGeom>
          <a:noFill/>
        </p:spPr>
        <p:txBody>
          <a:bodyPr wrap="square" rtlCol="0">
            <a:spAutoFit/>
          </a:bodyPr>
          <a:lstStyle/>
          <a:p>
            <a:r>
              <a:rPr lang="en-US" b="1" i="1" u="sng" dirty="0" smtClean="0"/>
              <a:t>Security Services:-</a:t>
            </a:r>
            <a:endParaRPr lang="en-US" dirty="0" smtClean="0"/>
          </a:p>
          <a:p>
            <a:endParaRPr lang="en-US" dirty="0" smtClean="0"/>
          </a:p>
          <a:p>
            <a:r>
              <a:rPr lang="en-US" dirty="0" smtClean="0"/>
              <a:t>      Network security can provide one of the five services as shown in figure below four of these services are related to the message exchanged using the network message confidentiality, integrity, authentication and </a:t>
            </a:r>
            <a:r>
              <a:rPr lang="en-US" dirty="0" err="1" smtClean="0"/>
              <a:t>nonrepudiation</a:t>
            </a:r>
            <a:r>
              <a:rPr lang="en-US" dirty="0" smtClean="0"/>
              <a:t>. The fifth service provides entity authentication or identification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533400" y="228600"/>
            <a:ext cx="8153400" cy="3276599"/>
          </a:xfrm>
          <a:prstGeom prst="rect">
            <a:avLst/>
          </a:prstGeom>
          <a:noFill/>
          <a:ln w="9525">
            <a:noFill/>
            <a:miter lim="800000"/>
            <a:headEnd/>
            <a:tailEnd/>
          </a:ln>
        </p:spPr>
      </p:pic>
      <p:sp>
        <p:nvSpPr>
          <p:cNvPr id="5" name="TextBox 4"/>
          <p:cNvSpPr txBox="1"/>
          <p:nvPr/>
        </p:nvSpPr>
        <p:spPr>
          <a:xfrm>
            <a:off x="228600" y="4038600"/>
            <a:ext cx="8763000" cy="2862322"/>
          </a:xfrm>
          <a:prstGeom prst="rect">
            <a:avLst/>
          </a:prstGeom>
          <a:noFill/>
        </p:spPr>
        <p:txBody>
          <a:bodyPr wrap="square" rtlCol="0">
            <a:spAutoFit/>
          </a:bodyPr>
          <a:lstStyle/>
          <a:p>
            <a:pPr lvl="0"/>
            <a:r>
              <a:rPr lang="en-US" b="1" u="sng" dirty="0" smtClean="0"/>
              <a:t>Message Confidentiality:</a:t>
            </a:r>
          </a:p>
          <a:p>
            <a:pPr lvl="0"/>
            <a:r>
              <a:rPr lang="en-US" b="1" u="sng" dirty="0" smtClean="0"/>
              <a:t> </a:t>
            </a:r>
          </a:p>
          <a:p>
            <a:r>
              <a:rPr lang="en-US" dirty="0" smtClean="0"/>
              <a:t>      The Message Confidentiality or privacy means that the sender and receiver expect Confidentiality. </a:t>
            </a:r>
          </a:p>
          <a:p>
            <a:endParaRPr lang="en-US" dirty="0" smtClean="0"/>
          </a:p>
          <a:p>
            <a:pPr lvl="0"/>
            <a:r>
              <a:rPr lang="en-US" dirty="0" smtClean="0"/>
              <a:t> The transmitted message must make sense to only particular receiver, to other the message must be garbage.</a:t>
            </a:r>
          </a:p>
          <a:p>
            <a:endParaRPr lang="en-US" dirty="0" smtClean="0"/>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457200"/>
            <a:ext cx="8610600" cy="5632311"/>
          </a:xfrm>
          <a:prstGeom prst="rect">
            <a:avLst/>
          </a:prstGeom>
          <a:noFill/>
        </p:spPr>
        <p:txBody>
          <a:bodyPr wrap="square" rtlCol="0">
            <a:spAutoFit/>
          </a:bodyPr>
          <a:lstStyle/>
          <a:p>
            <a:pPr lvl="0"/>
            <a:r>
              <a:rPr lang="en-US" dirty="0" smtClean="0"/>
              <a:t>The message must be encrypted at the senders site and decrypted at the receivers site.</a:t>
            </a:r>
          </a:p>
          <a:p>
            <a:endParaRPr lang="en-US" dirty="0" smtClean="0"/>
          </a:p>
          <a:p>
            <a:pPr lvl="0"/>
            <a:r>
              <a:rPr lang="en-US" dirty="0" smtClean="0"/>
              <a:t>e.g. A customer communicate with his bank , the customer expects the communication is totally Confidential.</a:t>
            </a:r>
          </a:p>
          <a:p>
            <a:endParaRPr lang="en-US" dirty="0" smtClean="0"/>
          </a:p>
          <a:p>
            <a:r>
              <a:rPr lang="en-US" dirty="0" smtClean="0"/>
              <a:t>  </a:t>
            </a:r>
            <a:r>
              <a:rPr lang="en-US" b="1" u="sng" dirty="0" smtClean="0"/>
              <a:t>Confidentiality with symmetric -key cryptography:</a:t>
            </a:r>
            <a:endParaRPr lang="en-US" dirty="0" smtClean="0"/>
          </a:p>
          <a:p>
            <a:endParaRPr lang="en-US" dirty="0" smtClean="0"/>
          </a:p>
          <a:p>
            <a:pPr lvl="0"/>
            <a:r>
              <a:rPr lang="en-US" dirty="0" smtClean="0"/>
              <a:t>   To provide Confidentiality with symmetric -key cryptography, a sender and receiver need to share a secret key .</a:t>
            </a:r>
          </a:p>
          <a:p>
            <a:r>
              <a:rPr lang="en-US" dirty="0" smtClean="0"/>
              <a:t> </a:t>
            </a:r>
          </a:p>
          <a:p>
            <a:pPr lvl="0"/>
            <a:r>
              <a:rPr lang="en-US" dirty="0" smtClean="0"/>
              <a:t>In past when data exchange was between two specific persons, it was possible to personally exchange the secret key. Today this is not possible.</a:t>
            </a:r>
          </a:p>
          <a:p>
            <a:endParaRPr lang="en-US" dirty="0" smtClean="0"/>
          </a:p>
          <a:p>
            <a:pPr lvl="0"/>
            <a:r>
              <a:rPr lang="en-US" dirty="0" smtClean="0"/>
              <a:t> To be able to use symmetric-key cryptography, we need to find a solution to the key sharing. This can be done using a session key.</a:t>
            </a:r>
          </a:p>
          <a:p>
            <a:endParaRPr lang="en-US" dirty="0" smtClean="0"/>
          </a:p>
          <a:p>
            <a:pPr lvl="0"/>
            <a:r>
              <a:rPr lang="en-US" dirty="0" smtClean="0"/>
              <a:t> A session key is one that is used only for the duration of one session.</a:t>
            </a:r>
          </a:p>
          <a:p>
            <a:endParaRPr lang="en-US" dirty="0" smtClean="0"/>
          </a:p>
          <a:p>
            <a:r>
              <a:rPr lang="en-US" dirty="0" smtClean="0"/>
              <a:t> Figure shows the use of a session symmetric key for sending confidential messages from Alice to Bob and vice versa.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381000"/>
            <a:ext cx="8534400" cy="923330"/>
          </a:xfrm>
          <a:prstGeom prst="rect">
            <a:avLst/>
          </a:prstGeom>
          <a:noFill/>
        </p:spPr>
        <p:txBody>
          <a:bodyPr wrap="square" rtlCol="0">
            <a:spAutoFit/>
          </a:bodyPr>
          <a:lstStyle/>
          <a:p>
            <a:pPr lvl="0"/>
            <a:r>
              <a:rPr lang="en-US" dirty="0" smtClean="0"/>
              <a:t>Using two different keys is more secure, because if one key is compromised, the     </a:t>
            </a:r>
          </a:p>
          <a:p>
            <a:pPr lvl="0"/>
            <a:r>
              <a:rPr lang="en-US" dirty="0" smtClean="0"/>
              <a:t>   communication is still confidential in the other direction.</a:t>
            </a:r>
          </a:p>
          <a:p>
            <a:endParaRPr lang="en-US" dirty="0"/>
          </a:p>
        </p:txBody>
      </p:sp>
      <p:pic>
        <p:nvPicPr>
          <p:cNvPr id="5" name="Picture 4"/>
          <p:cNvPicPr/>
          <p:nvPr/>
        </p:nvPicPr>
        <p:blipFill>
          <a:blip r:embed="rId2"/>
          <a:srcRect/>
          <a:stretch>
            <a:fillRect/>
          </a:stretch>
        </p:blipFill>
        <p:spPr bwMode="auto">
          <a:xfrm>
            <a:off x="533400" y="1219200"/>
            <a:ext cx="8001000"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533400"/>
            <a:ext cx="8610600" cy="4801314"/>
          </a:xfrm>
          <a:prstGeom prst="rect">
            <a:avLst/>
          </a:prstGeom>
          <a:noFill/>
        </p:spPr>
        <p:txBody>
          <a:bodyPr wrap="square" rtlCol="0">
            <a:spAutoFit/>
          </a:bodyPr>
          <a:lstStyle/>
          <a:p>
            <a:r>
              <a:rPr lang="en-US" b="1" u="sng" dirty="0" smtClean="0"/>
              <a:t>Confidentiality with Asymmetric-Key Cryptography</a:t>
            </a:r>
            <a:endParaRPr lang="en-US" dirty="0" smtClean="0"/>
          </a:p>
          <a:p>
            <a:r>
              <a:rPr lang="en-US" dirty="0" smtClean="0"/>
              <a:t>          </a:t>
            </a:r>
          </a:p>
          <a:p>
            <a:pPr lvl="0"/>
            <a:r>
              <a:rPr lang="en-US" dirty="0" smtClean="0"/>
              <a:t>      The problem we mentioned about key exchange in symmetric-key cryptography for  privacy culminated in the creation of asymmetric-key cryptography. </a:t>
            </a:r>
          </a:p>
          <a:p>
            <a:pPr lvl="0"/>
            <a:r>
              <a:rPr lang="en-US" dirty="0" smtClean="0"/>
              <a:t>Here, there is no key sharing.</a:t>
            </a:r>
          </a:p>
          <a:p>
            <a:pPr lvl="0"/>
            <a:endParaRPr lang="en-US" dirty="0" smtClean="0"/>
          </a:p>
          <a:p>
            <a:pPr lvl="0"/>
            <a:r>
              <a:rPr lang="en-US" dirty="0" smtClean="0"/>
              <a:t>Bob creates two keys: one private and one public. </a:t>
            </a:r>
          </a:p>
          <a:p>
            <a:pPr lvl="0"/>
            <a:endParaRPr lang="en-US" dirty="0" smtClean="0"/>
          </a:p>
          <a:p>
            <a:pPr lvl="0"/>
            <a:r>
              <a:rPr lang="en-US" dirty="0" smtClean="0"/>
              <a:t>He keeps the private key for decryption; and he publicly announces the public key to the world. </a:t>
            </a:r>
          </a:p>
          <a:p>
            <a:pPr lvl="0"/>
            <a:endParaRPr lang="en-US" dirty="0" smtClean="0"/>
          </a:p>
          <a:p>
            <a:pPr lvl="0"/>
            <a:r>
              <a:rPr lang="en-US" dirty="0" smtClean="0"/>
              <a:t>The public key is used only for encryption.</a:t>
            </a:r>
          </a:p>
          <a:p>
            <a:pPr lvl="0"/>
            <a:endParaRPr lang="en-US" dirty="0" smtClean="0"/>
          </a:p>
          <a:p>
            <a:pPr lvl="0"/>
            <a:r>
              <a:rPr lang="en-US" dirty="0" smtClean="0"/>
              <a:t>The private key is used only for decryption.</a:t>
            </a:r>
          </a:p>
          <a:p>
            <a:pPr lvl="0"/>
            <a:endParaRPr lang="en-US" dirty="0" smtClean="0"/>
          </a:p>
          <a:p>
            <a:pPr lvl="0"/>
            <a:r>
              <a:rPr lang="en-US" dirty="0" smtClean="0"/>
              <a:t>The public key locks the message; the private key unlocks it.</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rcRect/>
          <a:stretch>
            <a:fillRect/>
          </a:stretch>
        </p:blipFill>
        <p:spPr bwMode="auto">
          <a:xfrm>
            <a:off x="609600" y="381000"/>
            <a:ext cx="8000999"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8686800" cy="5355312"/>
          </a:xfrm>
          <a:prstGeom prst="rect">
            <a:avLst/>
          </a:prstGeom>
          <a:noFill/>
        </p:spPr>
        <p:txBody>
          <a:bodyPr wrap="square" rtlCol="0">
            <a:spAutoFit/>
          </a:bodyPr>
          <a:lstStyle/>
          <a:p>
            <a:pPr lvl="0"/>
            <a:r>
              <a:rPr lang="en-US" b="1" i="1" u="sng" dirty="0" smtClean="0"/>
              <a:t>MESSAGE INTEGRITY</a:t>
            </a:r>
          </a:p>
          <a:p>
            <a:pPr lvl="0"/>
            <a:r>
              <a:rPr lang="en-US" dirty="0" smtClean="0"/>
              <a:t>  Message integrity means that the data must arrive at the receiver exactly as they were sent.</a:t>
            </a:r>
          </a:p>
          <a:p>
            <a:pPr lvl="0"/>
            <a:endParaRPr lang="en-US" dirty="0" smtClean="0"/>
          </a:p>
          <a:p>
            <a:pPr lvl="0"/>
            <a:r>
              <a:rPr lang="en-US" dirty="0" smtClean="0"/>
              <a:t>There must be no changes during the transmission.</a:t>
            </a:r>
          </a:p>
          <a:p>
            <a:pPr lvl="0"/>
            <a:endParaRPr lang="en-US" dirty="0" smtClean="0"/>
          </a:p>
          <a:p>
            <a:pPr lvl="0"/>
            <a:r>
              <a:rPr lang="en-US" dirty="0" smtClean="0"/>
              <a:t>The integrity of the message must be preserved in a secure communication.</a:t>
            </a:r>
          </a:p>
          <a:p>
            <a:pPr lvl="0"/>
            <a:endParaRPr lang="en-US" dirty="0" smtClean="0"/>
          </a:p>
          <a:p>
            <a:pPr lvl="0"/>
            <a:r>
              <a:rPr lang="en-US" dirty="0" smtClean="0"/>
              <a:t>suppose Alice sends a message instructing her banker, Bob, to pay Eve for consulting work.</a:t>
            </a:r>
          </a:p>
          <a:p>
            <a:pPr lvl="0"/>
            <a:r>
              <a:rPr lang="en-US" dirty="0" smtClean="0"/>
              <a:t> </a:t>
            </a:r>
          </a:p>
          <a:p>
            <a:pPr lvl="0"/>
            <a:r>
              <a:rPr lang="en-US" dirty="0" smtClean="0"/>
              <a:t>The message does not need to be hidden from Eve because she already knows she is to be paid. However, the message does need to be safe from Eve</a:t>
            </a:r>
          </a:p>
          <a:p>
            <a:pPr lvl="0"/>
            <a:endParaRPr lang="en-US" dirty="0" smtClean="0"/>
          </a:p>
          <a:p>
            <a:r>
              <a:rPr lang="en-US" dirty="0" smtClean="0"/>
              <a:t>  </a:t>
            </a:r>
            <a:r>
              <a:rPr lang="en-US" b="1" u="sng" dirty="0" smtClean="0"/>
              <a:t>Document and Fingerprint :-</a:t>
            </a:r>
            <a:endParaRPr lang="en-US" dirty="0" smtClean="0"/>
          </a:p>
          <a:p>
            <a:pPr lvl="0"/>
            <a:r>
              <a:rPr lang="en-US" dirty="0" smtClean="0"/>
              <a:t>                            </a:t>
            </a:r>
          </a:p>
          <a:p>
            <a:r>
              <a:rPr lang="en-US" dirty="0" smtClean="0"/>
              <a:t>      One way to preserve the integrity of a document is through the use of a fingerprint.</a:t>
            </a:r>
          </a:p>
          <a:p>
            <a:r>
              <a:rPr lang="en-US" dirty="0" smtClean="0"/>
              <a:t>       </a:t>
            </a:r>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57200"/>
            <a:ext cx="8229600" cy="3139321"/>
          </a:xfrm>
          <a:prstGeom prst="rect">
            <a:avLst/>
          </a:prstGeom>
          <a:noFill/>
        </p:spPr>
        <p:txBody>
          <a:bodyPr wrap="square" rtlCol="0">
            <a:spAutoFit/>
          </a:bodyPr>
          <a:lstStyle/>
          <a:p>
            <a:r>
              <a:rPr lang="en-US" b="1" u="sng" dirty="0" smtClean="0"/>
              <a:t>Message and Message Digest</a:t>
            </a:r>
            <a:endParaRPr lang="en-US" dirty="0" smtClean="0"/>
          </a:p>
          <a:p>
            <a:pPr lvl="0"/>
            <a:r>
              <a:rPr lang="en-US" dirty="0" smtClean="0"/>
              <a:t>    The electronic equivalent of the document and fingerprint pair is the message and message Digest.</a:t>
            </a:r>
          </a:p>
          <a:p>
            <a:pPr lvl="0"/>
            <a:r>
              <a:rPr lang="en-US" dirty="0" smtClean="0"/>
              <a:t> </a:t>
            </a:r>
          </a:p>
          <a:p>
            <a:r>
              <a:rPr lang="en-US" dirty="0" smtClean="0"/>
              <a:t>To preserve the integrity of a message, the message is passed through an algorithm called a hash function. </a:t>
            </a:r>
          </a:p>
          <a:p>
            <a:pPr lvl="0"/>
            <a:r>
              <a:rPr lang="en-US" dirty="0" smtClean="0"/>
              <a:t>  </a:t>
            </a:r>
          </a:p>
          <a:p>
            <a:r>
              <a:rPr lang="en-US" dirty="0" smtClean="0"/>
              <a:t>The hash function creates a compressed image of the message that can be used as a fingerprint.</a:t>
            </a:r>
          </a:p>
          <a:p>
            <a:pPr lvl="0"/>
            <a:endParaRPr lang="en-US" dirty="0" smtClean="0"/>
          </a:p>
          <a:p>
            <a:endParaRPr lang="en-US" dirty="0"/>
          </a:p>
        </p:txBody>
      </p:sp>
      <p:pic>
        <p:nvPicPr>
          <p:cNvPr id="5" name="Picture 4"/>
          <p:cNvPicPr/>
          <p:nvPr/>
        </p:nvPicPr>
        <p:blipFill>
          <a:blip r:embed="rId2"/>
          <a:srcRect/>
          <a:stretch>
            <a:fillRect/>
          </a:stretch>
        </p:blipFill>
        <p:spPr bwMode="auto">
          <a:xfrm>
            <a:off x="914400" y="3048000"/>
            <a:ext cx="7239000" cy="24383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04800" y="457200"/>
            <a:ext cx="8610600" cy="3970318"/>
          </a:xfrm>
          <a:prstGeom prst="rect">
            <a:avLst/>
          </a:prstGeom>
          <a:noFill/>
        </p:spPr>
        <p:txBody>
          <a:bodyPr wrap="square" rtlCol="0">
            <a:spAutoFit/>
          </a:bodyPr>
          <a:lstStyle/>
          <a:p>
            <a:r>
              <a:rPr lang="en-US" b="1" u="sng" dirty="0" smtClean="0"/>
              <a:t>Difference</a:t>
            </a:r>
            <a:endParaRPr lang="en-US" dirty="0" smtClean="0"/>
          </a:p>
          <a:p>
            <a:r>
              <a:rPr lang="en-US" dirty="0" smtClean="0"/>
              <a:t>             </a:t>
            </a:r>
          </a:p>
          <a:p>
            <a:pPr lvl="0"/>
            <a:r>
              <a:rPr lang="en-US" dirty="0" smtClean="0"/>
              <a:t> The message digest needs to be kept secret.</a:t>
            </a:r>
          </a:p>
          <a:p>
            <a:r>
              <a:rPr lang="en-US" dirty="0" smtClean="0"/>
              <a:t>   </a:t>
            </a:r>
          </a:p>
          <a:p>
            <a:r>
              <a:rPr lang="en-US" dirty="0" smtClean="0"/>
              <a:t> </a:t>
            </a:r>
            <a:r>
              <a:rPr lang="en-US" b="1" u="sng" dirty="0" smtClean="0"/>
              <a:t>Creating and Checking the Digest</a:t>
            </a:r>
            <a:endParaRPr lang="en-US" dirty="0" smtClean="0"/>
          </a:p>
          <a:p>
            <a:r>
              <a:rPr lang="en-US" dirty="0" smtClean="0"/>
              <a:t>         </a:t>
            </a:r>
          </a:p>
          <a:p>
            <a:pPr lvl="0"/>
            <a:r>
              <a:rPr lang="en-US" dirty="0" smtClean="0"/>
              <a:t> The message digest is created at the sender site and is sent with the message to the receiver.</a:t>
            </a:r>
          </a:p>
          <a:p>
            <a:r>
              <a:rPr lang="en-US" dirty="0" smtClean="0"/>
              <a:t> </a:t>
            </a:r>
          </a:p>
          <a:p>
            <a:pPr lvl="0"/>
            <a:r>
              <a:rPr lang="en-US" dirty="0" smtClean="0"/>
              <a:t> To check the integrity of a message, the receiver creates the hash function again and compares the new message digest with the one received.</a:t>
            </a:r>
          </a:p>
          <a:p>
            <a:endParaRPr lang="en-US" dirty="0" smtClean="0"/>
          </a:p>
          <a:p>
            <a:pPr lvl="0"/>
            <a:r>
              <a:rPr lang="en-US" dirty="0" smtClean="0"/>
              <a:t>If both are the same, the receiver is sure that the original message has not been changed.</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rcRect/>
          <a:stretch>
            <a:fillRect/>
          </a:stretch>
        </p:blipFill>
        <p:spPr bwMode="auto">
          <a:xfrm>
            <a:off x="304800" y="533399"/>
            <a:ext cx="8382000" cy="2895601"/>
          </a:xfrm>
          <a:prstGeom prst="rect">
            <a:avLst/>
          </a:prstGeom>
          <a:noFill/>
          <a:ln w="9525">
            <a:noFill/>
            <a:miter lim="800000"/>
            <a:headEnd/>
            <a:tailEnd/>
          </a:ln>
        </p:spPr>
      </p:pic>
      <p:sp>
        <p:nvSpPr>
          <p:cNvPr id="12" name="TextBox 11"/>
          <p:cNvSpPr txBox="1"/>
          <p:nvPr/>
        </p:nvSpPr>
        <p:spPr>
          <a:xfrm>
            <a:off x="457200" y="3962400"/>
            <a:ext cx="8382000" cy="2585323"/>
          </a:xfrm>
          <a:prstGeom prst="rect">
            <a:avLst/>
          </a:prstGeom>
          <a:noFill/>
        </p:spPr>
        <p:txBody>
          <a:bodyPr wrap="square" rtlCol="0">
            <a:spAutoFit/>
          </a:bodyPr>
          <a:lstStyle/>
          <a:p>
            <a:pPr lvl="0"/>
            <a:r>
              <a:rPr lang="en-US" b="1" i="1" u="sng" dirty="0" smtClean="0"/>
              <a:t>Message Authentication</a:t>
            </a:r>
            <a:endParaRPr lang="en-US" dirty="0" smtClean="0"/>
          </a:p>
          <a:p>
            <a:pPr lvl="0"/>
            <a:r>
              <a:rPr lang="en-US" dirty="0" smtClean="0"/>
              <a:t> Message authentication is a service beyond message integrity. </a:t>
            </a:r>
          </a:p>
          <a:p>
            <a:endParaRPr lang="en-US" dirty="0" smtClean="0"/>
          </a:p>
          <a:p>
            <a:pPr lvl="0"/>
            <a:r>
              <a:rPr lang="en-US" dirty="0" smtClean="0"/>
              <a:t> Message authentication means that the receiver is ensured that the message is coming from the intended sender, not an imposter.</a:t>
            </a:r>
          </a:p>
          <a:p>
            <a:endParaRPr lang="en-US" dirty="0" smtClean="0"/>
          </a:p>
          <a:p>
            <a:pPr lvl="0"/>
            <a:r>
              <a:rPr lang="en-US" dirty="0" smtClean="0"/>
              <a:t>In message authentication the receiver needs to be sure of the sender's identity and that an imposter has not sent the message.</a:t>
            </a:r>
          </a:p>
          <a:p>
            <a:r>
              <a:rPr lang="en-US" dirty="0" smtClean="0"/>
              <a: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457200"/>
            <a:ext cx="8610600" cy="7017306"/>
          </a:xfrm>
          <a:prstGeom prst="rect">
            <a:avLst/>
          </a:prstGeom>
          <a:noFill/>
        </p:spPr>
        <p:txBody>
          <a:bodyPr wrap="square" rtlCol="0">
            <a:spAutoFit/>
          </a:bodyPr>
          <a:lstStyle/>
          <a:p>
            <a:pPr lvl="0"/>
            <a:r>
              <a:rPr lang="en-US" dirty="0" smtClean="0"/>
              <a:t>A hash function guarantees the integrity of a message.</a:t>
            </a:r>
          </a:p>
          <a:p>
            <a:endParaRPr lang="en-US" dirty="0" smtClean="0"/>
          </a:p>
          <a:p>
            <a:pPr lvl="0"/>
            <a:r>
              <a:rPr lang="en-US" dirty="0" smtClean="0"/>
              <a:t>It guarantees that the message has not been changed.</a:t>
            </a:r>
          </a:p>
          <a:p>
            <a:endParaRPr lang="en-US" dirty="0" smtClean="0"/>
          </a:p>
          <a:p>
            <a:pPr lvl="0"/>
            <a:r>
              <a:rPr lang="en-US" dirty="0" smtClean="0"/>
              <a:t>When Alice sends a message to Bob, Bob needs to know if the message is coming from Alice or Eve. </a:t>
            </a:r>
          </a:p>
          <a:p>
            <a:endParaRPr lang="en-US" dirty="0" smtClean="0"/>
          </a:p>
          <a:p>
            <a:pPr lvl="0"/>
            <a:r>
              <a:rPr lang="en-US" dirty="0" smtClean="0"/>
              <a:t> To provide message authentication, Alice needs to provide proof that it is Alice sending the message and not an imposter. </a:t>
            </a:r>
          </a:p>
          <a:p>
            <a:endParaRPr lang="en-US" dirty="0" smtClean="0"/>
          </a:p>
          <a:p>
            <a:r>
              <a:rPr lang="en-US" dirty="0" smtClean="0"/>
              <a:t> The digest created by a hash function is normally called a modification  detection code (MDC). The code can detect any modification in the message</a:t>
            </a:r>
          </a:p>
          <a:p>
            <a:endParaRPr lang="en-US" dirty="0" smtClean="0"/>
          </a:p>
          <a:p>
            <a:r>
              <a:rPr lang="en-US" dirty="0" smtClean="0"/>
              <a:t>    </a:t>
            </a:r>
            <a:r>
              <a:rPr lang="en-US" b="1" u="sng" dirty="0" smtClean="0"/>
              <a:t>MAC</a:t>
            </a:r>
            <a:endParaRPr lang="en-US" dirty="0" smtClean="0"/>
          </a:p>
          <a:p>
            <a:r>
              <a:rPr lang="en-US" dirty="0" smtClean="0"/>
              <a:t>      </a:t>
            </a:r>
          </a:p>
          <a:p>
            <a:pPr lvl="0"/>
            <a:r>
              <a:rPr lang="en-US" dirty="0" smtClean="0"/>
              <a:t>    To provide message authentication, we need to change a modification detection code to a message authentication code (MAC).</a:t>
            </a:r>
          </a:p>
          <a:p>
            <a:pPr lvl="0"/>
            <a:r>
              <a:rPr lang="en-US" dirty="0" smtClean="0"/>
              <a:t>  </a:t>
            </a:r>
          </a:p>
          <a:p>
            <a:r>
              <a:rPr lang="en-US" dirty="0" smtClean="0"/>
              <a:t>  An MDC uses a keyless hash function~ a MAC uses a keyed hash function.</a:t>
            </a:r>
          </a:p>
          <a:p>
            <a:pPr lvl="0"/>
            <a:endParaRPr lang="en-US" dirty="0" smtClean="0"/>
          </a:p>
          <a:p>
            <a:r>
              <a:rPr lang="en-US" dirty="0" smtClean="0"/>
              <a:t> A keyed hash function includes the symmetric key between the sender and receiver when creating the digest.</a:t>
            </a:r>
          </a:p>
          <a:p>
            <a:pPr lvl="0"/>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81000"/>
            <a:ext cx="8534400" cy="923330"/>
          </a:xfrm>
          <a:prstGeom prst="rect">
            <a:avLst/>
          </a:prstGeom>
          <a:noFill/>
        </p:spPr>
        <p:txBody>
          <a:bodyPr wrap="square" rtlCol="0">
            <a:spAutoFit/>
          </a:bodyPr>
          <a:lstStyle/>
          <a:p>
            <a:pPr lvl="0"/>
            <a:r>
              <a:rPr lang="en-US" dirty="0" smtClean="0"/>
              <a:t>Figure shows how Alice uses a keyed hash function to authenticate her message and how Bob can verify the authenticity of the message.</a:t>
            </a:r>
          </a:p>
          <a:p>
            <a:endParaRPr lang="en-US" dirty="0"/>
          </a:p>
        </p:txBody>
      </p:sp>
      <p:pic>
        <p:nvPicPr>
          <p:cNvPr id="5" name="Picture 4"/>
          <p:cNvPicPr/>
          <p:nvPr/>
        </p:nvPicPr>
        <p:blipFill>
          <a:blip r:embed="rId2"/>
          <a:srcRect/>
          <a:stretch>
            <a:fillRect/>
          </a:stretch>
        </p:blipFill>
        <p:spPr bwMode="auto">
          <a:xfrm>
            <a:off x="457200" y="1676400"/>
            <a:ext cx="8001000"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81000"/>
            <a:ext cx="8610600" cy="3970318"/>
          </a:xfrm>
          <a:prstGeom prst="rect">
            <a:avLst/>
          </a:prstGeom>
          <a:noFill/>
        </p:spPr>
        <p:txBody>
          <a:bodyPr wrap="square" rtlCol="0">
            <a:spAutoFit/>
          </a:bodyPr>
          <a:lstStyle/>
          <a:p>
            <a:pPr lvl="0"/>
            <a:r>
              <a:rPr lang="en-US" dirty="0" smtClean="0"/>
              <a:t>Alice, using the symmetric key and a keyed hash function to generates a MAC.</a:t>
            </a:r>
          </a:p>
          <a:p>
            <a:endParaRPr lang="en-US" dirty="0" smtClean="0"/>
          </a:p>
          <a:p>
            <a:pPr lvl="0"/>
            <a:r>
              <a:rPr lang="en-US" dirty="0" smtClean="0"/>
              <a:t> She then concatenates the MAC with the original message and sends the to Bob. Bob receives the message and the MAC. </a:t>
            </a:r>
          </a:p>
          <a:p>
            <a:endParaRPr lang="en-US" dirty="0" smtClean="0"/>
          </a:p>
          <a:p>
            <a:pPr lvl="0"/>
            <a:r>
              <a:rPr lang="en-US" dirty="0" smtClean="0"/>
              <a:t> He applies the same keyed hash function to the message using the symmetric key to get a new MAC.</a:t>
            </a:r>
          </a:p>
          <a:p>
            <a:endParaRPr lang="en-US" dirty="0" smtClean="0"/>
          </a:p>
          <a:p>
            <a:pPr lvl="0"/>
            <a:r>
              <a:rPr lang="en-US" dirty="0" smtClean="0"/>
              <a:t> He then compares the MAC sent by Alice with the newly generated MAC.</a:t>
            </a:r>
          </a:p>
          <a:p>
            <a:endParaRPr lang="en-US" dirty="0" smtClean="0"/>
          </a:p>
          <a:p>
            <a:pPr lvl="0"/>
            <a:r>
              <a:rPr lang="en-US" dirty="0" smtClean="0"/>
              <a:t> If the two MACs are identical, the message has not been modified and the sender of the message is identified.	</a:t>
            </a:r>
          </a:p>
          <a:p>
            <a:endParaRPr lang="en-US" dirty="0" smtClean="0"/>
          </a:p>
          <a:p>
            <a:endParaRPr lang="en-US" dirty="0"/>
          </a:p>
        </p:txBody>
      </p:sp>
      <p:sp>
        <p:nvSpPr>
          <p:cNvPr id="5" name="TextBox 4"/>
          <p:cNvSpPr txBox="1"/>
          <p:nvPr/>
        </p:nvSpPr>
        <p:spPr>
          <a:xfrm>
            <a:off x="304800" y="4191000"/>
            <a:ext cx="8534400" cy="2308324"/>
          </a:xfrm>
          <a:prstGeom prst="rect">
            <a:avLst/>
          </a:prstGeom>
          <a:noFill/>
        </p:spPr>
        <p:txBody>
          <a:bodyPr wrap="square" rtlCol="0">
            <a:spAutoFit/>
          </a:bodyPr>
          <a:lstStyle/>
          <a:p>
            <a:pPr lvl="0"/>
            <a:r>
              <a:rPr lang="en-US" b="1" i="1" u="sng" dirty="0" smtClean="0"/>
              <a:t>Message </a:t>
            </a:r>
            <a:r>
              <a:rPr lang="en-US" b="1" i="1" u="sng" dirty="0" err="1" smtClean="0"/>
              <a:t>Nonrepudiation</a:t>
            </a:r>
            <a:endParaRPr lang="en-US" dirty="0" smtClean="0"/>
          </a:p>
          <a:p>
            <a:r>
              <a:rPr lang="en-US" b="1" dirty="0" smtClean="0"/>
              <a:t> </a:t>
            </a:r>
            <a:endParaRPr lang="en-US" dirty="0" smtClean="0"/>
          </a:p>
          <a:p>
            <a:pPr lvl="0"/>
            <a:r>
              <a:rPr lang="en-US" dirty="0" smtClean="0"/>
              <a:t> Message </a:t>
            </a:r>
            <a:r>
              <a:rPr lang="en-US" dirty="0" err="1" smtClean="0"/>
              <a:t>nonrepudiation</a:t>
            </a:r>
            <a:r>
              <a:rPr lang="en-US" dirty="0" smtClean="0"/>
              <a:t> means that a sender must not be able to deny sending a message that he or she. </a:t>
            </a:r>
          </a:p>
          <a:p>
            <a:endParaRPr lang="en-US" dirty="0" smtClean="0"/>
          </a:p>
          <a:p>
            <a:pPr lvl="0"/>
            <a:r>
              <a:rPr lang="en-US" dirty="0" smtClean="0"/>
              <a:t> For example, when a customer sends a message to transfer money from one account to another, the bank must have proof that the customer actually requested this transaction.</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457200"/>
            <a:ext cx="8534400" cy="1477328"/>
          </a:xfrm>
          <a:prstGeom prst="rect">
            <a:avLst/>
          </a:prstGeom>
          <a:noFill/>
        </p:spPr>
        <p:txBody>
          <a:bodyPr wrap="square" rtlCol="0">
            <a:spAutoFit/>
          </a:bodyPr>
          <a:lstStyle/>
          <a:p>
            <a:pPr lvl="0"/>
            <a:r>
              <a:rPr lang="en-US" dirty="0" smtClean="0"/>
              <a:t>One solution is a trusted third party. People can create a trusted party among themselves.</a:t>
            </a:r>
          </a:p>
          <a:p>
            <a:endParaRPr lang="en-US" dirty="0" smtClean="0"/>
          </a:p>
          <a:p>
            <a:pPr lvl="0"/>
            <a:r>
              <a:rPr lang="en-US" dirty="0" smtClean="0"/>
              <a:t>Figure shows how a trusted party can prevent Alice from denying that she sent the message.</a:t>
            </a:r>
          </a:p>
          <a:p>
            <a:endParaRPr lang="en-US" dirty="0"/>
          </a:p>
        </p:txBody>
      </p:sp>
      <p:pic>
        <p:nvPicPr>
          <p:cNvPr id="6" name="Picture 5"/>
          <p:cNvPicPr/>
          <p:nvPr/>
        </p:nvPicPr>
        <p:blipFill>
          <a:blip r:embed="rId2"/>
          <a:srcRect/>
          <a:stretch>
            <a:fillRect/>
          </a:stretch>
        </p:blipFill>
        <p:spPr bwMode="auto">
          <a:xfrm>
            <a:off x="457200" y="1676400"/>
            <a:ext cx="815340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57200"/>
            <a:ext cx="8763000" cy="5078313"/>
          </a:xfrm>
          <a:prstGeom prst="rect">
            <a:avLst/>
          </a:prstGeom>
          <a:noFill/>
        </p:spPr>
        <p:txBody>
          <a:bodyPr wrap="square" rtlCol="0">
            <a:spAutoFit/>
          </a:bodyPr>
          <a:lstStyle/>
          <a:p>
            <a:pPr lvl="0"/>
            <a:r>
              <a:rPr lang="en-US" dirty="0" smtClean="0"/>
              <a:t>Alice creates a signature from her message and sends the message, her identity, Bob's identity, and the signature to the center. The center, after checking that Alice's public key is valid.</a:t>
            </a:r>
          </a:p>
          <a:p>
            <a:endParaRPr lang="en-US" dirty="0" smtClean="0"/>
          </a:p>
          <a:p>
            <a:pPr lvl="0"/>
            <a:r>
              <a:rPr lang="en-US" dirty="0" smtClean="0"/>
              <a:t>The center then saves a copy of the message with the sender identity, recipient identity,</a:t>
            </a:r>
          </a:p>
          <a:p>
            <a:endParaRPr lang="en-US" dirty="0" smtClean="0"/>
          </a:p>
          <a:p>
            <a:pPr lvl="0"/>
            <a:r>
              <a:rPr lang="en-US" dirty="0" smtClean="0"/>
              <a:t>The center uses its private key to create another signature from the message.</a:t>
            </a:r>
          </a:p>
          <a:p>
            <a:pPr lvl="0"/>
            <a:endParaRPr lang="en-US" dirty="0" smtClean="0"/>
          </a:p>
          <a:p>
            <a:pPr lvl="0"/>
            <a:r>
              <a:rPr lang="en-US" dirty="0" smtClean="0"/>
              <a:t>The center then sends the message, the new signature, Alice's identity, and Bob's identity to Bob.</a:t>
            </a:r>
          </a:p>
          <a:p>
            <a:pPr lvl="0"/>
            <a:endParaRPr lang="en-US" dirty="0" smtClean="0"/>
          </a:p>
          <a:p>
            <a:pPr lvl="0"/>
            <a:r>
              <a:rPr lang="en-US" dirty="0" smtClean="0"/>
              <a:t>Bob verifies the message using the public key of the trusted center.</a:t>
            </a:r>
          </a:p>
          <a:p>
            <a:pPr lvl="0"/>
            <a:endParaRPr lang="en-US" dirty="0" smtClean="0"/>
          </a:p>
          <a:p>
            <a:pPr lvl="0"/>
            <a:r>
              <a:rPr lang="en-US" dirty="0" smtClean="0"/>
              <a:t>If in the future Alice denies that she has sent the message, the center can show a copy of the saved message.</a:t>
            </a:r>
          </a:p>
          <a:p>
            <a:pPr lvl="0"/>
            <a:endParaRPr lang="en-US" dirty="0" smtClean="0"/>
          </a:p>
          <a:p>
            <a:pPr lvl="0"/>
            <a:r>
              <a:rPr lang="en-US" dirty="0" smtClean="0"/>
              <a:t>Hence sender cannot deny the message which he sent.</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381000"/>
            <a:ext cx="8382000" cy="5355312"/>
          </a:xfrm>
          <a:prstGeom prst="rect">
            <a:avLst/>
          </a:prstGeom>
          <a:noFill/>
        </p:spPr>
        <p:txBody>
          <a:bodyPr wrap="square" rtlCol="0">
            <a:spAutoFit/>
          </a:bodyPr>
          <a:lstStyle/>
          <a:p>
            <a:pPr lvl="0"/>
            <a:r>
              <a:rPr lang="en-US" b="1" i="1" u="sng" dirty="0" smtClean="0"/>
              <a:t>ENTITY AUTHENTICATION</a:t>
            </a:r>
            <a:endParaRPr lang="en-US" dirty="0" smtClean="0"/>
          </a:p>
          <a:p>
            <a:endParaRPr lang="en-US" dirty="0" smtClean="0"/>
          </a:p>
          <a:p>
            <a:pPr lvl="0"/>
            <a:r>
              <a:rPr lang="en-US" dirty="0" smtClean="0"/>
              <a:t>   Entity authentication is a technique designed to let one party prove the identity of  another  party. </a:t>
            </a:r>
          </a:p>
          <a:p>
            <a:pPr lvl="0"/>
            <a:endParaRPr lang="en-US" dirty="0" smtClean="0"/>
          </a:p>
          <a:p>
            <a:pPr lvl="0"/>
            <a:r>
              <a:rPr lang="en-US" dirty="0" smtClean="0"/>
              <a:t>An entity can be a person, a process, a client, or a server.</a:t>
            </a:r>
          </a:p>
          <a:p>
            <a:pPr lvl="0"/>
            <a:endParaRPr lang="en-US" dirty="0" smtClean="0"/>
          </a:p>
          <a:p>
            <a:pPr lvl="0"/>
            <a:r>
              <a:rPr lang="en-US" dirty="0" smtClean="0"/>
              <a:t>The entity whose identity needs to be proved is called the claimant.</a:t>
            </a:r>
          </a:p>
          <a:p>
            <a:pPr lvl="0"/>
            <a:endParaRPr lang="en-US" dirty="0" smtClean="0"/>
          </a:p>
          <a:p>
            <a:pPr lvl="0"/>
            <a:r>
              <a:rPr lang="en-US" dirty="0" smtClean="0"/>
              <a:t>The party that tries to prove the identity of the claimant is called the verifier.</a:t>
            </a:r>
          </a:p>
          <a:p>
            <a:pPr lvl="0"/>
            <a:endParaRPr lang="en-US" dirty="0" smtClean="0"/>
          </a:p>
          <a:p>
            <a:pPr lvl="0"/>
            <a:r>
              <a:rPr lang="en-US" dirty="0" smtClean="0"/>
              <a:t>In entity authentication (or user identification) the entity or user is verified prior to access to the system resources (files, for example). </a:t>
            </a:r>
          </a:p>
          <a:p>
            <a:pPr lvl="0"/>
            <a:endParaRPr lang="en-US" dirty="0" smtClean="0"/>
          </a:p>
          <a:p>
            <a:pPr lvl="0"/>
            <a:r>
              <a:rPr lang="en-US" dirty="0" smtClean="0"/>
              <a:t>For example, a student who needs to access her university resources needs to be authenticated during the logging process.</a:t>
            </a:r>
          </a:p>
          <a:p>
            <a:pPr lvl="0"/>
            <a:endParaRPr lang="en-US" dirty="0" smtClean="0"/>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04800" y="457200"/>
            <a:ext cx="8610600" cy="5355312"/>
          </a:xfrm>
          <a:prstGeom prst="rect">
            <a:avLst/>
          </a:prstGeom>
          <a:noFill/>
        </p:spPr>
        <p:txBody>
          <a:bodyPr wrap="square" rtlCol="0">
            <a:spAutoFit/>
          </a:bodyPr>
          <a:lstStyle/>
          <a:p>
            <a:pPr lvl="0"/>
            <a:r>
              <a:rPr lang="en-US" dirty="0" smtClean="0"/>
              <a:t>There are two differences between message authentication and entity authentication.</a:t>
            </a:r>
          </a:p>
          <a:p>
            <a:pPr lvl="0"/>
            <a:endParaRPr lang="en-US" dirty="0" smtClean="0"/>
          </a:p>
          <a:p>
            <a:pPr lvl="0"/>
            <a:r>
              <a:rPr lang="en-US" dirty="0" smtClean="0"/>
              <a:t>First, message authentication may not happen in real time; entity authentication does.</a:t>
            </a:r>
          </a:p>
          <a:p>
            <a:pPr lvl="0"/>
            <a:endParaRPr lang="en-US" dirty="0" smtClean="0"/>
          </a:p>
          <a:p>
            <a:pPr lvl="0"/>
            <a:r>
              <a:rPr lang="en-US" dirty="0" smtClean="0"/>
              <a:t>Second, message authentication simply authenticates one message; the process needs to be repeated for each new message. Entity authentication authenticates the claimant for the entire duration of a session.</a:t>
            </a:r>
          </a:p>
          <a:p>
            <a:pPr lvl="0"/>
            <a:endParaRPr lang="en-US" dirty="0" smtClean="0"/>
          </a:p>
          <a:p>
            <a:r>
              <a:rPr lang="en-US" b="1" u="sng" dirty="0" smtClean="0"/>
              <a:t>Passwords</a:t>
            </a:r>
            <a:endParaRPr lang="en-US" dirty="0" smtClean="0"/>
          </a:p>
          <a:p>
            <a:pPr lvl="0"/>
            <a:r>
              <a:rPr lang="en-US" dirty="0" smtClean="0"/>
              <a:t>      </a:t>
            </a:r>
          </a:p>
          <a:p>
            <a:pPr lvl="0"/>
            <a:r>
              <a:rPr lang="en-US" dirty="0" smtClean="0"/>
              <a:t> The simplest and the oldest method of entity authentication is the password.</a:t>
            </a:r>
          </a:p>
          <a:p>
            <a:pPr lvl="0"/>
            <a:endParaRPr lang="en-US" dirty="0" smtClean="0"/>
          </a:p>
          <a:p>
            <a:pPr lvl="0"/>
            <a:r>
              <a:rPr lang="en-US" dirty="0" smtClean="0"/>
              <a:t>A password is used when a user needs to access a system to use the system's resources (log-in).</a:t>
            </a:r>
          </a:p>
          <a:p>
            <a:pPr lvl="0"/>
            <a:endParaRPr lang="en-US" dirty="0" smtClean="0"/>
          </a:p>
          <a:p>
            <a:pPr lvl="0"/>
            <a:r>
              <a:rPr lang="en-US" dirty="0" smtClean="0"/>
              <a:t>We can divide this authentication scheme into two separate groups: the fixed password and the one-time password.</a:t>
            </a:r>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533400"/>
            <a:ext cx="8610600" cy="5078313"/>
          </a:xfrm>
          <a:prstGeom prst="rect">
            <a:avLst/>
          </a:prstGeom>
          <a:noFill/>
        </p:spPr>
        <p:txBody>
          <a:bodyPr wrap="square" rtlCol="0">
            <a:spAutoFit/>
          </a:bodyPr>
          <a:lstStyle/>
          <a:p>
            <a:r>
              <a:rPr lang="en-US" b="1" u="sng" dirty="0" smtClean="0"/>
              <a:t>The fixed password</a:t>
            </a:r>
            <a:endParaRPr lang="en-US" dirty="0" smtClean="0"/>
          </a:p>
          <a:p>
            <a:r>
              <a:rPr lang="en-US" dirty="0" smtClean="0"/>
              <a:t>     </a:t>
            </a:r>
          </a:p>
          <a:p>
            <a:pPr lvl="0"/>
            <a:r>
              <a:rPr lang="en-US" dirty="0" smtClean="0"/>
              <a:t> In this group, the password is fixed; the same password is used over and over for every access. </a:t>
            </a:r>
          </a:p>
          <a:p>
            <a:pPr lvl="0"/>
            <a:endParaRPr lang="en-US" dirty="0" smtClean="0"/>
          </a:p>
          <a:p>
            <a:pPr lvl="0"/>
            <a:r>
              <a:rPr lang="en-US" dirty="0" smtClean="0"/>
              <a:t>This approach is subject to several attacks.</a:t>
            </a:r>
          </a:p>
          <a:p>
            <a:pPr lvl="0"/>
            <a:endParaRPr lang="en-US" dirty="0" smtClean="0"/>
          </a:p>
          <a:p>
            <a:pPr lvl="0"/>
            <a:r>
              <a:rPr lang="en-US" dirty="0" smtClean="0"/>
              <a:t>e.g. Stealing a Password, Accessing a file etc.</a:t>
            </a:r>
          </a:p>
          <a:p>
            <a:pPr lvl="0"/>
            <a:endParaRPr lang="en-US" dirty="0" smtClean="0"/>
          </a:p>
          <a:p>
            <a:r>
              <a:rPr lang="en-US" b="1" u="sng" dirty="0" smtClean="0"/>
              <a:t>One-Time Password</a:t>
            </a:r>
            <a:endParaRPr lang="en-US" dirty="0" smtClean="0"/>
          </a:p>
          <a:p>
            <a:pPr lvl="0"/>
            <a:r>
              <a:rPr lang="en-US" dirty="0" smtClean="0"/>
              <a:t>   </a:t>
            </a:r>
          </a:p>
          <a:p>
            <a:pPr lvl="0"/>
            <a:r>
              <a:rPr lang="en-US" dirty="0" smtClean="0"/>
              <a:t> In this type of scheme, a password is used only once. It is called the one-time password.</a:t>
            </a:r>
          </a:p>
          <a:p>
            <a:pPr lvl="0"/>
            <a:endParaRPr lang="en-US" dirty="0" smtClean="0"/>
          </a:p>
          <a:p>
            <a:pPr lvl="0"/>
            <a:r>
              <a:rPr lang="en-US" dirty="0" smtClean="0"/>
              <a:t>A one-time password makes eavesdropping and stealing useless. </a:t>
            </a:r>
          </a:p>
          <a:p>
            <a:pPr lvl="0"/>
            <a:endParaRPr lang="en-US" dirty="0" smtClean="0"/>
          </a:p>
          <a:p>
            <a:pPr lvl="0"/>
            <a:r>
              <a:rPr lang="en-US" dirty="0" smtClean="0"/>
              <a:t>However, this approach is very complex,</a:t>
            </a:r>
          </a:p>
          <a:p>
            <a:pPr lvl="0"/>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2862</Words>
  <Application>Microsoft Office PowerPoint</Application>
  <PresentationFormat>On-screen Show (4:3)</PresentationFormat>
  <Paragraphs>332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110</cp:revision>
  <dcterms:created xsi:type="dcterms:W3CDTF">2014-03-04T06:23:49Z</dcterms:created>
  <dcterms:modified xsi:type="dcterms:W3CDTF">2014-03-05T05:42:25Z</dcterms:modified>
</cp:coreProperties>
</file>