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36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9200-6C89-4AD5-B207-EFF0D7078D64}" type="datetimeFigureOut">
              <a:rPr lang="en-US" smtClean="0"/>
              <a:pPr/>
              <a:t>14/02/2014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054F-612D-4E91-B9E0-660ABCC724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9200-6C89-4AD5-B207-EFF0D7078D64}" type="datetimeFigureOut">
              <a:rPr lang="en-US" smtClean="0"/>
              <a:pPr/>
              <a:t>14/02/2014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054F-612D-4E91-B9E0-660ABCC724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9200-6C89-4AD5-B207-EFF0D7078D64}" type="datetimeFigureOut">
              <a:rPr lang="en-US" smtClean="0"/>
              <a:pPr/>
              <a:t>14/02/2014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054F-612D-4E91-B9E0-660ABCC724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9200-6C89-4AD5-B207-EFF0D7078D64}" type="datetimeFigureOut">
              <a:rPr lang="en-US" smtClean="0"/>
              <a:pPr/>
              <a:t>14/02/2014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054F-612D-4E91-B9E0-660ABCC724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9200-6C89-4AD5-B207-EFF0D7078D64}" type="datetimeFigureOut">
              <a:rPr lang="en-US" smtClean="0"/>
              <a:pPr/>
              <a:t>14/02/2014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054F-612D-4E91-B9E0-660ABCC724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9200-6C89-4AD5-B207-EFF0D7078D64}" type="datetimeFigureOut">
              <a:rPr lang="en-US" smtClean="0"/>
              <a:pPr/>
              <a:t>14/02/2014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054F-612D-4E91-B9E0-660ABCC724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9200-6C89-4AD5-B207-EFF0D7078D64}" type="datetimeFigureOut">
              <a:rPr lang="en-US" smtClean="0"/>
              <a:pPr/>
              <a:t>14/02/2014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054F-612D-4E91-B9E0-660ABCC724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9200-6C89-4AD5-B207-EFF0D7078D64}" type="datetimeFigureOut">
              <a:rPr lang="en-US" smtClean="0"/>
              <a:pPr/>
              <a:t>14/02/2014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054F-612D-4E91-B9E0-660ABCC724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9200-6C89-4AD5-B207-EFF0D7078D64}" type="datetimeFigureOut">
              <a:rPr lang="en-US" smtClean="0"/>
              <a:pPr/>
              <a:t>14/02/2014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054F-612D-4E91-B9E0-660ABCC724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9200-6C89-4AD5-B207-EFF0D7078D64}" type="datetimeFigureOut">
              <a:rPr lang="en-US" smtClean="0"/>
              <a:pPr/>
              <a:t>14/02/2014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054F-612D-4E91-B9E0-660ABCC724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9200-6C89-4AD5-B207-EFF0D7078D64}" type="datetimeFigureOut">
              <a:rPr lang="en-US" smtClean="0"/>
              <a:pPr/>
              <a:t>14/02/2014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054F-612D-4E91-B9E0-660ABCC724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D9200-6C89-4AD5-B207-EFF0D7078D64}" type="datetimeFigureOut">
              <a:rPr lang="en-US" smtClean="0"/>
              <a:pPr/>
              <a:t>14/02/2014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6054F-612D-4E91-B9E0-660ABCC7248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Ethernet_hub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609601"/>
            <a:ext cx="4953000" cy="91439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Network </a:t>
            </a:r>
            <a:r>
              <a:rPr lang="en-US" b="1" dirty="0"/>
              <a:t>Devices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676400"/>
            <a:ext cx="8991600" cy="49530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u="sng" dirty="0" smtClean="0">
                <a:solidFill>
                  <a:schemeClr val="tx1"/>
                </a:solidFill>
                <a:hlinkClick r:id="rId2" tooltip="Ethernet hub"/>
              </a:rPr>
              <a:t>Hub</a:t>
            </a:r>
            <a:r>
              <a:rPr lang="en-US" b="1" u="sng" dirty="0" smtClean="0">
                <a:solidFill>
                  <a:schemeClr val="tx1"/>
                </a:solidFill>
              </a:rPr>
              <a:t>   </a:t>
            </a:r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Definition: </a:t>
            </a:r>
            <a:r>
              <a:rPr lang="en-US" b="1" u="sng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 A central device that connects multiple computers on a single 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     network. 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  A network hub has I/O ports that can be used to link several     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      network devices together.   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 A signal would enter the hub through one port and the hub will        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broadcast it on every other port except the port the data came in through. 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There are very few practical applications for a hub today, given the affordability of the much more advanced switch. </a:t>
            </a:r>
          </a:p>
          <a:p>
            <a:pPr algn="l"/>
            <a:endParaRPr lang="en-US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28600"/>
            <a:ext cx="8686800" cy="6324600"/>
          </a:xfrm>
        </p:spPr>
        <p:txBody>
          <a:bodyPr/>
          <a:lstStyle/>
          <a:p>
            <a:r>
              <a:rPr lang="en-US" dirty="0" smtClean="0"/>
              <a:t>Hub(Cont.)</a:t>
            </a:r>
            <a:endParaRPr lang="en-US" sz="1800" dirty="0" smtClean="0"/>
          </a:p>
          <a:p>
            <a:r>
              <a:rPr lang="en-US" b="1" dirty="0" smtClean="0"/>
              <a:t> </a:t>
            </a:r>
            <a:r>
              <a:rPr lang="en-US" dirty="0" smtClean="0"/>
              <a:t>At the bottom of the networking used hubs. </a:t>
            </a:r>
          </a:p>
          <a:p>
            <a:r>
              <a:rPr lang="en-US" dirty="0" smtClean="0"/>
              <a:t>Hubs are used in networks that use twisted-  pair cabling to connect devices. </a:t>
            </a:r>
          </a:p>
          <a:p>
            <a:r>
              <a:rPr lang="en-US" dirty="0" smtClean="0"/>
              <a:t>Hubs can also be joined together to create      larger networks.</a:t>
            </a:r>
          </a:p>
          <a:p>
            <a:r>
              <a:rPr lang="en-US" dirty="0" smtClean="0"/>
              <a:t> </a:t>
            </a:r>
            <a:r>
              <a:rPr lang="en-US" i="1" dirty="0" smtClean="0"/>
              <a:t>Hubs are simple devices  </a:t>
            </a:r>
            <a:r>
              <a:rPr lang="en-US" dirty="0" smtClean="0"/>
              <a:t>that direct data packets to all devices connected to the hub.      </a:t>
            </a:r>
          </a:p>
          <a:p>
            <a:r>
              <a:rPr lang="en-US" dirty="0" smtClean="0"/>
              <a:t>This makes them inefficient devices and can create a performance on busy networks.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382000" cy="762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Hub (cont.)  </a:t>
            </a:r>
            <a:r>
              <a:rPr lang="en-US" sz="3600" dirty="0" smtClean="0"/>
              <a:t>The following fig Shows Hubs</a:t>
            </a:r>
            <a:endParaRPr lang="en-US" sz="3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" y="1066800"/>
            <a:ext cx="8763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400800"/>
          </a:xfrm>
        </p:spPr>
        <p:txBody>
          <a:bodyPr>
            <a:normAutofit/>
          </a:bodyPr>
          <a:lstStyle/>
          <a:p>
            <a:endParaRPr lang="en-US" sz="1800" dirty="0" smtClean="0"/>
          </a:p>
          <a:p>
            <a:r>
              <a:rPr lang="en-US" b="1" dirty="0" smtClean="0"/>
              <a:t>Hub(cont.)</a:t>
            </a:r>
          </a:p>
          <a:p>
            <a:r>
              <a:rPr lang="en-US" sz="1800" dirty="0" smtClean="0"/>
              <a:t> </a:t>
            </a:r>
            <a:r>
              <a:rPr lang="en-US" sz="2400" dirty="0" smtClean="0"/>
              <a:t>In its most basic form ,  a hub does nothing except provide a pathway for the  electrical signals to travel along. Such a device is called a </a:t>
            </a:r>
            <a:r>
              <a:rPr lang="en-US" sz="2400" i="1" dirty="0" smtClean="0"/>
              <a:t>passive hub.</a:t>
            </a:r>
          </a:p>
          <a:p>
            <a:r>
              <a:rPr lang="en-US" sz="2400" dirty="0" smtClean="0"/>
              <a:t>providing a path for the data signals, regenerates the signal before it forwards it to all of the connected devices.  Called </a:t>
            </a:r>
            <a:r>
              <a:rPr lang="en-US" sz="2400" i="1" dirty="0" smtClean="0"/>
              <a:t>active hub.</a:t>
            </a:r>
            <a:endParaRPr lang="en-US" sz="2400" dirty="0" smtClean="0"/>
          </a:p>
          <a:p>
            <a:r>
              <a:rPr lang="en-US" sz="2400" i="1" dirty="0" smtClean="0"/>
              <a:t> </a:t>
            </a:r>
            <a:r>
              <a:rPr lang="en-US" sz="2400" dirty="0" smtClean="0"/>
              <a:t>Hubs come in a variety of shapes and sizes.</a:t>
            </a:r>
          </a:p>
          <a:p>
            <a:r>
              <a:rPr lang="en-US" sz="2400" i="1" dirty="0" smtClean="0"/>
              <a:t>  1) </a:t>
            </a:r>
            <a:r>
              <a:rPr lang="en-US" sz="2400" dirty="0" smtClean="0"/>
              <a:t>Small hubs with five or eight connection ports are commonly referred to as  </a:t>
            </a:r>
            <a:r>
              <a:rPr lang="en-US" sz="2400" i="1" dirty="0" smtClean="0"/>
              <a:t>workgroup  hubs.</a:t>
            </a:r>
            <a:endParaRPr lang="en-US" sz="2400" dirty="0" smtClean="0"/>
          </a:p>
          <a:p>
            <a:r>
              <a:rPr lang="en-US" sz="2400" dirty="0" smtClean="0"/>
              <a:t>2) Others can accommodate larger numbers of devices (normally up to 32). These are referred to as </a:t>
            </a:r>
            <a:r>
              <a:rPr lang="en-US" sz="2400" i="1" dirty="0" smtClean="0"/>
              <a:t>high-density devices.  </a:t>
            </a:r>
          </a:p>
          <a:p>
            <a:r>
              <a:rPr lang="en-US" sz="2400" dirty="0" smtClean="0"/>
              <a:t>hubs don’t perform any processing, they do little except enable communication between connected devices.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"/>
            <a:ext cx="8686800" cy="6019800"/>
          </a:xfrm>
        </p:spPr>
        <p:txBody>
          <a:bodyPr/>
          <a:lstStyle/>
          <a:p>
            <a:r>
              <a:rPr lang="en-US" b="1" u="sng" dirty="0" smtClean="0">
                <a:solidFill>
                  <a:schemeClr val="accent1"/>
                </a:solidFill>
              </a:rPr>
              <a:t>Switches:-</a:t>
            </a:r>
          </a:p>
          <a:p>
            <a:pPr>
              <a:buNone/>
            </a:pPr>
            <a:r>
              <a:rPr lang="en-US" dirty="0" smtClean="0"/>
              <a:t>Definition:-</a:t>
            </a:r>
          </a:p>
          <a:p>
            <a:r>
              <a:rPr lang="en-US" sz="2800" dirty="0" smtClean="0"/>
              <a:t>A switch is a computer networking device that connects network segments or network devices together</a:t>
            </a:r>
            <a:r>
              <a:rPr lang="en-US" dirty="0" smtClean="0"/>
              <a:t>.  </a:t>
            </a:r>
          </a:p>
          <a:p>
            <a:r>
              <a:rPr lang="en-US" sz="2800" dirty="0" smtClean="0"/>
              <a:t>Much like a hub, a switch has I/O ports that connect devices together. </a:t>
            </a:r>
          </a:p>
          <a:p>
            <a:r>
              <a:rPr lang="en-US" sz="2800" dirty="0" smtClean="0"/>
              <a:t>Unlike a hub though, switches are smart enough to know which device data packets are meant for and only sends to that device. </a:t>
            </a:r>
          </a:p>
          <a:p>
            <a:r>
              <a:rPr lang="en-US" sz="2800" dirty="0" smtClean="0"/>
              <a:t>The use of a switch is practical for many more applications than a hub.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09600" y="609600"/>
            <a:ext cx="8229600" cy="838200"/>
          </a:xfrm>
        </p:spPr>
        <p:txBody>
          <a:bodyPr/>
          <a:lstStyle/>
          <a:p>
            <a:r>
              <a:rPr lang="en-US" dirty="0" smtClean="0"/>
              <a:t>The following shows Switches</a:t>
            </a:r>
          </a:p>
          <a:p>
            <a:endParaRPr lang="en-US" dirty="0"/>
          </a:p>
        </p:txBody>
      </p:sp>
      <p:sp>
        <p:nvSpPr>
          <p:cNvPr id="12" name="Content Placeholder 7"/>
          <p:cNvSpPr txBox="1">
            <a:spLocks/>
          </p:cNvSpPr>
          <p:nvPr/>
        </p:nvSpPr>
        <p:spPr>
          <a:xfrm>
            <a:off x="0" y="22860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Content Placeholder 7"/>
          <p:cNvSpPr txBox="1">
            <a:spLocks/>
          </p:cNvSpPr>
          <p:nvPr/>
        </p:nvSpPr>
        <p:spPr>
          <a:xfrm>
            <a:off x="533400" y="22860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Content Placeholder 7"/>
          <p:cNvSpPr txBox="1">
            <a:spLocks/>
          </p:cNvSpPr>
          <p:nvPr/>
        </p:nvSpPr>
        <p:spPr>
          <a:xfrm>
            <a:off x="457200" y="20574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498052"/>
            <a:ext cx="8458200" cy="5359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5867400"/>
          </a:xfrm>
        </p:spPr>
        <p:txBody>
          <a:bodyPr/>
          <a:lstStyle/>
          <a:p>
            <a:endParaRPr lang="en-US" dirty="0" smtClean="0"/>
          </a:p>
          <a:p>
            <a:r>
              <a:rPr lang="en-US" sz="2800" dirty="0" smtClean="0"/>
              <a:t>Many business and even homes use switches to link their network devices. </a:t>
            </a:r>
          </a:p>
          <a:p>
            <a:r>
              <a:rPr lang="en-US" sz="2800" dirty="0" smtClean="0"/>
              <a:t>Like hubs, </a:t>
            </a:r>
            <a:r>
              <a:rPr lang="en-US" sz="2800" i="1" dirty="0" smtClean="0"/>
              <a:t>switches are the connectivity points of an Ethernet network.</a:t>
            </a:r>
          </a:p>
          <a:p>
            <a:r>
              <a:rPr lang="en-US" sz="2800" dirty="0" smtClean="0"/>
              <a:t>Devices connect to switches via twisted-pair cabling, one cable for each device.</a:t>
            </a:r>
          </a:p>
          <a:p>
            <a:r>
              <a:rPr lang="en-US" sz="2800" dirty="0" smtClean="0"/>
              <a:t>The difference between hubs and switches is in how the devices deal with the data that they receive.</a:t>
            </a:r>
          </a:p>
          <a:p>
            <a:endParaRPr lang="en-US" sz="2800" dirty="0" smtClean="0"/>
          </a:p>
          <a:p>
            <a:endParaRPr lang="en-US" sz="2800" i="1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686800" cy="5897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By forwarding data only to the connection that should receive it, the switch can improve network performance in two ways.</a:t>
            </a:r>
          </a:p>
          <a:p>
            <a:r>
              <a:rPr lang="en-US" sz="2800" dirty="0" smtClean="0"/>
              <a:t>by creating a direct path between two devices and controlling their communication, it can greatly reduce the number of collisions on the network.</a:t>
            </a:r>
          </a:p>
          <a:p>
            <a:r>
              <a:rPr lang="en-US" sz="2800" dirty="0" smtClean="0"/>
              <a:t>Collisions occur on Ethernet networks when two devices attempt to transmit at exactly the same time. </a:t>
            </a:r>
          </a:p>
          <a:p>
            <a:r>
              <a:rPr lang="en-US" sz="2800" dirty="0" smtClean="0"/>
              <a:t>In addition, the lack of collisions enables switches to  communicate with devices in full-duplex mode.</a:t>
            </a:r>
          </a:p>
          <a:p>
            <a:r>
              <a:rPr lang="en-US" sz="2800" dirty="0" smtClean="0"/>
              <a:t>In a full-duplex configuration, devices can send and receive data from the switch at the same time.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55927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Contrast this with half-duplex communication, in which communication can occur in only one direction at a time.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Full-duplex transmission speeds are double that of a standard, half-duplex, connection.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So, a 10Mbps connection becomes 20Mbps, and a 100Mbps connection becomes 200Mbps.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4403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Bridges:-</a:t>
            </a:r>
          </a:p>
          <a:p>
            <a:pPr>
              <a:buNone/>
            </a:pPr>
            <a:r>
              <a:rPr lang="en-US" sz="2400" dirty="0" smtClean="0"/>
              <a:t>Definition:-</a:t>
            </a:r>
          </a:p>
          <a:p>
            <a:r>
              <a:rPr lang="en-US" sz="2400" dirty="0" smtClean="0"/>
              <a:t>A bridge device filters traffic at a network boundary. Bridges reduce the amount of traffic on a LAN by dividing it into two segments.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Bridges are similar in nature to switches, but a bridge inspects all incoming data and decides what to do with it.</a:t>
            </a:r>
          </a:p>
          <a:p>
            <a:r>
              <a:rPr lang="en-US" sz="2400" dirty="0" smtClean="0"/>
              <a:t>Data can be discarded or forwarded by the bridge, eliminating unnecessary incoming traffic.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Bridges can have many uses, but the most practical uses I can think of for use in my home would be for a media bridge.</a:t>
            </a:r>
            <a:endParaRPr lang="en-US" sz="24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8763000" cy="5867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These smart devices can monitor incoming traffic to your media devices and prioritize audio and video data.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400" i="1" dirty="0" smtClean="0"/>
              <a:t>Bridges </a:t>
            </a:r>
            <a:r>
              <a:rPr lang="en-US" sz="2400" i="1" dirty="0" smtClean="0"/>
              <a:t>are used to divide larger networks into smaller sections.</a:t>
            </a:r>
          </a:p>
          <a:p>
            <a:pPr>
              <a:buNone/>
            </a:pPr>
            <a:endParaRPr lang="en-US" sz="2400" i="1" dirty="0" smtClean="0"/>
          </a:p>
          <a:p>
            <a:r>
              <a:rPr lang="en-US" sz="2400" dirty="0" smtClean="0"/>
              <a:t>Bridges can also be used to connect two physical LANs into a larger logical LAN.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981200"/>
            <a:ext cx="7848600" cy="4114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09600" y="533400"/>
            <a:ext cx="662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Following Fig Shows Bridges:-</a:t>
            </a: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4800600" cy="6858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Types of Bridges:-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8915400" cy="51816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Three types of bridges are used in networks:-</a:t>
            </a:r>
          </a:p>
          <a:p>
            <a:pPr>
              <a:buNone/>
            </a:pPr>
            <a:r>
              <a:rPr lang="en-US" sz="2000" dirty="0" smtClean="0"/>
              <a:t>➤ </a:t>
            </a:r>
            <a:r>
              <a:rPr lang="en-US" sz="2400" b="1" dirty="0" smtClean="0"/>
              <a:t>Transparent bridge:-</a:t>
            </a:r>
          </a:p>
          <a:p>
            <a:r>
              <a:rPr lang="en-US" sz="2400" dirty="0" smtClean="0"/>
              <a:t>Derives its name from the fact that the devices  on the network are unaware of its existence. </a:t>
            </a:r>
          </a:p>
          <a:p>
            <a:r>
              <a:rPr lang="en-US" sz="2400" dirty="0" smtClean="0"/>
              <a:t> A transparent bridge does nothing except block or forward data based on the MAC address.</a:t>
            </a:r>
          </a:p>
          <a:p>
            <a:pPr>
              <a:buNone/>
            </a:pPr>
            <a:r>
              <a:rPr lang="en-US" sz="2400" dirty="0" smtClean="0"/>
              <a:t>➤ </a:t>
            </a:r>
            <a:r>
              <a:rPr lang="en-US" sz="2400" b="1" dirty="0" smtClean="0"/>
              <a:t>Source route bridge:- </a:t>
            </a:r>
            <a:r>
              <a:rPr lang="en-US" sz="2000" dirty="0" smtClean="0"/>
              <a:t>Used in Token Ring networks</a:t>
            </a:r>
            <a:r>
              <a:rPr lang="en-US" sz="2400" dirty="0" smtClean="0"/>
              <a:t>.</a:t>
            </a:r>
            <a:endParaRPr lang="en-US" sz="2400" b="1" dirty="0" smtClean="0"/>
          </a:p>
          <a:p>
            <a:r>
              <a:rPr lang="en-US" sz="2400" dirty="0" smtClean="0"/>
              <a:t>The source route bridge derives its name from the fact that the entire path that the packet is to take through the network is embedded within the packet.</a:t>
            </a:r>
          </a:p>
          <a:p>
            <a:pPr>
              <a:buNone/>
            </a:pPr>
            <a:r>
              <a:rPr lang="en-US" sz="2400" b="1" dirty="0" smtClean="0"/>
              <a:t> </a:t>
            </a:r>
            <a:r>
              <a:rPr lang="en-US" sz="2400" dirty="0" smtClean="0"/>
              <a:t>➤ </a:t>
            </a:r>
            <a:r>
              <a:rPr lang="en-US" sz="2400" b="1" dirty="0" smtClean="0"/>
              <a:t>Translational bridge:-</a:t>
            </a:r>
            <a:r>
              <a:rPr lang="en-US" sz="2400" dirty="0" smtClean="0"/>
              <a:t> Used to convert one networking data format to Another.</a:t>
            </a:r>
          </a:p>
          <a:p>
            <a:r>
              <a:rPr lang="en-US" sz="2400" dirty="0" smtClean="0"/>
              <a:t> for example, from Token Ring to Ethernet and vice versa.</a:t>
            </a: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209800" cy="334962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Routers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458200" cy="5364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Definition:-</a:t>
            </a:r>
          </a:p>
          <a:p>
            <a:r>
              <a:rPr lang="en-US" sz="2400" dirty="0" smtClean="0"/>
              <a:t>A device that allows packets of data to be moved efficiently between two points on a network</a:t>
            </a:r>
          </a:p>
          <a:p>
            <a:r>
              <a:rPr lang="en-US" sz="2400" dirty="0" smtClean="0"/>
              <a:t>Routers are used to transfer data packets on a network.</a:t>
            </a:r>
          </a:p>
          <a:p>
            <a:r>
              <a:rPr lang="en-US" sz="2400" dirty="0" smtClean="0"/>
              <a:t>Routers are much smarter than switches in that they route packets based on routing protocols which allows them to more efficiently route data. </a:t>
            </a:r>
          </a:p>
          <a:p>
            <a:r>
              <a:rPr lang="en-US" sz="2400" dirty="0" smtClean="0"/>
              <a:t>Routers can be found in a good percentage of homes and businesses. </a:t>
            </a:r>
          </a:p>
          <a:p>
            <a:r>
              <a:rPr lang="en-US" sz="2400" dirty="0" smtClean="0"/>
              <a:t>Routers assign local IP addresses to devices that are connected to it, and offer a very efficient way for devices to communicate on the network. </a:t>
            </a:r>
          </a:p>
          <a:p>
            <a:endParaRPr lang="en-US" sz="2400" dirty="0" smtClean="0"/>
          </a:p>
          <a:p>
            <a:endParaRPr lang="en-US" sz="24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686800" cy="5821363"/>
          </a:xfrm>
        </p:spPr>
        <p:txBody>
          <a:bodyPr/>
          <a:lstStyle/>
          <a:p>
            <a:r>
              <a:rPr lang="en-US" sz="2400" dirty="0" smtClean="0"/>
              <a:t>Another benefit of a router is that it restricts outside computers from initiating a connection within your local network. </a:t>
            </a:r>
          </a:p>
          <a:p>
            <a:r>
              <a:rPr lang="en-US" sz="2400" dirty="0" smtClean="0"/>
              <a:t>You can make exceptions of course by changing some of the router firewall settings. </a:t>
            </a:r>
          </a:p>
          <a:p>
            <a:r>
              <a:rPr lang="en-US" sz="2400" dirty="0" smtClean="0"/>
              <a:t>routers are used to create larger networks by joining two network segments. </a:t>
            </a:r>
          </a:p>
          <a:p>
            <a:r>
              <a:rPr lang="en-US" sz="2400" dirty="0" smtClean="0"/>
              <a:t>A router can be a dedicated hardware device or a computer</a:t>
            </a:r>
          </a:p>
          <a:p>
            <a:pPr>
              <a:buNone/>
            </a:pPr>
            <a:r>
              <a:rPr lang="en-US" sz="2400" dirty="0" smtClean="0"/>
              <a:t>         system with more than one network interface and the  </a:t>
            </a:r>
          </a:p>
          <a:p>
            <a:pPr>
              <a:buNone/>
            </a:pPr>
            <a:r>
              <a:rPr lang="en-US" sz="2400" dirty="0" smtClean="0"/>
              <a:t>         appropriate routing software.</a:t>
            </a:r>
          </a:p>
          <a:p>
            <a:r>
              <a:rPr lang="en-US" sz="2400" dirty="0" smtClean="0"/>
              <a:t>All modern network operating systems include the functionality</a:t>
            </a:r>
          </a:p>
          <a:p>
            <a:pPr>
              <a:buNone/>
            </a:pPr>
            <a:r>
              <a:rPr lang="en-US" sz="2400" dirty="0" smtClean="0"/>
              <a:t>      to act as a router.</a:t>
            </a:r>
          </a:p>
          <a:p>
            <a:pPr>
              <a:buNone/>
            </a:pP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717449"/>
            <a:ext cx="6095999" cy="4408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362200" y="83820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</a:t>
            </a:r>
            <a:r>
              <a:rPr lang="en-US" sz="2000" dirty="0" smtClean="0"/>
              <a:t>The Following Fig Shows  Routers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2895600" cy="5334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Gateways:-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029200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Definition</a:t>
            </a:r>
            <a:r>
              <a:rPr lang="en-US" dirty="0" smtClean="0"/>
              <a:t>:-</a:t>
            </a:r>
          </a:p>
          <a:p>
            <a:r>
              <a:rPr lang="en-US" sz="2400" dirty="0" smtClean="0"/>
              <a:t>A gateway is a network point that acts as an entrance to another network.  </a:t>
            </a:r>
          </a:p>
          <a:p>
            <a:r>
              <a:rPr lang="en-US" sz="2400" dirty="0" smtClean="0"/>
              <a:t>Any device that translates one data format to another is called a </a:t>
            </a:r>
            <a:r>
              <a:rPr lang="en-US" sz="2400" i="1" dirty="0" smtClean="0"/>
              <a:t>gateway.</a:t>
            </a:r>
            <a:endParaRPr lang="en-US" sz="2400" dirty="0" smtClean="0"/>
          </a:p>
          <a:p>
            <a:r>
              <a:rPr lang="en-US" sz="2400" dirty="0" smtClean="0"/>
              <a:t>A gateway can convert data packets from one protocol to another. </a:t>
            </a:r>
          </a:p>
          <a:p>
            <a:r>
              <a:rPr lang="en-US" sz="2400" dirty="0" smtClean="0"/>
              <a:t>Additionally it is a network node equipped for interfacing with another network that uses different protocols. </a:t>
            </a:r>
          </a:p>
          <a:p>
            <a:r>
              <a:rPr lang="en-US" sz="2400" dirty="0" smtClean="0"/>
              <a:t>gateways include a router that translates data from one network protocol to another.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371600"/>
            <a:ext cx="7924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286000" y="9144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Following Fig Shows Gateways 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304800" y="838200"/>
            <a:ext cx="8458200" cy="5287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key point about a gateway is that only the data format is translated , not the data itself.</a:t>
            </a:r>
          </a:p>
          <a:p>
            <a:r>
              <a:rPr lang="en-US" sz="2400" dirty="0" smtClean="0"/>
              <a:t>In many cases, the gateway functionality is incorporated into another device.</a:t>
            </a:r>
          </a:p>
          <a:p>
            <a:r>
              <a:rPr lang="en-US" sz="2400" dirty="0" smtClean="0"/>
              <a:t>AT&amp;T for instance provides a residential gateway to their </a:t>
            </a:r>
            <a:r>
              <a:rPr lang="en-US" sz="2400" dirty="0" err="1" smtClean="0"/>
              <a:t>Uverse</a:t>
            </a:r>
            <a:r>
              <a:rPr lang="en-US" sz="2400" dirty="0" smtClean="0"/>
              <a:t> customers. </a:t>
            </a:r>
          </a:p>
          <a:p>
            <a:r>
              <a:rPr lang="en-US" sz="2400" dirty="0" smtClean="0"/>
              <a:t>This is because there are different protocols for TV, phone, and internet. </a:t>
            </a:r>
          </a:p>
          <a:p>
            <a:r>
              <a:rPr lang="en-US" sz="2400" dirty="0" smtClean="0"/>
              <a:t>The gateway can convert these protocols to the correct format.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71800" cy="792162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Repeaters:-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029200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A repeater (generator) is a device that operates only on the physical layer.</a:t>
            </a:r>
          </a:p>
          <a:p>
            <a:r>
              <a:rPr lang="en-US" sz="2400" dirty="0" smtClean="0"/>
              <a:t>A repeater installed on a link receives the signal before it  become too weak or corrupted, regenerates the original bit pattern .</a:t>
            </a:r>
          </a:p>
          <a:p>
            <a:r>
              <a:rPr lang="en-US" sz="2400" dirty="0" smtClean="0"/>
              <a:t>A repeater allow to extend the physical length of the network</a:t>
            </a:r>
          </a:p>
          <a:p>
            <a:r>
              <a:rPr lang="en-US" sz="2400" dirty="0" smtClean="0"/>
              <a:t>Data signals weaken as they travel down a particular medium. This is known as Attenuation. </a:t>
            </a:r>
          </a:p>
          <a:p>
            <a:r>
              <a:rPr lang="en-US" sz="2400" dirty="0" smtClean="0"/>
              <a:t>To increase the distance a signal can travel, you can use repeaters. </a:t>
            </a:r>
          </a:p>
          <a:p>
            <a:r>
              <a:rPr lang="en-US" sz="2400" dirty="0" smtClean="0"/>
              <a:t>Coaxial cable used for network configurations. </a:t>
            </a:r>
          </a:p>
          <a:p>
            <a:r>
              <a:rPr lang="en-US" sz="2400" dirty="0" smtClean="0"/>
              <a:t>So the function of the repeater is to generates the data signals  so that they  can travel greater  distance.     </a:t>
            </a:r>
          </a:p>
          <a:p>
            <a:r>
              <a:rPr lang="en-US" sz="2400" dirty="0" smtClean="0"/>
              <a:t>  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5181600" cy="6397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Following  Fig. Shows Repeaters 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219200"/>
            <a:ext cx="50292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581400"/>
            <a:ext cx="7391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1303</Words>
  <Application>Microsoft Office PowerPoint</Application>
  <PresentationFormat>On-screen Show (4:3)</PresentationFormat>
  <Paragraphs>113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 Network Devices </vt:lpstr>
      <vt:lpstr>Slide 2</vt:lpstr>
      <vt:lpstr>Hub (cont.)  The following fig Shows Hubs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Types of Bridges:-</vt:lpstr>
      <vt:lpstr>Routers</vt:lpstr>
      <vt:lpstr>Slide 15</vt:lpstr>
      <vt:lpstr>Slide 16</vt:lpstr>
      <vt:lpstr>Gateways:-</vt:lpstr>
      <vt:lpstr>Slide 18</vt:lpstr>
      <vt:lpstr>Slide 19</vt:lpstr>
      <vt:lpstr>Repeaters:-</vt:lpstr>
      <vt:lpstr>The Following  Fig. Shows Repeaters </vt:lpstr>
    </vt:vector>
  </TitlesOfParts>
  <Company>vms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Network Devices </dc:title>
  <dc:creator>Administrator</dc:creator>
  <cp:lastModifiedBy>admin</cp:lastModifiedBy>
  <cp:revision>71</cp:revision>
  <dcterms:created xsi:type="dcterms:W3CDTF">2013-02-04T08:31:39Z</dcterms:created>
  <dcterms:modified xsi:type="dcterms:W3CDTF">2014-02-14T03:59:39Z</dcterms:modified>
</cp:coreProperties>
</file>