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3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A14FE-27F5-4463-903F-D840A1EE2232}" type="datetimeFigureOut">
              <a:rPr lang="en-US" smtClean="0"/>
              <a:pPr/>
              <a:t>28/01/2015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97B86-6C65-49DB-B2A5-1F75353AF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Landlines" TargetMode="External"/><Relationship Id="rId7" Type="http://schemas.openxmlformats.org/officeDocument/2006/relationships/hyperlink" Target="http://en.wikipedia.org/wiki/Videoconferencing" TargetMode="External"/><Relationship Id="rId2" Type="http://schemas.openxmlformats.org/officeDocument/2006/relationships/hyperlink" Target="http://en.wikipedia.org/wiki/Instant_messagi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.wikipedia.org/wiki/File_transfer" TargetMode="External"/><Relationship Id="rId5" Type="http://schemas.openxmlformats.org/officeDocument/2006/relationships/hyperlink" Target="http://en.wikipedia.org/wiki/Debit" TargetMode="External"/><Relationship Id="rId4" Type="http://schemas.openxmlformats.org/officeDocument/2006/relationships/hyperlink" Target="http://en.wikipedia.org/wiki/Mobile_phone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Luxembourg" TargetMode="External"/><Relationship Id="rId2" Type="http://schemas.openxmlformats.org/officeDocument/2006/relationships/hyperlink" Target="http://en.wikipedia.org/wiki/Microsoft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.wikipedia.org/wiki/Client%E2%80%93server_model" TargetMode="External"/><Relationship Id="rId5" Type="http://schemas.openxmlformats.org/officeDocument/2006/relationships/hyperlink" Target="http://en.wikipedia.org/wiki/Peer-to-peer" TargetMode="External"/><Relationship Id="rId4" Type="http://schemas.openxmlformats.org/officeDocument/2006/relationships/hyperlink" Target="http://en.wikipedia.org/wiki/VoIP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1"/>
            <a:ext cx="39624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Network service:-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990600"/>
            <a:ext cx="8686800" cy="57150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u="sng" dirty="0">
                <a:solidFill>
                  <a:schemeClr val="tx1"/>
                </a:solidFill>
              </a:rPr>
              <a:t>A virtual private network (VPN)</a:t>
            </a:r>
            <a:endParaRPr lang="en-US" sz="2400" dirty="0">
              <a:solidFill>
                <a:schemeClr val="tx1"/>
              </a:solidFill>
            </a:endParaRPr>
          </a:p>
          <a:p>
            <a:pPr lvl="0"/>
            <a:r>
              <a:rPr lang="en-US" sz="2400" dirty="0">
                <a:solidFill>
                  <a:schemeClr val="tx1"/>
                </a:solidFill>
              </a:rPr>
              <a:t>VPN is a computer network that uses a public telecommunication such as the Internet to provide remote offices with secure access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0"/>
            <a:endParaRPr lang="en-US" sz="2400" dirty="0" smtClean="0">
              <a:solidFill>
                <a:schemeClr val="tx1"/>
              </a:solidFill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It aims to avoid an expensive system of owned or leased lines </a:t>
            </a:r>
            <a:r>
              <a:rPr lang="en-US" sz="2400" dirty="0" smtClean="0">
                <a:solidFill>
                  <a:schemeClr val="tx1"/>
                </a:solidFill>
              </a:rPr>
              <a:t>that can </a:t>
            </a:r>
            <a:r>
              <a:rPr lang="en-US" sz="2400" dirty="0">
                <a:solidFill>
                  <a:schemeClr val="tx1"/>
                </a:solidFill>
              </a:rPr>
              <a:t>be used by only one organization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0" algn="l"/>
            <a:r>
              <a:rPr lang="en-US" sz="2400" dirty="0">
                <a:solidFill>
                  <a:schemeClr val="tx1"/>
                </a:solidFill>
              </a:rPr>
              <a:t>It encapsulates data transfers between two or more networked devices which are not on the same private network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so as to keep the transferred data private from other devices on one or more main local or wide area networks.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Virtual Private Networks reduce network costs because they avoid a need for many leased lines that individually connect to the Internet.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Users can exchange private data securely, making the expensive leased lines unnecessary.</a:t>
            </a:r>
          </a:p>
          <a:p>
            <a:pPr lvl="0" algn="l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lvl="0"/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76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>A </a:t>
            </a:r>
            <a:r>
              <a:rPr lang="en-US" u="sng" dirty="0"/>
              <a:t>virtual LAN:-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534400" cy="5791200"/>
          </a:xfrm>
        </p:spPr>
        <p:txBody>
          <a:bodyPr/>
          <a:lstStyle/>
          <a:p>
            <a:pPr lvl="0"/>
            <a:r>
              <a:rPr lang="en-US" sz="2400" dirty="0"/>
              <a:t>A virtual LAN, commonly known as a VLAN.</a:t>
            </a:r>
          </a:p>
          <a:p>
            <a:pPr lvl="0"/>
            <a:r>
              <a:rPr lang="en-US" sz="2400" dirty="0"/>
              <a:t>It is a group of hosts with a common set of requirements that communicate even though they were attached to the same broadcast domain or different physical location.</a:t>
            </a:r>
          </a:p>
          <a:p>
            <a:pPr lvl="0"/>
            <a:r>
              <a:rPr lang="en-US" sz="2400" dirty="0"/>
              <a:t>A VLAN has the same attributes as a physical LAN, but it allows for end stations to be grouped together even if they are not located on the same network switch.</a:t>
            </a:r>
          </a:p>
          <a:p>
            <a:pPr lvl="0"/>
            <a:r>
              <a:rPr lang="en-US" sz="2400" dirty="0"/>
              <a:t>Network reconfiguration can be done through software instead of physically transfer devices.</a:t>
            </a:r>
          </a:p>
          <a:p>
            <a:pPr lvl="0"/>
            <a:r>
              <a:rPr lang="en-US" sz="2400" dirty="0"/>
              <a:t>VLANs are created to provide the segmentation services usually provided by routers in LAN configurations.</a:t>
            </a:r>
          </a:p>
          <a:p>
            <a:pPr lvl="0"/>
            <a:r>
              <a:rPr lang="en-US" sz="2400" dirty="0"/>
              <a:t>VLANs address issues such as scalability, security, and network management.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2484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400" dirty="0"/>
              <a:t>VLANs address issues such as scalability, security, and network management</a:t>
            </a:r>
            <a:r>
              <a:rPr lang="en-US" sz="2400" dirty="0" smtClean="0"/>
              <a:t>.</a:t>
            </a:r>
          </a:p>
          <a:p>
            <a:r>
              <a:rPr lang="en-US" sz="3600" b="1" u="sng" dirty="0"/>
              <a:t>Wi-Fi  </a:t>
            </a:r>
            <a:r>
              <a:rPr lang="en-US" sz="3600" b="1" u="sng" dirty="0" smtClean="0"/>
              <a:t>:</a:t>
            </a:r>
          </a:p>
          <a:p>
            <a:pPr lvl="0"/>
            <a:r>
              <a:rPr lang="en-US" sz="2400" dirty="0" err="1"/>
              <a:t>Wi</a:t>
            </a:r>
            <a:r>
              <a:rPr lang="en-US" sz="2400" dirty="0"/>
              <a:t> </a:t>
            </a:r>
            <a:r>
              <a:rPr lang="en-US" sz="2400" dirty="0" err="1"/>
              <a:t>Fi</a:t>
            </a:r>
            <a:r>
              <a:rPr lang="en-US" sz="2400" dirty="0"/>
              <a:t> is a trademark of the Wi-Fi Alliance.</a:t>
            </a:r>
          </a:p>
          <a:p>
            <a:pPr lvl="0"/>
            <a:r>
              <a:rPr lang="en-US" sz="2400" dirty="0"/>
              <a:t>A Wi-Fi enabled device connects to the Internet when within range of a wireless network connected to the Internet.</a:t>
            </a:r>
          </a:p>
          <a:p>
            <a:pPr lvl="0"/>
            <a:r>
              <a:rPr lang="en-US" sz="2400" dirty="0"/>
              <a:t>E.g. personal computer, video game console, smart phone or digital audio player.</a:t>
            </a:r>
          </a:p>
          <a:p>
            <a:pPr lvl="0"/>
            <a:r>
              <a:rPr lang="en-US" sz="2400" dirty="0"/>
              <a:t>The coverage of one or more (interconnected) access points — called hotspots.</a:t>
            </a:r>
          </a:p>
          <a:p>
            <a:pPr lvl="0"/>
            <a:r>
              <a:rPr lang="en-US" sz="2400" dirty="0"/>
              <a:t>Generally it includes an area the size of a few rooms but may be expanded to cover many square miles, depending on the number of access points with overlapping coverage.</a:t>
            </a:r>
          </a:p>
          <a:p>
            <a:pPr lvl="0"/>
            <a:r>
              <a:rPr lang="en-US" sz="2400" dirty="0"/>
              <a:t>In addition to private use in homes and offices, Wi-Fi can provide public access.</a:t>
            </a:r>
          </a:p>
          <a:p>
            <a:endParaRPr lang="en-US" sz="2400" dirty="0"/>
          </a:p>
          <a:p>
            <a:pPr lvl="0"/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458200" cy="5897563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This public access provided either free-of-charge or to subscribers to various commercial services</a:t>
            </a:r>
            <a:r>
              <a:rPr lang="en-US" sz="2400" dirty="0" smtClean="0"/>
              <a:t>.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Organizations and businesses - such as those running airports, hotels and restaurants - often provide free-use hotspots to attract or assist clients</a:t>
            </a:r>
            <a:r>
              <a:rPr lang="en-US" sz="2400" dirty="0" smtClean="0"/>
              <a:t>.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Wi-Fi certified and compliant devices are installed in many personal computers, video game consoles, MP3 players, smart phones, printers, digital cameras, and laptop computers.</a:t>
            </a:r>
          </a:p>
          <a:p>
            <a:r>
              <a:rPr lang="en-US" sz="2400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411162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/>
              <a:t/>
            </a:r>
            <a:br>
              <a:rPr lang="en-US" u="sng" dirty="0"/>
            </a:br>
            <a:r>
              <a:rPr lang="en-US" u="sng" dirty="0" smtClean="0"/>
              <a:t>Remote </a:t>
            </a:r>
            <a:r>
              <a:rPr lang="en-US" u="sng" dirty="0"/>
              <a:t>sensing: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It is the small- or large-scale acquisition (to gain) of information of an object by using recording or real-time sensing device(s) that are wireless</a:t>
            </a:r>
            <a:r>
              <a:rPr lang="en-US" sz="2400" dirty="0" smtClean="0"/>
              <a:t>.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Remote sensing is the stand-off collection through the use of a variety of devices for gathering information on a given object or area</a:t>
            </a:r>
            <a:r>
              <a:rPr lang="en-US" sz="2400" dirty="0" smtClean="0"/>
              <a:t>.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Such as Earth observation or weather satellite data collection ,ocean and atmospheric observing , X-radiation (X-RAY) and space investigate are all examples of remote sensing.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There are two main types of remote sensing:</a:t>
            </a:r>
            <a:endParaRPr lang="en-US" sz="2800" dirty="0"/>
          </a:p>
          <a:p>
            <a:pPr lvl="2"/>
            <a:r>
              <a:rPr lang="en-US" dirty="0"/>
              <a:t>Passive remote sensing </a:t>
            </a:r>
            <a:endParaRPr lang="en-US" sz="2000" dirty="0"/>
          </a:p>
          <a:p>
            <a:pPr lvl="2"/>
            <a:r>
              <a:rPr lang="en-US" dirty="0"/>
              <a:t>Active remote sensing</a:t>
            </a:r>
            <a:endParaRPr lang="en-US" sz="2000" dirty="0"/>
          </a:p>
          <a:p>
            <a:pPr lvl="0"/>
            <a:r>
              <a:rPr lang="en-US" u="sng" dirty="0"/>
              <a:t>Passive remote sensing – </a:t>
            </a:r>
            <a:endParaRPr lang="en-US" dirty="0"/>
          </a:p>
          <a:p>
            <a:pPr lvl="0"/>
            <a:r>
              <a:rPr lang="en-US" sz="2400" dirty="0"/>
              <a:t>Passive sensors detect natural radiation that is emitted or reflected by the object or surrounding area being observed.</a:t>
            </a:r>
          </a:p>
          <a:p>
            <a:pPr lvl="0"/>
            <a:r>
              <a:rPr lang="en-US" sz="2400" dirty="0"/>
              <a:t>Examples of passive remote sensors include film photography, infrared, charge-coupled devices, and radiometers.</a:t>
            </a:r>
          </a:p>
          <a:p>
            <a:r>
              <a:rPr lang="en-US" sz="2400" dirty="0"/>
              <a:t> </a:t>
            </a:r>
            <a:r>
              <a:rPr lang="en-US" u="sng" dirty="0" smtClean="0"/>
              <a:t>Active </a:t>
            </a:r>
            <a:r>
              <a:rPr lang="en-US" u="sng" dirty="0"/>
              <a:t>remote sensing </a:t>
            </a:r>
            <a:r>
              <a:rPr lang="en-US" u="sng" dirty="0" smtClean="0"/>
              <a:t>–</a:t>
            </a:r>
          </a:p>
          <a:p>
            <a:pPr lvl="0"/>
            <a:r>
              <a:rPr lang="en-US" sz="2800" dirty="0"/>
              <a:t>In active remote sensing, it emits energy in order to scan objects and areas whereupon a sensor then detects and measures the radiation that is reflected or backscattered from the target.</a:t>
            </a:r>
          </a:p>
          <a:p>
            <a:pPr lvl="0"/>
            <a:r>
              <a:rPr lang="en-US" sz="2800" dirty="0"/>
              <a:t>RADAR is an example of active remote sensing where the time delay between emission and return is measured, establishing the location, height , speed and direction of an object.	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>The </a:t>
            </a:r>
            <a:r>
              <a:rPr lang="en-US" u="sng" dirty="0"/>
              <a:t>Global Positioning System (GPS):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Autofit/>
          </a:bodyPr>
          <a:lstStyle/>
          <a:p>
            <a:pPr lvl="0"/>
            <a:r>
              <a:rPr lang="en-US" sz="2400" dirty="0"/>
              <a:t>The Global Positioning System (GPS) is a space-based global navigation satellite system</a:t>
            </a:r>
            <a:r>
              <a:rPr lang="en-US" sz="2400" dirty="0" smtClean="0"/>
              <a:t>.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It provides reliable location and time information in all weather and at all times and anywhere on or near the Earth</a:t>
            </a:r>
            <a:r>
              <a:rPr lang="en-US" sz="2400" dirty="0" smtClean="0"/>
              <a:t>.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It is maintained by the United States government and is freely accessible by anyone with a GPS receiver.</a:t>
            </a:r>
          </a:p>
          <a:p>
            <a:pPr lvl="0"/>
            <a:r>
              <a:rPr lang="en-US" sz="2400" dirty="0"/>
              <a:t>GPS was created and realized by the U.S. Department of Defense (USDOD) and was originally run with 24 satellites</a:t>
            </a:r>
            <a:r>
              <a:rPr lang="en-US" sz="2400" dirty="0" smtClean="0"/>
              <a:t>.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It was established in 1973 to overcome the limitations of previous navigation systems.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248400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en-US" sz="7400" dirty="0"/>
              <a:t>In addition to GPS other systems are in use or under development</a:t>
            </a:r>
            <a:r>
              <a:rPr lang="en-US" sz="7400" dirty="0" smtClean="0"/>
              <a:t>.</a:t>
            </a:r>
          </a:p>
          <a:p>
            <a:pPr lvl="0"/>
            <a:endParaRPr lang="en-US" sz="7400" dirty="0"/>
          </a:p>
          <a:p>
            <a:pPr lvl="0"/>
            <a:r>
              <a:rPr lang="en-US" sz="7400" dirty="0"/>
              <a:t>The Russian </a:t>
            </a:r>
            <a:r>
              <a:rPr lang="en-US" sz="7400" dirty="0" err="1"/>
              <a:t>GLObal</a:t>
            </a:r>
            <a:r>
              <a:rPr lang="en-US" sz="7400" dirty="0"/>
              <a:t> </a:t>
            </a:r>
            <a:r>
              <a:rPr lang="en-US" sz="7400" dirty="0" err="1"/>
              <a:t>NAvigation</a:t>
            </a:r>
            <a:r>
              <a:rPr lang="en-US" sz="7400" dirty="0"/>
              <a:t> Satellite System (GLONASS) was for use by the Russian military only until 2007</a:t>
            </a:r>
            <a:r>
              <a:rPr lang="en-US" sz="7400" dirty="0" smtClean="0"/>
              <a:t>.</a:t>
            </a:r>
          </a:p>
          <a:p>
            <a:pPr lvl="0"/>
            <a:endParaRPr lang="en-US" sz="7400" dirty="0"/>
          </a:p>
          <a:p>
            <a:pPr lvl="0"/>
            <a:r>
              <a:rPr lang="en-US" sz="7400" dirty="0"/>
              <a:t>There are also the planned Chinese Compass navigation system and Galileo positioning system of the European Union (EU</a:t>
            </a:r>
            <a:r>
              <a:rPr lang="en-US" sz="7400" dirty="0" smtClean="0"/>
              <a:t>).</a:t>
            </a:r>
          </a:p>
          <a:p>
            <a:pPr lvl="0"/>
            <a:endParaRPr lang="en-US" sz="7400" dirty="0"/>
          </a:p>
          <a:p>
            <a:pPr lvl="0"/>
            <a:r>
              <a:rPr lang="en-US" sz="7400" dirty="0"/>
              <a:t>A GPS receiver calculates its position by precisely timing the signals sent by GPS satellites high above the Earth</a:t>
            </a:r>
            <a:r>
              <a:rPr lang="en-US" sz="7400" dirty="0" smtClean="0"/>
              <a:t>.</a:t>
            </a:r>
          </a:p>
          <a:p>
            <a:pPr lvl="0"/>
            <a:endParaRPr lang="en-US" sz="7400" dirty="0"/>
          </a:p>
          <a:p>
            <a:pPr lvl="0"/>
            <a:r>
              <a:rPr lang="en-US" sz="7400" dirty="0"/>
              <a:t>Each satellite continually transmits messages that </a:t>
            </a:r>
            <a:r>
              <a:rPr lang="en-US" sz="7400" dirty="0" smtClean="0"/>
              <a:t>include</a:t>
            </a:r>
          </a:p>
          <a:p>
            <a:endParaRPr lang="en-US" sz="7400" dirty="0" smtClean="0"/>
          </a:p>
          <a:p>
            <a:endParaRPr lang="en-US" sz="7400" dirty="0" smtClean="0"/>
          </a:p>
          <a:p>
            <a:pPr lvl="0"/>
            <a:endParaRPr lang="en-US" sz="7400" dirty="0" smtClean="0"/>
          </a:p>
          <a:p>
            <a:pPr lvl="0"/>
            <a:endParaRPr lang="en-US" sz="2400" dirty="0" smtClean="0"/>
          </a:p>
          <a:p>
            <a:pPr lvl="0"/>
            <a:endParaRPr lang="en-US" sz="2400" dirty="0"/>
          </a:p>
          <a:p>
            <a:r>
              <a:rPr lang="en-US" sz="2400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smtClean="0"/>
              <a:t> *   The time the message was transmitted</a:t>
            </a:r>
          </a:p>
          <a:p>
            <a:r>
              <a:rPr lang="en-US" sz="2800" dirty="0" smtClean="0"/>
              <a:t> *  Precise orbital information (the ephemeris)</a:t>
            </a:r>
          </a:p>
          <a:p>
            <a:r>
              <a:rPr lang="en-US" sz="2800" dirty="0" smtClean="0"/>
              <a:t> * The general system health and rough orbits of all GPS   satellites   </a:t>
            </a:r>
          </a:p>
          <a:p>
            <a:r>
              <a:rPr lang="en-US" sz="2800" dirty="0" smtClean="0"/>
              <a:t>   (the almanac).</a:t>
            </a:r>
          </a:p>
          <a:p>
            <a:endParaRPr lang="en-US" sz="2800" dirty="0" smtClean="0"/>
          </a:p>
          <a:p>
            <a:pPr lvl="0"/>
            <a:r>
              <a:rPr lang="en-US" sz="2800" dirty="0" smtClean="0"/>
              <a:t>    The current GPS consists of three major segments. These   are the space segment    (SS), a control segment (CS), and a user segment (US).</a:t>
            </a:r>
          </a:p>
          <a:p>
            <a:pPr lvl="0"/>
            <a:endParaRPr lang="en-US" sz="2800" dirty="0" smtClean="0"/>
          </a:p>
          <a:p>
            <a:r>
              <a:rPr lang="en-US" sz="2800" dirty="0" smtClean="0"/>
              <a:t>The U.S. Air Force develops, maintains, and operates the space and control segments.</a:t>
            </a:r>
          </a:p>
          <a:p>
            <a:pPr lvl="0"/>
            <a:endParaRPr lang="en-US" sz="28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GPS satellites broadcast signals from space, and each GPS receiver uses these signals to calculate its three-dimensional location (latitude, longitude, and altitude) and the current time.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                                    Fig shows the GPS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		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150434"/>
            <a:ext cx="7391400" cy="394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8458200" cy="880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General packet radio service (GPRS):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General packet radio service (GPRS) is a packet oriented mobile data service on the 2G and 3G cellular communication.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This system works for global system for mobile communications (GSM).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The service is available to users in over 200 countries worldwide.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GPRS was originally standardized by European Telecommunications Standards Institute (ETSI).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It is now maintained by the 3rd Generation Partnership Project (3GPP).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800" dirty="0" smtClean="0">
              <a:latin typeface="Verdana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In 2G systems, GPRS provides data rates of 56-114 </a:t>
            </a:r>
            <a:r>
              <a:rPr lang="en-US" sz="2800" dirty="0" err="1" smtClean="0"/>
              <a:t>kbit</a:t>
            </a:r>
            <a:r>
              <a:rPr lang="en-US" sz="2800" dirty="0" smtClean="0"/>
              <a:t>/second.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GPRS usage charging is based on volume of data, either as part of a bundle or on a pay as you use basis.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An example of a bundle is up to 5 GB per month for a fixed fee. Usage above the bundle cap is either charged for per megabyte or disallowed.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The pay as you use charging is typically per megabyte of traffic.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GPRS extends the GSM circuit switched data capabilities and makes the following services possible: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800" dirty="0" smtClean="0">
              <a:latin typeface="Verdana" pitchFamily="34" charset="0"/>
              <a:cs typeface="Times New Roman" pitchFamily="18" charset="0"/>
            </a:endParaRPr>
          </a:p>
          <a:p>
            <a:r>
              <a:rPr lang="en-US" sz="2800" dirty="0" smtClean="0"/>
              <a:t>* "Always on" internet access</a:t>
            </a:r>
          </a:p>
          <a:p>
            <a:r>
              <a:rPr lang="en-US" sz="2800" dirty="0" smtClean="0"/>
              <a:t>* Multimedia messaging service (MMS)</a:t>
            </a:r>
          </a:p>
          <a:p>
            <a:r>
              <a:rPr lang="en-US" sz="2800" dirty="0" smtClean="0"/>
              <a:t>* Push to talk over cellular (</a:t>
            </a:r>
            <a:r>
              <a:rPr lang="en-US" sz="2800" dirty="0" err="1" smtClean="0"/>
              <a:t>PoC</a:t>
            </a:r>
            <a:r>
              <a:rPr lang="en-US" sz="2800" dirty="0" smtClean="0"/>
              <a:t>/PTT)</a:t>
            </a:r>
          </a:p>
          <a:p>
            <a:r>
              <a:rPr lang="en-US" sz="2800" dirty="0" smtClean="0"/>
              <a:t>* Instant messaging and presence—wireless village</a:t>
            </a:r>
          </a:p>
          <a:p>
            <a:r>
              <a:rPr lang="en-US" sz="2800" dirty="0" smtClean="0"/>
              <a:t>* Internet applications for smart devices through wireless    application protocol (WAP)</a:t>
            </a:r>
          </a:p>
          <a:p>
            <a:r>
              <a:rPr lang="en-US" sz="2800" dirty="0" smtClean="0"/>
              <a:t>* Point-to-point (P2P) service: inter-networking with the Internet (IP)</a:t>
            </a:r>
          </a:p>
          <a:p>
            <a:endParaRPr lang="en-US" sz="28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147887"/>
            <a:ext cx="68580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110799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Fig shows the GPRS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81000"/>
            <a:ext cx="8001000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 smtClean="0"/>
              <a:t>GSM (Global System for Mobile Communications):</a:t>
            </a:r>
          </a:p>
          <a:p>
            <a:endParaRPr lang="en-US" sz="2800" u="sng" dirty="0" smtClean="0"/>
          </a:p>
          <a:p>
            <a:pPr lvl="0"/>
            <a:r>
              <a:rPr lang="en-US" sz="2800" dirty="0" smtClean="0"/>
              <a:t>GSM is the world's most popular standard for mobile telephony systems.</a:t>
            </a:r>
          </a:p>
          <a:p>
            <a:pPr lvl="0"/>
            <a:endParaRPr lang="en-US" sz="2800" dirty="0" smtClean="0"/>
          </a:p>
          <a:p>
            <a:r>
              <a:rPr lang="en-US" sz="2800" dirty="0" smtClean="0"/>
              <a:t>The GSM Association estimates that 80% of the global mobile market uses the standard.</a:t>
            </a:r>
          </a:p>
          <a:p>
            <a:endParaRPr lang="en-US" sz="2800" dirty="0" smtClean="0"/>
          </a:p>
          <a:p>
            <a:pPr lvl="0"/>
            <a:r>
              <a:rPr lang="en-US" sz="2800" dirty="0" smtClean="0"/>
              <a:t>GSM is used by over 1.5 billion people across more than 212 countries and territories.</a:t>
            </a:r>
          </a:p>
          <a:p>
            <a:pPr lvl="0"/>
            <a:endParaRPr lang="en-US" sz="2800" dirty="0" smtClean="0"/>
          </a:p>
          <a:p>
            <a:r>
              <a:rPr lang="en-US" sz="2800" dirty="0" smtClean="0"/>
              <a:t>This means that subscribers can use their phones throughout the world, enabled by international roaming arrangements between mobile network operators.</a:t>
            </a:r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0"/>
            <a:endParaRPr lang="en-US" sz="2800" dirty="0" smtClean="0"/>
          </a:p>
          <a:p>
            <a:r>
              <a:rPr lang="en-US" sz="2800" u="sng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GSM differs from its predecessor technologies in that both signaling and speech channels are digital.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800" dirty="0" smtClean="0">
              <a:latin typeface="Verdana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Hence GSM is considered a second generation (2G) mobile phone system.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In GSM consumers have ability to roam and switch carriers without replacing phones.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And for network operators, who can choose equipment from many GSM equipment vendors.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GSM also established low-cost implementation of the short message service (SMS), also called text messaging.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GSM is a cellular network, which means that mobile phones connect to it by searching for cells in the immediate vicinity.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800" dirty="0" smtClean="0">
              <a:latin typeface="Verdana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There are five different cell sizes in a GSM network—macro, micro, </a:t>
            </a:r>
            <a:r>
              <a:rPr lang="en-US" sz="2800" dirty="0" err="1" smtClean="0"/>
              <a:t>pico</a:t>
            </a:r>
            <a:r>
              <a:rPr lang="en-US" sz="2800" dirty="0" smtClean="0"/>
              <a:t>, </a:t>
            </a:r>
            <a:r>
              <a:rPr lang="en-US" sz="2800" dirty="0" err="1" smtClean="0"/>
              <a:t>femto</a:t>
            </a:r>
            <a:r>
              <a:rPr lang="en-US" sz="2800" dirty="0" smtClean="0"/>
              <a:t> and umbrella cells.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The coverage area of each cell varies according to the implementation environment.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Macro cells can be regarded as cells where the base station antenna is installed on a mast or a building above average roof top level.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152400"/>
            <a:ext cx="9144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Micro cells are cells whose antenna height is under average roof top level; they are typically used in urban areas.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800" dirty="0" smtClean="0">
              <a:latin typeface="Verdana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err="1" smtClean="0"/>
              <a:t>Picocells</a:t>
            </a:r>
            <a:r>
              <a:rPr lang="en-US" sz="2800" dirty="0" smtClean="0"/>
              <a:t> are small cells whose coverage diameter is a few dozen </a:t>
            </a:r>
            <a:r>
              <a:rPr lang="en-US" sz="2800" dirty="0" err="1" smtClean="0"/>
              <a:t>metres</a:t>
            </a:r>
            <a:r>
              <a:rPr lang="en-US" sz="2800" dirty="0" smtClean="0"/>
              <a:t>; they are mainly used indoors.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err="1" smtClean="0"/>
              <a:t>Femtocells</a:t>
            </a:r>
            <a:r>
              <a:rPr lang="en-US" sz="2800" dirty="0" smtClean="0"/>
              <a:t> are cells designed for use in residential or small business environments and connect to the service provider’s network via a broadband internet connection.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Umbrella cells are used to cover shadowed regions of smaller cells and fill in gaps in coverage between those cells.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228600"/>
            <a:ext cx="9144000" cy="741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The longest distance the GSM specification supports in practical use is 35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kilometres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800" dirty="0" smtClean="0">
              <a:latin typeface="Verdana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GSM networks operate in a number of different carrier frequency ranges with most 2G GSM networks operating in the 900 MHz or 1800 MHz bands.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Most 3G networks in Europe operate in the 2100 MHz frequency band.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One of the key features of GSM is the Subscriber Identity Module, commonly known as a SIM card.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The SIM is a detachable smart card containing the user's subscription information and phone book.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354390"/>
            <a:ext cx="9144000" cy="797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Bluetooth</a:t>
            </a:r>
            <a:endParaRPr lang="en-US" sz="3600" u="sng" dirty="0" smtClean="0">
              <a:latin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Bluetooth is a proprietary open wireless technology standard for exchanging data over short distances (using short wavelength radio transmissions).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It create personal area networks (PANs) with high levels of security.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Bluetooth was created by telecoms vendor Ericsson in 1994.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It was originally considered as a wireless alternative to RS-232 data cables.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It can connect several devices, overcoming problems of synchronization.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304800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Today Bluetooth is managed by the Bluetooth Special Interest Group.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Bluetooth uses a radio technology called frequency-hopping spread spectrum, which chops up the data being sent and transmits chunks of it on up to 79 bands (1 MHz each) in the range 2402-2480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MHz.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This range is in the globally unlicensed Industrial, e.g.  Scientific and Medical (ISM) 2.4 GHz short-range radio frequency band.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228600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Bluetooth is a standard wire-replacement communications protocol primarily designed for low power consumption based on low-cost transceiver microchips in each device.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Because the devices use a radio (broadcast) communications system, they do not have to be in line of sight of each other.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Bluetooth is a packet-based protocol with a master-slave structure.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381000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One master may communicate with up to 7 slaves in a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piconet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; all devices share the master's clock.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A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piconet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is an ad-hoc computer network linking a wireless user group of devices using Bluetooth technology protocols.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The Bluetooth specifications are developed and licensed by the Bluetooth Special Interest Group (SIG).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The Bluetooth SIG consists of more than 13,000 companies in the areas of telecommunication, computing, networking, and consumer electronics.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304800"/>
            <a:ext cx="88392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videoconference or video conference (also known as a</a:t>
            </a:r>
            <a:r>
              <a:rPr kumimoji="0" lang="en-US" sz="32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videoteleconference</a:t>
            </a:r>
            <a:r>
              <a:rPr kumimoji="0" 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u="sng" dirty="0" smtClean="0">
              <a:latin typeface="Calibri" pitchFamily="34" charset="0"/>
              <a:cs typeface="Times New Roman" pitchFamily="18" charset="0"/>
            </a:endParaRPr>
          </a:p>
          <a:p>
            <a:pPr lvl="0"/>
            <a:r>
              <a:rPr lang="en-US" sz="2800" dirty="0" smtClean="0"/>
              <a:t>It is a set of interactive telecommunication technologies which allow two or more locations to interact via two-way video and audio transmissions simultaneously.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It has also been called 'visual collaboration' and is a type of groupware.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Videoconferencing differs from videophone calls in that it's designed to serve a conference rather than individuals.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381000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It is an intermediate form of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videotelephony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, first deployed commercially by AT&amp;T during the early 1970s using their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Picturephone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technology.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Videoconferencing uses telecommunications of audio and video to bring people at different sites together for a meeting.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This can be as simple as a conversation between two people in private offices (point-to-point) or involve several sites (multi-point) with more than one person in large rooms at different sites.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304800"/>
            <a:ext cx="9144000" cy="717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Besides the audio and visual transmission of meeting activities, videoconferencing can be used to share documents, computer-displayed information, and whiteboards.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800" dirty="0" smtClean="0">
              <a:latin typeface="Verdana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	</a:t>
            </a:r>
            <a:r>
              <a:rPr lang="en-US" sz="3200" u="sng" dirty="0" smtClean="0"/>
              <a:t>Voice over Internet Protocol (Voice over IP, VoIP):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3200" u="sng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It is one of a family of internet technologies, communication protocols, and transmission technologies for delivery of voice communications and multimedia sessions over Internet Protocol (IP) networks, such as the Internet.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8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32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228600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It is also called as IP telephony, Internet telephony, voice over broadband (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VoBB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), broadband telephony, and broadband phone.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Internet telephony refers to communications services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voice, fax, SMS, and/or voice-messaging applications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that are transported via the Internet, rather than the public switched telephone network (PSTN).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800" dirty="0" smtClean="0">
              <a:latin typeface="Verdana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800" dirty="0" smtClean="0"/>
              <a:t>The steps involved in originating a VoIP telephone call are signaling and media channel setup, digitization of the analog voice signal, encoding, </a:t>
            </a:r>
            <a:r>
              <a:rPr lang="en-US" sz="2800" dirty="0" err="1" smtClean="0"/>
              <a:t>packetization</a:t>
            </a:r>
            <a:r>
              <a:rPr lang="en-US" sz="2800" dirty="0" smtClean="0"/>
              <a:t>, and transmission as Internet Protocol (IP) packets over a packet-switched network.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304800"/>
            <a:ext cx="9144000" cy="797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On the receiving side, similar steps (usually in the reverse order) such as reception of the IP packets, decoding of the packets and digital-to-analog conversion reproduce the original voice stream.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800" dirty="0" smtClean="0">
              <a:latin typeface="Verdana" pitchFamily="34" charset="0"/>
              <a:cs typeface="Times New Roman" pitchFamily="18" charset="0"/>
            </a:endParaRPr>
          </a:p>
          <a:p>
            <a:r>
              <a:rPr lang="en-US" sz="3200" u="sng" dirty="0" smtClean="0"/>
              <a:t>Use of Skype:</a:t>
            </a:r>
          </a:p>
          <a:p>
            <a:endParaRPr lang="en-US" sz="3200" u="sng" dirty="0" smtClean="0"/>
          </a:p>
          <a:p>
            <a:pPr lvl="0"/>
            <a:r>
              <a:rPr lang="en-US" sz="3200" dirty="0" smtClean="0"/>
              <a:t>Skype  is a proprietary Voice over IP service and software application.</a:t>
            </a:r>
          </a:p>
          <a:p>
            <a:pPr lvl="0"/>
            <a:endParaRPr lang="en-US" sz="3200" dirty="0" smtClean="0"/>
          </a:p>
          <a:p>
            <a:pPr lvl="0"/>
            <a:r>
              <a:rPr lang="en-US" sz="3200" dirty="0" smtClean="0"/>
              <a:t>Skype was first released in 2003 written by Estonian developers </a:t>
            </a:r>
            <a:r>
              <a:rPr lang="en-US" sz="3200" dirty="0" err="1" smtClean="0"/>
              <a:t>Ahti</a:t>
            </a:r>
            <a:r>
              <a:rPr lang="en-US" sz="3200" dirty="0" smtClean="0"/>
              <a:t> </a:t>
            </a:r>
            <a:r>
              <a:rPr lang="en-US" sz="3200" dirty="0" err="1" smtClean="0"/>
              <a:t>Heinla</a:t>
            </a:r>
            <a:r>
              <a:rPr lang="en-US" sz="3200" dirty="0" smtClean="0"/>
              <a:t>, </a:t>
            </a:r>
            <a:r>
              <a:rPr lang="en-US" sz="3200" dirty="0" err="1" smtClean="0"/>
              <a:t>Priit</a:t>
            </a:r>
            <a:r>
              <a:rPr lang="en-US" sz="3200" dirty="0" smtClean="0"/>
              <a:t> </a:t>
            </a:r>
            <a:r>
              <a:rPr lang="en-US" sz="3200" dirty="0" err="1" smtClean="0"/>
              <a:t>Kasesalu</a:t>
            </a:r>
            <a:r>
              <a:rPr lang="en-US" sz="3200" dirty="0" smtClean="0"/>
              <a:t>, and </a:t>
            </a:r>
            <a:r>
              <a:rPr lang="en-US" sz="3200" dirty="0" err="1" smtClean="0"/>
              <a:t>Jaan</a:t>
            </a:r>
            <a:r>
              <a:rPr lang="en-US" sz="3200" dirty="0" smtClean="0"/>
              <a:t> Tallinn, who had also originally developed </a:t>
            </a:r>
            <a:r>
              <a:rPr lang="en-US" sz="3200" dirty="0" err="1" smtClean="0"/>
              <a:t>Kazaa</a:t>
            </a:r>
            <a:r>
              <a:rPr lang="en-US" sz="3200" dirty="0" smtClean="0"/>
              <a:t>. </a:t>
            </a:r>
          </a:p>
          <a:p>
            <a:endParaRPr lang="en-US" sz="3200" dirty="0" smtClean="0"/>
          </a:p>
          <a:p>
            <a:r>
              <a:rPr lang="en-US" sz="2800" b="1" dirty="0" smtClean="0"/>
              <a:t> </a:t>
            </a:r>
            <a:endParaRPr lang="en-US" sz="28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304800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The service allows users to communicate with peers by voice using a microphone, video by using a webcam, and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2" tooltip="Instant messaging"/>
              </a:rPr>
              <a:t>instant messaging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over the Internet.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Calls to other users within the Skype service are free of charge, while calls to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3" tooltip="Landlines"/>
              </a:rPr>
              <a:t>landline telephones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4" tooltip="Mobile phone"/>
              </a:rPr>
              <a:t>mobile phones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are charged via a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5" tooltip="Debit"/>
              </a:rPr>
              <a:t>debit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-based user account system.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Skype has also become popular for its additional features, including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6" tooltip="File transfer"/>
              </a:rPr>
              <a:t>filetransfer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7" tooltip="Videoconferencing"/>
              </a:rPr>
              <a:t>videoconferencing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228600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The network is operated by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2" tooltip="Microsoft"/>
              </a:rPr>
              <a:t>Microsoft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, which has its Skype division headquarters in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3" tooltip="Luxembourg"/>
              </a:rPr>
              <a:t>Luxembourg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Unlike most other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4" tooltip="VoIP"/>
              </a:rPr>
              <a:t>VoIP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services, Skype is a hybrid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5" tooltip="Peer-to-peer"/>
              </a:rPr>
              <a:t>peer-to-peer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6" tooltip="Client–server model"/>
              </a:rPr>
              <a:t>client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hlinkClick r:id="rId6" tooltip="Client–server model"/>
              </a:rPr>
              <a:t>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  <a:hlinkClick r:id="rId6" tooltip="Client–server model"/>
              </a:rPr>
              <a:t>server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system.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Registered users of Skype are identified by a unique Skype Name, and may be listed in the Skype directory.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Skype allows these registered users to communicate through both instant messaging and voice chat.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152400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Skype supports conference calls up to 25 people at a time.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Skype also supports video chat, including screen sharing, between two people for free.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Skype does not provide the ability to call emergency numbers. E.g.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911 in North America.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Skype runs on a number of platforms including Microsoft Windows (XP, Vista, 7, 8), OS X (10.5.8 or newer), Linux (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Ubuntu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and others), Android, BlackBerry 10,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iOS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Symbian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and Windows Phone.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304800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Skype also offers a Skype Wi-Fi Phone, which is a wireless mobile phone that allows users to make Skype calls, using a wireless Internet connection.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Skype uses a proprietary Internet telephony (VoIP) network called the Skype protocol.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Skype is claimed to be a secure communication; encryption cannot be disabled, and is invisible to the user.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3.bp.blogspot.com/_yt7SQDImzQw/S69jh5-ac4I/AAAAAAAAAJo/vy1X6zPJFhQ/s1600/wi-fi-security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86911"/>
            <a:ext cx="8458200" cy="5418689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048000" y="0"/>
            <a:ext cx="2057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u="sng" dirty="0" smtClean="0"/>
              <a:t>Wi-Fi  :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0"/>
            <a:ext cx="44325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u="sng" dirty="0" smtClean="0"/>
              <a:t>virtual private network (VPN)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2437</Words>
  <Application>Microsoft Office PowerPoint</Application>
  <PresentationFormat>On-screen Show (4:3)</PresentationFormat>
  <Paragraphs>259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Network service:-</vt:lpstr>
      <vt:lpstr> A virtual LAN:-   </vt:lpstr>
      <vt:lpstr>Slide 3</vt:lpstr>
      <vt:lpstr>Slide 4</vt:lpstr>
      <vt:lpstr>  Remote sensing:   </vt:lpstr>
      <vt:lpstr>Slide 6</vt:lpstr>
      <vt:lpstr> The Global Positioning System (GPS): 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service:-</dc:title>
  <dc:creator>sangola</dc:creator>
  <cp:lastModifiedBy>Server</cp:lastModifiedBy>
  <cp:revision>45</cp:revision>
  <dcterms:created xsi:type="dcterms:W3CDTF">2013-03-05T16:22:49Z</dcterms:created>
  <dcterms:modified xsi:type="dcterms:W3CDTF">2015-01-29T03:16:16Z</dcterms:modified>
</cp:coreProperties>
</file>