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1" r:id="rId4"/>
    <p:sldId id="258" r:id="rId5"/>
    <p:sldId id="259" r:id="rId6"/>
    <p:sldId id="260" r:id="rId7"/>
    <p:sldId id="262" r:id="rId8"/>
    <p:sldId id="263" r:id="rId9"/>
    <p:sldId id="264" r:id="rId10"/>
    <p:sldId id="265" r:id="rId11"/>
    <p:sldId id="266" r:id="rId12"/>
    <p:sldId id="267"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72C8E5-4F35-499A-904F-5EF8BF0592D6}" type="datetimeFigureOut">
              <a:rPr lang="en-US" smtClean="0"/>
              <a:t>22/09/2012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3B82C3-DBC9-45D8-B4C3-CF41E982A94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72C8E5-4F35-499A-904F-5EF8BF0592D6}" type="datetimeFigureOut">
              <a:rPr lang="en-US" smtClean="0"/>
              <a:t>22/09/2012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3B82C3-DBC9-45D8-B4C3-CF41E982A94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72C8E5-4F35-499A-904F-5EF8BF0592D6}" type="datetimeFigureOut">
              <a:rPr lang="en-US" smtClean="0"/>
              <a:t>22/09/2012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3B82C3-DBC9-45D8-B4C3-CF41E982A94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72C8E5-4F35-499A-904F-5EF8BF0592D6}" type="datetimeFigureOut">
              <a:rPr lang="en-US" smtClean="0"/>
              <a:t>22/09/2012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3B82C3-DBC9-45D8-B4C3-CF41E982A94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72C8E5-4F35-499A-904F-5EF8BF0592D6}" type="datetimeFigureOut">
              <a:rPr lang="en-US" smtClean="0"/>
              <a:t>22/09/2012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3B82C3-DBC9-45D8-B4C3-CF41E982A94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F72C8E5-4F35-499A-904F-5EF8BF0592D6}" type="datetimeFigureOut">
              <a:rPr lang="en-US" smtClean="0"/>
              <a:t>22/09/2012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3B82C3-DBC9-45D8-B4C3-CF41E982A94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72C8E5-4F35-499A-904F-5EF8BF0592D6}" type="datetimeFigureOut">
              <a:rPr lang="en-US" smtClean="0"/>
              <a:t>22/09/2012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3B82C3-DBC9-45D8-B4C3-CF41E982A94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72C8E5-4F35-499A-904F-5EF8BF0592D6}" type="datetimeFigureOut">
              <a:rPr lang="en-US" smtClean="0"/>
              <a:t>22/09/2012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3B82C3-DBC9-45D8-B4C3-CF41E982A94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72C8E5-4F35-499A-904F-5EF8BF0592D6}" type="datetimeFigureOut">
              <a:rPr lang="en-US" smtClean="0"/>
              <a:t>22/09/2012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3B82C3-DBC9-45D8-B4C3-CF41E982A94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72C8E5-4F35-499A-904F-5EF8BF0592D6}" type="datetimeFigureOut">
              <a:rPr lang="en-US" smtClean="0"/>
              <a:t>22/09/2012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3B82C3-DBC9-45D8-B4C3-CF41E982A94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72C8E5-4F35-499A-904F-5EF8BF0592D6}" type="datetimeFigureOut">
              <a:rPr lang="en-US" smtClean="0"/>
              <a:t>22/09/2012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3B82C3-DBC9-45D8-B4C3-CF41E982A94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72C8E5-4F35-499A-904F-5EF8BF0592D6}" type="datetimeFigureOut">
              <a:rPr lang="en-US" smtClean="0"/>
              <a:t>22/09/2012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3B82C3-DBC9-45D8-B4C3-CF41E982A94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792162"/>
          </a:xfrm>
        </p:spPr>
        <p:txBody>
          <a:bodyPr/>
          <a:lstStyle/>
          <a:p>
            <a:r>
              <a:rPr lang="en-US" dirty="0" smtClean="0"/>
              <a:t>Physical Layer</a:t>
            </a:r>
            <a:endParaRPr lang="en-US" dirty="0"/>
          </a:p>
        </p:txBody>
      </p:sp>
      <p:sp>
        <p:nvSpPr>
          <p:cNvPr id="5" name="Content Placeholder 4"/>
          <p:cNvSpPr>
            <a:spLocks noGrp="1"/>
          </p:cNvSpPr>
          <p:nvPr>
            <p:ph idx="1"/>
          </p:nvPr>
        </p:nvSpPr>
        <p:spPr>
          <a:xfrm>
            <a:off x="457200" y="762000"/>
            <a:ext cx="8229600" cy="4525963"/>
          </a:xfrm>
        </p:spPr>
        <p:txBody>
          <a:bodyPr>
            <a:normAutofit/>
          </a:bodyPr>
          <a:lstStyle/>
          <a:p>
            <a:r>
              <a:rPr lang="en-US" dirty="0" smtClean="0"/>
              <a:t>Analog data &amp; Digital Data</a:t>
            </a:r>
          </a:p>
          <a:p>
            <a:pPr>
              <a:buNone/>
            </a:pPr>
            <a:r>
              <a:rPr lang="en-US" sz="2400" dirty="0" smtClean="0"/>
              <a:t>Analog data refers to the information that is continuous .</a:t>
            </a:r>
          </a:p>
          <a:p>
            <a:pPr>
              <a:buNone/>
            </a:pPr>
            <a:r>
              <a:rPr lang="en-US" sz="2400" dirty="0" smtClean="0"/>
              <a:t>Digital data  that refers  to information that as to discrete .</a:t>
            </a:r>
          </a:p>
          <a:p>
            <a:pPr>
              <a:buNone/>
            </a:pPr>
            <a:r>
              <a:rPr lang="en-US" sz="2400" dirty="0"/>
              <a:t> </a:t>
            </a:r>
            <a:r>
              <a:rPr lang="en-US" sz="2400" dirty="0" smtClean="0"/>
              <a:t>Signals:-</a:t>
            </a:r>
            <a:r>
              <a:rPr lang="en-US" sz="2400" dirty="0" smtClean="0"/>
              <a:t> Analog &amp; Digital</a:t>
            </a:r>
          </a:p>
          <a:p>
            <a:pPr>
              <a:buNone/>
            </a:pPr>
            <a:r>
              <a:rPr lang="en-US" sz="2400" b="1" dirty="0" smtClean="0"/>
              <a:t>Analog  Signal</a:t>
            </a:r>
            <a:r>
              <a:rPr lang="en-US" sz="2400" dirty="0" smtClean="0"/>
              <a:t>:- a analog signals has infinitely many levels of     intensity   over o period of time.</a:t>
            </a:r>
          </a:p>
          <a:p>
            <a:pPr>
              <a:buNone/>
            </a:pPr>
            <a:r>
              <a:rPr lang="en-US" sz="2400" b="1" dirty="0" smtClean="0"/>
              <a:t>Digital Signals</a:t>
            </a:r>
            <a:r>
              <a:rPr lang="en-US" sz="2400" dirty="0" smtClean="0"/>
              <a:t>:- digital signals can have only a limited numbers of defined values .</a:t>
            </a:r>
          </a:p>
          <a:p>
            <a:pPr>
              <a:buNone/>
            </a:pPr>
            <a:r>
              <a:rPr lang="en-US" sz="2400" dirty="0"/>
              <a:t> </a:t>
            </a:r>
          </a:p>
        </p:txBody>
      </p:sp>
      <p:pic>
        <p:nvPicPr>
          <p:cNvPr id="21505" name="Picture 1"/>
          <p:cNvPicPr>
            <a:picLocks noChangeAspect="1" noChangeArrowheads="1"/>
          </p:cNvPicPr>
          <p:nvPr/>
        </p:nvPicPr>
        <p:blipFill>
          <a:blip r:embed="rId2"/>
          <a:srcRect/>
          <a:stretch>
            <a:fillRect/>
          </a:stretch>
        </p:blipFill>
        <p:spPr bwMode="auto">
          <a:xfrm>
            <a:off x="3124200" y="4060371"/>
            <a:ext cx="3429000" cy="272142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lnSpcReduction="10000"/>
          </a:bodyPr>
          <a:lstStyle/>
          <a:p>
            <a:r>
              <a:rPr lang="en-US" u="sng" dirty="0" smtClean="0"/>
              <a:t>Period:- </a:t>
            </a:r>
            <a:r>
              <a:rPr lang="en-US" sz="2400" dirty="0" smtClean="0"/>
              <a:t>Refers to amount of time in second  a signal needs a  completes one cycle. i.e. T=1/F </a:t>
            </a:r>
          </a:p>
          <a:p>
            <a:r>
              <a:rPr lang="en-US" sz="2400" dirty="0" smtClean="0"/>
              <a:t>Frequency:- Refers to number of period in  one second. i.e.       </a:t>
            </a:r>
          </a:p>
          <a:p>
            <a:pPr>
              <a:buNone/>
            </a:pPr>
            <a:r>
              <a:rPr lang="en-US" sz="2400" dirty="0"/>
              <a:t> </a:t>
            </a:r>
            <a:r>
              <a:rPr lang="en-US" sz="2400" dirty="0" smtClean="0"/>
              <a:t>        F=1/T.</a:t>
            </a:r>
          </a:p>
          <a:p>
            <a:pPr>
              <a:buNone/>
            </a:pPr>
            <a:endParaRPr lang="en-US" sz="2400" dirty="0" smtClean="0"/>
          </a:p>
          <a:p>
            <a:pPr>
              <a:buNone/>
            </a:pPr>
            <a:r>
              <a:rPr lang="en-US" u="sng" dirty="0"/>
              <a:t>Phase:- </a:t>
            </a:r>
            <a:r>
              <a:rPr lang="en-US" sz="2400" dirty="0" smtClean="0"/>
              <a:t>The phase describes a position of waveforms relative to  time zero.</a:t>
            </a:r>
          </a:p>
          <a:p>
            <a:pPr>
              <a:buNone/>
            </a:pPr>
            <a:r>
              <a:rPr lang="en-US" sz="2400" dirty="0"/>
              <a:t> </a:t>
            </a:r>
            <a:r>
              <a:rPr lang="en-US" sz="2400" dirty="0" smtClean="0"/>
              <a:t>        it is measure in degree or radius.</a:t>
            </a:r>
          </a:p>
          <a:p>
            <a:pPr>
              <a:buNone/>
            </a:pPr>
            <a:endParaRPr lang="en-US" sz="2400" dirty="0" smtClean="0"/>
          </a:p>
          <a:p>
            <a:pPr>
              <a:buNone/>
            </a:pPr>
            <a:endParaRPr lang="en-US" sz="2400" dirty="0"/>
          </a:p>
          <a:p>
            <a:pPr>
              <a:buNone/>
            </a:pPr>
            <a:endParaRPr lang="en-US" sz="2400" dirty="0"/>
          </a:p>
          <a:p>
            <a:pPr>
              <a:buNone/>
            </a:pPr>
            <a:endParaRPr lang="en-US" sz="2400" dirty="0" smtClean="0"/>
          </a:p>
          <a:p>
            <a:pPr>
              <a:buNone/>
            </a:pPr>
            <a:r>
              <a:rPr lang="en-US" sz="2400" dirty="0" smtClean="0"/>
              <a:t> </a:t>
            </a:r>
            <a:endParaRPr lang="en-US" sz="2400" dirty="0"/>
          </a:p>
        </p:txBody>
      </p:sp>
      <p:pic>
        <p:nvPicPr>
          <p:cNvPr id="10242" name="Picture 2"/>
          <p:cNvPicPr>
            <a:picLocks noChangeAspect="1" noChangeArrowheads="1"/>
          </p:cNvPicPr>
          <p:nvPr/>
        </p:nvPicPr>
        <p:blipFill>
          <a:blip r:embed="rId2"/>
          <a:srcRect/>
          <a:stretch>
            <a:fillRect/>
          </a:stretch>
        </p:blipFill>
        <p:spPr bwMode="auto">
          <a:xfrm>
            <a:off x="2667000" y="3763476"/>
            <a:ext cx="4010025" cy="2846874"/>
          </a:xfrm>
          <a:prstGeom prst="rect">
            <a:avLst/>
          </a:prstGeom>
          <a:noFill/>
          <a:ln w="9525">
            <a:noFill/>
            <a:miter lim="800000"/>
            <a:headEnd/>
            <a:tailEnd/>
          </a:ln>
          <a:effectLst/>
        </p:spPr>
      </p:pic>
      <p:pic>
        <p:nvPicPr>
          <p:cNvPr id="10244" name="Picture 4"/>
          <p:cNvPicPr>
            <a:picLocks noChangeAspect="1" noChangeArrowheads="1"/>
          </p:cNvPicPr>
          <p:nvPr/>
        </p:nvPicPr>
        <p:blipFill>
          <a:blip r:embed="rId3"/>
          <a:srcRect/>
          <a:stretch>
            <a:fillRect/>
          </a:stretch>
        </p:blipFill>
        <p:spPr bwMode="auto">
          <a:xfrm>
            <a:off x="1914525" y="3200400"/>
            <a:ext cx="2581275" cy="1714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228600"/>
            <a:ext cx="8610600" cy="646331"/>
          </a:xfrm>
          <a:prstGeom prst="rect">
            <a:avLst/>
          </a:prstGeom>
        </p:spPr>
        <p:txBody>
          <a:bodyPr wrap="square">
            <a:spAutoFit/>
          </a:bodyPr>
          <a:lstStyle/>
          <a:p>
            <a:pPr>
              <a:buNone/>
            </a:pPr>
            <a:r>
              <a:rPr lang="en-US" u="sng" dirty="0" smtClean="0"/>
              <a:t>Amplitude:- </a:t>
            </a:r>
            <a:r>
              <a:rPr lang="en-US" dirty="0" smtClean="0"/>
              <a:t>A peak Value of the waveform is called amplitude </a:t>
            </a:r>
          </a:p>
          <a:p>
            <a:pPr>
              <a:buNone/>
            </a:pPr>
            <a:r>
              <a:rPr lang="en-US" dirty="0" smtClean="0"/>
              <a:t>                     it is measure in Volts.</a:t>
            </a:r>
            <a:endParaRPr lang="en-US" dirty="0" smtClean="0"/>
          </a:p>
        </p:txBody>
      </p:sp>
      <p:pic>
        <p:nvPicPr>
          <p:cNvPr id="47108" name="Picture 4"/>
          <p:cNvPicPr>
            <a:picLocks noChangeAspect="1" noChangeArrowheads="1"/>
          </p:cNvPicPr>
          <p:nvPr/>
        </p:nvPicPr>
        <p:blipFill>
          <a:blip r:embed="rId2"/>
          <a:srcRect/>
          <a:stretch>
            <a:fillRect/>
          </a:stretch>
        </p:blipFill>
        <p:spPr bwMode="auto">
          <a:xfrm>
            <a:off x="1445691" y="1143000"/>
            <a:ext cx="6261795" cy="3810000"/>
          </a:xfrm>
          <a:prstGeom prst="rect">
            <a:avLst/>
          </a:prstGeom>
          <a:noFill/>
          <a:ln w="9525">
            <a:noFill/>
            <a:miter lim="800000"/>
            <a:headEnd/>
            <a:tailEnd/>
          </a:ln>
          <a:effectLst/>
        </p:spPr>
      </p:pic>
      <p:sp>
        <p:nvSpPr>
          <p:cNvPr id="8" name="Rectangle 7"/>
          <p:cNvSpPr/>
          <p:nvPr/>
        </p:nvSpPr>
        <p:spPr>
          <a:xfrm>
            <a:off x="381000" y="5029200"/>
            <a:ext cx="8305800" cy="1015663"/>
          </a:xfrm>
          <a:prstGeom prst="rect">
            <a:avLst/>
          </a:prstGeom>
        </p:spPr>
        <p:txBody>
          <a:bodyPr wrap="square">
            <a:spAutoFit/>
          </a:bodyPr>
          <a:lstStyle/>
          <a:p>
            <a:r>
              <a:rPr lang="en-US" sz="2400" u="sng" dirty="0" smtClean="0"/>
              <a:t>Wavelength :- </a:t>
            </a:r>
            <a:r>
              <a:rPr lang="en-US" dirty="0" smtClean="0"/>
              <a:t>Wavelength is another characteristics of signal travelling through a transmission  media. </a:t>
            </a:r>
            <a:br>
              <a:rPr lang="en-US" dirty="0" smtClean="0"/>
            </a:br>
            <a:r>
              <a:rPr lang="en-US" dirty="0" smtClean="0"/>
              <a:t>   It is measured in </a:t>
            </a:r>
            <a:r>
              <a:rPr lang="el-GR" dirty="0" smtClean="0"/>
              <a:t>λ</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229600" cy="6400800"/>
          </a:xfrm>
        </p:spPr>
        <p:txBody>
          <a:bodyPr>
            <a:normAutofit fontScale="77500" lnSpcReduction="20000"/>
          </a:bodyPr>
          <a:lstStyle/>
          <a:p>
            <a:r>
              <a:rPr lang="en-US" sz="3000" u="sng" dirty="0" smtClean="0"/>
              <a:t>Bandwidth</a:t>
            </a:r>
            <a:r>
              <a:rPr lang="en-US" sz="3000" u="sng" dirty="0"/>
              <a:t>:- </a:t>
            </a:r>
            <a:r>
              <a:rPr lang="en-US" sz="2400" dirty="0" smtClean="0"/>
              <a:t>The range of freq contained in composite signal is it’s bandwidth</a:t>
            </a:r>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r>
              <a:rPr lang="en-US" sz="2600" b="1" dirty="0" smtClean="0"/>
              <a:t>Bit rate: </a:t>
            </a:r>
            <a:r>
              <a:rPr lang="en-US" sz="2400" dirty="0" smtClean="0"/>
              <a:t>It is </a:t>
            </a:r>
            <a:r>
              <a:rPr lang="en-US" sz="2400" dirty="0" err="1" smtClean="0"/>
              <a:t>no.of</a:t>
            </a:r>
            <a:r>
              <a:rPr lang="en-US" sz="2400" dirty="0" smtClean="0"/>
              <a:t> bit’s sent in one sec. And it is measured in bps.</a:t>
            </a:r>
          </a:p>
          <a:p>
            <a:r>
              <a:rPr lang="en-US" sz="3000" u="sng" dirty="0"/>
              <a:t>Bit length: </a:t>
            </a:r>
            <a:r>
              <a:rPr lang="en-US" sz="2400" dirty="0" smtClean="0"/>
              <a:t>It is distance one bit occupies in the transmission media</a:t>
            </a:r>
          </a:p>
          <a:p>
            <a:r>
              <a:rPr lang="en-US" sz="3000" u="sng" dirty="0"/>
              <a:t>Fourier Analysis: </a:t>
            </a:r>
            <a:r>
              <a:rPr lang="en-US" sz="2400" dirty="0" smtClean="0"/>
              <a:t>Any composite signal is combination of simple sign wave with </a:t>
            </a:r>
            <a:r>
              <a:rPr lang="en-US" sz="2400" dirty="0" err="1" smtClean="0"/>
              <a:t>diff.freq,amplitude</a:t>
            </a:r>
            <a:r>
              <a:rPr lang="en-US" sz="2400" dirty="0" smtClean="0"/>
              <a:t> and phase,</a:t>
            </a:r>
          </a:p>
          <a:p>
            <a:r>
              <a:rPr lang="en-US" sz="2400" dirty="0" smtClean="0"/>
              <a:t>Formula is as below:-</a:t>
            </a:r>
          </a:p>
          <a:p>
            <a:endParaRPr lang="en-US" sz="2400" dirty="0" smtClean="0"/>
          </a:p>
          <a:p>
            <a:r>
              <a:rPr lang="en-US" sz="2600" b="1" dirty="0"/>
              <a:t>g(t)= ½ C + ∑</a:t>
            </a:r>
            <a:r>
              <a:rPr lang="en-US" sz="2600" b="1" baseline="30000" dirty="0"/>
              <a:t>∞</a:t>
            </a:r>
            <a:r>
              <a:rPr lang="en-US" sz="2600" b="1" baseline="-25000" dirty="0"/>
              <a:t>n=1 </a:t>
            </a:r>
            <a:r>
              <a:rPr lang="en-US" sz="2600" b="1" dirty="0"/>
              <a:t>a</a:t>
            </a:r>
            <a:r>
              <a:rPr lang="en-US" sz="2600" b="1" baseline="-25000" dirty="0"/>
              <a:t>n</a:t>
            </a:r>
            <a:r>
              <a:rPr lang="en-US" sz="2600" b="1" dirty="0"/>
              <a:t> SIN ( 2π</a:t>
            </a:r>
            <a:r>
              <a:rPr lang="en-US" sz="2600" b="1" baseline="-25000" dirty="0"/>
              <a:t>n</a:t>
            </a:r>
            <a:r>
              <a:rPr lang="en-US" sz="2600" b="1" dirty="0"/>
              <a:t> Ft) + ∑</a:t>
            </a:r>
            <a:r>
              <a:rPr lang="en-US" sz="2600" b="1" baseline="30000" dirty="0"/>
              <a:t>∞</a:t>
            </a:r>
            <a:r>
              <a:rPr lang="en-US" sz="2600" b="1" baseline="-25000" dirty="0"/>
              <a:t>n=1 </a:t>
            </a:r>
            <a:r>
              <a:rPr lang="en-US" sz="2600" b="1" dirty="0" err="1"/>
              <a:t>b</a:t>
            </a:r>
            <a:r>
              <a:rPr lang="en-US" sz="2600" b="1" baseline="-25000" dirty="0" err="1"/>
              <a:t>n</a:t>
            </a:r>
            <a:r>
              <a:rPr lang="en-US" sz="2600" b="1" dirty="0"/>
              <a:t> COS ( 2π</a:t>
            </a:r>
            <a:r>
              <a:rPr lang="en-US" sz="2600" b="1" baseline="-25000" dirty="0"/>
              <a:t>n</a:t>
            </a:r>
            <a:r>
              <a:rPr lang="en-US" sz="2600" b="1" dirty="0"/>
              <a:t> Ft)</a:t>
            </a:r>
          </a:p>
          <a:p>
            <a:endParaRPr lang="en-US" sz="2400" dirty="0" smtClean="0"/>
          </a:p>
          <a:p>
            <a:r>
              <a:rPr lang="en-US" sz="2400" dirty="0" smtClean="0"/>
              <a:t>Where</a:t>
            </a:r>
            <a:r>
              <a:rPr lang="en-US" sz="2400" dirty="0"/>
              <a:t>, f = 1/T is fundamental freq.</a:t>
            </a:r>
          </a:p>
          <a:p>
            <a:r>
              <a:rPr lang="en-US" sz="2400" dirty="0"/>
              <a:t>	A</a:t>
            </a:r>
            <a:r>
              <a:rPr lang="en-US" sz="2400" baseline="-25000" dirty="0"/>
              <a:t>n </a:t>
            </a:r>
            <a:r>
              <a:rPr lang="en-US" sz="2400" dirty="0"/>
              <a:t>and </a:t>
            </a:r>
            <a:r>
              <a:rPr lang="en-US" sz="2400" dirty="0" err="1"/>
              <a:t>b</a:t>
            </a:r>
            <a:r>
              <a:rPr lang="en-US" sz="2400" baseline="-25000" dirty="0" err="1"/>
              <a:t>n</a:t>
            </a:r>
            <a:r>
              <a:rPr lang="en-US" sz="2400" dirty="0"/>
              <a:t> are the SIN and COS of amplitude.</a:t>
            </a:r>
          </a:p>
          <a:p>
            <a:r>
              <a:rPr lang="en-US" sz="2400" dirty="0"/>
              <a:t>	C= Constant</a:t>
            </a:r>
          </a:p>
          <a:p>
            <a:endParaRPr lang="en-US" dirty="0"/>
          </a:p>
        </p:txBody>
      </p:sp>
      <p:pic>
        <p:nvPicPr>
          <p:cNvPr id="5" name="Picture 3"/>
          <p:cNvPicPr>
            <a:picLocks noChangeAspect="1" noChangeArrowheads="1"/>
          </p:cNvPicPr>
          <p:nvPr/>
        </p:nvPicPr>
        <p:blipFill>
          <a:blip r:embed="rId2"/>
          <a:srcRect/>
          <a:stretch>
            <a:fillRect/>
          </a:stretch>
        </p:blipFill>
        <p:spPr bwMode="auto">
          <a:xfrm>
            <a:off x="2286000" y="609600"/>
            <a:ext cx="2667000" cy="2222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0"/>
            <a:ext cx="8991600" cy="7017306"/>
          </a:xfrm>
          <a:prstGeom prst="rect">
            <a:avLst/>
          </a:prstGeom>
          <a:noFill/>
        </p:spPr>
        <p:txBody>
          <a:bodyPr wrap="square" rtlCol="0">
            <a:spAutoFit/>
          </a:bodyPr>
          <a:lstStyle/>
          <a:p>
            <a:r>
              <a:rPr lang="en-US" dirty="0" smtClean="0"/>
              <a:t>Transmission  Impairment:</a:t>
            </a:r>
          </a:p>
          <a:p>
            <a:r>
              <a:rPr lang="en-US" dirty="0" err="1" smtClean="0"/>
              <a:t>Trasnmission</a:t>
            </a:r>
            <a:r>
              <a:rPr lang="en-US" dirty="0" smtClean="0"/>
              <a:t> line suffer from 3 major problems as below</a:t>
            </a:r>
          </a:p>
          <a:p>
            <a:pPr marL="342900" indent="-342900">
              <a:buAutoNum type="arabicParenR"/>
            </a:pPr>
            <a:r>
              <a:rPr lang="en-US" b="1" u="sng" dirty="0" smtClean="0"/>
              <a:t>Delay Distortion : - </a:t>
            </a:r>
          </a:p>
          <a:p>
            <a:pPr marL="342900" indent="-342900">
              <a:buFont typeface="Arial" pitchFamily="34" charset="0"/>
              <a:buChar char="•"/>
            </a:pPr>
            <a:r>
              <a:rPr lang="en-US" dirty="0" err="1" smtClean="0"/>
              <a:t>Distrotion</a:t>
            </a:r>
            <a:r>
              <a:rPr lang="en-US" dirty="0" smtClean="0"/>
              <a:t> is that the signal changes its form or shape. </a:t>
            </a:r>
          </a:p>
          <a:p>
            <a:pPr marL="342900" indent="-342900">
              <a:buFont typeface="Arial" pitchFamily="34" charset="0"/>
              <a:buChar char="•"/>
            </a:pPr>
            <a:r>
              <a:rPr lang="en-US" dirty="0" smtClean="0"/>
              <a:t>It is caused </a:t>
            </a:r>
            <a:r>
              <a:rPr lang="en-US" dirty="0" err="1" smtClean="0"/>
              <a:t>bcoz</a:t>
            </a:r>
            <a:r>
              <a:rPr lang="en-US" dirty="0" smtClean="0"/>
              <a:t> signal and  diff. freq.travel at diff speeds along the medium.</a:t>
            </a:r>
          </a:p>
          <a:p>
            <a:pPr marL="342900" indent="-342900">
              <a:buFont typeface="Arial" pitchFamily="34" charset="0"/>
              <a:buChar char="•"/>
            </a:pPr>
            <a:r>
              <a:rPr lang="en-US" dirty="0" smtClean="0"/>
              <a:t>Each signal have its own speed and take own delay to reach final </a:t>
            </a:r>
            <a:r>
              <a:rPr lang="en-US" dirty="0" err="1" smtClean="0"/>
              <a:t>desti</a:t>
            </a:r>
            <a:r>
              <a:rPr lang="en-US" dirty="0" smtClean="0"/>
              <a:t>.</a:t>
            </a:r>
          </a:p>
          <a:p>
            <a:pPr marL="342900" indent="-342900">
              <a:buFont typeface="Arial" pitchFamily="34" charset="0"/>
              <a:buChar char="•"/>
            </a:pPr>
            <a:r>
              <a:rPr lang="en-US" dirty="0" smtClean="0"/>
              <a:t>For digital data many bits over take slow components from bit ahead and cause incorrect data.</a:t>
            </a:r>
          </a:p>
          <a:p>
            <a:pPr marL="342900" indent="-342900"/>
            <a:r>
              <a:rPr lang="en-US" b="1" u="sng" dirty="0" smtClean="0"/>
              <a:t>2</a:t>
            </a:r>
            <a:r>
              <a:rPr lang="en-US" b="1" u="sng" dirty="0"/>
              <a:t>) Attenuation:-  </a:t>
            </a:r>
          </a:p>
          <a:p>
            <a:pPr marL="342900" indent="-342900">
              <a:buFont typeface="Arial" pitchFamily="34" charset="0"/>
              <a:buChar char="•"/>
            </a:pPr>
            <a:r>
              <a:rPr lang="en-US" dirty="0" smtClean="0"/>
              <a:t>It means loss of energy.</a:t>
            </a:r>
          </a:p>
          <a:p>
            <a:pPr marL="342900" indent="-342900">
              <a:buFont typeface="Arial" pitchFamily="34" charset="0"/>
              <a:buChar char="•"/>
            </a:pPr>
            <a:r>
              <a:rPr lang="en-US" dirty="0" smtClean="0"/>
              <a:t>When signal travels through medium </a:t>
            </a:r>
          </a:p>
          <a:p>
            <a:pPr marL="342900" indent="-342900"/>
            <a:r>
              <a:rPr lang="en-US" dirty="0"/>
              <a:t> </a:t>
            </a:r>
            <a:r>
              <a:rPr lang="en-US" dirty="0" smtClean="0"/>
              <a:t>       it losses some energy in medium.</a:t>
            </a:r>
          </a:p>
          <a:p>
            <a:pPr marL="342900" indent="-342900">
              <a:buFont typeface="Arial" pitchFamily="34" charset="0"/>
              <a:buChar char="•"/>
            </a:pPr>
            <a:r>
              <a:rPr lang="en-US" dirty="0" smtClean="0"/>
              <a:t>e.g. A wire carrying electric signal gets warm.</a:t>
            </a:r>
          </a:p>
          <a:p>
            <a:pPr marL="342900" indent="-342900">
              <a:buFont typeface="Arial" pitchFamily="34" charset="0"/>
              <a:buChar char="•"/>
            </a:pPr>
            <a:r>
              <a:rPr lang="en-US" dirty="0" smtClean="0"/>
              <a:t>To overcome this loses problem amplifiers are used to amplify the signal.</a:t>
            </a:r>
          </a:p>
          <a:p>
            <a:pPr marL="342900" indent="-342900">
              <a:buFont typeface="Arial" pitchFamily="34" charset="0"/>
              <a:buChar char="•"/>
            </a:pPr>
            <a:r>
              <a:rPr lang="en-US" dirty="0" smtClean="0"/>
              <a:t>A signal travels through any medium its length decreases.</a:t>
            </a:r>
          </a:p>
          <a:p>
            <a:pPr marL="342900" indent="-342900">
              <a:buFont typeface="Arial" pitchFamily="34" charset="0"/>
              <a:buChar char="•"/>
            </a:pPr>
            <a:r>
              <a:rPr lang="en-US" dirty="0" err="1" smtClean="0"/>
              <a:t>E.g</a:t>
            </a:r>
            <a:r>
              <a:rPr lang="en-US" dirty="0" smtClean="0"/>
              <a:t> our voice becomes weak over a distance and loses its beyond </a:t>
            </a:r>
            <a:r>
              <a:rPr lang="en-US" dirty="0"/>
              <a:t>c</a:t>
            </a:r>
            <a:r>
              <a:rPr lang="en-US" dirty="0" smtClean="0"/>
              <a:t>ertain dist.</a:t>
            </a:r>
          </a:p>
          <a:p>
            <a:pPr marL="342900" indent="-342900">
              <a:buFont typeface="Arial" pitchFamily="34" charset="0"/>
              <a:buChar char="•"/>
            </a:pPr>
            <a:r>
              <a:rPr lang="en-US" dirty="0" smtClean="0"/>
              <a:t>Attenuation is very small at short distance.</a:t>
            </a:r>
          </a:p>
          <a:p>
            <a:pPr marL="342900" indent="-342900"/>
            <a:endParaRPr lang="en-US" dirty="0"/>
          </a:p>
          <a:p>
            <a:pPr marL="342900" indent="-342900"/>
            <a:r>
              <a:rPr lang="en-US" b="1" u="sng" dirty="0"/>
              <a:t>3)Noise:- </a:t>
            </a:r>
          </a:p>
          <a:p>
            <a:pPr marL="342900" indent="-342900">
              <a:buFont typeface="Arial" pitchFamily="34" charset="0"/>
              <a:buChar char="•"/>
            </a:pPr>
            <a:r>
              <a:rPr lang="en-US" dirty="0" smtClean="0"/>
              <a:t>It is another component  that create problem in the </a:t>
            </a:r>
            <a:r>
              <a:rPr lang="en-US" dirty="0" err="1" smtClean="0"/>
              <a:t>receving</a:t>
            </a:r>
            <a:r>
              <a:rPr lang="en-US" dirty="0" smtClean="0"/>
              <a:t> the signal </a:t>
            </a:r>
            <a:r>
              <a:rPr lang="en-US" dirty="0" err="1" smtClean="0"/>
              <a:t>accuralty</a:t>
            </a:r>
            <a:r>
              <a:rPr lang="en-US" dirty="0" smtClean="0"/>
              <a:t>.</a:t>
            </a:r>
          </a:p>
          <a:p>
            <a:pPr marL="342900" indent="-342900">
              <a:buFont typeface="Arial" pitchFamily="34" charset="0"/>
              <a:buChar char="•"/>
            </a:pPr>
            <a:r>
              <a:rPr lang="en-US" dirty="0" smtClean="0"/>
              <a:t>Signal travel any medium they will may </a:t>
            </a:r>
            <a:r>
              <a:rPr lang="en-US" dirty="0" err="1" smtClean="0"/>
              <a:t>currupt</a:t>
            </a:r>
            <a:r>
              <a:rPr lang="en-US" dirty="0" smtClean="0"/>
              <a:t> the signal.</a:t>
            </a:r>
          </a:p>
          <a:p>
            <a:pPr marL="342900" indent="-342900">
              <a:buFont typeface="Arial" pitchFamily="34" charset="0"/>
              <a:buChar char="•"/>
            </a:pPr>
            <a:r>
              <a:rPr lang="en-US" dirty="0" smtClean="0"/>
              <a:t>Electromagnetic energy get inserted somewhere in transmission is called noise.</a:t>
            </a:r>
          </a:p>
          <a:p>
            <a:pPr marL="342900" indent="-342900">
              <a:buFont typeface="Arial" pitchFamily="34" charset="0"/>
              <a:buChar char="•"/>
            </a:pPr>
            <a:r>
              <a:rPr lang="en-US" dirty="0" smtClean="0"/>
              <a:t>E.g. cross talk- it happens when two wires are close to each other some times when talking on telephone we hear another conversion.</a:t>
            </a:r>
          </a:p>
          <a:p>
            <a:pPr marL="342900" indent="-342900">
              <a:buFont typeface="Arial" pitchFamily="34" charset="0"/>
              <a:buChar char="•"/>
            </a:pPr>
            <a:endParaRPr lang="en-US" dirty="0" smtClean="0"/>
          </a:p>
        </p:txBody>
      </p:sp>
      <p:pic>
        <p:nvPicPr>
          <p:cNvPr id="9" name="Picture 4"/>
          <p:cNvPicPr>
            <a:picLocks noChangeAspect="1" noChangeArrowheads="1"/>
          </p:cNvPicPr>
          <p:nvPr/>
        </p:nvPicPr>
        <p:blipFill>
          <a:blip r:embed="rId2"/>
          <a:srcRect/>
          <a:stretch>
            <a:fillRect/>
          </a:stretch>
        </p:blipFill>
        <p:spPr bwMode="auto">
          <a:xfrm>
            <a:off x="5105400" y="1981200"/>
            <a:ext cx="3429000" cy="1524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847755"/>
          </a:xfrm>
          <a:prstGeom prst="rect">
            <a:avLst/>
          </a:prstGeom>
          <a:noFill/>
        </p:spPr>
        <p:txBody>
          <a:bodyPr wrap="square" rtlCol="0">
            <a:spAutoFit/>
          </a:bodyPr>
          <a:lstStyle/>
          <a:p>
            <a:r>
              <a:rPr lang="en-US" sz="2400" b="1" u="sng" dirty="0" err="1" smtClean="0"/>
              <a:t>Nyquiest</a:t>
            </a:r>
            <a:r>
              <a:rPr lang="en-US" sz="2400" b="1" u="sng" dirty="0" smtClean="0"/>
              <a:t> Theorem:</a:t>
            </a:r>
          </a:p>
          <a:p>
            <a:pPr>
              <a:buFont typeface="Arial" pitchFamily="34" charset="0"/>
              <a:buChar char="•"/>
            </a:pPr>
            <a:r>
              <a:rPr lang="en-US" sz="2000" dirty="0" smtClean="0"/>
              <a:t>It gives limit on the rate at which pulses can be sent without any inter symbol interference.</a:t>
            </a:r>
          </a:p>
          <a:p>
            <a:pPr>
              <a:buFont typeface="Arial" pitchFamily="34" charset="0"/>
              <a:buChar char="•"/>
            </a:pPr>
            <a:r>
              <a:rPr lang="en-US" sz="2000" dirty="0" smtClean="0"/>
              <a:t>It represents with an alphabet ‘V’.</a:t>
            </a:r>
          </a:p>
          <a:p>
            <a:pPr>
              <a:buFont typeface="Arial" pitchFamily="34" charset="0"/>
              <a:buChar char="•"/>
            </a:pPr>
            <a:r>
              <a:rPr lang="en-US" sz="2000" dirty="0" smtClean="0"/>
              <a:t>For noise less channel </a:t>
            </a:r>
            <a:r>
              <a:rPr lang="en-US" sz="2000" dirty="0" err="1" smtClean="0"/>
              <a:t>Nyquiest</a:t>
            </a:r>
            <a:r>
              <a:rPr lang="en-US" sz="2000" dirty="0" smtClean="0"/>
              <a:t> bit rate formula defines,</a:t>
            </a:r>
          </a:p>
          <a:p>
            <a:pPr lvl="4">
              <a:buFont typeface="Arial" pitchFamily="34" charset="0"/>
              <a:buChar char="•"/>
            </a:pPr>
            <a:r>
              <a:rPr lang="en-US" sz="2400" b="1" dirty="0" err="1" smtClean="0"/>
              <a:t>Bitrate</a:t>
            </a:r>
            <a:r>
              <a:rPr lang="en-US" sz="2400" b="1" dirty="0" smtClean="0"/>
              <a:t> = 2 x </a:t>
            </a:r>
            <a:r>
              <a:rPr lang="en-US" sz="2400" b="1" dirty="0" err="1" smtClean="0"/>
              <a:t>Bandwdth</a:t>
            </a:r>
            <a:r>
              <a:rPr lang="en-US" sz="2400" b="1" dirty="0" smtClean="0"/>
              <a:t> X Log2 L</a:t>
            </a:r>
          </a:p>
          <a:p>
            <a:pPr>
              <a:buFont typeface="Arial" pitchFamily="34" charset="0"/>
              <a:buChar char="•"/>
            </a:pPr>
            <a:r>
              <a:rPr lang="en-US" sz="2000" dirty="0" smtClean="0"/>
              <a:t>Where, Bandwidth = Bandwidth of channel</a:t>
            </a:r>
          </a:p>
          <a:p>
            <a:pPr>
              <a:buFont typeface="Arial" pitchFamily="34" charset="0"/>
              <a:buChar char="•"/>
            </a:pPr>
            <a:r>
              <a:rPr lang="en-US" sz="2000" dirty="0" smtClean="0"/>
              <a:t>L= </a:t>
            </a:r>
            <a:r>
              <a:rPr lang="en-US" sz="2000" dirty="0" err="1" smtClean="0"/>
              <a:t>no.of</a:t>
            </a:r>
            <a:r>
              <a:rPr lang="en-US" sz="2000" dirty="0" smtClean="0"/>
              <a:t> signal level used to represent data  </a:t>
            </a:r>
          </a:p>
          <a:p>
            <a:pPr>
              <a:buFont typeface="Arial" pitchFamily="34" charset="0"/>
              <a:buChar char="•"/>
            </a:pPr>
            <a:r>
              <a:rPr lang="en-US" sz="2000" dirty="0" err="1" smtClean="0"/>
              <a:t>Bitrate</a:t>
            </a:r>
            <a:r>
              <a:rPr lang="en-US" sz="2000" dirty="0" smtClean="0"/>
              <a:t>= </a:t>
            </a:r>
            <a:r>
              <a:rPr lang="en-US" sz="2000" dirty="0" err="1" smtClean="0"/>
              <a:t>Bitrate</a:t>
            </a:r>
            <a:r>
              <a:rPr lang="en-US" sz="2000" dirty="0" smtClean="0"/>
              <a:t> in bps.</a:t>
            </a:r>
          </a:p>
          <a:p>
            <a:pPr>
              <a:buFont typeface="Arial" pitchFamily="34" charset="0"/>
              <a:buChar char="•"/>
            </a:pPr>
            <a:r>
              <a:rPr lang="en-US" sz="2400" b="1" u="sng" dirty="0" smtClean="0"/>
              <a:t>Shannon Capacity Theorem:- </a:t>
            </a:r>
          </a:p>
          <a:p>
            <a:pPr>
              <a:buFont typeface="Arial" pitchFamily="34" charset="0"/>
              <a:buChar char="•"/>
            </a:pPr>
            <a:r>
              <a:rPr lang="en-US" sz="2000" dirty="0" smtClean="0"/>
              <a:t>It refers to the max. rate that can be attended with arbitrary a\small bit error rate.  He formula is as below.</a:t>
            </a:r>
          </a:p>
          <a:p>
            <a:pPr>
              <a:buFont typeface="Arial" pitchFamily="34" charset="0"/>
              <a:buChar char="•"/>
            </a:pPr>
            <a:r>
              <a:rPr lang="en-US" sz="2400" b="1" dirty="0" smtClean="0"/>
              <a:t>Shannon capacity = </a:t>
            </a:r>
            <a:r>
              <a:rPr lang="en-US" sz="2400" b="1" dirty="0" err="1" smtClean="0"/>
              <a:t>max.no</a:t>
            </a:r>
            <a:r>
              <a:rPr lang="en-US" sz="2400" b="1" dirty="0" smtClean="0"/>
              <a:t>.= W Log2 ( 1+ SNR)</a:t>
            </a:r>
          </a:p>
          <a:p>
            <a:pPr>
              <a:buFont typeface="Arial" pitchFamily="34" charset="0"/>
              <a:buChar char="•"/>
            </a:pPr>
            <a:r>
              <a:rPr lang="en-US" sz="2000" dirty="0" smtClean="0"/>
              <a:t>Where, W= Bandwidth of channel </a:t>
            </a:r>
          </a:p>
          <a:p>
            <a:pPr>
              <a:buFont typeface="Arial" pitchFamily="34" charset="0"/>
              <a:buChar char="•"/>
            </a:pPr>
            <a:r>
              <a:rPr lang="en-US" sz="2000" dirty="0" smtClean="0"/>
              <a:t>SNR= </a:t>
            </a:r>
            <a:r>
              <a:rPr lang="en-US" sz="2000" dirty="0" err="1" smtClean="0"/>
              <a:t>Signla</a:t>
            </a:r>
            <a:r>
              <a:rPr lang="en-US" sz="2000" dirty="0" smtClean="0"/>
              <a:t> to noise ratio </a:t>
            </a:r>
          </a:p>
          <a:p>
            <a:r>
              <a:rPr lang="en-US" sz="2000" dirty="0" smtClean="0"/>
              <a:t>		average signal power / average noise power </a:t>
            </a:r>
          </a:p>
          <a:p>
            <a:pPr>
              <a:buFont typeface="Arial" pitchFamily="34" charset="0"/>
              <a:buChar char="•"/>
            </a:pPr>
            <a:r>
              <a:rPr lang="en-US" sz="2000" dirty="0" smtClean="0"/>
              <a:t>This is used to determine the theoretical highest data rate for the </a:t>
            </a:r>
            <a:r>
              <a:rPr lang="en-US" sz="2000" dirty="0" err="1" smtClean="0"/>
              <a:t>nosiy</a:t>
            </a:r>
            <a:r>
              <a:rPr lang="en-US" sz="2000" dirty="0" smtClean="0"/>
              <a:t> channel.</a:t>
            </a: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67000" y="0"/>
            <a:ext cx="3573799" cy="584775"/>
          </a:xfrm>
          <a:prstGeom prst="rect">
            <a:avLst/>
          </a:prstGeom>
        </p:spPr>
        <p:txBody>
          <a:bodyPr wrap="none">
            <a:spAutoFit/>
          </a:bodyPr>
          <a:lstStyle/>
          <a:p>
            <a:r>
              <a:rPr lang="en-US" sz="3200" b="1" dirty="0">
                <a:solidFill>
                  <a:srgbClr val="C00000"/>
                </a:solidFill>
              </a:rPr>
              <a:t>Transmission Media</a:t>
            </a:r>
            <a:endParaRPr lang="en-US" sz="3200" dirty="0">
              <a:solidFill>
                <a:srgbClr val="C00000"/>
              </a:solidFill>
            </a:endParaRPr>
          </a:p>
        </p:txBody>
      </p:sp>
      <p:sp>
        <p:nvSpPr>
          <p:cNvPr id="5" name="Rectangle 4"/>
          <p:cNvSpPr/>
          <p:nvPr/>
        </p:nvSpPr>
        <p:spPr>
          <a:xfrm>
            <a:off x="4267200" y="762000"/>
            <a:ext cx="4572000" cy="6217087"/>
          </a:xfrm>
          <a:prstGeom prst="rect">
            <a:avLst/>
          </a:prstGeom>
        </p:spPr>
        <p:txBody>
          <a:bodyPr wrap="square">
            <a:spAutoFit/>
          </a:bodyPr>
          <a:lstStyle/>
          <a:p>
            <a:pPr>
              <a:buFont typeface="Arial" pitchFamily="34" charset="0"/>
              <a:buChar char="•"/>
            </a:pPr>
            <a:r>
              <a:rPr lang="en-US" sz="2000" dirty="0" smtClean="0"/>
              <a:t>The most popular network cabling is Twisted pair. </a:t>
            </a:r>
          </a:p>
          <a:p>
            <a:pPr>
              <a:buFont typeface="Arial" pitchFamily="34" charset="0"/>
              <a:buChar char="•"/>
            </a:pPr>
            <a:r>
              <a:rPr lang="en-US" sz="2000" dirty="0" smtClean="0"/>
              <a:t>It is light weight, easy to install, inexpensive and support many different types of network. </a:t>
            </a:r>
          </a:p>
          <a:p>
            <a:pPr>
              <a:buFont typeface="Arial" pitchFamily="34" charset="0"/>
              <a:buChar char="•"/>
            </a:pPr>
            <a:r>
              <a:rPr lang="en-US" sz="2000" dirty="0" smtClean="0"/>
              <a:t>It also supports the speed of </a:t>
            </a:r>
            <a:r>
              <a:rPr lang="en-US" sz="2000" b="1" dirty="0" smtClean="0"/>
              <a:t>100 mps. </a:t>
            </a:r>
            <a:r>
              <a:rPr lang="en-US" sz="2000" dirty="0" smtClean="0"/>
              <a:t>Twisted pair cabling is made of pairs of solid or stranded copper twisted along each other. </a:t>
            </a:r>
          </a:p>
          <a:p>
            <a:pPr>
              <a:buFont typeface="Arial" pitchFamily="34" charset="0"/>
              <a:buChar char="•"/>
            </a:pPr>
            <a:r>
              <a:rPr lang="en-US" sz="2000" dirty="0" smtClean="0"/>
              <a:t>The twists are done to reduce vulnerably to EMI and cross talk. </a:t>
            </a:r>
          </a:p>
          <a:p>
            <a:pPr>
              <a:buFont typeface="Arial" pitchFamily="34" charset="0"/>
              <a:buChar char="•"/>
            </a:pPr>
            <a:r>
              <a:rPr lang="en-US" sz="2000" dirty="0" smtClean="0"/>
              <a:t>The number of pairs in the cable depends on the type. </a:t>
            </a:r>
          </a:p>
          <a:p>
            <a:pPr>
              <a:buFont typeface="Arial" pitchFamily="34" charset="0"/>
              <a:buChar char="•"/>
            </a:pPr>
            <a:r>
              <a:rPr lang="en-US" sz="2000" dirty="0" smtClean="0"/>
              <a:t>The copper core is usually </a:t>
            </a:r>
            <a:r>
              <a:rPr lang="en-US" sz="2000" b="1" dirty="0" smtClean="0"/>
              <a:t>22-AWG or 24-AWG, as</a:t>
            </a:r>
            <a:r>
              <a:rPr lang="en-US" sz="2000" dirty="0" smtClean="0"/>
              <a:t> measured on the American wire gauge standard. </a:t>
            </a:r>
          </a:p>
          <a:p>
            <a:pPr>
              <a:buFont typeface="Arial" pitchFamily="34" charset="0"/>
              <a:buChar char="•"/>
            </a:pPr>
            <a:r>
              <a:rPr lang="en-US" sz="2000" dirty="0" smtClean="0"/>
              <a:t>Two types</a:t>
            </a:r>
          </a:p>
          <a:p>
            <a:pPr>
              <a:buFont typeface="Arial" pitchFamily="34" charset="0"/>
              <a:buChar char="•"/>
            </a:pPr>
            <a:r>
              <a:rPr lang="en-US" sz="2000" b="1" dirty="0" smtClean="0">
                <a:solidFill>
                  <a:srgbClr val="C00000"/>
                </a:solidFill>
              </a:rPr>
              <a:t>Unshielded twisted pair (UTP)</a:t>
            </a:r>
            <a:endParaRPr lang="en-US" sz="2000" dirty="0" smtClean="0">
              <a:solidFill>
                <a:srgbClr val="C00000"/>
              </a:solidFill>
            </a:endParaRPr>
          </a:p>
          <a:p>
            <a:pPr>
              <a:buFont typeface="Arial" pitchFamily="34" charset="0"/>
              <a:buChar char="•"/>
            </a:pPr>
            <a:r>
              <a:rPr lang="en-US" sz="2000" b="1" dirty="0" smtClean="0">
                <a:solidFill>
                  <a:srgbClr val="C00000"/>
                </a:solidFill>
              </a:rPr>
              <a:t>Shielded twisted pair (STP)</a:t>
            </a:r>
            <a:endParaRPr lang="en-US" sz="2000" dirty="0" smtClean="0">
              <a:solidFill>
                <a:srgbClr val="C00000"/>
              </a:solidFill>
            </a:endParaRPr>
          </a:p>
          <a:p>
            <a:pPr>
              <a:buFont typeface="Arial" pitchFamily="34" charset="0"/>
              <a:buChar char="•"/>
            </a:pPr>
            <a:endParaRPr lang="en-US" sz="2000" dirty="0"/>
          </a:p>
        </p:txBody>
      </p:sp>
      <p:pic>
        <p:nvPicPr>
          <p:cNvPr id="28674" name="Picture 2" descr="http://webpage.pace.edu/ms16182p/networking/utp%20and%20stp.jpg"/>
          <p:cNvPicPr>
            <a:picLocks noChangeAspect="1" noChangeArrowheads="1"/>
          </p:cNvPicPr>
          <p:nvPr/>
        </p:nvPicPr>
        <p:blipFill>
          <a:blip r:embed="rId2"/>
          <a:srcRect/>
          <a:stretch>
            <a:fillRect/>
          </a:stretch>
        </p:blipFill>
        <p:spPr bwMode="auto">
          <a:xfrm>
            <a:off x="76200" y="838200"/>
            <a:ext cx="4114800" cy="5943601"/>
          </a:xfrm>
          <a:prstGeom prst="rect">
            <a:avLst/>
          </a:prstGeom>
          <a:noFill/>
        </p:spPr>
      </p:pic>
      <p:sp>
        <p:nvSpPr>
          <p:cNvPr id="6" name="Rectangle 5"/>
          <p:cNvSpPr/>
          <p:nvPr/>
        </p:nvSpPr>
        <p:spPr>
          <a:xfrm>
            <a:off x="0" y="381000"/>
            <a:ext cx="2590800" cy="523220"/>
          </a:xfrm>
          <a:prstGeom prst="rect">
            <a:avLst/>
          </a:prstGeom>
        </p:spPr>
        <p:txBody>
          <a:bodyPr wrap="square">
            <a:spAutoFit/>
          </a:bodyPr>
          <a:lstStyle/>
          <a:p>
            <a:r>
              <a:rPr lang="en-US" sz="2800" b="1" dirty="0" smtClean="0">
                <a:solidFill>
                  <a:srgbClr val="C00000"/>
                </a:solidFill>
              </a:rPr>
              <a:t>Twisted pair</a:t>
            </a:r>
            <a:endParaRPr lang="en-US" sz="2800" b="1" dirty="0">
              <a:solidFill>
                <a:srgbClr val="C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539430"/>
          </a:xfrm>
          <a:prstGeom prst="rect">
            <a:avLst/>
          </a:prstGeom>
        </p:spPr>
        <p:txBody>
          <a:bodyPr wrap="square">
            <a:spAutoFit/>
          </a:bodyPr>
          <a:lstStyle/>
          <a:p>
            <a:r>
              <a:rPr lang="en-US" sz="3200" b="1" dirty="0" smtClean="0">
                <a:solidFill>
                  <a:srgbClr val="C00000"/>
                </a:solidFill>
              </a:rPr>
              <a:t>Coaxial Cable</a:t>
            </a:r>
          </a:p>
          <a:p>
            <a:pPr>
              <a:buFont typeface="Arial" pitchFamily="34" charset="0"/>
              <a:buChar char="•"/>
            </a:pPr>
            <a:r>
              <a:rPr lang="en-US" sz="2400" dirty="0" smtClean="0"/>
              <a:t>A second type of copper wire is </a:t>
            </a:r>
            <a:r>
              <a:rPr lang="en-US" sz="2400" i="1" dirty="0" smtClean="0"/>
              <a:t>coaxial cable</a:t>
            </a:r>
            <a:r>
              <a:rPr lang="en-US" sz="2400" dirty="0" smtClean="0"/>
              <a:t>, similar to that used for TV aerials. The coaxial cable provides better protection from interference by providing a metal shield.</a:t>
            </a:r>
          </a:p>
          <a:p>
            <a:pPr>
              <a:buFont typeface="Arial" pitchFamily="34" charset="0"/>
              <a:buChar char="•"/>
            </a:pPr>
            <a:r>
              <a:rPr lang="en-US" sz="2400" dirty="0" smtClean="0"/>
              <a:t>The metal shield forms a flexible cylinder around the inner wire providing a barrier to electromagnetic radiation, both incoming and outgoing. </a:t>
            </a:r>
          </a:p>
          <a:p>
            <a:pPr>
              <a:buFont typeface="Arial" pitchFamily="34" charset="0"/>
              <a:buChar char="•"/>
            </a:pPr>
            <a:r>
              <a:rPr lang="en-US" sz="2400" dirty="0" smtClean="0"/>
              <a:t>The cable can run parallel to other cables and can be bent round corners.</a:t>
            </a:r>
            <a:endParaRPr lang="en-US" sz="2400" dirty="0"/>
          </a:p>
        </p:txBody>
      </p:sp>
      <p:pic>
        <p:nvPicPr>
          <p:cNvPr id="1026" name="Picture 2" descr="http://www.fermax.com/img/image/COAXIAL.JPG"/>
          <p:cNvPicPr>
            <a:picLocks noChangeAspect="1" noChangeArrowheads="1"/>
          </p:cNvPicPr>
          <p:nvPr/>
        </p:nvPicPr>
        <p:blipFill>
          <a:blip r:embed="rId2"/>
          <a:srcRect/>
          <a:stretch>
            <a:fillRect/>
          </a:stretch>
        </p:blipFill>
        <p:spPr bwMode="auto">
          <a:xfrm>
            <a:off x="2438400" y="3505200"/>
            <a:ext cx="3962400" cy="3124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9600"/>
            <a:ext cx="9144000" cy="1938992"/>
          </a:xfrm>
          <a:prstGeom prst="rect">
            <a:avLst/>
          </a:prstGeom>
        </p:spPr>
        <p:txBody>
          <a:bodyPr wrap="square">
            <a:spAutoFit/>
          </a:bodyPr>
          <a:lstStyle/>
          <a:p>
            <a:pPr>
              <a:buFont typeface="Arial" pitchFamily="34" charset="0"/>
              <a:buChar char="•"/>
            </a:pPr>
            <a:r>
              <a:rPr lang="en-US" sz="2000" dirty="0" smtClean="0"/>
              <a:t>Optical fiber use light to transmit data. </a:t>
            </a:r>
          </a:p>
          <a:p>
            <a:pPr>
              <a:buFont typeface="Arial" pitchFamily="34" charset="0"/>
              <a:buChar char="•"/>
            </a:pPr>
            <a:r>
              <a:rPr lang="en-US" sz="2000" dirty="0" smtClean="0"/>
              <a:t>A thin glass fiber is encased in a plastic jacket which allows the fiber to bend without breaking. </a:t>
            </a:r>
          </a:p>
          <a:p>
            <a:pPr>
              <a:buFont typeface="Arial" pitchFamily="34" charset="0"/>
              <a:buChar char="•"/>
            </a:pPr>
            <a:r>
              <a:rPr lang="en-US" sz="2000" dirty="0" smtClean="0"/>
              <a:t>A transmitter at one end uses a </a:t>
            </a:r>
            <a:r>
              <a:rPr lang="en-US" sz="2000" i="1" dirty="0" smtClean="0"/>
              <a:t>light emitting diode</a:t>
            </a:r>
            <a:r>
              <a:rPr lang="en-US" sz="2000" dirty="0" smtClean="0"/>
              <a:t> (LED) or </a:t>
            </a:r>
            <a:r>
              <a:rPr lang="en-US" sz="2000" i="1" dirty="0" smtClean="0"/>
              <a:t>laser </a:t>
            </a:r>
            <a:r>
              <a:rPr lang="en-US" sz="2000" dirty="0" smtClean="0"/>
              <a:t>to send pulses of light down the fiber which are detected at the other end by a light sensitive transistor. </a:t>
            </a:r>
          </a:p>
          <a:p>
            <a:endParaRPr lang="en-US" sz="2000" dirty="0"/>
          </a:p>
        </p:txBody>
      </p:sp>
      <p:sp>
        <p:nvSpPr>
          <p:cNvPr id="5" name="Rectangle 4"/>
          <p:cNvSpPr/>
          <p:nvPr/>
        </p:nvSpPr>
        <p:spPr>
          <a:xfrm>
            <a:off x="0" y="0"/>
            <a:ext cx="2351093" cy="584775"/>
          </a:xfrm>
          <a:prstGeom prst="rect">
            <a:avLst/>
          </a:prstGeom>
        </p:spPr>
        <p:txBody>
          <a:bodyPr wrap="none">
            <a:spAutoFit/>
          </a:bodyPr>
          <a:lstStyle/>
          <a:p>
            <a:r>
              <a:rPr lang="en-US" sz="3200" b="1" dirty="0" smtClean="0">
                <a:solidFill>
                  <a:srgbClr val="C00000"/>
                </a:solidFill>
              </a:rPr>
              <a:t>Optical Fiber</a:t>
            </a:r>
            <a:endParaRPr lang="en-US" sz="3200" b="1" dirty="0">
              <a:solidFill>
                <a:srgbClr val="C00000"/>
              </a:solidFill>
            </a:endParaRPr>
          </a:p>
        </p:txBody>
      </p:sp>
      <p:pic>
        <p:nvPicPr>
          <p:cNvPr id="30724" name="Picture 4" descr="http://www.brainbell.com/tutorials/Networking/images/02fig03.gif"/>
          <p:cNvPicPr>
            <a:picLocks noChangeAspect="1" noChangeArrowheads="1"/>
          </p:cNvPicPr>
          <p:nvPr/>
        </p:nvPicPr>
        <p:blipFill>
          <a:blip r:embed="rId2"/>
          <a:srcRect/>
          <a:stretch>
            <a:fillRect/>
          </a:stretch>
        </p:blipFill>
        <p:spPr bwMode="auto">
          <a:xfrm>
            <a:off x="141698" y="2285999"/>
            <a:ext cx="4125502" cy="4572001"/>
          </a:xfrm>
          <a:prstGeom prst="rect">
            <a:avLst/>
          </a:prstGeom>
          <a:noFill/>
        </p:spPr>
      </p:pic>
      <p:sp>
        <p:nvSpPr>
          <p:cNvPr id="8" name="Rectangle 7"/>
          <p:cNvSpPr/>
          <p:nvPr/>
        </p:nvSpPr>
        <p:spPr>
          <a:xfrm>
            <a:off x="4495800" y="2209800"/>
            <a:ext cx="4572000" cy="4708981"/>
          </a:xfrm>
          <a:prstGeom prst="rect">
            <a:avLst/>
          </a:prstGeom>
        </p:spPr>
        <p:txBody>
          <a:bodyPr>
            <a:spAutoFit/>
          </a:bodyPr>
          <a:lstStyle/>
          <a:p>
            <a:r>
              <a:rPr lang="en-US" sz="2000" b="1" dirty="0" smtClean="0">
                <a:solidFill>
                  <a:srgbClr val="C00000"/>
                </a:solidFill>
              </a:rPr>
              <a:t>Optical fiber have four main advantages over copper wires. </a:t>
            </a:r>
          </a:p>
          <a:p>
            <a:pPr>
              <a:buFont typeface="Arial" pitchFamily="34" charset="0"/>
              <a:buChar char="•"/>
            </a:pPr>
            <a:r>
              <a:rPr lang="en-US" sz="2000" dirty="0" smtClean="0"/>
              <a:t>They use light which neither causes electrical interference nor are they susceptible to electrical interference </a:t>
            </a:r>
          </a:p>
          <a:p>
            <a:pPr>
              <a:buFont typeface="Arial" pitchFamily="34" charset="0"/>
              <a:buChar char="•"/>
            </a:pPr>
            <a:r>
              <a:rPr lang="en-US" sz="2000" dirty="0" smtClean="0"/>
              <a:t>They are manufactured to reflect the light inwards, so a fiber can carry a pulse of light further than a copper wire can carry a signal </a:t>
            </a:r>
          </a:p>
          <a:p>
            <a:pPr>
              <a:buFont typeface="Arial" pitchFamily="34" charset="0"/>
              <a:buChar char="•"/>
            </a:pPr>
            <a:r>
              <a:rPr lang="en-US" sz="2000" dirty="0" smtClean="0"/>
              <a:t>Light can encode more information that electrical signals, so they carry more information than a wire </a:t>
            </a:r>
          </a:p>
          <a:p>
            <a:pPr>
              <a:buFont typeface="Arial" pitchFamily="34" charset="0"/>
              <a:buChar char="•"/>
            </a:pPr>
            <a:r>
              <a:rPr lang="en-US" sz="2000" dirty="0" smtClean="0"/>
              <a:t>Light can carry a signal over a single fiber, unlike electricity which requires a pair of wires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555641"/>
          </a:xfrm>
          <a:prstGeom prst="rect">
            <a:avLst/>
          </a:prstGeom>
        </p:spPr>
        <p:txBody>
          <a:bodyPr wrap="square">
            <a:spAutoFit/>
          </a:bodyPr>
          <a:lstStyle/>
          <a:p>
            <a:r>
              <a:rPr lang="en-US" sz="2400" b="1" dirty="0"/>
              <a:t>Unguided transmission </a:t>
            </a:r>
            <a:r>
              <a:rPr lang="en-US" dirty="0"/>
              <a:t>media consists of a means for the data signals to travel but nothing to guide them along a specific path</a:t>
            </a:r>
            <a:r>
              <a:rPr lang="en-US" dirty="0" smtClean="0"/>
              <a:t>.</a:t>
            </a:r>
          </a:p>
          <a:p>
            <a:r>
              <a:rPr lang="en-US" b="1" dirty="0"/>
              <a:t>Radio </a:t>
            </a:r>
            <a:r>
              <a:rPr lang="en-US" b="1" dirty="0" smtClean="0"/>
              <a:t>Transmission:-</a:t>
            </a:r>
            <a:r>
              <a:rPr lang="en-US" dirty="0"/>
              <a:t> </a:t>
            </a:r>
            <a:endParaRPr lang="en-US" dirty="0" smtClean="0"/>
          </a:p>
          <a:p>
            <a:pPr>
              <a:buFont typeface="Arial" pitchFamily="34" charset="0"/>
              <a:buChar char="•"/>
            </a:pPr>
            <a:r>
              <a:rPr lang="en-US" dirty="0" smtClean="0"/>
              <a:t>Radio </a:t>
            </a:r>
            <a:r>
              <a:rPr lang="en-US" dirty="0"/>
              <a:t>waves are easy to generate, can travel long distances and penetrate buildings easily, so they are widely used for communications both indoors and outdoors. Radio waves are also </a:t>
            </a:r>
            <a:r>
              <a:rPr lang="en-US" dirty="0" err="1"/>
              <a:t>omni</a:t>
            </a:r>
            <a:r>
              <a:rPr lang="en-US" dirty="0"/>
              <a:t> directional, means that they travel in all directions from the source, so that the transmitter and receiver do not have to be carefully aligned physically. </a:t>
            </a:r>
          </a:p>
          <a:p>
            <a:pPr>
              <a:buFont typeface="Arial" pitchFamily="34" charset="0"/>
              <a:buChar char="•"/>
            </a:pPr>
            <a:r>
              <a:rPr lang="en-US" dirty="0"/>
              <a:t>The properties of radio wave are frequency dependent. At low frequencies, radio waves pass through obstacles well, but the power falls of sharply with distance from the source. At high frequencies, radio waves tend to travel in straight lines and bounces of obstacles .They are also absorbed by rain. At all frequencies, radio waves are subjected to interference from motors and other electrical equipments. </a:t>
            </a:r>
            <a:endParaRPr lang="en-US" dirty="0" smtClean="0"/>
          </a:p>
          <a:p>
            <a:pPr>
              <a:buFont typeface="Arial" pitchFamily="34" charset="0"/>
              <a:buChar char="•"/>
            </a:pPr>
            <a:r>
              <a:rPr lang="en-US" b="1" dirty="0"/>
              <a:t>Microwave </a:t>
            </a:r>
            <a:r>
              <a:rPr lang="en-US" b="1" dirty="0" smtClean="0"/>
              <a:t>Transmission:-</a:t>
            </a:r>
          </a:p>
          <a:p>
            <a:pPr>
              <a:buFont typeface="Arial" pitchFamily="34" charset="0"/>
              <a:buChar char="•"/>
            </a:pPr>
            <a:r>
              <a:rPr lang="en-US" dirty="0" smtClean="0"/>
              <a:t> In the Microwave Transmission the transmitting </a:t>
            </a:r>
            <a:r>
              <a:rPr lang="en-US" dirty="0"/>
              <a:t>and receiving antennas must be accurately aligned with each other. In addition, this directionality allows multiple transmitters lined up in a row to communicate with multiple receivers in a row without interference. Before fiber optics, for decades these microwaves formed the heart of long distance telephone transmission systems. </a:t>
            </a:r>
            <a:endParaRPr lang="en-US" dirty="0" smtClean="0"/>
          </a:p>
          <a:p>
            <a:pPr>
              <a:buFont typeface="Arial" pitchFamily="34" charset="0"/>
              <a:buChar char="•"/>
            </a:pPr>
            <a:r>
              <a:rPr lang="en-US" dirty="0"/>
              <a:t>Since the microwaves travel in a straight line, if the towers are far apart, the earth will get in the way.  Consequently, repeaters are needed periodically. The distance between repeaters goes up very rough, with the tower height.</a:t>
            </a:r>
          </a:p>
          <a:p>
            <a:pPr>
              <a:buFont typeface="Arial" pitchFamily="34" charset="0"/>
              <a:buChar char="•"/>
            </a:pPr>
            <a:endParaRPr lang="en-US" dirty="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828800" y="2819400"/>
            <a:ext cx="4962525" cy="214312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1295400" y="304800"/>
            <a:ext cx="5705475" cy="2124075"/>
          </a:xfrm>
          <a:prstGeom prst="rect">
            <a:avLst/>
          </a:prstGeom>
          <a:noFill/>
          <a:ln w="9525">
            <a:noFill/>
            <a:miter lim="800000"/>
            <a:headEnd/>
            <a:tailEnd/>
          </a:ln>
          <a:effectLst/>
        </p:spPr>
      </p:pic>
      <p:sp>
        <p:nvSpPr>
          <p:cNvPr id="6" name="Rectangle 5"/>
          <p:cNvSpPr/>
          <p:nvPr/>
        </p:nvSpPr>
        <p:spPr>
          <a:xfrm>
            <a:off x="0" y="0"/>
            <a:ext cx="2747034" cy="369332"/>
          </a:xfrm>
          <a:prstGeom prst="rect">
            <a:avLst/>
          </a:prstGeom>
        </p:spPr>
        <p:txBody>
          <a:bodyPr wrap="none">
            <a:spAutoFit/>
          </a:bodyPr>
          <a:lstStyle/>
          <a:p>
            <a:pPr>
              <a:buFont typeface="Arial" pitchFamily="34" charset="0"/>
              <a:buChar char="•"/>
            </a:pPr>
            <a:r>
              <a:rPr lang="en-US" b="1" dirty="0" smtClean="0"/>
              <a:t>Microwave Transmission:-</a:t>
            </a:r>
            <a:endParaRPr lang="en-US"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752600" y="2971800"/>
            <a:ext cx="5619750" cy="2714625"/>
          </a:xfrm>
          <a:prstGeom prst="rect">
            <a:avLst/>
          </a:prstGeom>
          <a:noFill/>
          <a:ln w="9525">
            <a:noFill/>
            <a:miter lim="800000"/>
            <a:headEnd/>
            <a:tailEnd/>
          </a:ln>
          <a:effectLst/>
        </p:spPr>
      </p:pic>
      <p:sp>
        <p:nvSpPr>
          <p:cNvPr id="2051" name="Rectangle 3"/>
          <p:cNvSpPr>
            <a:spLocks noChangeArrowheads="1"/>
          </p:cNvSpPr>
          <p:nvPr/>
        </p:nvSpPr>
        <p:spPr bwMode="auto">
          <a:xfrm>
            <a:off x="0" y="762000"/>
            <a:ext cx="9144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Unguided infrared and millimeter waves a widely used in short–range communication. The remote controls on TV and stereos all use infrared communication. They are cheap, directional and easy to build but they do not pass through solid objects. </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 	Hence, an infrared system in one room will not interfere. With a similar system in adjacent rooms, this will gives infrared communication more security. This properties will make infrared are interesting for indoor wireless LAN’s. </a:t>
            </a:r>
            <a:endParaRPr kumimoji="0" lang="en-US" sz="2800" b="0" i="0" u="none" strike="noStrike" cap="none" normalizeH="0" baseline="0" dirty="0" smtClean="0">
              <a:ln>
                <a:noFill/>
              </a:ln>
              <a:solidFill>
                <a:schemeClr val="tx1"/>
              </a:solidFill>
              <a:effectLst/>
              <a:latin typeface="Arial" pitchFamily="34" charset="0"/>
            </a:endParaRPr>
          </a:p>
        </p:txBody>
      </p:sp>
      <p:sp>
        <p:nvSpPr>
          <p:cNvPr id="6" name="Rectangle 5"/>
          <p:cNvSpPr/>
          <p:nvPr/>
        </p:nvSpPr>
        <p:spPr>
          <a:xfrm>
            <a:off x="0" y="0"/>
            <a:ext cx="2895600" cy="646331"/>
          </a:xfrm>
          <a:prstGeom prst="rect">
            <a:avLst/>
          </a:prstGeom>
        </p:spPr>
        <p:txBody>
          <a:bodyPr wrap="square">
            <a:spAutoFit/>
          </a:bodyPr>
          <a:lstStyle/>
          <a:p>
            <a:r>
              <a:rPr lang="en-US" sz="3600" b="1" dirty="0"/>
              <a:t>Infrared </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570208"/>
          </a:xfrm>
          <a:prstGeom prst="rect">
            <a:avLst/>
          </a:prstGeom>
        </p:spPr>
        <p:txBody>
          <a:bodyPr wrap="square">
            <a:spAutoFit/>
          </a:bodyPr>
          <a:lstStyle/>
          <a:p>
            <a:r>
              <a:rPr lang="en-US" sz="2800" b="1" dirty="0" smtClean="0">
                <a:solidFill>
                  <a:srgbClr val="C00000"/>
                </a:solidFill>
              </a:rPr>
              <a:t>Satellite Communication</a:t>
            </a:r>
          </a:p>
          <a:p>
            <a:pPr>
              <a:buFont typeface="Arial" pitchFamily="34" charset="0"/>
              <a:buChar char="•"/>
            </a:pPr>
            <a:r>
              <a:rPr lang="en-US" sz="2200" dirty="0" smtClean="0"/>
              <a:t>A satellite is any object that revolves around a planet in a circular or elliptical path.</a:t>
            </a:r>
          </a:p>
          <a:p>
            <a:pPr>
              <a:buFont typeface="Arial" pitchFamily="34" charset="0"/>
              <a:buChar char="•"/>
            </a:pPr>
            <a:r>
              <a:rPr lang="en-US" sz="2200" dirty="0" smtClean="0"/>
              <a:t>Satellites have many purposes including data communications, scientific applications and weather analysis.</a:t>
            </a:r>
          </a:p>
          <a:p>
            <a:pPr>
              <a:buFont typeface="Arial" pitchFamily="34" charset="0"/>
              <a:buChar char="•"/>
            </a:pPr>
            <a:r>
              <a:rPr lang="en-US" sz="2200" dirty="0" smtClean="0"/>
              <a:t>Satellite signals must travel in straight lines but do not have the limitations of ground based wireless transmission, such as the curvature of the Earth.</a:t>
            </a:r>
          </a:p>
          <a:p>
            <a:pPr>
              <a:buFont typeface="Arial" pitchFamily="34" charset="0"/>
              <a:buChar char="•"/>
            </a:pPr>
            <a:r>
              <a:rPr lang="en-US" sz="2200" dirty="0" smtClean="0"/>
              <a:t>The uplink is the transmitter of data to the satellite. The downlink is the receiver of data. Uplinks and downlinks are also called Earth stations because they are located on the Earth.</a:t>
            </a:r>
          </a:p>
        </p:txBody>
      </p:sp>
      <p:pic>
        <p:nvPicPr>
          <p:cNvPr id="31746" name="Picture 2" descr="http://www.rigacci.org/docs/biblio/online/intro_to_networking/stdimages/page47.gif"/>
          <p:cNvPicPr>
            <a:picLocks noChangeAspect="1" noChangeArrowheads="1"/>
          </p:cNvPicPr>
          <p:nvPr/>
        </p:nvPicPr>
        <p:blipFill>
          <a:blip r:embed="rId2"/>
          <a:srcRect/>
          <a:stretch>
            <a:fillRect/>
          </a:stretch>
        </p:blipFill>
        <p:spPr bwMode="auto">
          <a:xfrm>
            <a:off x="1" y="3429000"/>
            <a:ext cx="5562599" cy="3381376"/>
          </a:xfrm>
          <a:prstGeom prst="rect">
            <a:avLst/>
          </a:prstGeom>
          <a:noFill/>
        </p:spPr>
      </p:pic>
      <p:sp>
        <p:nvSpPr>
          <p:cNvPr id="6" name="Rectangle 5"/>
          <p:cNvSpPr/>
          <p:nvPr/>
        </p:nvSpPr>
        <p:spPr>
          <a:xfrm>
            <a:off x="5029200" y="3200400"/>
            <a:ext cx="4267200" cy="2862322"/>
          </a:xfrm>
          <a:prstGeom prst="rect">
            <a:avLst/>
          </a:prstGeom>
        </p:spPr>
        <p:txBody>
          <a:bodyPr wrap="square">
            <a:spAutoFit/>
          </a:bodyPr>
          <a:lstStyle/>
          <a:p>
            <a:r>
              <a:rPr lang="en-US" b="1" dirty="0" smtClean="0">
                <a:solidFill>
                  <a:srgbClr val="C00000"/>
                </a:solidFill>
              </a:rPr>
              <a:t>Advantages:</a:t>
            </a:r>
            <a:endParaRPr lang="en-US" dirty="0" smtClean="0">
              <a:solidFill>
                <a:srgbClr val="C00000"/>
              </a:solidFill>
            </a:endParaRPr>
          </a:p>
          <a:p>
            <a:pPr>
              <a:buFont typeface="Arial" pitchFamily="34" charset="0"/>
              <a:buChar char="•"/>
            </a:pPr>
            <a:r>
              <a:rPr lang="en-US" dirty="0" smtClean="0"/>
              <a:t>High bandwidth</a:t>
            </a:r>
          </a:p>
          <a:p>
            <a:pPr>
              <a:buFont typeface="Arial" pitchFamily="34" charset="0"/>
              <a:buChar char="•"/>
            </a:pPr>
            <a:r>
              <a:rPr lang="en-US" dirty="0" smtClean="0"/>
              <a:t>Coverage over a large geographical area</a:t>
            </a:r>
          </a:p>
          <a:p>
            <a:pPr>
              <a:buFont typeface="Arial" pitchFamily="34" charset="0"/>
              <a:buChar char="•"/>
            </a:pPr>
            <a:r>
              <a:rPr lang="en-US" dirty="0" smtClean="0"/>
              <a:t>Can be cheaper over long distances</a:t>
            </a:r>
          </a:p>
          <a:p>
            <a:endParaRPr lang="en-US" b="1" dirty="0" smtClean="0"/>
          </a:p>
          <a:p>
            <a:pPr>
              <a:buFont typeface="Arial" pitchFamily="34" charset="0"/>
              <a:buChar char="•"/>
            </a:pPr>
            <a:r>
              <a:rPr lang="en-US" b="1" dirty="0" smtClean="0">
                <a:solidFill>
                  <a:srgbClr val="C00000"/>
                </a:solidFill>
              </a:rPr>
              <a:t>Disadvantages:</a:t>
            </a:r>
            <a:endParaRPr lang="en-US" dirty="0" smtClean="0">
              <a:solidFill>
                <a:srgbClr val="C00000"/>
              </a:solidFill>
            </a:endParaRPr>
          </a:p>
          <a:p>
            <a:pPr>
              <a:buFont typeface="Arial" pitchFamily="34" charset="0"/>
              <a:buChar char="•"/>
            </a:pPr>
            <a:r>
              <a:rPr lang="en-US" dirty="0" smtClean="0"/>
              <a:t>Huge initial cost</a:t>
            </a:r>
          </a:p>
          <a:p>
            <a:pPr>
              <a:buFont typeface="Arial" pitchFamily="34" charset="0"/>
              <a:buChar char="•"/>
            </a:pPr>
            <a:r>
              <a:rPr lang="en-US" dirty="0" smtClean="0"/>
              <a:t>Noise and interference</a:t>
            </a:r>
          </a:p>
          <a:p>
            <a:pPr>
              <a:buFont typeface="Arial" pitchFamily="34" charset="0"/>
              <a:buChar char="•"/>
            </a:pPr>
            <a:r>
              <a:rPr lang="en-US" dirty="0" smtClean="0"/>
              <a:t>Propagation delay</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062651"/>
          </a:xfrm>
          <a:prstGeom prst="rect">
            <a:avLst/>
          </a:prstGeom>
        </p:spPr>
        <p:txBody>
          <a:bodyPr wrap="square">
            <a:spAutoFit/>
          </a:bodyPr>
          <a:lstStyle/>
          <a:p>
            <a:r>
              <a:rPr lang="en-US" sz="2800" b="1" dirty="0" smtClean="0">
                <a:solidFill>
                  <a:srgbClr val="C00000"/>
                </a:solidFill>
              </a:rPr>
              <a:t>Analog Transmission : - 1) Modem</a:t>
            </a:r>
            <a:endParaRPr lang="en-US" sz="2800" b="1" dirty="0" smtClean="0">
              <a:solidFill>
                <a:srgbClr val="C00000"/>
              </a:solidFill>
            </a:endParaRPr>
          </a:p>
          <a:p>
            <a:pPr>
              <a:buFont typeface="Arial" pitchFamily="34" charset="0"/>
              <a:buChar char="•"/>
            </a:pPr>
            <a:r>
              <a:rPr lang="en-US" sz="2300" dirty="0" smtClean="0"/>
              <a:t>Short for </a:t>
            </a:r>
            <a:r>
              <a:rPr lang="en-US" sz="2300" b="1" i="1" dirty="0" smtClean="0"/>
              <a:t>mo</a:t>
            </a:r>
            <a:r>
              <a:rPr lang="en-US" sz="2300" i="1" dirty="0" smtClean="0"/>
              <a:t>dulator-</a:t>
            </a:r>
            <a:r>
              <a:rPr lang="en-US" sz="2300" b="1" i="1" dirty="0" smtClean="0"/>
              <a:t>dem</a:t>
            </a:r>
            <a:r>
              <a:rPr lang="en-US" sz="2300" i="1" dirty="0" smtClean="0"/>
              <a:t>odulator.</a:t>
            </a:r>
            <a:r>
              <a:rPr lang="en-US" sz="2300" dirty="0" smtClean="0"/>
              <a:t> </a:t>
            </a:r>
          </a:p>
          <a:p>
            <a:pPr>
              <a:buFont typeface="Arial" pitchFamily="34" charset="0"/>
              <a:buChar char="•"/>
            </a:pPr>
            <a:r>
              <a:rPr lang="en-US" sz="2300" dirty="0" smtClean="0"/>
              <a:t>A modem is a device or program that enables a computer to transmit data over, for example, telephone or cable lines. </a:t>
            </a:r>
          </a:p>
          <a:p>
            <a:pPr>
              <a:buFont typeface="Arial" pitchFamily="34" charset="0"/>
              <a:buChar char="•"/>
            </a:pPr>
            <a:r>
              <a:rPr lang="en-US" sz="2300" dirty="0" smtClean="0"/>
              <a:t>Computer information is stored digitally, whereas information transmitted over telephone lines is transmitted in the form of analog waves. </a:t>
            </a:r>
          </a:p>
          <a:p>
            <a:pPr>
              <a:buFont typeface="Arial" pitchFamily="34" charset="0"/>
              <a:buChar char="•"/>
            </a:pPr>
            <a:r>
              <a:rPr lang="en-US" sz="2300" dirty="0" smtClean="0"/>
              <a:t>A modem converts between these two forms. </a:t>
            </a:r>
          </a:p>
          <a:p>
            <a:pPr>
              <a:buFont typeface="Arial" pitchFamily="34" charset="0"/>
              <a:buChar char="•"/>
            </a:pPr>
            <a:r>
              <a:rPr lang="en-US" sz="2300" dirty="0" smtClean="0"/>
              <a:t>The digital data of a personal computer into modulated electrical signals in the voice frequency range of a telephone channel. These signals can be transmitted over telephone lines and demodulated by another modem at the receiver side to recover the digital data.</a:t>
            </a:r>
            <a:endParaRPr lang="en-US" sz="2300" dirty="0"/>
          </a:p>
        </p:txBody>
      </p:sp>
      <p:pic>
        <p:nvPicPr>
          <p:cNvPr id="32770" name="Picture 2" descr="http://www.webopedia.com/FIG/MODEM.gif"/>
          <p:cNvPicPr>
            <a:picLocks noChangeAspect="1" noChangeArrowheads="1"/>
          </p:cNvPicPr>
          <p:nvPr/>
        </p:nvPicPr>
        <p:blipFill>
          <a:blip r:embed="rId2"/>
          <a:srcRect/>
          <a:stretch>
            <a:fillRect/>
          </a:stretch>
        </p:blipFill>
        <p:spPr bwMode="auto">
          <a:xfrm>
            <a:off x="1171575" y="4191000"/>
            <a:ext cx="6849471" cy="25146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0" y="0"/>
            <a:ext cx="9144000" cy="5109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Telephone system </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use circuit switching. The entire network, which is referred to as the plain old telephone system (POTS), was originally an analog system using analog signals to transmit voice.</a:t>
            </a:r>
          </a:p>
          <a:p>
            <a:pPr algn="just" fontAlgn="base">
              <a:spcBef>
                <a:spcPct val="0"/>
              </a:spcBef>
              <a:spcAft>
                <a:spcPct val="0"/>
              </a:spcAft>
            </a:pPr>
            <a:r>
              <a:rPr lang="en-US" dirty="0">
                <a:latin typeface="Arial" pitchFamily="34" charset="0"/>
                <a:cs typeface="Arial" pitchFamily="34" charset="0"/>
              </a:rPr>
              <a:t>The telephone network has several levels of switching offices such as end offices, tandem offices, and regional offices</a:t>
            </a:r>
            <a:r>
              <a:rPr lang="en-US" dirty="0" smtClean="0">
                <a:latin typeface="Arial" pitchFamily="34" charset="0"/>
                <a:cs typeface="Arial" pitchFamily="34" charset="0"/>
              </a:rPr>
              <a:t>.</a:t>
            </a:r>
          </a:p>
          <a:p>
            <a:r>
              <a:rPr lang="en-US" b="1" i="1" dirty="0"/>
              <a:t>Local Loops</a:t>
            </a:r>
            <a:endParaRPr lang="en-US" dirty="0"/>
          </a:p>
          <a:p>
            <a:r>
              <a:rPr lang="en-US" dirty="0"/>
              <a:t>One component of the telephone network is the local loop, a twisted-pair cable that connects the subscriber telephone to the nearest end office or local central office</a:t>
            </a:r>
            <a:r>
              <a:rPr lang="en-US" dirty="0" smtClean="0"/>
              <a:t>.</a:t>
            </a:r>
          </a:p>
          <a:p>
            <a:r>
              <a:rPr lang="en-US" b="1" i="1" dirty="0"/>
              <a:t>Trunks</a:t>
            </a:r>
            <a:endParaRPr lang="en-US" dirty="0"/>
          </a:p>
          <a:p>
            <a:r>
              <a:rPr lang="en-US" dirty="0"/>
              <a:t>Trunks are transmission media that handle the communication between offices</a:t>
            </a:r>
            <a:r>
              <a:rPr lang="en-US" dirty="0" smtClean="0"/>
              <a:t>.</a:t>
            </a:r>
          </a:p>
          <a:p>
            <a:r>
              <a:rPr lang="en-US" b="1" i="1" dirty="0"/>
              <a:t>Switching Offices</a:t>
            </a:r>
            <a:endParaRPr lang="en-US" dirty="0"/>
          </a:p>
          <a:p>
            <a:r>
              <a:rPr lang="en-US" dirty="0"/>
              <a:t>To avoid having a permanent physical link between any two subscribers, the telephone company has switches located in a switching office</a:t>
            </a:r>
            <a:r>
              <a:rPr lang="en-US" dirty="0" smtClean="0"/>
              <a:t>.</a:t>
            </a:r>
          </a:p>
          <a:p>
            <a:r>
              <a:rPr lang="en-US" b="1" dirty="0"/>
              <a:t>Signaling</a:t>
            </a:r>
            <a:endParaRPr lang="en-US" dirty="0"/>
          </a:p>
          <a:p>
            <a:r>
              <a:rPr lang="en-US" dirty="0"/>
              <a:t>The telephone network, at its beginning, used a circuit-switched network with dedicated links to transfer voice communication.</a:t>
            </a:r>
            <a:endParaRPr lang="en-US" dirty="0">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pitchFamily="34" charset="0"/>
            </a:endParaRPr>
          </a:p>
        </p:txBody>
      </p:sp>
      <p:pic>
        <p:nvPicPr>
          <p:cNvPr id="24578" name="Picture 1"/>
          <p:cNvPicPr>
            <a:picLocks noChangeAspect="1" noChangeArrowheads="1"/>
          </p:cNvPicPr>
          <p:nvPr/>
        </p:nvPicPr>
        <p:blipFill>
          <a:blip r:embed="rId2"/>
          <a:srcRect/>
          <a:stretch>
            <a:fillRect/>
          </a:stretch>
        </p:blipFill>
        <p:spPr bwMode="auto">
          <a:xfrm>
            <a:off x="1066800" y="4800600"/>
            <a:ext cx="6460958"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3"/>
          <p:cNvPicPr>
            <a:picLocks noChangeAspect="1" noChangeArrowheads="1"/>
          </p:cNvPicPr>
          <p:nvPr/>
        </p:nvPicPr>
        <p:blipFill>
          <a:blip r:embed="rId2"/>
          <a:srcRect/>
          <a:stretch>
            <a:fillRect/>
          </a:stretch>
        </p:blipFill>
        <p:spPr bwMode="auto">
          <a:xfrm>
            <a:off x="228600" y="3152775"/>
            <a:ext cx="8384178" cy="3705225"/>
          </a:xfrm>
          <a:prstGeom prst="rect">
            <a:avLst/>
          </a:prstGeom>
          <a:noFill/>
          <a:ln w="9525">
            <a:noFill/>
            <a:miter lim="800000"/>
            <a:headEnd/>
            <a:tailEnd/>
          </a:ln>
          <a:effectLst/>
        </p:spPr>
      </p:pic>
      <p:sp>
        <p:nvSpPr>
          <p:cNvPr id="6" name="TextBox 5"/>
          <p:cNvSpPr txBox="1"/>
          <p:nvPr/>
        </p:nvSpPr>
        <p:spPr>
          <a:xfrm>
            <a:off x="0" y="0"/>
            <a:ext cx="9144000" cy="2985433"/>
          </a:xfrm>
          <a:prstGeom prst="rect">
            <a:avLst/>
          </a:prstGeom>
          <a:noFill/>
        </p:spPr>
        <p:txBody>
          <a:bodyPr wrap="square" rtlCol="0">
            <a:spAutoFit/>
          </a:bodyPr>
          <a:lstStyle/>
          <a:p>
            <a:r>
              <a:rPr lang="en-US" sz="2800" b="1" dirty="0" smtClean="0"/>
              <a:t>RS232C ( Recommended Standard 232 cable) : </a:t>
            </a:r>
          </a:p>
          <a:p>
            <a:r>
              <a:rPr lang="en-US" sz="2000" dirty="0" smtClean="0"/>
              <a:t>It is cable which is used to connectivity between Data Terminal Equipment(DTE) and Data circuit termination Equipment (DCE).</a:t>
            </a:r>
          </a:p>
          <a:p>
            <a:r>
              <a:rPr lang="en-US" sz="2000" dirty="0" smtClean="0"/>
              <a:t>It is commonly used in computer as  a serial port. </a:t>
            </a:r>
            <a:endParaRPr lang="en-US" sz="2000" dirty="0"/>
          </a:p>
          <a:p>
            <a:r>
              <a:rPr lang="en-US" sz="2000" dirty="0" smtClean="0"/>
              <a:t>It is used to connect mouse ,modem printer , data storage and other peripheral devices etc.</a:t>
            </a:r>
          </a:p>
          <a:p>
            <a:r>
              <a:rPr lang="en-US" sz="2000" dirty="0" smtClean="0"/>
              <a:t>It have 25 pins each pin do some activity like modem power up, clear to data send, data transmitted, data received , telephone line detected etc.</a:t>
            </a:r>
          </a:p>
          <a:p>
            <a:r>
              <a:rPr lang="en-US" sz="2000" dirty="0" smtClean="0"/>
              <a:t>The current version is TIA232F ( Telecommunication Industry Association)</a:t>
            </a: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866537" cy="461665"/>
          </a:xfrm>
          <a:prstGeom prst="rect">
            <a:avLst/>
          </a:prstGeom>
        </p:spPr>
        <p:txBody>
          <a:bodyPr wrap="none">
            <a:spAutoFit/>
          </a:bodyPr>
          <a:lstStyle/>
          <a:p>
            <a:r>
              <a:rPr lang="en-US" sz="2400" b="1" dirty="0" smtClean="0"/>
              <a:t>Modulation:-</a:t>
            </a:r>
            <a:endParaRPr lang="en-US" sz="2400" dirty="0"/>
          </a:p>
        </p:txBody>
      </p:sp>
      <p:sp>
        <p:nvSpPr>
          <p:cNvPr id="30721" name="Rectangle 1"/>
          <p:cNvSpPr>
            <a:spLocks noChangeArrowheads="1"/>
          </p:cNvSpPr>
          <p:nvPr/>
        </p:nvSpPr>
        <p:spPr bwMode="auto">
          <a:xfrm>
            <a:off x="0" y="457200"/>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Amplitude Modulation:</a:t>
            </a:r>
          </a:p>
          <a:p>
            <a:pPr lvl="0" algn="just" fontAlgn="base">
              <a:spcBef>
                <a:spcPct val="0"/>
              </a:spcBef>
              <a:spcAft>
                <a:spcPct val="0"/>
              </a:spcAft>
            </a:pPr>
            <a:r>
              <a:rPr lang="en-US" dirty="0"/>
              <a:t>In AM transmission, the carrier signal is modulated so that its amplitude varies with the changing amplitudes of the modulating signal. The frequency and phase of the carrier remain the same; only the amplitude </a:t>
            </a:r>
            <a:r>
              <a:rPr lang="en-US" dirty="0" smtClean="0"/>
              <a:t>changes.</a:t>
            </a:r>
          </a:p>
          <a:p>
            <a:pPr algn="just" fontAlgn="base">
              <a:spcBef>
                <a:spcPct val="0"/>
              </a:spcBef>
              <a:spcAft>
                <a:spcPct val="0"/>
              </a:spcAft>
            </a:pPr>
            <a:r>
              <a:rPr lang="en-US" dirty="0"/>
              <a:t>As Fig. shows, AM is normally implemented by using a simple multiplier because the amplitude of the carrier signal needs to be changed according to the amplitude of the modulating signal.</a:t>
            </a:r>
          </a:p>
          <a:p>
            <a:pPr lvl="0" algn="just" fontAlgn="base">
              <a:spcBef>
                <a:spcPct val="0"/>
              </a:spcBef>
              <a:spcAft>
                <a:spcPct val="0"/>
              </a:spcAft>
            </a:pPr>
            <a:endParaRPr kumimoji="0" lang="en-US" i="0" u="none" strike="noStrike" cap="none" normalizeH="0" baseline="0" dirty="0" smtClean="0">
              <a:ln>
                <a:noFill/>
              </a:ln>
              <a:solidFill>
                <a:schemeClr val="tx1"/>
              </a:solidFill>
              <a:effectLst/>
              <a:latin typeface="Arial" pitchFamily="34" charset="0"/>
            </a:endParaRPr>
          </a:p>
        </p:txBody>
      </p:sp>
      <p:pic>
        <p:nvPicPr>
          <p:cNvPr id="30722" name="Picture 2"/>
          <p:cNvPicPr>
            <a:picLocks noChangeAspect="1" noChangeArrowheads="1"/>
          </p:cNvPicPr>
          <p:nvPr/>
        </p:nvPicPr>
        <p:blipFill>
          <a:blip r:embed="rId2"/>
          <a:srcRect/>
          <a:stretch>
            <a:fillRect/>
          </a:stretch>
        </p:blipFill>
        <p:spPr bwMode="auto">
          <a:xfrm>
            <a:off x="2514601" y="2438400"/>
            <a:ext cx="3875698" cy="42331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0"/>
            <a:ext cx="3783408"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Frequency Modulation</a:t>
            </a:r>
            <a:endParaRPr kumimoji="0" lang="en-US" sz="36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0" y="609600"/>
            <a:ext cx="9144000" cy="2031325"/>
          </a:xfrm>
          <a:prstGeom prst="rect">
            <a:avLst/>
          </a:prstGeom>
        </p:spPr>
        <p:txBody>
          <a:bodyPr wrap="square">
            <a:spAutoFit/>
          </a:bodyPr>
          <a:lstStyle/>
          <a:p>
            <a:r>
              <a:rPr lang="en-US" dirty="0"/>
              <a:t>In FM transmission, the frequency of the carrier signal is modulated to follow the changing voltage level (amplitude) of the modulating signal. The peak amplitude and phase of the carrier signal remain </a:t>
            </a:r>
            <a:r>
              <a:rPr lang="en-US" dirty="0" smtClean="0"/>
              <a:t>constant</a:t>
            </a:r>
            <a:r>
              <a:rPr lang="en-US" dirty="0"/>
              <a:t>.</a:t>
            </a:r>
            <a:endParaRPr lang="en-US" dirty="0" smtClean="0"/>
          </a:p>
          <a:p>
            <a:r>
              <a:rPr lang="en-US" dirty="0"/>
              <a:t>As Fig. shows, FM is normally implemented by using a voltage-controlled oscillator as with FSK. The frequency of the oscillator changes according to the input voltage which is the amplitude of the modulating signal.</a:t>
            </a:r>
          </a:p>
          <a:p>
            <a:endParaRPr lang="en-US" dirty="0"/>
          </a:p>
        </p:txBody>
      </p:sp>
      <p:pic>
        <p:nvPicPr>
          <p:cNvPr id="31746" name="Picture 3"/>
          <p:cNvPicPr>
            <a:picLocks noChangeAspect="1" noChangeArrowheads="1"/>
          </p:cNvPicPr>
          <p:nvPr/>
        </p:nvPicPr>
        <p:blipFill>
          <a:blip r:embed="rId2"/>
          <a:srcRect/>
          <a:stretch>
            <a:fillRect/>
          </a:stretch>
        </p:blipFill>
        <p:spPr bwMode="auto">
          <a:xfrm>
            <a:off x="1828800" y="2362200"/>
            <a:ext cx="4661415"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0" y="0"/>
            <a:ext cx="9144000" cy="33547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Phase Modulation</a:t>
            </a:r>
            <a:endPar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In PM transmission, the phase of the carrier signal is modulated to follow the changing voltage level (amplitude) of the modulating signal. The peak amplitude and frequency of the carrier signal remain constant, </a:t>
            </a:r>
          </a:p>
          <a:p>
            <a:pPr lvl="0" eaLnBrk="0" fontAlgn="base" hangingPunct="0">
              <a:spcBef>
                <a:spcPct val="0"/>
              </a:spcBef>
              <a:spcAft>
                <a:spcPct val="0"/>
              </a:spcAft>
            </a:pPr>
            <a:r>
              <a:rPr lang="en-US" sz="2000" dirty="0">
                <a:latin typeface="Bookman Old Style" pitchFamily="18" charset="0"/>
                <a:ea typeface="Calibri" pitchFamily="34" charset="0"/>
                <a:cs typeface="Times New Roman" pitchFamily="18" charset="0"/>
              </a:rPr>
              <a:t>In FM, the instantaneous change in the carrier frequency is proportional to the amplitude of the modulating signal; in PM the instantaneous change in the carrier frequency is proportional to the derivative of the amplitude of the modulating signal.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1524000" y="3286780"/>
            <a:ext cx="6641113" cy="523220"/>
          </a:xfrm>
          <a:prstGeom prst="rect">
            <a:avLst/>
          </a:prstGeom>
        </p:spPr>
        <p:txBody>
          <a:bodyPr wrap="none">
            <a:spAutoFit/>
          </a:bodyPr>
          <a:lstStyle/>
          <a:p>
            <a:r>
              <a:rPr lang="fr-FR" sz="2800" dirty="0"/>
              <a:t>Digital Transmission: Pulse Code Modulation</a:t>
            </a:r>
            <a:endParaRPr lang="en-US" sz="2800" dirty="0"/>
          </a:p>
        </p:txBody>
      </p:sp>
      <p:sp>
        <p:nvSpPr>
          <p:cNvPr id="32770" name="Rectangle 2"/>
          <p:cNvSpPr>
            <a:spLocks noChangeArrowheads="1"/>
          </p:cNvSpPr>
          <p:nvPr/>
        </p:nvSpPr>
        <p:spPr bwMode="auto">
          <a:xfrm>
            <a:off x="0" y="4444186"/>
            <a:ext cx="9144000" cy="24314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7200" algn="just" fontAlgn="base">
              <a:spcBef>
                <a:spcPct val="0"/>
              </a:spcBef>
              <a:spcAft>
                <a:spcPct val="0"/>
              </a:spcAft>
            </a:pP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The most common technique to change an analog signal to digital data (digitization) is called pulse code modulation (PCM). A PCM encoder has three processes.</a:t>
            </a:r>
          </a:p>
          <a:p>
            <a:pPr indent="457200" algn="just" fontAlgn="base">
              <a:spcBef>
                <a:spcPct val="0"/>
              </a:spcBef>
              <a:spcAft>
                <a:spcPct val="0"/>
              </a:spcAft>
            </a:pP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1. The analog signal is sampled.</a:t>
            </a:r>
          </a:p>
          <a:p>
            <a:pPr indent="457200" algn="just" fontAlgn="base">
              <a:spcBef>
                <a:spcPct val="0"/>
              </a:spcBef>
              <a:spcAft>
                <a:spcPct val="0"/>
              </a:spcAft>
            </a:pP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2. The sampled signal is quantized.</a:t>
            </a:r>
          </a:p>
          <a:p>
            <a:pPr indent="457200" algn="just" fontAlgn="base">
              <a:spcBef>
                <a:spcPct val="0"/>
              </a:spcBef>
              <a:spcAft>
                <a:spcPct val="0"/>
              </a:spcAft>
            </a:pP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3. The quantized values are encoded as streams of bits.</a:t>
            </a:r>
          </a:p>
          <a:p>
            <a:pPr indent="457200" algn="just" fontAlgn="base">
              <a:spcBef>
                <a:spcPct val="0"/>
              </a:spcBef>
              <a:spcAft>
                <a:spcPct val="0"/>
              </a:spcAft>
            </a:pPr>
            <a:endParaRPr kumimoji="0" lang="en-US" sz="3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0"/>
            <a:ext cx="5572359"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Manchester and Differential Manchester</a:t>
            </a:r>
            <a:endParaRPr kumimoji="0" lang="en-US" sz="3200" b="0" i="0" u="none" strike="noStrike" cap="none" normalizeH="0" baseline="0" dirty="0" smtClean="0">
              <a:ln>
                <a:noFill/>
              </a:ln>
              <a:solidFill>
                <a:schemeClr val="tx1"/>
              </a:solidFill>
              <a:effectLst/>
              <a:latin typeface="Arial" pitchFamily="34" charset="0"/>
            </a:endParaRPr>
          </a:p>
        </p:txBody>
      </p:sp>
      <p:sp>
        <p:nvSpPr>
          <p:cNvPr id="33794" name="Rectangle 2"/>
          <p:cNvSpPr>
            <a:spLocks noChangeArrowheads="1"/>
          </p:cNvSpPr>
          <p:nvPr/>
        </p:nvSpPr>
        <p:spPr bwMode="auto">
          <a:xfrm>
            <a:off x="0" y="372070"/>
            <a:ext cx="9144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 In Manchester encoding, the duration of the bit is divided into two halves. The voltage remains at one level during the first half and moves to the other level in the second half.</a:t>
            </a:r>
            <a:endParaRPr kumimoji="0" lang="en-US" sz="2800" b="0" i="0" u="none" strike="noStrike" cap="none" normalizeH="0" baseline="0" dirty="0" smtClean="0">
              <a:ln>
                <a:noFill/>
              </a:ln>
              <a:solidFill>
                <a:schemeClr val="tx1"/>
              </a:solidFill>
              <a:effectLst/>
              <a:latin typeface="Arial" pitchFamily="34" charset="0"/>
            </a:endParaRPr>
          </a:p>
        </p:txBody>
      </p:sp>
      <p:sp>
        <p:nvSpPr>
          <p:cNvPr id="6" name="Rectangle 5"/>
          <p:cNvSpPr/>
          <p:nvPr/>
        </p:nvSpPr>
        <p:spPr>
          <a:xfrm>
            <a:off x="0" y="3124200"/>
            <a:ext cx="9144000" cy="1477328"/>
          </a:xfrm>
          <a:prstGeom prst="rect">
            <a:avLst/>
          </a:prstGeom>
        </p:spPr>
        <p:txBody>
          <a:bodyPr wrap="square">
            <a:spAutoFit/>
          </a:bodyPr>
          <a:lstStyle/>
          <a:p>
            <a:pPr lvl="0" indent="457200" algn="just" fontAlgn="base">
              <a:spcBef>
                <a:spcPct val="0"/>
              </a:spcBef>
              <a:spcAft>
                <a:spcPct val="0"/>
              </a:spcAft>
            </a:pPr>
            <a:endParaRPr kumimoji="0" lang="en-US"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lvl="0" indent="457200" algn="just" fontAlgn="base">
              <a:spcBef>
                <a:spcPct val="0"/>
              </a:spcBef>
              <a:spcAft>
                <a:spcPct val="0"/>
              </a:spcAft>
            </a:pPr>
            <a:r>
              <a:rPr lang="en-US" dirty="0">
                <a:latin typeface="Bookman Old Style" pitchFamily="18" charset="0"/>
                <a:ea typeface="Calibri" pitchFamily="34" charset="0"/>
                <a:cs typeface="Times New Roman" pitchFamily="18" charset="0"/>
              </a:rPr>
              <a:t>On the other hand, </a:t>
            </a:r>
            <a:r>
              <a:rPr lang="en-US" dirty="0" smtClean="0">
                <a:latin typeface="Bookman Old Style" pitchFamily="18" charset="0"/>
                <a:ea typeface="Calibri" pitchFamily="34" charset="0"/>
                <a:cs typeface="Times New Roman" pitchFamily="18" charset="0"/>
              </a:rPr>
              <a:t>There is always a transition at the middle of the bit, but the bit values are determined at the beginning of the bit. If the next bit is 0, there is a transition; if the next bit is 1, there is none. Fig. shows both Manchester and differential Manchester encoding.</a:t>
            </a:r>
            <a:endParaRPr lang="en-US" dirty="0">
              <a:latin typeface="Bookman Old Style" pitchFamily="18" charset="0"/>
              <a:ea typeface="Calibri" pitchFamily="34" charset="0"/>
              <a:cs typeface="Times New Roman" pitchFamily="18" charset="0"/>
            </a:endParaRPr>
          </a:p>
        </p:txBody>
      </p:sp>
      <p:pic>
        <p:nvPicPr>
          <p:cNvPr id="33795" name="Picture 6"/>
          <p:cNvPicPr>
            <a:picLocks noChangeAspect="1" noChangeArrowheads="1"/>
          </p:cNvPicPr>
          <p:nvPr/>
        </p:nvPicPr>
        <p:blipFill>
          <a:blip r:embed="rId2"/>
          <a:srcRect/>
          <a:stretch>
            <a:fillRect/>
          </a:stretch>
        </p:blipFill>
        <p:spPr bwMode="auto">
          <a:xfrm>
            <a:off x="914400" y="1295400"/>
            <a:ext cx="5257800" cy="1920707"/>
          </a:xfrm>
          <a:prstGeom prst="rect">
            <a:avLst/>
          </a:prstGeom>
          <a:noFill/>
          <a:ln w="9525">
            <a:noFill/>
            <a:miter lim="800000"/>
            <a:headEnd/>
            <a:tailEnd/>
          </a:ln>
        </p:spPr>
      </p:pic>
      <p:pic>
        <p:nvPicPr>
          <p:cNvPr id="33796" name="Picture 7"/>
          <p:cNvPicPr>
            <a:picLocks noChangeAspect="1" noChangeArrowheads="1"/>
          </p:cNvPicPr>
          <p:nvPr/>
        </p:nvPicPr>
        <p:blipFill>
          <a:blip r:embed="rId3"/>
          <a:srcRect/>
          <a:stretch>
            <a:fillRect/>
          </a:stretch>
        </p:blipFill>
        <p:spPr bwMode="auto">
          <a:xfrm>
            <a:off x="1828800" y="4648200"/>
            <a:ext cx="5113778"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0" y="0"/>
            <a:ext cx="3909917" cy="646331"/>
          </a:xfrm>
          <a:prstGeom prst="rect">
            <a:avLst/>
          </a:prstGeom>
        </p:spPr>
        <p:txBody>
          <a:bodyPr wrap="none">
            <a:spAutoFit/>
          </a:bodyPr>
          <a:lstStyle/>
          <a:p>
            <a:r>
              <a:rPr lang="en-US" sz="3600" b="1" dirty="0"/>
              <a:t>Transmission Mode</a:t>
            </a:r>
          </a:p>
        </p:txBody>
      </p:sp>
      <p:pic>
        <p:nvPicPr>
          <p:cNvPr id="34818" name="Picture 9"/>
          <p:cNvPicPr>
            <a:picLocks noChangeAspect="1" noChangeArrowheads="1"/>
          </p:cNvPicPr>
          <p:nvPr/>
        </p:nvPicPr>
        <p:blipFill>
          <a:blip r:embed="rId2"/>
          <a:srcRect/>
          <a:stretch>
            <a:fillRect/>
          </a:stretch>
        </p:blipFill>
        <p:spPr bwMode="auto">
          <a:xfrm>
            <a:off x="609600" y="2362200"/>
            <a:ext cx="8117601" cy="2819400"/>
          </a:xfrm>
          <a:prstGeom prst="rect">
            <a:avLst/>
          </a:prstGeom>
          <a:noFill/>
          <a:ln w="9525">
            <a:noFill/>
            <a:miter lim="800000"/>
            <a:headEnd/>
            <a:tailEnd/>
          </a:ln>
        </p:spPr>
      </p:pic>
      <p:sp>
        <p:nvSpPr>
          <p:cNvPr id="6" name="Rectangle 5"/>
          <p:cNvSpPr/>
          <p:nvPr/>
        </p:nvSpPr>
        <p:spPr>
          <a:xfrm>
            <a:off x="228600" y="838200"/>
            <a:ext cx="8915400" cy="954107"/>
          </a:xfrm>
          <a:prstGeom prst="rect">
            <a:avLst/>
          </a:prstGeom>
        </p:spPr>
        <p:txBody>
          <a:bodyPr wrap="square">
            <a:spAutoFit/>
          </a:bodyPr>
          <a:lstStyle/>
          <a:p>
            <a:r>
              <a:rPr lang="en-US" sz="2800" dirty="0"/>
              <a:t>The transmission of binary data across a link can be accomplished in either parallel or serial mode.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4600" y="152400"/>
            <a:ext cx="3303020" cy="523220"/>
          </a:xfrm>
          <a:prstGeom prst="rect">
            <a:avLst/>
          </a:prstGeom>
        </p:spPr>
        <p:txBody>
          <a:bodyPr wrap="none">
            <a:spAutoFit/>
          </a:bodyPr>
          <a:lstStyle/>
          <a:p>
            <a:r>
              <a:rPr lang="en-US" sz="2800" b="1" dirty="0" smtClean="0"/>
              <a:t>Parallel </a:t>
            </a:r>
            <a:r>
              <a:rPr lang="en-US" sz="2800" b="1" dirty="0"/>
              <a:t>Transmission</a:t>
            </a:r>
            <a:endParaRPr lang="en-US" sz="2800" dirty="0"/>
          </a:p>
        </p:txBody>
      </p:sp>
      <p:sp>
        <p:nvSpPr>
          <p:cNvPr id="35841" name="Rectangle 1"/>
          <p:cNvSpPr>
            <a:spLocks noChangeArrowheads="1"/>
          </p:cNvSpPr>
          <p:nvPr/>
        </p:nvSpPr>
        <p:spPr bwMode="auto">
          <a:xfrm>
            <a:off x="0" y="762000"/>
            <a:ext cx="91440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Binary data, consisting of 1s and 0s, may be organized into groups of </a:t>
            </a:r>
            <a:r>
              <a:rPr kumimoji="0" lang="en-US" sz="2000" b="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n </a:t>
            </a: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bits each. Computers produce and consume data in groups of bits much as we conceive of and use spoken language in the form of words rather than letters. By grouping, we can send data </a:t>
            </a:r>
            <a:r>
              <a:rPr kumimoji="0" lang="en-US" sz="2000" b="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n </a:t>
            </a: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bits at a time instead of 1. This is called parallel transmission.</a:t>
            </a:r>
            <a:endParaRPr kumimoji="0" lang="en-US" sz="3200" b="0" i="0" u="none" strike="noStrike" cap="none" normalizeH="0" baseline="0" dirty="0" smtClean="0">
              <a:ln>
                <a:noFill/>
              </a:ln>
              <a:solidFill>
                <a:schemeClr val="tx1"/>
              </a:solidFill>
              <a:effectLst/>
              <a:latin typeface="Arial" pitchFamily="34" charset="0"/>
            </a:endParaRPr>
          </a:p>
        </p:txBody>
      </p:sp>
      <p:pic>
        <p:nvPicPr>
          <p:cNvPr id="35842" name="Picture 10"/>
          <p:cNvPicPr>
            <a:picLocks noChangeAspect="1" noChangeArrowheads="1"/>
          </p:cNvPicPr>
          <p:nvPr/>
        </p:nvPicPr>
        <p:blipFill>
          <a:blip r:embed="rId2"/>
          <a:srcRect/>
          <a:stretch>
            <a:fillRect/>
          </a:stretch>
        </p:blipFill>
        <p:spPr bwMode="auto">
          <a:xfrm>
            <a:off x="1219201" y="2438400"/>
            <a:ext cx="6287870" cy="2819400"/>
          </a:xfrm>
          <a:prstGeom prst="rect">
            <a:avLst/>
          </a:prstGeom>
          <a:noFill/>
          <a:ln w="9525">
            <a:noFill/>
            <a:miter lim="800000"/>
            <a:headEnd/>
            <a:tailEnd/>
          </a:ln>
        </p:spPr>
      </p:pic>
      <p:sp>
        <p:nvSpPr>
          <p:cNvPr id="7" name="Rectangle 6"/>
          <p:cNvSpPr/>
          <p:nvPr/>
        </p:nvSpPr>
        <p:spPr>
          <a:xfrm>
            <a:off x="0" y="5269468"/>
            <a:ext cx="9144000" cy="1631216"/>
          </a:xfrm>
          <a:prstGeom prst="rect">
            <a:avLst/>
          </a:prstGeom>
        </p:spPr>
        <p:txBody>
          <a:bodyPr wrap="square">
            <a:spAutoFit/>
          </a:bodyPr>
          <a:lstStyle/>
          <a:p>
            <a:r>
              <a:rPr lang="en-US" sz="2000" b="1" dirty="0"/>
              <a:t>The advantage </a:t>
            </a:r>
            <a:r>
              <a:rPr lang="en-US" sz="2000" dirty="0"/>
              <a:t>of parallel transmission is speed</a:t>
            </a:r>
            <a:r>
              <a:rPr lang="en-US" sz="2000" dirty="0" smtClean="0"/>
              <a:t>.</a:t>
            </a:r>
          </a:p>
          <a:p>
            <a:r>
              <a:rPr lang="en-US" sz="2000" b="1" dirty="0"/>
              <a:t>Disadvantage: </a:t>
            </a:r>
            <a:r>
              <a:rPr lang="en-US" sz="2000" dirty="0"/>
              <a:t>cost. Parallel transmission requires </a:t>
            </a:r>
            <a:r>
              <a:rPr lang="en-US" sz="2000" i="1" dirty="0"/>
              <a:t>n </a:t>
            </a:r>
            <a:r>
              <a:rPr lang="en-US" sz="2000" dirty="0"/>
              <a:t>communication lines (wires in the example) just to transmit the data stream. Because this is expensive, parallel transmission is usually limited to short distances.</a:t>
            </a:r>
          </a:p>
          <a:p>
            <a:r>
              <a:rPr lang="en-US" sz="2000" dirty="0" smtClean="0"/>
              <a:t> </a:t>
            </a:r>
            <a:endParaRPr lang="en-US"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0" y="152400"/>
            <a:ext cx="3030958" cy="523220"/>
          </a:xfrm>
          <a:prstGeom prst="rect">
            <a:avLst/>
          </a:prstGeom>
        </p:spPr>
        <p:txBody>
          <a:bodyPr wrap="none">
            <a:spAutoFit/>
          </a:bodyPr>
          <a:lstStyle/>
          <a:p>
            <a:r>
              <a:rPr lang="en-US" sz="2800" b="1" dirty="0"/>
              <a:t>Serial Transmission</a:t>
            </a:r>
            <a:endParaRPr lang="en-US" sz="2800" dirty="0"/>
          </a:p>
        </p:txBody>
      </p:sp>
      <p:sp>
        <p:nvSpPr>
          <p:cNvPr id="36865" name="Rectangle 1"/>
          <p:cNvSpPr>
            <a:spLocks noChangeArrowheads="1"/>
          </p:cNvSpPr>
          <p:nvPr/>
        </p:nvSpPr>
        <p:spPr bwMode="auto">
          <a:xfrm>
            <a:off x="0" y="838200"/>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In serial transmission one bit follows another, so we need only one communication channel rather than </a:t>
            </a:r>
            <a:r>
              <a:rPr kumimoji="0" lang="en-US" sz="2000" b="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n </a:t>
            </a: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to transmit data between two communicating devices.</a:t>
            </a:r>
            <a:endParaRPr kumimoji="0" lang="en-US"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The advantage of serial over parallel transmission is that with only one  communication channel, serial transmission reduces the cost of transmission over parallel by roughly a factor of </a:t>
            </a:r>
            <a:r>
              <a:rPr kumimoji="0" lang="en-US" sz="2000" b="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n.</a:t>
            </a:r>
            <a:endParaRPr kumimoji="0" lang="en-US" sz="3200" b="0" i="0" u="none" strike="noStrike" cap="none" normalizeH="0" baseline="0" dirty="0" smtClean="0">
              <a:ln>
                <a:noFill/>
              </a:ln>
              <a:solidFill>
                <a:schemeClr val="tx1"/>
              </a:solidFill>
              <a:effectLst/>
              <a:latin typeface="Arial" pitchFamily="34" charset="0"/>
            </a:endParaRPr>
          </a:p>
        </p:txBody>
      </p:sp>
      <p:pic>
        <p:nvPicPr>
          <p:cNvPr id="36866" name="Picture 11"/>
          <p:cNvPicPr>
            <a:picLocks noChangeAspect="1" noChangeArrowheads="1"/>
          </p:cNvPicPr>
          <p:nvPr/>
        </p:nvPicPr>
        <p:blipFill>
          <a:blip r:embed="rId2"/>
          <a:srcRect/>
          <a:stretch>
            <a:fillRect/>
          </a:stretch>
        </p:blipFill>
        <p:spPr bwMode="auto">
          <a:xfrm>
            <a:off x="990600" y="3200400"/>
            <a:ext cx="6217920"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90800" y="0"/>
            <a:ext cx="4293932" cy="523220"/>
          </a:xfrm>
          <a:prstGeom prst="rect">
            <a:avLst/>
          </a:prstGeom>
        </p:spPr>
        <p:txBody>
          <a:bodyPr wrap="none">
            <a:spAutoFit/>
          </a:bodyPr>
          <a:lstStyle/>
          <a:p>
            <a:r>
              <a:rPr lang="en-US" sz="2800" b="1" dirty="0" smtClean="0"/>
              <a:t>Asynchronous </a:t>
            </a:r>
            <a:r>
              <a:rPr lang="en-US" sz="2800" b="1" dirty="0"/>
              <a:t>Transmission</a:t>
            </a:r>
            <a:endParaRPr lang="en-US" sz="2800" dirty="0"/>
          </a:p>
        </p:txBody>
      </p:sp>
      <p:sp>
        <p:nvSpPr>
          <p:cNvPr id="5" name="Rectangle 4"/>
          <p:cNvSpPr/>
          <p:nvPr/>
        </p:nvSpPr>
        <p:spPr>
          <a:xfrm>
            <a:off x="304800" y="609600"/>
            <a:ext cx="8839200" cy="2554545"/>
          </a:xfrm>
          <a:prstGeom prst="rect">
            <a:avLst/>
          </a:prstGeom>
        </p:spPr>
        <p:txBody>
          <a:bodyPr wrap="square">
            <a:spAutoFit/>
          </a:bodyPr>
          <a:lstStyle/>
          <a:p>
            <a:r>
              <a:rPr lang="en-US" sz="2000" dirty="0"/>
              <a:t>The start and stop bits and the gap alert the receiver to the beginning and end of each byte and allow it to synchronize with the data stream. This mechanism is called </a:t>
            </a:r>
            <a:r>
              <a:rPr lang="en-US" sz="2000" i="1" dirty="0" smtClean="0"/>
              <a:t>asynchronous.</a:t>
            </a:r>
          </a:p>
          <a:p>
            <a:r>
              <a:rPr lang="en-US" sz="2000" dirty="0"/>
              <a:t>The addition of stop and start bits and the insertion of gaps into the bit stream</a:t>
            </a:r>
          </a:p>
          <a:p>
            <a:r>
              <a:rPr lang="en-US" sz="2000" dirty="0"/>
              <a:t>make asynchronous transmission slower than forms of transmission that can operate without the addition of control information. But it is cheap and effective, two advantages that make it an attractive choice for situations such as low-speed communication. </a:t>
            </a:r>
            <a:r>
              <a:rPr lang="en-US" sz="2000" i="1" dirty="0" smtClean="0"/>
              <a:t> </a:t>
            </a:r>
            <a:endParaRPr lang="en-US" sz="2000" dirty="0"/>
          </a:p>
        </p:txBody>
      </p:sp>
      <p:pic>
        <p:nvPicPr>
          <p:cNvPr id="37890" name="Picture 12"/>
          <p:cNvPicPr>
            <a:picLocks noChangeAspect="1" noChangeArrowheads="1"/>
          </p:cNvPicPr>
          <p:nvPr/>
        </p:nvPicPr>
        <p:blipFill>
          <a:blip r:embed="rId2"/>
          <a:srcRect/>
          <a:stretch>
            <a:fillRect/>
          </a:stretch>
        </p:blipFill>
        <p:spPr bwMode="auto">
          <a:xfrm>
            <a:off x="0" y="3657600"/>
            <a:ext cx="8839200" cy="3073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2174448" y="0"/>
            <a:ext cx="4607352"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Synchronous Transmission</a:t>
            </a:r>
            <a:endParaRPr kumimoji="0" lang="en-US" sz="36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152400" y="533400"/>
            <a:ext cx="8991600" cy="2308324"/>
          </a:xfrm>
          <a:prstGeom prst="rect">
            <a:avLst/>
          </a:prstGeom>
        </p:spPr>
        <p:txBody>
          <a:bodyPr wrap="square">
            <a:spAutoFit/>
          </a:bodyPr>
          <a:lstStyle/>
          <a:p>
            <a:pPr>
              <a:buFont typeface="Arial" pitchFamily="34" charset="0"/>
              <a:buChar char="•"/>
            </a:pPr>
            <a:r>
              <a:rPr lang="en-US" dirty="0"/>
              <a:t>In synchronous transmission, the bit stream is combined into longer "frames," which may contain multiple bytes. Each byte, however, is introduced onto the transmission link without a gap between it and the next one</a:t>
            </a:r>
            <a:r>
              <a:rPr lang="en-US" dirty="0" smtClean="0"/>
              <a:t>.</a:t>
            </a:r>
          </a:p>
          <a:p>
            <a:pPr>
              <a:buFont typeface="Arial" pitchFamily="34" charset="0"/>
              <a:buChar char="•"/>
            </a:pPr>
            <a:r>
              <a:rPr lang="en-US" dirty="0"/>
              <a:t>It is left to the receiver to separate the bit stream into bytes for decoding purposes. In other words, data are transmitted as an unbroken string of 1s and Os, and the receiver separates that string into the bytes, or characters, it needs to reconstruct the information.</a:t>
            </a:r>
          </a:p>
          <a:p>
            <a:pPr>
              <a:buFont typeface="Arial" pitchFamily="34" charset="0"/>
              <a:buChar char="•"/>
            </a:pPr>
            <a:r>
              <a:rPr lang="en-US" dirty="0"/>
              <a:t>In</a:t>
            </a:r>
            <a:r>
              <a:rPr lang="en-US" b="1" dirty="0"/>
              <a:t> </a:t>
            </a:r>
            <a:r>
              <a:rPr lang="en-US" dirty="0"/>
              <a:t>synchronous transmission, we send bits one after </a:t>
            </a:r>
            <a:r>
              <a:rPr lang="en-US" dirty="0" smtClean="0"/>
              <a:t>another.</a:t>
            </a:r>
            <a:endParaRPr lang="en-US" dirty="0"/>
          </a:p>
          <a:p>
            <a:r>
              <a:rPr lang="en-US" dirty="0" smtClean="0"/>
              <a:t> </a:t>
            </a:r>
            <a:endParaRPr lang="en-US" dirty="0"/>
          </a:p>
        </p:txBody>
      </p:sp>
      <p:pic>
        <p:nvPicPr>
          <p:cNvPr id="38914" name="Picture 13"/>
          <p:cNvPicPr>
            <a:picLocks noChangeAspect="1" noChangeArrowheads="1"/>
          </p:cNvPicPr>
          <p:nvPr/>
        </p:nvPicPr>
        <p:blipFill>
          <a:blip r:embed="rId2"/>
          <a:srcRect/>
          <a:stretch>
            <a:fillRect/>
          </a:stretch>
        </p:blipFill>
        <p:spPr bwMode="auto">
          <a:xfrm>
            <a:off x="0" y="2743200"/>
            <a:ext cx="8915400" cy="1828800"/>
          </a:xfrm>
          <a:prstGeom prst="rect">
            <a:avLst/>
          </a:prstGeom>
          <a:noFill/>
          <a:ln w="9525">
            <a:noFill/>
            <a:miter lim="800000"/>
            <a:headEnd/>
            <a:tailEnd/>
          </a:ln>
        </p:spPr>
      </p:pic>
      <p:sp>
        <p:nvSpPr>
          <p:cNvPr id="7" name="Rectangle 6"/>
          <p:cNvSpPr/>
          <p:nvPr/>
        </p:nvSpPr>
        <p:spPr>
          <a:xfrm>
            <a:off x="0" y="5029200"/>
            <a:ext cx="9144000" cy="646331"/>
          </a:xfrm>
          <a:prstGeom prst="rect">
            <a:avLst/>
          </a:prstGeom>
        </p:spPr>
        <p:txBody>
          <a:bodyPr wrap="square">
            <a:spAutoFit/>
          </a:bodyPr>
          <a:lstStyle/>
          <a:p>
            <a:r>
              <a:rPr lang="en-US" dirty="0"/>
              <a:t>The advantage of synchronous transmission is speed</a:t>
            </a:r>
            <a:r>
              <a:rPr lang="en-US" dirty="0" smtClean="0"/>
              <a:t>. Hence it is used in applications such as transmission between two computers.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52800" y="152400"/>
            <a:ext cx="2270365" cy="584775"/>
          </a:xfrm>
          <a:prstGeom prst="rect">
            <a:avLst/>
          </a:prstGeom>
        </p:spPr>
        <p:txBody>
          <a:bodyPr wrap="none">
            <a:spAutoFit/>
          </a:bodyPr>
          <a:lstStyle/>
          <a:p>
            <a:r>
              <a:rPr lang="en-US" sz="3200" dirty="0"/>
              <a:t>Multiplexing</a:t>
            </a:r>
          </a:p>
        </p:txBody>
      </p:sp>
      <p:sp>
        <p:nvSpPr>
          <p:cNvPr id="39937" name="Rectangle 1"/>
          <p:cNvSpPr>
            <a:spLocks noChangeArrowheads="1"/>
          </p:cNvSpPr>
          <p:nvPr/>
        </p:nvSpPr>
        <p:spPr bwMode="auto">
          <a:xfrm>
            <a:off x="0" y="762000"/>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97113" algn="l"/>
              </a:tabLst>
            </a:pPr>
            <a:r>
              <a:rPr kumimoji="0" lang="en-US" sz="20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                                It divides the physical linear medium in to logical segments called channels. In multiplexing, different channel carry data simultaneously over the same physical medium. Multiplexer combines the inputs from different sources, and load traverses over the medium simultaneously at the destination a de multiplexer separates the signal and sends them to their different destination.</a:t>
            </a:r>
            <a:endParaRPr kumimoji="0" lang="en-US" sz="3200" b="0" i="0" u="none" strike="noStrike" cap="none" normalizeH="0" baseline="0" dirty="0" smtClean="0">
              <a:ln>
                <a:noFill/>
              </a:ln>
              <a:solidFill>
                <a:schemeClr val="tx1"/>
              </a:solidFill>
              <a:effectLst/>
              <a:latin typeface="Arial" pitchFamily="34" charset="0"/>
            </a:endParaRPr>
          </a:p>
        </p:txBody>
      </p:sp>
      <p:pic>
        <p:nvPicPr>
          <p:cNvPr id="39938" name="Picture 1"/>
          <p:cNvPicPr>
            <a:picLocks noChangeAspect="1" noChangeArrowheads="1"/>
          </p:cNvPicPr>
          <p:nvPr/>
        </p:nvPicPr>
        <p:blipFill>
          <a:blip r:embed="rId2"/>
          <a:srcRect/>
          <a:stretch>
            <a:fillRect/>
          </a:stretch>
        </p:blipFill>
        <p:spPr bwMode="auto">
          <a:xfrm>
            <a:off x="381000" y="2971800"/>
            <a:ext cx="77952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0200" y="152400"/>
            <a:ext cx="4599272" cy="369332"/>
          </a:xfrm>
          <a:prstGeom prst="rect">
            <a:avLst/>
          </a:prstGeom>
        </p:spPr>
        <p:txBody>
          <a:bodyPr wrap="none">
            <a:spAutoFit/>
          </a:bodyPr>
          <a:lstStyle/>
          <a:p>
            <a:r>
              <a:rPr lang="en-US" b="1" dirty="0"/>
              <a:t>FREQUENCY DIVISION MULTIPLEXING (FDM) :-</a:t>
            </a:r>
            <a:endParaRPr lang="en-US" dirty="0"/>
          </a:p>
        </p:txBody>
      </p:sp>
      <p:sp>
        <p:nvSpPr>
          <p:cNvPr id="5" name="Rectangle 4"/>
          <p:cNvSpPr/>
          <p:nvPr/>
        </p:nvSpPr>
        <p:spPr>
          <a:xfrm>
            <a:off x="0" y="609600"/>
            <a:ext cx="9144000" cy="2031325"/>
          </a:xfrm>
          <a:prstGeom prst="rect">
            <a:avLst/>
          </a:prstGeom>
        </p:spPr>
        <p:txBody>
          <a:bodyPr wrap="square">
            <a:spAutoFit/>
          </a:bodyPr>
          <a:lstStyle/>
          <a:p>
            <a:pPr>
              <a:buFont typeface="Arial" pitchFamily="34" charset="0"/>
              <a:buChar char="•"/>
            </a:pPr>
            <a:r>
              <a:rPr lang="en-US" dirty="0"/>
              <a:t>FDM is an analog technique that can be applied when the bandwidth of a link is greater than the combined bandwidths of the signals to be transmitted. </a:t>
            </a:r>
            <a:endParaRPr lang="en-US" dirty="0" smtClean="0"/>
          </a:p>
          <a:p>
            <a:pPr>
              <a:buFont typeface="Arial" pitchFamily="34" charset="0"/>
              <a:buChar char="•"/>
            </a:pPr>
            <a:r>
              <a:rPr lang="en-US" dirty="0" smtClean="0"/>
              <a:t>FDM </a:t>
            </a:r>
            <a:r>
              <a:rPr lang="en-US" dirty="0"/>
              <a:t>is common technique used in public telephones and in cable TV system, where a single cable carries multiple video signals from different channels or stations to your TV set</a:t>
            </a:r>
            <a:r>
              <a:rPr lang="en-US" dirty="0" smtClean="0"/>
              <a:t>.</a:t>
            </a:r>
          </a:p>
          <a:p>
            <a:pPr>
              <a:buFont typeface="Arial" pitchFamily="34" charset="0"/>
              <a:buChar char="•"/>
            </a:pPr>
            <a:r>
              <a:rPr lang="en-US" dirty="0"/>
              <a:t>In this the medium is divided into no. of channels each with a frequency bandwidth, and therefore, a data rate though the composite signal ultimately carried by medium is analog ,the input signal can be analog or digital.</a:t>
            </a:r>
            <a:r>
              <a:rPr lang="en-US" dirty="0" smtClean="0"/>
              <a:t> </a:t>
            </a:r>
            <a:endParaRPr lang="en-US" dirty="0"/>
          </a:p>
        </p:txBody>
      </p:sp>
      <p:pic>
        <p:nvPicPr>
          <p:cNvPr id="40962" name="Picture 2"/>
          <p:cNvPicPr>
            <a:picLocks noChangeAspect="1" noChangeArrowheads="1"/>
          </p:cNvPicPr>
          <p:nvPr/>
        </p:nvPicPr>
        <p:blipFill>
          <a:blip r:embed="rId2"/>
          <a:srcRect/>
          <a:stretch>
            <a:fillRect/>
          </a:stretch>
        </p:blipFill>
        <p:spPr bwMode="auto">
          <a:xfrm>
            <a:off x="457200" y="3267660"/>
            <a:ext cx="8522546" cy="21425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1477257" y="0"/>
            <a:ext cx="545694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97113" algn="l"/>
              </a:tabLst>
            </a:pPr>
            <a:r>
              <a:rPr kumimoji="0" lang="en-US" sz="20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TIME DIVISION MULTIPLEXING (TDM):-</a:t>
            </a:r>
            <a:endParaRPr kumimoji="0" lang="en-US" sz="3200" b="0" i="0" u="none" strike="noStrike" cap="none" normalizeH="0" baseline="0" dirty="0" smtClean="0">
              <a:ln>
                <a:noFill/>
              </a:ln>
              <a:solidFill>
                <a:schemeClr val="tx1"/>
              </a:solidFill>
              <a:effectLst/>
              <a:latin typeface="Arial" pitchFamily="34" charset="0"/>
            </a:endParaRPr>
          </a:p>
        </p:txBody>
      </p:sp>
      <p:sp>
        <p:nvSpPr>
          <p:cNvPr id="41986" name="Rectangle 2"/>
          <p:cNvSpPr>
            <a:spLocks noChangeArrowheads="1"/>
          </p:cNvSpPr>
          <p:nvPr/>
        </p:nvSpPr>
        <p:spPr bwMode="auto">
          <a:xfrm>
            <a:off x="0" y="609600"/>
            <a:ext cx="9144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tab pos="457200" algn="l"/>
              </a:tabLst>
            </a:pPr>
            <a:r>
              <a:rPr kumimoji="0" lang="en-US"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TDM is a digital process that allows several connections to share the high bandwidth of a link. Instead of sharing a portion of the bandwidth as in FDM time is shared. Each connection occupies a portion of time in the link.</a:t>
            </a:r>
          </a:p>
          <a:p>
            <a:pPr algn="just" fontAlgn="base">
              <a:spcBef>
                <a:spcPct val="0"/>
              </a:spcBef>
              <a:spcAft>
                <a:spcPct val="0"/>
              </a:spcAft>
              <a:buFont typeface="Arial" pitchFamily="34" charset="0"/>
              <a:buChar char="•"/>
              <a:tabLst>
                <a:tab pos="457200" algn="l"/>
              </a:tabLst>
            </a:pPr>
            <a:r>
              <a:rPr lang="en-US" dirty="0">
                <a:latin typeface="Bookman Old Style" pitchFamily="18" charset="0"/>
                <a:ea typeface="Calibri" pitchFamily="34" charset="0"/>
                <a:cs typeface="Times New Roman" pitchFamily="18" charset="0"/>
              </a:rPr>
              <a:t>The data flow of each connection is divided into units. And link combines one unit of each connection to make a frame. The size of unit can be 1bit or several bits. For n input connection, a frame is organized into a minimum of n time slots, each slot carrying one unit from each connection. </a:t>
            </a:r>
          </a:p>
        </p:txBody>
      </p:sp>
      <p:pic>
        <p:nvPicPr>
          <p:cNvPr id="41987" name="Picture 4"/>
          <p:cNvPicPr>
            <a:picLocks noChangeAspect="1" noChangeArrowheads="1"/>
          </p:cNvPicPr>
          <p:nvPr/>
        </p:nvPicPr>
        <p:blipFill>
          <a:blip r:embed="rId2"/>
          <a:srcRect/>
          <a:stretch>
            <a:fillRect/>
          </a:stretch>
        </p:blipFill>
        <p:spPr bwMode="auto">
          <a:xfrm>
            <a:off x="457200" y="3048000"/>
            <a:ext cx="7535533"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078739" y="0"/>
            <a:ext cx="562686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97113" algn="l"/>
              </a:tabLst>
            </a:pPr>
            <a:r>
              <a:rPr kumimoji="0" lang="en-US" sz="20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WAVELENGTH-DIVISION MULTIPLEXING</a:t>
            </a:r>
            <a:endParaRPr kumimoji="0" lang="en-US" sz="32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152400" y="609600"/>
            <a:ext cx="8991600" cy="1754326"/>
          </a:xfrm>
          <a:prstGeom prst="rect">
            <a:avLst/>
          </a:prstGeom>
        </p:spPr>
        <p:txBody>
          <a:bodyPr wrap="square">
            <a:spAutoFit/>
          </a:bodyPr>
          <a:lstStyle/>
          <a:p>
            <a:pPr>
              <a:buFont typeface="Arial" pitchFamily="34" charset="0"/>
              <a:buChar char="•"/>
            </a:pPr>
            <a:r>
              <a:rPr lang="en-US" dirty="0"/>
              <a:t>Wavelength-division multiplexing (WDM) is designed to use the high-data-rate capability of fiber-optic cable. The optical fiber data rate is higher than the data rate of metallic transmission cable. Using a fiber-optic cable for one single line wastes the available bandwidth. </a:t>
            </a:r>
            <a:endParaRPr lang="en-US" dirty="0" smtClean="0"/>
          </a:p>
          <a:p>
            <a:pPr>
              <a:buFont typeface="Arial" pitchFamily="34" charset="0"/>
              <a:buChar char="•"/>
            </a:pPr>
            <a:r>
              <a:rPr lang="en-US" dirty="0"/>
              <a:t>WDM is conceptually the same as FDM, except that the multiplexing and </a:t>
            </a:r>
            <a:r>
              <a:rPr lang="en-US" dirty="0" err="1"/>
              <a:t>demultiplexing</a:t>
            </a:r>
            <a:r>
              <a:rPr lang="en-US" dirty="0"/>
              <a:t> involve optical signals transmitted through fiber-optic channels. </a:t>
            </a:r>
          </a:p>
        </p:txBody>
      </p:sp>
      <p:pic>
        <p:nvPicPr>
          <p:cNvPr id="43010" name="Picture 2"/>
          <p:cNvPicPr>
            <a:picLocks noChangeAspect="1" noChangeArrowheads="1"/>
          </p:cNvPicPr>
          <p:nvPr/>
        </p:nvPicPr>
        <p:blipFill>
          <a:blip r:embed="rId2"/>
          <a:srcRect/>
          <a:stretch>
            <a:fillRect/>
          </a:stretch>
        </p:blipFill>
        <p:spPr bwMode="auto">
          <a:xfrm>
            <a:off x="304800" y="3124200"/>
            <a:ext cx="8486987"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3033370" y="0"/>
            <a:ext cx="2085827"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SWITCHING</a:t>
            </a:r>
            <a:endParaRPr kumimoji="0" lang="en-US" sz="32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0" y="420469"/>
            <a:ext cx="9144000" cy="646331"/>
          </a:xfrm>
          <a:prstGeom prst="rect">
            <a:avLst/>
          </a:prstGeom>
        </p:spPr>
        <p:txBody>
          <a:bodyPr wrap="square">
            <a:spAutoFit/>
          </a:bodyPr>
          <a:lstStyle/>
          <a:p>
            <a:r>
              <a:rPr lang="en-US" dirty="0"/>
              <a:t>Communication is achieved by transmitting data from source to destination through a network of intermediate nodes. </a:t>
            </a:r>
          </a:p>
        </p:txBody>
      </p:sp>
      <p:sp>
        <p:nvSpPr>
          <p:cNvPr id="44034" name="Rectangle 2"/>
          <p:cNvSpPr>
            <a:spLocks noChangeArrowheads="1"/>
          </p:cNvSpPr>
          <p:nvPr/>
        </p:nvSpPr>
        <p:spPr bwMode="auto">
          <a:xfrm>
            <a:off x="0" y="1066800"/>
            <a:ext cx="2593980"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CIRCUIT SWITCHING:-</a:t>
            </a:r>
            <a:endParaRPr kumimoji="0" lang="en-US" sz="2400" b="0" i="0" u="none" strike="noStrike" cap="none" normalizeH="0" baseline="0" dirty="0" smtClean="0">
              <a:ln>
                <a:noFill/>
              </a:ln>
              <a:solidFill>
                <a:schemeClr val="tx1"/>
              </a:solidFill>
              <a:effectLst/>
              <a:latin typeface="Arial" pitchFamily="34" charset="0"/>
            </a:endParaRPr>
          </a:p>
        </p:txBody>
      </p:sp>
      <p:sp>
        <p:nvSpPr>
          <p:cNvPr id="44035" name="Rectangle 3"/>
          <p:cNvSpPr>
            <a:spLocks noChangeArrowheads="1"/>
          </p:cNvSpPr>
          <p:nvPr/>
        </p:nvSpPr>
        <p:spPr bwMode="auto">
          <a:xfrm>
            <a:off x="0" y="1371600"/>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It is simplest method of communication in which a dedicated physical path is established between the sending and receiving stations through the modes of the network. This method is used to connect two subscribes for a telephone conversation. Computers and terminals connected through a telephone network also use this method of establishing communication path among them</a:t>
            </a:r>
            <a:endParaRPr kumimoji="0" lang="en-US" sz="2400" b="0" i="0" u="none" strike="noStrike" cap="none" normalizeH="0" baseline="0" dirty="0" smtClean="0">
              <a:ln>
                <a:noFill/>
              </a:ln>
              <a:solidFill>
                <a:schemeClr val="tx1"/>
              </a:solidFill>
              <a:effectLst/>
              <a:latin typeface="Arial" pitchFamily="34" charset="0"/>
            </a:endParaRPr>
          </a:p>
        </p:txBody>
      </p:sp>
      <p:pic>
        <p:nvPicPr>
          <p:cNvPr id="44036" name="Picture 5"/>
          <p:cNvPicPr>
            <a:picLocks noChangeAspect="1" noChangeArrowheads="1"/>
          </p:cNvPicPr>
          <p:nvPr/>
        </p:nvPicPr>
        <p:blipFill>
          <a:blip r:embed="rId2"/>
          <a:srcRect/>
          <a:stretch>
            <a:fillRect/>
          </a:stretch>
        </p:blipFill>
        <p:spPr bwMode="auto">
          <a:xfrm>
            <a:off x="152400" y="2819400"/>
            <a:ext cx="5172075" cy="1762125"/>
          </a:xfrm>
          <a:prstGeom prst="rect">
            <a:avLst/>
          </a:prstGeom>
          <a:noFill/>
          <a:ln w="9525">
            <a:noFill/>
            <a:miter lim="800000"/>
            <a:headEnd/>
            <a:tailEnd/>
          </a:ln>
        </p:spPr>
      </p:pic>
      <p:sp>
        <p:nvSpPr>
          <p:cNvPr id="44037" name="Rectangle 5"/>
          <p:cNvSpPr>
            <a:spLocks noChangeArrowheads="1"/>
          </p:cNvSpPr>
          <p:nvPr/>
        </p:nvSpPr>
        <p:spPr bwMode="auto">
          <a:xfrm>
            <a:off x="5486400" y="2667000"/>
            <a:ext cx="3657600"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ADVANTAGES:-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Once the circuit is established, data is transmitted with no delay other than propagation delay which is negligible.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It is suitable for low speed communication between a terminal and a computer.</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Method is suitable for long continuous transmissions.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It is preferred method for transmission of voice and real-time data.</a:t>
            </a:r>
            <a:endParaRPr kumimoji="0" lang="en-US" sz="2400" b="0" i="0" u="none" strike="noStrike" cap="none" normalizeH="0" baseline="0" dirty="0" smtClean="0">
              <a:ln>
                <a:noFill/>
              </a:ln>
              <a:solidFill>
                <a:schemeClr val="tx1"/>
              </a:solidFill>
              <a:effectLst/>
              <a:latin typeface="Arial" pitchFamily="34" charset="0"/>
            </a:endParaRPr>
          </a:p>
        </p:txBody>
      </p:sp>
      <p:sp>
        <p:nvSpPr>
          <p:cNvPr id="44038" name="Rectangle 6"/>
          <p:cNvSpPr>
            <a:spLocks noChangeArrowheads="1"/>
          </p:cNvSpPr>
          <p:nvPr/>
        </p:nvSpPr>
        <p:spPr bwMode="auto">
          <a:xfrm>
            <a:off x="381000" y="4572000"/>
            <a:ext cx="4572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DISADVANTAGES:-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More time is required to establish the connection for data transfer.</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Channel capacity is dedicated to one source for the entire duration of connection.</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Method is very uneconomical when used for communication between computers.</a:t>
            </a:r>
            <a:endParaRPr kumimoji="0" lang="en-US" sz="24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0" y="0"/>
            <a:ext cx="2411045" cy="369332"/>
          </a:xfrm>
          <a:prstGeom prst="rect">
            <a:avLst/>
          </a:prstGeom>
        </p:spPr>
        <p:txBody>
          <a:bodyPr wrap="none">
            <a:spAutoFit/>
          </a:bodyPr>
          <a:lstStyle/>
          <a:p>
            <a:r>
              <a:rPr lang="en-US" b="1" dirty="0"/>
              <a:t>MESSAGE SWITCHING:-</a:t>
            </a:r>
            <a:endParaRPr lang="en-US" dirty="0"/>
          </a:p>
        </p:txBody>
      </p:sp>
      <p:sp>
        <p:nvSpPr>
          <p:cNvPr id="5" name="Rectangle 4"/>
          <p:cNvSpPr/>
          <p:nvPr/>
        </p:nvSpPr>
        <p:spPr>
          <a:xfrm>
            <a:off x="0" y="381000"/>
            <a:ext cx="9144000" cy="2031325"/>
          </a:xfrm>
          <a:prstGeom prst="rect">
            <a:avLst/>
          </a:prstGeom>
        </p:spPr>
        <p:txBody>
          <a:bodyPr wrap="square">
            <a:spAutoFit/>
          </a:bodyPr>
          <a:lstStyle/>
          <a:p>
            <a:pPr>
              <a:buFont typeface="Arial" pitchFamily="34" charset="0"/>
              <a:buChar char="•"/>
            </a:pPr>
            <a:r>
              <a:rPr lang="en-US" dirty="0"/>
              <a:t>In this method, if a station wishes to send a message to another station, it first appends the destination address to the message after this, the message is transmitted from the source to its destination </a:t>
            </a:r>
            <a:r>
              <a:rPr lang="en-US" dirty="0" smtClean="0"/>
              <a:t>.</a:t>
            </a:r>
          </a:p>
          <a:p>
            <a:pPr>
              <a:buFont typeface="Arial" pitchFamily="34" charset="0"/>
              <a:buChar char="•"/>
            </a:pPr>
            <a:r>
              <a:rPr lang="en-US" dirty="0"/>
              <a:t>In the store and forward method the message is transmitted from the source node to an intermediate node. The intermediate node stores the complete message temporarily inspects it for errors, and transmits it to the next node, based on an available free channel and its routing information. </a:t>
            </a:r>
          </a:p>
        </p:txBody>
      </p:sp>
      <p:sp>
        <p:nvSpPr>
          <p:cNvPr id="45057" name="Rectangle 1"/>
          <p:cNvSpPr>
            <a:spLocks noChangeArrowheads="1"/>
          </p:cNvSpPr>
          <p:nvPr/>
        </p:nvSpPr>
        <p:spPr bwMode="auto">
          <a:xfrm>
            <a:off x="0" y="2514600"/>
            <a:ext cx="42672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97113" algn="l"/>
              </a:tabLst>
            </a:pPr>
            <a:r>
              <a:rPr kumimoji="0" lang="en-US"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ADVANTAGES:-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97113" algn="l"/>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1.No physical connection is required between the source and the destination.</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97113" algn="l"/>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2.This method uses the channel very effectively.</a:t>
            </a:r>
            <a:endParaRPr kumimoji="0" lang="en-US" sz="2400" b="0" i="0" u="none" strike="noStrike" cap="none" normalizeH="0" baseline="0" dirty="0" smtClean="0">
              <a:ln>
                <a:noFill/>
              </a:ln>
              <a:solidFill>
                <a:schemeClr val="tx1"/>
              </a:solidFill>
              <a:effectLst/>
              <a:latin typeface="Arial" pitchFamily="34" charset="0"/>
            </a:endParaRPr>
          </a:p>
        </p:txBody>
      </p:sp>
      <p:sp>
        <p:nvSpPr>
          <p:cNvPr id="45058" name="Rectangle 2"/>
          <p:cNvSpPr>
            <a:spLocks noChangeArrowheads="1"/>
          </p:cNvSpPr>
          <p:nvPr/>
        </p:nvSpPr>
        <p:spPr bwMode="auto">
          <a:xfrm>
            <a:off x="4495800" y="2362200"/>
            <a:ext cx="46482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97113" algn="l"/>
              </a:tabLst>
            </a:pPr>
            <a:r>
              <a:rPr kumimoji="0" lang="en-US"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DISADVANTAGES:-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97113" algn="l"/>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1. Sufficient storage space is needed to buffer messages of unlimited length.</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97113" algn="l"/>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2.More time is required.</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97113" algn="l"/>
              </a:tabLst>
            </a:pPr>
            <a:r>
              <a:rPr kumimoji="0" lang="en-US"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3.It is too slow for interactive or real time application.</a:t>
            </a:r>
            <a:endParaRPr kumimoji="0" lang="en-US" sz="2400" b="0" i="0" u="none" strike="noStrike" cap="none" normalizeH="0" baseline="0" dirty="0" smtClean="0">
              <a:ln>
                <a:noFill/>
              </a:ln>
              <a:solidFill>
                <a:schemeClr val="tx1"/>
              </a:solidFill>
              <a:effectLst/>
              <a:latin typeface="Arial" pitchFamily="34" charset="0"/>
            </a:endParaRPr>
          </a:p>
        </p:txBody>
      </p:sp>
      <p:pic>
        <p:nvPicPr>
          <p:cNvPr id="8" name="Picture 2"/>
          <p:cNvPicPr>
            <a:picLocks noChangeAspect="1" noChangeArrowheads="1"/>
          </p:cNvPicPr>
          <p:nvPr/>
        </p:nvPicPr>
        <p:blipFill>
          <a:blip r:embed="rId2"/>
          <a:srcRect/>
          <a:stretch>
            <a:fillRect/>
          </a:stretch>
        </p:blipFill>
        <p:spPr bwMode="auto">
          <a:xfrm>
            <a:off x="1295400" y="3886200"/>
            <a:ext cx="6184558"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95600" y="0"/>
            <a:ext cx="2071977" cy="369332"/>
          </a:xfrm>
          <a:prstGeom prst="rect">
            <a:avLst/>
          </a:prstGeom>
        </p:spPr>
        <p:txBody>
          <a:bodyPr wrap="none">
            <a:spAutoFit/>
          </a:bodyPr>
          <a:lstStyle/>
          <a:p>
            <a:r>
              <a:rPr lang="en-US" b="1" dirty="0"/>
              <a:t>PACKET SWITCHING</a:t>
            </a:r>
            <a:endParaRPr lang="en-US" dirty="0"/>
          </a:p>
        </p:txBody>
      </p:sp>
      <p:sp>
        <p:nvSpPr>
          <p:cNvPr id="5" name="Rectangle 4"/>
          <p:cNvSpPr/>
          <p:nvPr/>
        </p:nvSpPr>
        <p:spPr>
          <a:xfrm>
            <a:off x="0" y="457200"/>
            <a:ext cx="9144000" cy="2246769"/>
          </a:xfrm>
          <a:prstGeom prst="rect">
            <a:avLst/>
          </a:prstGeom>
        </p:spPr>
        <p:txBody>
          <a:bodyPr wrap="square">
            <a:spAutoFit/>
          </a:bodyPr>
          <a:lstStyle/>
          <a:p>
            <a:pPr>
              <a:buFont typeface="Arial" pitchFamily="34" charset="0"/>
              <a:buChar char="•"/>
            </a:pPr>
            <a:r>
              <a:rPr lang="en-US" sz="2000" dirty="0"/>
              <a:t>In packet switching, communication is discrete in form of packets. Each packet is of a limited size and can hold up to a certain number of octets of user data. Larger message are broken into smaller chunks so that they can be fitted into packets</a:t>
            </a:r>
            <a:r>
              <a:rPr lang="en-US" sz="2000" dirty="0" smtClean="0"/>
              <a:t>.</a:t>
            </a:r>
          </a:p>
          <a:p>
            <a:pPr>
              <a:buFont typeface="Arial" pitchFamily="34" charset="0"/>
              <a:buChar char="•"/>
            </a:pPr>
            <a:r>
              <a:rPr lang="en-US" sz="2000" dirty="0"/>
              <a:t>In addition to user data, each packet carries additional information (in form of a header) to enable the network to route it to its final destination. </a:t>
            </a:r>
            <a:endParaRPr lang="en-US" sz="2000" dirty="0" smtClean="0"/>
          </a:p>
          <a:p>
            <a:pPr>
              <a:buFont typeface="Arial" pitchFamily="34" charset="0"/>
              <a:buChar char="•"/>
            </a:pPr>
            <a:r>
              <a:rPr lang="en-US" sz="2000" dirty="0"/>
              <a:t>A packet-switching network has a much higher capacity for accepting further connections. </a:t>
            </a:r>
          </a:p>
        </p:txBody>
      </p:sp>
      <p:pic>
        <p:nvPicPr>
          <p:cNvPr id="46082" name="Picture 2"/>
          <p:cNvPicPr>
            <a:picLocks noChangeAspect="1" noChangeArrowheads="1"/>
          </p:cNvPicPr>
          <p:nvPr/>
        </p:nvPicPr>
        <p:blipFill>
          <a:blip r:embed="rId2"/>
          <a:srcRect/>
          <a:stretch>
            <a:fillRect/>
          </a:stretch>
        </p:blipFill>
        <p:spPr bwMode="auto">
          <a:xfrm>
            <a:off x="1600199" y="2819401"/>
            <a:ext cx="5867401" cy="2819400"/>
          </a:xfrm>
          <a:prstGeom prst="rect">
            <a:avLst/>
          </a:prstGeom>
          <a:noFill/>
          <a:ln w="9525">
            <a:noFill/>
            <a:miter lim="800000"/>
            <a:headEnd/>
            <a:tailEnd/>
          </a:ln>
          <a:effectLst/>
        </p:spPr>
      </p:pic>
      <p:sp>
        <p:nvSpPr>
          <p:cNvPr id="7" name="TextBox 6"/>
          <p:cNvSpPr txBox="1"/>
          <p:nvPr/>
        </p:nvSpPr>
        <p:spPr>
          <a:xfrm>
            <a:off x="0" y="5791200"/>
            <a:ext cx="8915400" cy="646331"/>
          </a:xfrm>
          <a:prstGeom prst="rect">
            <a:avLst/>
          </a:prstGeom>
          <a:noFill/>
        </p:spPr>
        <p:txBody>
          <a:bodyPr wrap="square" rtlCol="0">
            <a:spAutoFit/>
          </a:bodyPr>
          <a:lstStyle/>
          <a:p>
            <a:r>
              <a:rPr lang="en-US" dirty="0" smtClean="0"/>
              <a:t>Advantage: Call setup phase is avoided. This is more flexible for packet routing via diff paths.</a:t>
            </a:r>
          </a:p>
          <a:p>
            <a:r>
              <a:rPr lang="en-US" dirty="0" smtClean="0"/>
              <a:t>Disadvantages: No guarantee about data will be delivered. Require lot of control information.</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62200" y="2286000"/>
            <a:ext cx="3206647"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Thank You</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TotalTime>
  <Words>3348</Words>
  <Application>Microsoft Office PowerPoint</Application>
  <PresentationFormat>On-screen Show (4:3)</PresentationFormat>
  <Paragraphs>230</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Physical Layer</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Layer</dc:title>
  <dc:creator>admin</dc:creator>
  <cp:lastModifiedBy>admin</cp:lastModifiedBy>
  <cp:revision>128</cp:revision>
  <dcterms:created xsi:type="dcterms:W3CDTF">2012-09-22T08:48:24Z</dcterms:created>
  <dcterms:modified xsi:type="dcterms:W3CDTF">2012-09-22T11:58:17Z</dcterms:modified>
</cp:coreProperties>
</file>