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DD147C62-CA0B-4544-B40F-F518B3FEBE58}" type="datetimeFigureOut">
              <a:rPr lang="en-US" smtClean="0"/>
              <a:t>03/09/2015</a:t>
            </a:fld>
            <a:endParaRPr lang="en-US"/>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EB6EC238-AA25-445E-92B4-A0C78CF32D5A}"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FE9F9762-00FB-42BB-8605-A764ACE441C8}" type="datetimeFigureOut">
              <a:rPr lang="en-US" smtClean="0"/>
              <a:t>03/09/2015</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5B1917A6-C4E1-487F-AE83-03E262F9AC5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1917A6-C4E1-487F-AE83-03E262F9AC51}"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661D55-1EBF-4593-BE09-B7369F427908}" type="datetime1">
              <a:rPr lang="en-US" smtClean="0"/>
              <a:t>03/09/2015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3F7F03-C727-48DB-B2D5-FD823144B3C0}" type="datetime1">
              <a:rPr lang="en-US" smtClean="0"/>
              <a:t>03/09/2015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4FF6A5-0D1F-4382-B12C-E0F8A4FC09B9}" type="datetime1">
              <a:rPr lang="en-US" smtClean="0"/>
              <a:t>03/09/2015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C73EC7-B673-4386-AFF8-22CED68A828C}" type="datetime1">
              <a:rPr lang="en-US" smtClean="0"/>
              <a:t>03/09/2015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6E912F-A691-45B8-B2FA-DBA58911159A}" type="datetime1">
              <a:rPr lang="en-US" smtClean="0"/>
              <a:t>03/09/2015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D97B9-D6F6-4FFF-A3F7-5D950892D3BA}" type="datetime1">
              <a:rPr lang="en-US" smtClean="0"/>
              <a:t>03/09/2015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D4B4F-3135-4F15-A89A-769E2E2AA5F6}" type="datetime1">
              <a:rPr lang="en-US" smtClean="0"/>
              <a:t>03/09/2015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43A74E-F6B0-4252-B7AF-56A3EABEEBE5}" type="datetime1">
              <a:rPr lang="en-US" smtClean="0"/>
              <a:t>03/09/2015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D01F9-6ABE-4AA6-88D1-82DD10BFD83B}" type="datetime1">
              <a:rPr lang="en-US" smtClean="0"/>
              <a:t>03/09/2015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6B907C-E70E-4063-8119-860B2ED47406}" type="datetime1">
              <a:rPr lang="en-US" smtClean="0"/>
              <a:t>03/09/2015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8CC051-0E7B-4C68-8D75-936E2604F9FC}" type="datetime1">
              <a:rPr lang="en-US" smtClean="0"/>
              <a:t>03/09/2015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5291B-CFB0-4976-BD97-71686DC37D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C6D94-6B7D-4ABB-8105-AB1E043472D0}" type="datetime1">
              <a:rPr lang="en-US" smtClean="0"/>
              <a:t>03/09/2015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D5291B-CFB0-4976-BD97-71686DC37D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6934200" cy="1142999"/>
          </a:xfrm>
        </p:spPr>
        <p:txBody>
          <a:bodyPr>
            <a:normAutofit fontScale="90000"/>
          </a:bodyPr>
          <a:lstStyle/>
          <a:p>
            <a:r>
              <a:rPr lang="en-US" b="1" dirty="0" smtClean="0"/>
              <a:t>The Network Layer </a:t>
            </a:r>
            <a:br>
              <a:rPr lang="en-US" b="1" dirty="0" smtClean="0"/>
            </a:br>
            <a:endParaRPr lang="en-US" dirty="0"/>
          </a:p>
        </p:txBody>
      </p:sp>
      <p:sp>
        <p:nvSpPr>
          <p:cNvPr id="7" name="TextBox 6"/>
          <p:cNvSpPr txBox="1"/>
          <p:nvPr/>
        </p:nvSpPr>
        <p:spPr>
          <a:xfrm>
            <a:off x="381000" y="1219200"/>
            <a:ext cx="4724400" cy="523220"/>
          </a:xfrm>
          <a:prstGeom prst="rect">
            <a:avLst/>
          </a:prstGeom>
          <a:noFill/>
        </p:spPr>
        <p:txBody>
          <a:bodyPr wrap="square" rtlCol="0">
            <a:spAutoFit/>
          </a:bodyPr>
          <a:lstStyle/>
          <a:p>
            <a:r>
              <a:rPr lang="en-US" sz="2800" dirty="0" smtClean="0"/>
              <a:t>Network Layer Design Issues</a:t>
            </a:r>
            <a:r>
              <a:rPr lang="en-US" sz="2000" dirty="0" smtClean="0"/>
              <a:t>:</a:t>
            </a:r>
            <a:endParaRPr lang="en-US" sz="2000" dirty="0"/>
          </a:p>
        </p:txBody>
      </p:sp>
      <p:sp>
        <p:nvSpPr>
          <p:cNvPr id="9" name="TextBox 8"/>
          <p:cNvSpPr txBox="1"/>
          <p:nvPr/>
        </p:nvSpPr>
        <p:spPr>
          <a:xfrm>
            <a:off x="304800" y="1752600"/>
            <a:ext cx="8229600" cy="3970318"/>
          </a:xfrm>
          <a:prstGeom prst="rect">
            <a:avLst/>
          </a:prstGeom>
          <a:noFill/>
        </p:spPr>
        <p:txBody>
          <a:bodyPr wrap="square" rtlCol="0">
            <a:spAutoFit/>
          </a:bodyPr>
          <a:lstStyle/>
          <a:p>
            <a:pPr>
              <a:buFontTx/>
              <a:buChar char="•"/>
            </a:pPr>
            <a:r>
              <a:rPr lang="en-US" sz="2400" dirty="0" smtClean="0"/>
              <a:t>Store-and-Forward Packet Switching</a:t>
            </a:r>
          </a:p>
          <a:p>
            <a:endParaRPr lang="en-US" sz="2400" dirty="0" smtClean="0"/>
          </a:p>
          <a:p>
            <a:pPr>
              <a:buFontTx/>
              <a:buChar char="•"/>
            </a:pPr>
            <a:r>
              <a:rPr lang="en-US" sz="2400" dirty="0" smtClean="0"/>
              <a:t>Services Provided to the Transport Layer</a:t>
            </a:r>
          </a:p>
          <a:p>
            <a:endParaRPr lang="en-US" sz="2400" dirty="0" smtClean="0"/>
          </a:p>
          <a:p>
            <a:pPr>
              <a:buFontTx/>
              <a:buChar char="•"/>
            </a:pPr>
            <a:r>
              <a:rPr lang="en-US" sz="2400" dirty="0" smtClean="0"/>
              <a:t>Implementation of Connectionless Service</a:t>
            </a:r>
          </a:p>
          <a:p>
            <a:endParaRPr lang="en-US" sz="2400" dirty="0" smtClean="0"/>
          </a:p>
          <a:p>
            <a:pPr>
              <a:buFontTx/>
              <a:buChar char="•"/>
            </a:pPr>
            <a:r>
              <a:rPr lang="en-US" sz="2400" dirty="0" smtClean="0"/>
              <a:t>Implementation of Connection-Oriented Service</a:t>
            </a:r>
          </a:p>
          <a:p>
            <a:endParaRPr lang="en-US" sz="2400" dirty="0" smtClean="0"/>
          </a:p>
          <a:p>
            <a:pPr>
              <a:buFontTx/>
              <a:buChar char="•"/>
            </a:pPr>
            <a:r>
              <a:rPr lang="en-US" sz="2400" dirty="0" smtClean="0"/>
              <a:t>Comparison of Virtual-Circuit and Datagram Subnets</a:t>
            </a:r>
          </a:p>
          <a:p>
            <a:pPr>
              <a:buFontTx/>
              <a:buChar char="•"/>
            </a:pPr>
            <a:endParaRPr lang="en-US" dirty="0" smtClean="0"/>
          </a:p>
          <a:p>
            <a:endParaRPr lang="en-US" dirty="0"/>
          </a:p>
        </p:txBody>
      </p:sp>
      <p:sp>
        <p:nvSpPr>
          <p:cNvPr id="5" name="Slide Number Placeholder 4"/>
          <p:cNvSpPr>
            <a:spLocks noGrp="1"/>
          </p:cNvSpPr>
          <p:nvPr>
            <p:ph type="sldNum" sz="quarter" idx="12"/>
          </p:nvPr>
        </p:nvSpPr>
        <p:spPr/>
        <p:txBody>
          <a:bodyPr/>
          <a:lstStyle/>
          <a:p>
            <a:fld id="{A2D5291B-CFB0-4976-BD97-71686DC37D0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1000" y="381000"/>
            <a:ext cx="7848600" cy="6986528"/>
          </a:xfrm>
          <a:prstGeom prst="rect">
            <a:avLst/>
          </a:prstGeom>
          <a:noFill/>
        </p:spPr>
        <p:txBody>
          <a:bodyPr wrap="square" rtlCol="0">
            <a:spAutoFit/>
          </a:bodyPr>
          <a:lstStyle/>
          <a:p>
            <a:pPr>
              <a:buFontTx/>
              <a:buChar char="•"/>
            </a:pPr>
            <a:r>
              <a:rPr lang="en-US" sz="3600" dirty="0" smtClean="0"/>
              <a:t>Store-and-Forward Packet Switching:</a:t>
            </a:r>
          </a:p>
          <a:p>
            <a:pPr>
              <a:buFontTx/>
              <a:buChar char="•"/>
            </a:pPr>
            <a:endParaRPr lang="en-US" dirty="0"/>
          </a:p>
          <a:p>
            <a:pPr>
              <a:buFontTx/>
              <a:buChar char="•"/>
            </a:pPr>
            <a:endParaRPr lang="en-US" dirty="0" smtClean="0"/>
          </a:p>
          <a:p>
            <a:pPr>
              <a:buFontTx/>
              <a:buChar char="•"/>
            </a:pPr>
            <a:endParaRPr lang="en-US" dirty="0"/>
          </a:p>
          <a:p>
            <a:pPr>
              <a:buFontTx/>
              <a:buChar char="•"/>
            </a:pPr>
            <a:endParaRPr lang="en-US" dirty="0" smtClean="0"/>
          </a:p>
          <a:p>
            <a:pPr>
              <a:buFontTx/>
              <a:buChar char="•"/>
            </a:pPr>
            <a:endParaRPr lang="en-US" dirty="0"/>
          </a:p>
          <a:p>
            <a:pPr>
              <a:buFontTx/>
              <a:buChar char="•"/>
            </a:pPr>
            <a:endParaRPr lang="en-US" dirty="0" smtClean="0"/>
          </a:p>
          <a:p>
            <a:pPr>
              <a:buFontTx/>
              <a:buChar char="•"/>
            </a:pPr>
            <a:endParaRPr lang="en-US" dirty="0"/>
          </a:p>
          <a:p>
            <a:pPr>
              <a:buFontTx/>
              <a:buChar char="•"/>
            </a:pPr>
            <a:endParaRPr lang="en-US" dirty="0" smtClean="0"/>
          </a:p>
          <a:p>
            <a:pPr>
              <a:buFontTx/>
              <a:buChar char="•"/>
            </a:pPr>
            <a:endParaRPr lang="en-US" dirty="0"/>
          </a:p>
          <a:p>
            <a:pPr>
              <a:buFontTx/>
              <a:buChar char="•"/>
            </a:pPr>
            <a:endParaRPr lang="en-US" dirty="0" smtClean="0"/>
          </a:p>
          <a:p>
            <a:endParaRPr lang="en-US" dirty="0"/>
          </a:p>
          <a:p>
            <a:pPr>
              <a:buFontTx/>
              <a:buChar char="•"/>
            </a:pPr>
            <a:r>
              <a:rPr lang="en-US" sz="2400" dirty="0" smtClean="0"/>
              <a:t>A </a:t>
            </a:r>
            <a:r>
              <a:rPr lang="en-US" sz="2400" dirty="0"/>
              <a:t>host with a packet to send transmits it to the nearest router, either on its own LAN or over a point-to-point </a:t>
            </a:r>
            <a:r>
              <a:rPr lang="en-US" sz="2400" dirty="0" smtClean="0"/>
              <a:t>link.</a:t>
            </a:r>
          </a:p>
          <a:p>
            <a:endParaRPr lang="en-US" dirty="0" smtClean="0"/>
          </a:p>
          <a:p>
            <a:pPr>
              <a:buFontTx/>
              <a:buChar char="•"/>
            </a:pPr>
            <a:r>
              <a:rPr lang="en-US" sz="2800" dirty="0"/>
              <a:t>Then it is forwarded to the next router along the path until it reaches the destination host, where it is delivered. This mechanism is store-and-forward packet switching</a:t>
            </a:r>
            <a:r>
              <a:rPr lang="en-US" dirty="0"/>
              <a:t>.</a:t>
            </a:r>
            <a:endParaRPr lang="en-US" dirty="0" smtClean="0"/>
          </a:p>
          <a:p>
            <a:pPr>
              <a:buFontTx/>
              <a:buChar char="•"/>
            </a:pPr>
            <a:endParaRPr lang="en-US" dirty="0" smtClean="0"/>
          </a:p>
          <a:p>
            <a:pPr>
              <a:buFontTx/>
              <a:buChar char="•"/>
            </a:pPr>
            <a:endParaRPr lang="en-US" dirty="0"/>
          </a:p>
        </p:txBody>
      </p:sp>
      <p:pic>
        <p:nvPicPr>
          <p:cNvPr id="9" name="Picture 6" descr="5-01"/>
          <p:cNvPicPr>
            <a:picLocks noChangeAspect="1" noChangeArrowheads="1"/>
          </p:cNvPicPr>
          <p:nvPr/>
        </p:nvPicPr>
        <p:blipFill>
          <a:blip r:embed="rId2"/>
          <a:srcRect/>
          <a:stretch>
            <a:fillRect/>
          </a:stretch>
        </p:blipFill>
        <p:spPr bwMode="auto">
          <a:xfrm>
            <a:off x="685800" y="1143000"/>
            <a:ext cx="6338689" cy="2324100"/>
          </a:xfrm>
          <a:prstGeom prst="rect">
            <a:avLst/>
          </a:prstGeom>
          <a:noFill/>
        </p:spPr>
      </p:pic>
      <p:sp>
        <p:nvSpPr>
          <p:cNvPr id="4" name="Slide Number Placeholder 3"/>
          <p:cNvSpPr>
            <a:spLocks noGrp="1"/>
          </p:cNvSpPr>
          <p:nvPr>
            <p:ph type="sldNum" sz="quarter" idx="12"/>
          </p:nvPr>
        </p:nvSpPr>
        <p:spPr/>
        <p:txBody>
          <a:bodyPr/>
          <a:lstStyle/>
          <a:p>
            <a:fld id="{A2D5291B-CFB0-4976-BD97-71686DC37D00}"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81000"/>
            <a:ext cx="8305800" cy="923330"/>
          </a:xfrm>
          <a:prstGeom prst="rect">
            <a:avLst/>
          </a:prstGeom>
          <a:noFill/>
        </p:spPr>
        <p:txBody>
          <a:bodyPr wrap="square" rtlCol="0">
            <a:spAutoFit/>
          </a:bodyPr>
          <a:lstStyle/>
          <a:p>
            <a:r>
              <a:rPr lang="en-US" sz="3600" dirty="0" smtClean="0"/>
              <a:t>Services Provided to the Transport Layer</a:t>
            </a:r>
          </a:p>
          <a:p>
            <a:endParaRPr lang="en-US" dirty="0"/>
          </a:p>
        </p:txBody>
      </p:sp>
      <p:sp>
        <p:nvSpPr>
          <p:cNvPr id="8" name="TextBox 7"/>
          <p:cNvSpPr txBox="1"/>
          <p:nvPr/>
        </p:nvSpPr>
        <p:spPr>
          <a:xfrm>
            <a:off x="304800" y="1219200"/>
            <a:ext cx="8610600" cy="369332"/>
          </a:xfrm>
          <a:prstGeom prst="rect">
            <a:avLst/>
          </a:prstGeom>
          <a:noFill/>
        </p:spPr>
        <p:txBody>
          <a:bodyPr wrap="square" rtlCol="0">
            <a:spAutoFit/>
          </a:bodyPr>
          <a:lstStyle/>
          <a:p>
            <a:endParaRPr lang="en-US" dirty="0"/>
          </a:p>
        </p:txBody>
      </p:sp>
      <p:sp>
        <p:nvSpPr>
          <p:cNvPr id="9" name="TextBox 8"/>
          <p:cNvSpPr txBox="1"/>
          <p:nvPr/>
        </p:nvSpPr>
        <p:spPr>
          <a:xfrm>
            <a:off x="457200" y="1371600"/>
            <a:ext cx="8610600" cy="369332"/>
          </a:xfrm>
          <a:prstGeom prst="rect">
            <a:avLst/>
          </a:prstGeom>
          <a:noFill/>
        </p:spPr>
        <p:txBody>
          <a:bodyPr wrap="square" rtlCol="0">
            <a:spAutoFit/>
          </a:bodyPr>
          <a:lstStyle/>
          <a:p>
            <a:endParaRPr lang="en-US" dirty="0"/>
          </a:p>
        </p:txBody>
      </p:sp>
      <p:sp>
        <p:nvSpPr>
          <p:cNvPr id="10" name="TextBox 9"/>
          <p:cNvSpPr txBox="1"/>
          <p:nvPr/>
        </p:nvSpPr>
        <p:spPr>
          <a:xfrm>
            <a:off x="609600" y="1524000"/>
            <a:ext cx="8610600" cy="369332"/>
          </a:xfrm>
          <a:prstGeom prst="rect">
            <a:avLst/>
          </a:prstGeom>
          <a:noFill/>
        </p:spPr>
        <p:txBody>
          <a:bodyPr wrap="square" rtlCol="0">
            <a:spAutoFit/>
          </a:bodyPr>
          <a:lstStyle/>
          <a:p>
            <a:endParaRPr lang="en-US" dirty="0"/>
          </a:p>
        </p:txBody>
      </p:sp>
      <p:sp>
        <p:nvSpPr>
          <p:cNvPr id="12" name="TextBox 11"/>
          <p:cNvSpPr txBox="1"/>
          <p:nvPr/>
        </p:nvSpPr>
        <p:spPr>
          <a:xfrm>
            <a:off x="304800" y="1295400"/>
            <a:ext cx="7848600" cy="5355312"/>
          </a:xfrm>
          <a:prstGeom prst="rect">
            <a:avLst/>
          </a:prstGeom>
          <a:noFill/>
        </p:spPr>
        <p:txBody>
          <a:bodyPr wrap="square" rtlCol="0">
            <a:spAutoFit/>
          </a:bodyPr>
          <a:lstStyle/>
          <a:p>
            <a:r>
              <a:rPr lang="en-US" sz="2400" dirty="0"/>
              <a:t>The network layer provides services to the transport layer at the network layer/transport layer interface. The network layer services have been designed with the following goals:</a:t>
            </a:r>
            <a:endParaRPr lang="en-US" sz="2400" dirty="0" smtClean="0"/>
          </a:p>
          <a:p>
            <a:pPr lvl="0"/>
            <a:r>
              <a:rPr lang="en-US" sz="2400" dirty="0" smtClean="0"/>
              <a:t>1)The </a:t>
            </a:r>
            <a:r>
              <a:rPr lang="en-US" sz="2400" dirty="0"/>
              <a:t>services should be independent of the router </a:t>
            </a:r>
            <a:r>
              <a:rPr lang="en-US" sz="2400" dirty="0" smtClean="0"/>
              <a:t>  technology</a:t>
            </a:r>
            <a:r>
              <a:rPr lang="en-US" sz="2400" dirty="0"/>
              <a:t>.</a:t>
            </a:r>
            <a:endParaRPr lang="en-US" sz="2400" dirty="0" smtClean="0"/>
          </a:p>
          <a:p>
            <a:pPr lvl="0"/>
            <a:r>
              <a:rPr lang="en-US" sz="2400" dirty="0" smtClean="0"/>
              <a:t>2)The </a:t>
            </a:r>
            <a:r>
              <a:rPr lang="en-US" sz="2400" dirty="0"/>
              <a:t>transport layer should be shielded from the number, type, and topology of the routers present.</a:t>
            </a:r>
            <a:endParaRPr lang="en-US" sz="2400" dirty="0" smtClean="0"/>
          </a:p>
          <a:p>
            <a:pPr lvl="0"/>
            <a:r>
              <a:rPr lang="en-US" sz="2400" dirty="0" smtClean="0"/>
              <a:t>3)The </a:t>
            </a:r>
            <a:r>
              <a:rPr lang="en-US" sz="2400" dirty="0"/>
              <a:t>network addresses made available to the transport layer should use a uniform numbering plan, even across LANs and WANs</a:t>
            </a:r>
            <a:r>
              <a:rPr lang="en-US" sz="2400" dirty="0" smtClean="0"/>
              <a:t>.</a:t>
            </a:r>
          </a:p>
          <a:p>
            <a:pPr lvl="0"/>
            <a:r>
              <a:rPr lang="en-US" sz="2400" dirty="0" smtClean="0"/>
              <a:t>The </a:t>
            </a:r>
            <a:r>
              <a:rPr lang="en-US" sz="2400" dirty="0"/>
              <a:t>network layer should provide connection-oriented service or connectionless </a:t>
            </a:r>
            <a:r>
              <a:rPr lang="en-US" sz="2400" dirty="0" smtClean="0"/>
              <a:t>service</a:t>
            </a:r>
          </a:p>
          <a:p>
            <a:pPr lvl="0"/>
            <a:endParaRPr lang="en-US" dirty="0"/>
          </a:p>
          <a:p>
            <a:pPr lvl="0"/>
            <a:endParaRPr lang="en-US" dirty="0" smtClean="0"/>
          </a:p>
          <a:p>
            <a:endParaRPr lang="en-US" dirty="0"/>
          </a:p>
        </p:txBody>
      </p:sp>
      <p:sp>
        <p:nvSpPr>
          <p:cNvPr id="7" name="Slide Number Placeholder 6"/>
          <p:cNvSpPr>
            <a:spLocks noGrp="1"/>
          </p:cNvSpPr>
          <p:nvPr>
            <p:ph type="sldNum" sz="quarter" idx="12"/>
          </p:nvPr>
        </p:nvSpPr>
        <p:spPr/>
        <p:txBody>
          <a:bodyPr/>
          <a:lstStyle/>
          <a:p>
            <a:fld id="{A2D5291B-CFB0-4976-BD97-71686DC37D00}"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533400"/>
            <a:ext cx="7772400" cy="861774"/>
          </a:xfrm>
          <a:prstGeom prst="rect">
            <a:avLst/>
          </a:prstGeom>
          <a:noFill/>
        </p:spPr>
        <p:txBody>
          <a:bodyPr wrap="square" rtlCol="0">
            <a:spAutoFit/>
          </a:bodyPr>
          <a:lstStyle/>
          <a:p>
            <a:pPr>
              <a:buFontTx/>
              <a:buChar char="•"/>
            </a:pPr>
            <a:r>
              <a:rPr lang="en-US" sz="3200" dirty="0" smtClean="0"/>
              <a:t>Implementation of Connectionless Service</a:t>
            </a:r>
          </a:p>
          <a:p>
            <a:endParaRPr lang="en-US" dirty="0"/>
          </a:p>
        </p:txBody>
      </p:sp>
      <p:sp>
        <p:nvSpPr>
          <p:cNvPr id="7" name="TextBox 6"/>
          <p:cNvSpPr txBox="1"/>
          <p:nvPr/>
        </p:nvSpPr>
        <p:spPr>
          <a:xfrm>
            <a:off x="304800" y="1219200"/>
            <a:ext cx="8610600" cy="6217087"/>
          </a:xfrm>
          <a:prstGeom prst="rect">
            <a:avLst/>
          </a:prstGeom>
          <a:noFill/>
        </p:spPr>
        <p:txBody>
          <a:bodyPr wrap="square" rtlCol="0">
            <a:spAutoFit/>
          </a:bodyPr>
          <a:lstStyle/>
          <a:p>
            <a:pPr>
              <a:buFont typeface="Arial" pitchFamily="34" charset="0"/>
              <a:buChar char="•"/>
            </a:pPr>
            <a:r>
              <a:rPr lang="en-US" sz="2800" dirty="0"/>
              <a:t>If connectionless service is offered, packets are injected into the subnet individually and routed independently of each </a:t>
            </a:r>
            <a:r>
              <a:rPr lang="en-US" sz="2800" dirty="0" smtClean="0"/>
              <a:t>other.</a:t>
            </a:r>
          </a:p>
          <a:p>
            <a:pPr>
              <a:buFont typeface="Arial" pitchFamily="34" charset="0"/>
              <a:buChar char="•"/>
            </a:pPr>
            <a:r>
              <a:rPr lang="en-US" sz="2800" dirty="0"/>
              <a:t>In this context, the packets are frequently called datagram’s and the subnet is called a datagram </a:t>
            </a:r>
            <a:r>
              <a:rPr lang="en-US" sz="2800" dirty="0" smtClean="0"/>
              <a:t>subnet.</a:t>
            </a:r>
          </a:p>
          <a:p>
            <a:pPr>
              <a:buFont typeface="Arial" pitchFamily="34" charset="0"/>
              <a:buChar char="•"/>
            </a:pPr>
            <a:r>
              <a:rPr lang="en-US" sz="2800" dirty="0"/>
              <a:t>If connection-oriented service is used, a path from the source router to the destination router must be established before any data packets can be sent. This connection is called a VC (virtual circuit) and the subnet is called a virtual-circuit subnet</a:t>
            </a:r>
            <a:r>
              <a:rPr lang="en-US" sz="2800" dirty="0" smtClean="0"/>
              <a:t>.</a:t>
            </a:r>
          </a:p>
          <a:p>
            <a:endParaRPr lang="en-US" sz="2800" dirty="0"/>
          </a:p>
          <a:p>
            <a:endParaRPr lang="en-US" dirty="0" smtClean="0"/>
          </a:p>
          <a:p>
            <a:endParaRPr lang="en-US" dirty="0"/>
          </a:p>
          <a:p>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5-02"/>
          <p:cNvPicPr>
            <a:picLocks noGrp="1" noChangeAspect="1" noChangeArrowheads="1"/>
          </p:cNvPicPr>
          <p:nvPr>
            <p:ph idx="1"/>
          </p:nvPr>
        </p:nvPicPr>
        <p:blipFill>
          <a:blip r:embed="rId2"/>
          <a:srcRect/>
          <a:stretch>
            <a:fillRect/>
          </a:stretch>
        </p:blipFill>
        <p:spPr bwMode="auto">
          <a:xfrm>
            <a:off x="457200" y="914400"/>
            <a:ext cx="8001000" cy="4724400"/>
          </a:xfrm>
          <a:prstGeom prst="rect">
            <a:avLst/>
          </a:prstGeom>
          <a:noFill/>
        </p:spPr>
      </p:pic>
      <p:sp>
        <p:nvSpPr>
          <p:cNvPr id="7" name="TextBox 6"/>
          <p:cNvSpPr txBox="1"/>
          <p:nvPr/>
        </p:nvSpPr>
        <p:spPr>
          <a:xfrm>
            <a:off x="1066800" y="5715000"/>
            <a:ext cx="6553200" cy="1200329"/>
          </a:xfrm>
          <a:prstGeom prst="rect">
            <a:avLst/>
          </a:prstGeom>
          <a:noFill/>
        </p:spPr>
        <p:txBody>
          <a:bodyPr wrap="square" rtlCol="0">
            <a:spAutoFit/>
          </a:bodyPr>
          <a:lstStyle/>
          <a:p>
            <a:r>
              <a:rPr lang="en-US" sz="3600" dirty="0" smtClean="0"/>
              <a:t>Routing within a diagram subnet.</a:t>
            </a:r>
          </a:p>
          <a:p>
            <a:endParaRPr lang="en-US" sz="3600"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457200"/>
            <a:ext cx="8001000" cy="800219"/>
          </a:xfrm>
          <a:prstGeom prst="rect">
            <a:avLst/>
          </a:prstGeom>
          <a:noFill/>
        </p:spPr>
        <p:txBody>
          <a:bodyPr wrap="square" rtlCol="0">
            <a:spAutoFit/>
          </a:bodyPr>
          <a:lstStyle/>
          <a:p>
            <a:r>
              <a:rPr lang="en-US" sz="2800" dirty="0" smtClean="0"/>
              <a:t>Implementation of Connection-Oriented Service</a:t>
            </a:r>
          </a:p>
          <a:p>
            <a:endParaRPr lang="en-US" dirty="0"/>
          </a:p>
        </p:txBody>
      </p:sp>
      <p:sp>
        <p:nvSpPr>
          <p:cNvPr id="6" name="TextBox 5"/>
          <p:cNvSpPr txBox="1"/>
          <p:nvPr/>
        </p:nvSpPr>
        <p:spPr>
          <a:xfrm>
            <a:off x="381000" y="1371600"/>
            <a:ext cx="7772400" cy="4431983"/>
          </a:xfrm>
          <a:prstGeom prst="rect">
            <a:avLst/>
          </a:prstGeom>
          <a:noFill/>
        </p:spPr>
        <p:txBody>
          <a:bodyPr wrap="square" rtlCol="0">
            <a:spAutoFit/>
          </a:bodyPr>
          <a:lstStyle/>
          <a:p>
            <a:pPr>
              <a:buFont typeface="Arial" pitchFamily="34" charset="0"/>
              <a:buChar char="•"/>
            </a:pPr>
            <a:r>
              <a:rPr lang="en-US" sz="2400" dirty="0"/>
              <a:t>For connection-oriented service, we need a virtual-circuit </a:t>
            </a:r>
            <a:r>
              <a:rPr lang="en-US" sz="2400" dirty="0" smtClean="0"/>
              <a:t>subnet.</a:t>
            </a:r>
          </a:p>
          <a:p>
            <a:pPr>
              <a:buFont typeface="Arial" pitchFamily="34" charset="0"/>
              <a:buChar char="•"/>
            </a:pPr>
            <a:r>
              <a:rPr lang="en-US" sz="2400" dirty="0"/>
              <a:t>The idea behind virtual circuits is to avoid having to choose a new route for every packet </a:t>
            </a:r>
            <a:r>
              <a:rPr lang="en-US" sz="2400" dirty="0" smtClean="0"/>
              <a:t>sent.</a:t>
            </a:r>
          </a:p>
          <a:p>
            <a:pPr>
              <a:buFont typeface="Arial" pitchFamily="34" charset="0"/>
              <a:buChar char="•"/>
            </a:pPr>
            <a:r>
              <a:rPr lang="en-US" sz="2400" dirty="0" smtClean="0"/>
              <a:t>when </a:t>
            </a:r>
            <a:r>
              <a:rPr lang="en-US" sz="2400" dirty="0"/>
              <a:t>a connection is established, a route from the source machine to the destination machine is chosen as part of the connection setup and stored in tables inside the </a:t>
            </a:r>
            <a:r>
              <a:rPr lang="en-US" sz="2400" dirty="0" smtClean="0"/>
              <a:t>routers.</a:t>
            </a:r>
          </a:p>
          <a:p>
            <a:pPr>
              <a:buFont typeface="Arial" pitchFamily="34" charset="0"/>
              <a:buChar char="•"/>
            </a:pPr>
            <a:r>
              <a:rPr lang="en-US" sz="2400" dirty="0"/>
              <a:t>When the connection is released, the virtual circuit is also terminated. With connection-oriented service, each packet carries an identifier telling which virtual circuit it belongs to</a:t>
            </a:r>
            <a:r>
              <a:rPr lang="en-US" sz="2400" dirty="0" smtClean="0"/>
              <a:t>.</a:t>
            </a:r>
          </a:p>
          <a:p>
            <a:endParaRPr lang="en-US" sz="2400" dirty="0" smtClean="0"/>
          </a:p>
          <a:p>
            <a:endParaRPr lang="en-US"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5-03"/>
          <p:cNvPicPr>
            <a:picLocks noGrp="1" noChangeAspect="1" noChangeArrowheads="1"/>
          </p:cNvPicPr>
          <p:nvPr>
            <p:ph idx="1"/>
          </p:nvPr>
        </p:nvPicPr>
        <p:blipFill>
          <a:blip r:embed="rId2"/>
          <a:srcRect/>
          <a:stretch>
            <a:fillRect/>
          </a:stretch>
        </p:blipFill>
        <p:spPr bwMode="auto">
          <a:xfrm>
            <a:off x="457200" y="533400"/>
            <a:ext cx="8229599" cy="4724400"/>
          </a:xfrm>
          <a:prstGeom prst="rect">
            <a:avLst/>
          </a:prstGeom>
          <a:noFill/>
        </p:spPr>
      </p:pic>
      <p:sp>
        <p:nvSpPr>
          <p:cNvPr id="6" name="TextBox 5"/>
          <p:cNvSpPr txBox="1"/>
          <p:nvPr/>
        </p:nvSpPr>
        <p:spPr>
          <a:xfrm>
            <a:off x="609600" y="5638800"/>
            <a:ext cx="7696200" cy="923330"/>
          </a:xfrm>
          <a:prstGeom prst="rect">
            <a:avLst/>
          </a:prstGeom>
          <a:noFill/>
        </p:spPr>
        <p:txBody>
          <a:bodyPr wrap="square" rtlCol="0">
            <a:spAutoFit/>
          </a:bodyPr>
          <a:lstStyle/>
          <a:p>
            <a:r>
              <a:rPr lang="en-US" sz="3600" dirty="0" smtClean="0"/>
              <a:t>Routing within a virtual-circuit subnet.</a:t>
            </a:r>
          </a:p>
          <a:p>
            <a:endParaRPr lang="en-US"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457200"/>
            <a:ext cx="8077200" cy="523220"/>
          </a:xfrm>
          <a:prstGeom prst="rect">
            <a:avLst/>
          </a:prstGeom>
          <a:noFill/>
        </p:spPr>
        <p:txBody>
          <a:bodyPr wrap="square" rtlCol="0">
            <a:spAutoFit/>
          </a:bodyPr>
          <a:lstStyle/>
          <a:p>
            <a:r>
              <a:rPr lang="en-US" sz="2800" dirty="0" smtClean="0"/>
              <a:t>Comparison of Virtual-Circuit and Datagram Subnets</a:t>
            </a:r>
            <a:endParaRPr lang="en-US" sz="2800" dirty="0"/>
          </a:p>
        </p:txBody>
      </p:sp>
      <p:sp>
        <p:nvSpPr>
          <p:cNvPr id="7" name="TextBox 6"/>
          <p:cNvSpPr txBox="1"/>
          <p:nvPr/>
        </p:nvSpPr>
        <p:spPr>
          <a:xfrm>
            <a:off x="457200" y="1295400"/>
            <a:ext cx="8001000" cy="369332"/>
          </a:xfrm>
          <a:prstGeom prst="rect">
            <a:avLst/>
          </a:prstGeom>
          <a:noFill/>
        </p:spPr>
        <p:txBody>
          <a:bodyPr wrap="square" rtlCol="0">
            <a:spAutoFit/>
          </a:bodyPr>
          <a:lstStyle/>
          <a:p>
            <a:endParaRPr lang="en-US" dirty="0"/>
          </a:p>
        </p:txBody>
      </p:sp>
      <p:pic>
        <p:nvPicPr>
          <p:cNvPr id="8" name="Picture 6" descr="5-4"/>
          <p:cNvPicPr>
            <a:picLocks noChangeAspect="1" noChangeArrowheads="1"/>
          </p:cNvPicPr>
          <p:nvPr/>
        </p:nvPicPr>
        <p:blipFill>
          <a:blip r:embed="rId2"/>
          <a:srcRect/>
          <a:stretch>
            <a:fillRect/>
          </a:stretch>
        </p:blipFill>
        <p:spPr bwMode="auto">
          <a:xfrm>
            <a:off x="560388" y="1282700"/>
            <a:ext cx="8193087" cy="5246688"/>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7086600" cy="769441"/>
          </a:xfrm>
          <a:prstGeom prst="rect">
            <a:avLst/>
          </a:prstGeom>
          <a:noFill/>
        </p:spPr>
        <p:txBody>
          <a:bodyPr wrap="square" rtlCol="0">
            <a:spAutoFit/>
          </a:bodyPr>
          <a:lstStyle/>
          <a:p>
            <a:r>
              <a:rPr lang="en-US" sz="4400" dirty="0" smtClean="0"/>
              <a:t>Routing Algorithms</a:t>
            </a:r>
            <a:endParaRPr lang="en-US" sz="4400" dirty="0"/>
          </a:p>
        </p:txBody>
      </p:sp>
      <p:sp>
        <p:nvSpPr>
          <p:cNvPr id="5" name="TextBox 4"/>
          <p:cNvSpPr txBox="1"/>
          <p:nvPr/>
        </p:nvSpPr>
        <p:spPr>
          <a:xfrm>
            <a:off x="990600" y="1219200"/>
            <a:ext cx="7924800" cy="6155531"/>
          </a:xfrm>
          <a:prstGeom prst="rect">
            <a:avLst/>
          </a:prstGeom>
          <a:noFill/>
        </p:spPr>
        <p:txBody>
          <a:bodyPr wrap="square" rtlCol="0">
            <a:spAutoFit/>
          </a:bodyPr>
          <a:lstStyle/>
          <a:p>
            <a:r>
              <a:rPr lang="en-US" sz="2000" dirty="0"/>
              <a:t>The main function of the network layer is routing packets from the source machine to the destination machine. </a:t>
            </a:r>
            <a:endParaRPr lang="en-US" sz="2000" dirty="0" smtClean="0"/>
          </a:p>
          <a:p>
            <a:r>
              <a:rPr lang="en-US" sz="2000" dirty="0"/>
              <a:t>The routing algorithm is that part of the network layer software responsible for deciding which output line an incoming packet should be transmitted on. </a:t>
            </a:r>
            <a:endParaRPr lang="en-US" sz="2000" dirty="0" smtClean="0"/>
          </a:p>
          <a:p>
            <a:r>
              <a:rPr lang="en-US" sz="2000" b="1" dirty="0"/>
              <a:t>properties of a routing </a:t>
            </a:r>
            <a:r>
              <a:rPr lang="en-US" sz="2000" b="1" dirty="0" smtClean="0"/>
              <a:t>algorithm:-</a:t>
            </a:r>
            <a:r>
              <a:rPr lang="en-US" sz="2000" dirty="0" smtClean="0"/>
              <a:t>  </a:t>
            </a:r>
            <a:r>
              <a:rPr lang="en-US" sz="2000" dirty="0"/>
              <a:t>correctness, simplicity, robustness, stability, fairness, and optimality</a:t>
            </a:r>
            <a:r>
              <a:rPr lang="en-US" sz="2000" dirty="0" smtClean="0"/>
              <a:t>.</a:t>
            </a:r>
          </a:p>
          <a:p>
            <a:r>
              <a:rPr lang="en-US" sz="2000" b="1" dirty="0"/>
              <a:t>Correctness and simplicity </a:t>
            </a:r>
            <a:r>
              <a:rPr lang="en-US" sz="2000" dirty="0"/>
              <a:t>hardly require comment, but the need for robustness may be less obvious at </a:t>
            </a:r>
            <a:r>
              <a:rPr lang="en-US" sz="2000" dirty="0" smtClean="0"/>
              <a:t>first</a:t>
            </a:r>
          </a:p>
          <a:p>
            <a:r>
              <a:rPr lang="en-US" sz="2000" b="1" dirty="0"/>
              <a:t>Robustness : </a:t>
            </a:r>
            <a:r>
              <a:rPr lang="en-US" sz="2000" dirty="0"/>
              <a:t>The routing algorithm should be able to cope with changes in the topology and traffic without requiring all jobs in all hosts to be aborted</a:t>
            </a:r>
            <a:r>
              <a:rPr lang="en-US" sz="2000" dirty="0" smtClean="0"/>
              <a:t>.</a:t>
            </a:r>
          </a:p>
          <a:p>
            <a:r>
              <a:rPr lang="en-US" sz="2000" b="1" dirty="0"/>
              <a:t>Stability : </a:t>
            </a:r>
            <a:r>
              <a:rPr lang="en-US" sz="2000" dirty="0"/>
              <a:t>There exist routing algorithms that never converge to equilibrium, no matter how long they run. </a:t>
            </a:r>
            <a:endParaRPr lang="en-US" sz="2000" dirty="0" smtClean="0"/>
          </a:p>
          <a:p>
            <a:r>
              <a:rPr lang="en-US" sz="2000" b="1" dirty="0"/>
              <a:t>Fairness and optimality </a:t>
            </a:r>
            <a:r>
              <a:rPr lang="en-US" sz="2000" dirty="0"/>
              <a:t>may sound obvious—surely no reasonable person would oppose them—but as it turns out, they are often contradictory </a:t>
            </a:r>
            <a:r>
              <a:rPr lang="en-US" sz="2000" dirty="0" smtClean="0"/>
              <a:t>goals.</a:t>
            </a:r>
          </a:p>
          <a:p>
            <a:endParaRPr lang="en-US" sz="2000" b="1" dirty="0"/>
          </a:p>
          <a:p>
            <a:endParaRPr lang="en-US" b="1" dirty="0" smtClean="0"/>
          </a:p>
          <a:p>
            <a:endParaRPr lang="en-US" dirty="0"/>
          </a:p>
        </p:txBody>
      </p:sp>
      <p:sp>
        <p:nvSpPr>
          <p:cNvPr id="6" name="Slide Number Placeholder 5"/>
          <p:cNvSpPr>
            <a:spLocks noGrp="1"/>
          </p:cNvSpPr>
          <p:nvPr>
            <p:ph type="sldNum" sz="quarter" idx="12"/>
          </p:nvPr>
        </p:nvSpPr>
        <p:spPr/>
        <p:txBody>
          <a:bodyPr/>
          <a:lstStyle/>
          <a:p>
            <a:fld id="{A2D5291B-CFB0-4976-BD97-71686DC37D0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0" y="0"/>
            <a:ext cx="9144000" cy="6705600"/>
          </a:xfrm>
        </p:spPr>
        <p:txBody>
          <a:bodyPr/>
          <a:lstStyle/>
          <a:p>
            <a:r>
              <a:rPr lang="en-US" sz="2400" dirty="0" smtClean="0"/>
              <a:t>Routing algorithms can be grouped into two major classes: </a:t>
            </a:r>
            <a:r>
              <a:rPr lang="en-US" sz="2000" b="1" dirty="0" err="1" smtClean="0"/>
              <a:t>Nonadaptive</a:t>
            </a:r>
            <a:r>
              <a:rPr lang="en-US" sz="2800" dirty="0" smtClean="0"/>
              <a:t>. </a:t>
            </a:r>
            <a:r>
              <a:rPr lang="en-US" sz="2000" dirty="0"/>
              <a:t>In Non adaptive algorithms, routing decisions are not based on measurements or estimates of the current traffic and topology</a:t>
            </a:r>
            <a:r>
              <a:rPr lang="en-US" sz="2000" dirty="0" smtClean="0"/>
              <a:t>.</a:t>
            </a:r>
          </a:p>
          <a:p>
            <a:r>
              <a:rPr lang="en-US" sz="2000" b="1" dirty="0"/>
              <a:t>Adaptive algorithms</a:t>
            </a:r>
            <a:r>
              <a:rPr lang="en-US" sz="2000" dirty="0"/>
              <a:t>, change their routing decisions to reflect changes in the </a:t>
            </a:r>
            <a:r>
              <a:rPr lang="en-US" sz="2000" dirty="0" smtClean="0"/>
              <a:t>topology.</a:t>
            </a:r>
            <a:endParaRPr lang="en-US" sz="2000" dirty="0"/>
          </a:p>
          <a:p>
            <a:r>
              <a:rPr lang="en-US" sz="3600" dirty="0" smtClean="0"/>
              <a:t>The Optimality Principle</a:t>
            </a:r>
          </a:p>
          <a:p>
            <a:r>
              <a:rPr lang="en-US" sz="2000" dirty="0"/>
              <a:t>Optimal routes without regard to network topology or traffic is known as the </a:t>
            </a:r>
            <a:r>
              <a:rPr lang="en-US" sz="2000" b="1" dirty="0"/>
              <a:t>optimality </a:t>
            </a:r>
            <a:r>
              <a:rPr lang="en-US" sz="2000" b="1" dirty="0" smtClean="0"/>
              <a:t>principle.</a:t>
            </a:r>
          </a:p>
          <a:p>
            <a:r>
              <a:rPr lang="en-US" sz="2000" dirty="0" smtClean="0"/>
              <a:t>The </a:t>
            </a:r>
            <a:r>
              <a:rPr lang="en-US" sz="2000" dirty="0"/>
              <a:t>set of optimal routes from all sources to a given destination form a tree rooted at the destination. Such a tree is called a sink </a:t>
            </a:r>
            <a:r>
              <a:rPr lang="en-US" sz="2000" dirty="0" smtClean="0"/>
              <a:t>tree.</a:t>
            </a:r>
          </a:p>
          <a:p>
            <a:r>
              <a:rPr lang="en-US" sz="2000" dirty="0"/>
              <a:t>Since a sink tree is indeed a tree, it does not contain any loops, so each packet will be delivered within a finite and bounded number of hops. </a:t>
            </a:r>
            <a:endParaRPr lang="en-US" sz="2000" dirty="0" smtClean="0"/>
          </a:p>
          <a:p>
            <a:endParaRPr lang="en-US" sz="2000" dirty="0"/>
          </a:p>
        </p:txBody>
      </p:sp>
      <p:pic>
        <p:nvPicPr>
          <p:cNvPr id="5" name="Picture 6" descr="5-06"/>
          <p:cNvPicPr>
            <a:picLocks noChangeAspect="1" noChangeArrowheads="1"/>
          </p:cNvPicPr>
          <p:nvPr/>
        </p:nvPicPr>
        <p:blipFill>
          <a:blip r:embed="rId2"/>
          <a:srcRect/>
          <a:stretch>
            <a:fillRect/>
          </a:stretch>
        </p:blipFill>
        <p:spPr bwMode="auto">
          <a:xfrm>
            <a:off x="1143000" y="4460554"/>
            <a:ext cx="5967413" cy="2092646"/>
          </a:xfrm>
          <a:prstGeom prst="rect">
            <a:avLst/>
          </a:prstGeom>
          <a:noFill/>
        </p:spPr>
      </p:pic>
      <p:sp>
        <p:nvSpPr>
          <p:cNvPr id="6" name="Rectangle 3"/>
          <p:cNvSpPr txBox="1">
            <a:spLocks noChangeArrowheads="1"/>
          </p:cNvSpPr>
          <p:nvPr/>
        </p:nvSpPr>
        <p:spPr>
          <a:xfrm>
            <a:off x="2514600" y="6553200"/>
            <a:ext cx="3810000" cy="304800"/>
          </a:xfrm>
          <a:prstGeom prst="rect">
            <a:avLst/>
          </a:prstGeom>
        </p:spPr>
        <p:txBody>
          <a:bodyPr vert="horz" lIns="91440" tIns="45720" rIns="91440" bIns="45720" rtlCol="0">
            <a:normAutofit fontScale="47500" lnSpcReduction="20000"/>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US" sz="3200" b="0" i="0" u="none" strike="noStrike" kern="1200" cap="none" spc="0" normalizeH="0" baseline="0" noProof="0" smtClean="0">
                <a:ln>
                  <a:noFill/>
                </a:ln>
                <a:solidFill>
                  <a:schemeClr val="accent2"/>
                </a:solidFill>
                <a:effectLst/>
                <a:uLnTx/>
                <a:uFillTx/>
                <a:latin typeface="+mn-lt"/>
                <a:ea typeface="+mn-ea"/>
                <a:cs typeface="+mn-cs"/>
              </a:rPr>
              <a:t>(a)</a:t>
            </a:r>
            <a:r>
              <a:rPr kumimoji="0" lang="en-US" sz="3200" b="0" i="0" u="none" strike="noStrike" kern="1200" cap="none" spc="0" normalizeH="0" baseline="0" noProof="0" smtClean="0">
                <a:ln>
                  <a:noFill/>
                </a:ln>
                <a:solidFill>
                  <a:schemeClr val="tx1"/>
                </a:solidFill>
                <a:effectLst/>
                <a:uLnTx/>
                <a:uFillTx/>
                <a:latin typeface="+mn-lt"/>
                <a:ea typeface="+mn-ea"/>
                <a:cs typeface="+mn-cs"/>
              </a:rPr>
              <a:t> A subnet.  </a:t>
            </a:r>
            <a:r>
              <a:rPr kumimoji="0" lang="en-US" sz="3200" b="0" i="0" u="none" strike="noStrike" kern="1200" cap="none" spc="0" normalizeH="0" baseline="0" noProof="0" smtClean="0">
                <a:ln>
                  <a:noFill/>
                </a:ln>
                <a:solidFill>
                  <a:schemeClr val="accent2"/>
                </a:solidFill>
                <a:effectLst/>
                <a:uLnTx/>
                <a:uFillTx/>
                <a:latin typeface="+mn-lt"/>
                <a:ea typeface="+mn-ea"/>
                <a:cs typeface="+mn-cs"/>
              </a:rPr>
              <a:t>(b)</a:t>
            </a:r>
            <a:r>
              <a:rPr kumimoji="0" lang="en-US" sz="3200" b="0" i="0" u="none" strike="noStrike" kern="1200" cap="none" spc="0" normalizeH="0" baseline="0" noProof="0" smtClean="0">
                <a:ln>
                  <a:noFill/>
                </a:ln>
                <a:solidFill>
                  <a:schemeClr val="tx1"/>
                </a:solidFill>
                <a:effectLst/>
                <a:uLnTx/>
                <a:uFillTx/>
                <a:latin typeface="+mn-lt"/>
                <a:ea typeface="+mn-ea"/>
                <a:cs typeface="+mn-cs"/>
              </a:rPr>
              <a:t> A sink tree for router B.</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lstStyle/>
          <a:p>
            <a:fld id="{A2D5291B-CFB0-4976-BD97-71686DC37D0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4724400" cy="838200"/>
          </a:xfrm>
        </p:spPr>
        <p:txBody>
          <a:bodyPr>
            <a:normAutofit/>
          </a:bodyPr>
          <a:lstStyle/>
          <a:p>
            <a:r>
              <a:rPr lang="en-US" sz="3200" b="1" dirty="0"/>
              <a:t>Shortest Path Routing</a:t>
            </a:r>
            <a:endParaRPr lang="en-US" sz="3200" dirty="0"/>
          </a:p>
        </p:txBody>
      </p:sp>
      <p:sp>
        <p:nvSpPr>
          <p:cNvPr id="3" name="Content Placeholder 2"/>
          <p:cNvSpPr>
            <a:spLocks noGrp="1"/>
          </p:cNvSpPr>
          <p:nvPr>
            <p:ph idx="1"/>
          </p:nvPr>
        </p:nvSpPr>
        <p:spPr>
          <a:xfrm>
            <a:off x="0" y="762000"/>
            <a:ext cx="9144000" cy="762000"/>
          </a:xfrm>
        </p:spPr>
        <p:txBody>
          <a:bodyPr>
            <a:normAutofit/>
          </a:bodyPr>
          <a:lstStyle/>
          <a:p>
            <a:pPr algn="just"/>
            <a:r>
              <a:rPr lang="en-US" sz="1800" dirty="0" smtClean="0">
                <a:latin typeface="Bookman Old Style"/>
                <a:ea typeface="Times New Roman"/>
              </a:rPr>
              <a:t>The concept of a shortest path deserves some explanation. One way of measuring path length is the number of hops. </a:t>
            </a:r>
          </a:p>
          <a:p>
            <a:pPr algn="just"/>
            <a:endParaRPr lang="en-US" sz="1800" dirty="0" smtClean="0"/>
          </a:p>
          <a:p>
            <a:endParaRPr lang="en-US" sz="1800" dirty="0"/>
          </a:p>
        </p:txBody>
      </p:sp>
      <p:pic>
        <p:nvPicPr>
          <p:cNvPr id="4" name="Picture 4" descr="5-07"/>
          <p:cNvPicPr>
            <a:picLocks noChangeAspect="1" noChangeArrowheads="1"/>
          </p:cNvPicPr>
          <p:nvPr/>
        </p:nvPicPr>
        <p:blipFill>
          <a:blip r:embed="rId2"/>
          <a:srcRect/>
          <a:stretch>
            <a:fillRect/>
          </a:stretch>
        </p:blipFill>
        <p:spPr bwMode="auto">
          <a:xfrm>
            <a:off x="838200" y="1447800"/>
            <a:ext cx="6705600" cy="5171904"/>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52400"/>
            <a:ext cx="4800600" cy="1066800"/>
          </a:xfrm>
        </p:spPr>
        <p:txBody>
          <a:bodyPr>
            <a:normAutofit/>
          </a:bodyPr>
          <a:lstStyle/>
          <a:p>
            <a:r>
              <a:rPr lang="en-US" sz="3200" dirty="0" smtClean="0"/>
              <a:t>Distance Vector Routing</a:t>
            </a:r>
            <a:endParaRPr lang="en-US" sz="3200" dirty="0"/>
          </a:p>
        </p:txBody>
      </p:sp>
      <p:sp>
        <p:nvSpPr>
          <p:cNvPr id="3" name="Content Placeholder 2"/>
          <p:cNvSpPr>
            <a:spLocks noGrp="1"/>
          </p:cNvSpPr>
          <p:nvPr>
            <p:ph idx="1"/>
          </p:nvPr>
        </p:nvSpPr>
        <p:spPr>
          <a:xfrm>
            <a:off x="0" y="762000"/>
            <a:ext cx="9144000" cy="6096000"/>
          </a:xfrm>
        </p:spPr>
        <p:txBody>
          <a:bodyPr>
            <a:normAutofit/>
          </a:bodyPr>
          <a:lstStyle/>
          <a:p>
            <a:pPr indent="457200" algn="just"/>
            <a:r>
              <a:rPr lang="en-US" sz="2000" dirty="0" smtClean="0">
                <a:latin typeface="Bookman Old Style"/>
                <a:ea typeface="Times New Roman"/>
              </a:rPr>
              <a:t>Two dynamic algorithms in particular, distance vector routing and link state routing, are the most popular. </a:t>
            </a:r>
            <a:endParaRPr lang="en-US" sz="2000" dirty="0" smtClean="0"/>
          </a:p>
          <a:p>
            <a:r>
              <a:rPr lang="en-US" sz="2000" dirty="0">
                <a:latin typeface="Bookman Old Style"/>
                <a:ea typeface="Times New Roman"/>
              </a:rPr>
              <a:t>Distance vector routing algorithms operate by having each router maintain a table (</a:t>
            </a:r>
            <a:r>
              <a:rPr lang="en-US" sz="2000" dirty="0" err="1">
                <a:latin typeface="Bookman Old Style"/>
                <a:ea typeface="Times New Roman"/>
              </a:rPr>
              <a:t>i.e</a:t>
            </a:r>
            <a:r>
              <a:rPr lang="en-US" sz="2000" dirty="0">
                <a:latin typeface="Bookman Old Style"/>
                <a:ea typeface="Times New Roman"/>
              </a:rPr>
              <a:t>, a vector) giving the best known distance to each destination and which line to use to get there. </a:t>
            </a:r>
          </a:p>
          <a:p>
            <a:r>
              <a:rPr lang="en-US" sz="2000" dirty="0">
                <a:latin typeface="Bookman Old Style"/>
                <a:ea typeface="Times New Roman"/>
              </a:rPr>
              <a:t>The distance vector routing algorithm is sometimes called by other names, most commonly the distributed Bellman-Ford routing algorithm and the Ford-Fulkerson algorithm, </a:t>
            </a:r>
          </a:p>
          <a:p>
            <a:endParaRPr lang="en-US" sz="2000" dirty="0"/>
          </a:p>
        </p:txBody>
      </p:sp>
      <p:pic>
        <p:nvPicPr>
          <p:cNvPr id="4" name="Picture 5" descr="5-09"/>
          <p:cNvPicPr>
            <a:picLocks noChangeAspect="1" noChangeArrowheads="1"/>
          </p:cNvPicPr>
          <p:nvPr/>
        </p:nvPicPr>
        <p:blipFill>
          <a:blip r:embed="rId2"/>
          <a:srcRect/>
          <a:stretch>
            <a:fillRect/>
          </a:stretch>
        </p:blipFill>
        <p:spPr bwMode="auto">
          <a:xfrm>
            <a:off x="1905000" y="3352800"/>
            <a:ext cx="5791200" cy="3288451"/>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4343400" cy="944562"/>
          </a:xfrm>
        </p:spPr>
        <p:txBody>
          <a:bodyPr>
            <a:normAutofit/>
          </a:bodyPr>
          <a:lstStyle/>
          <a:p>
            <a:r>
              <a:rPr lang="en-US" sz="3200" b="1" dirty="0"/>
              <a:t>Link State </a:t>
            </a:r>
            <a:r>
              <a:rPr lang="en-US" sz="3200" b="1" dirty="0" smtClean="0"/>
              <a:t>Routing</a:t>
            </a:r>
            <a:endParaRPr lang="en-US" sz="3200" dirty="0"/>
          </a:p>
        </p:txBody>
      </p:sp>
      <p:sp>
        <p:nvSpPr>
          <p:cNvPr id="3" name="Content Placeholder 2"/>
          <p:cNvSpPr>
            <a:spLocks noGrp="1"/>
          </p:cNvSpPr>
          <p:nvPr>
            <p:ph idx="1"/>
          </p:nvPr>
        </p:nvSpPr>
        <p:spPr>
          <a:xfrm>
            <a:off x="0" y="838200"/>
            <a:ext cx="9144000" cy="6019800"/>
          </a:xfrm>
        </p:spPr>
        <p:txBody>
          <a:bodyPr>
            <a:normAutofit/>
          </a:bodyPr>
          <a:lstStyle/>
          <a:p>
            <a:r>
              <a:rPr lang="en-US" sz="2000" dirty="0"/>
              <a:t>Distance vector routing algorithm was replaced by an entirely new algorithm, now called link state routing. Variants of link state routing are now widely used.</a:t>
            </a:r>
            <a:endParaRPr lang="en-US" sz="2000" dirty="0" smtClean="0"/>
          </a:p>
          <a:p>
            <a:r>
              <a:rPr lang="en-US" sz="2000" dirty="0"/>
              <a:t>The idea behind link state routing is simple and can be stated as five parts. Each router must do the following:</a:t>
            </a:r>
            <a:endParaRPr lang="en-US" sz="2000" dirty="0" smtClean="0"/>
          </a:p>
          <a:p>
            <a:pPr lvl="0"/>
            <a:r>
              <a:rPr lang="en-US" sz="2000" dirty="0"/>
              <a:t>Discover its neighbors and learn their network addresses.</a:t>
            </a:r>
            <a:endParaRPr lang="en-US" sz="2000" dirty="0" smtClean="0"/>
          </a:p>
          <a:p>
            <a:pPr lvl="0"/>
            <a:r>
              <a:rPr lang="en-US" sz="2000" dirty="0"/>
              <a:t>Measure the delay or cost to each of its neighbors.</a:t>
            </a:r>
            <a:endParaRPr lang="en-US" sz="2000" dirty="0" smtClean="0"/>
          </a:p>
          <a:p>
            <a:pPr lvl="0"/>
            <a:r>
              <a:rPr lang="en-US" sz="2000" dirty="0"/>
              <a:t>Construct a packet telling all it has just learned.</a:t>
            </a:r>
            <a:endParaRPr lang="en-US" sz="2000" dirty="0" smtClean="0"/>
          </a:p>
          <a:p>
            <a:pPr lvl="0"/>
            <a:r>
              <a:rPr lang="en-US" sz="2000" dirty="0"/>
              <a:t>Send this packet to all other routers.</a:t>
            </a:r>
            <a:endParaRPr lang="en-US" sz="2000" dirty="0" smtClean="0"/>
          </a:p>
          <a:p>
            <a:pPr lvl="0"/>
            <a:r>
              <a:rPr lang="en-US" sz="2000" dirty="0"/>
              <a:t>Compute the shortest path to every other router.</a:t>
            </a:r>
            <a:endParaRPr lang="en-US" sz="2000" dirty="0" smtClean="0"/>
          </a:p>
          <a:p>
            <a:endParaRPr lang="en-US" dirty="0"/>
          </a:p>
        </p:txBody>
      </p:sp>
      <p:pic>
        <p:nvPicPr>
          <p:cNvPr id="4" name="Picture 5" descr="5-13"/>
          <p:cNvPicPr>
            <a:picLocks noChangeAspect="1" noChangeArrowheads="1"/>
          </p:cNvPicPr>
          <p:nvPr/>
        </p:nvPicPr>
        <p:blipFill>
          <a:blip r:embed="rId2"/>
          <a:srcRect/>
          <a:stretch>
            <a:fillRect/>
          </a:stretch>
        </p:blipFill>
        <p:spPr bwMode="auto">
          <a:xfrm>
            <a:off x="228600" y="4267200"/>
            <a:ext cx="8231187" cy="2393950"/>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4724400" cy="1020762"/>
          </a:xfrm>
        </p:spPr>
        <p:txBody>
          <a:bodyPr>
            <a:normAutofit/>
          </a:bodyPr>
          <a:lstStyle/>
          <a:p>
            <a:r>
              <a:rPr lang="en-US" sz="3200" b="1" dirty="0"/>
              <a:t>Broadcast Routing</a:t>
            </a:r>
            <a:endParaRPr lang="en-US" sz="3200" dirty="0"/>
          </a:p>
        </p:txBody>
      </p:sp>
      <p:sp>
        <p:nvSpPr>
          <p:cNvPr id="3" name="Content Placeholder 2"/>
          <p:cNvSpPr>
            <a:spLocks noGrp="1"/>
          </p:cNvSpPr>
          <p:nvPr>
            <p:ph idx="1"/>
          </p:nvPr>
        </p:nvSpPr>
        <p:spPr>
          <a:xfrm>
            <a:off x="0" y="838200"/>
            <a:ext cx="9144000" cy="6019800"/>
          </a:xfrm>
        </p:spPr>
        <p:txBody>
          <a:bodyPr/>
          <a:lstStyle/>
          <a:p>
            <a:r>
              <a:rPr lang="en-US" sz="2400" dirty="0"/>
              <a:t>In some applications, hosts need to send messages to many or all other hosts. Sending a packet to all destinations simultaneously is called </a:t>
            </a:r>
            <a:r>
              <a:rPr lang="en-US" sz="2400" dirty="0" smtClean="0"/>
              <a:t>broadcasting.</a:t>
            </a:r>
          </a:p>
          <a:p>
            <a:r>
              <a:rPr lang="en-US" sz="2400" dirty="0"/>
              <a:t>One broadcasting method that requires no special features from the subnet is for the source to simply send a distinct packet to each destination. </a:t>
            </a:r>
            <a:endParaRPr lang="en-US" sz="2400" dirty="0" smtClean="0"/>
          </a:p>
          <a:p>
            <a:endParaRPr lang="en-US" dirty="0"/>
          </a:p>
        </p:txBody>
      </p:sp>
      <p:pic>
        <p:nvPicPr>
          <p:cNvPr id="4" name="Picture 5" descr="5-16"/>
          <p:cNvPicPr>
            <a:picLocks noChangeAspect="1" noChangeArrowheads="1"/>
          </p:cNvPicPr>
          <p:nvPr/>
        </p:nvPicPr>
        <p:blipFill>
          <a:blip r:embed="rId2"/>
          <a:srcRect/>
          <a:stretch>
            <a:fillRect/>
          </a:stretch>
        </p:blipFill>
        <p:spPr bwMode="auto">
          <a:xfrm>
            <a:off x="533400" y="4024313"/>
            <a:ext cx="7978775" cy="2757487"/>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sz="3600" dirty="0"/>
              <a:t>Multicast Routing</a:t>
            </a:r>
          </a:p>
        </p:txBody>
      </p:sp>
      <p:sp>
        <p:nvSpPr>
          <p:cNvPr id="3" name="Content Placeholder 2"/>
          <p:cNvSpPr>
            <a:spLocks noGrp="1"/>
          </p:cNvSpPr>
          <p:nvPr>
            <p:ph idx="1"/>
          </p:nvPr>
        </p:nvSpPr>
        <p:spPr>
          <a:xfrm>
            <a:off x="0" y="838200"/>
            <a:ext cx="9144000" cy="6019800"/>
          </a:xfrm>
        </p:spPr>
        <p:txBody>
          <a:bodyPr>
            <a:normAutofit/>
          </a:bodyPr>
          <a:lstStyle/>
          <a:p>
            <a:r>
              <a:rPr lang="en-US" sz="2000" dirty="0"/>
              <a:t>Sending a message to </a:t>
            </a:r>
            <a:r>
              <a:rPr lang="en-US" sz="2000" dirty="0" smtClean="0"/>
              <a:t>a </a:t>
            </a:r>
            <a:r>
              <a:rPr lang="en-US" sz="2000" dirty="0"/>
              <a:t>group is called multicasting, and its routing algorithm is called multicast routing</a:t>
            </a:r>
            <a:r>
              <a:rPr lang="en-US" sz="2000" dirty="0" smtClean="0"/>
              <a:t>.</a:t>
            </a:r>
          </a:p>
          <a:p>
            <a:r>
              <a:rPr lang="en-US" sz="2000" dirty="0"/>
              <a:t>Multicasting requires group management.</a:t>
            </a:r>
          </a:p>
        </p:txBody>
      </p:sp>
      <p:pic>
        <p:nvPicPr>
          <p:cNvPr id="4" name="Picture 6" descr="5-17"/>
          <p:cNvPicPr>
            <a:picLocks noChangeAspect="1" noChangeArrowheads="1"/>
          </p:cNvPicPr>
          <p:nvPr/>
        </p:nvPicPr>
        <p:blipFill>
          <a:blip r:embed="rId2"/>
          <a:srcRect/>
          <a:stretch>
            <a:fillRect/>
          </a:stretch>
        </p:blipFill>
        <p:spPr bwMode="auto">
          <a:xfrm>
            <a:off x="1295400" y="2286000"/>
            <a:ext cx="6032500" cy="4138612"/>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Congestion Control Algorithm</a:t>
            </a:r>
          </a:p>
        </p:txBody>
      </p:sp>
      <p:sp>
        <p:nvSpPr>
          <p:cNvPr id="3" name="Content Placeholder 2"/>
          <p:cNvSpPr>
            <a:spLocks noGrp="1"/>
          </p:cNvSpPr>
          <p:nvPr>
            <p:ph idx="1"/>
          </p:nvPr>
        </p:nvSpPr>
        <p:spPr>
          <a:xfrm>
            <a:off x="0" y="990600"/>
            <a:ext cx="9144000" cy="5867400"/>
          </a:xfrm>
        </p:spPr>
        <p:txBody>
          <a:bodyPr>
            <a:normAutofit/>
          </a:bodyPr>
          <a:lstStyle/>
          <a:p>
            <a:r>
              <a:rPr lang="en-US" sz="2400" dirty="0"/>
              <a:t>When too many packets are present in (a part of) the subnet, performance degrades. This situation is called congestion</a:t>
            </a:r>
            <a:r>
              <a:rPr lang="en-US" sz="2400" dirty="0" smtClean="0"/>
              <a:t>.</a:t>
            </a:r>
          </a:p>
          <a:p>
            <a:r>
              <a:rPr lang="en-US" sz="2400" dirty="0"/>
              <a:t>When the number of packets dumped into the subnet by the hosts is within its carrying capacity, they are all delivered and the number delivered is proportional to the number sent</a:t>
            </a:r>
            <a:r>
              <a:rPr lang="en-US" sz="2400" dirty="0" smtClean="0"/>
              <a:t>.</a:t>
            </a:r>
          </a:p>
          <a:p>
            <a:r>
              <a:rPr lang="en-US" sz="4400" u="sng" dirty="0" smtClean="0"/>
              <a:t>Algorithms :</a:t>
            </a:r>
          </a:p>
          <a:p>
            <a:pPr>
              <a:buFontTx/>
              <a:buChar char="•"/>
            </a:pPr>
            <a:r>
              <a:rPr lang="en-US" sz="2400" dirty="0" smtClean="0"/>
              <a:t>General Principles of Congestion Control</a:t>
            </a:r>
          </a:p>
          <a:p>
            <a:pPr>
              <a:buFontTx/>
              <a:buChar char="•"/>
            </a:pPr>
            <a:r>
              <a:rPr lang="en-US" sz="2400" dirty="0" smtClean="0"/>
              <a:t>Congestion Prevention Policies</a:t>
            </a:r>
          </a:p>
          <a:p>
            <a:pPr>
              <a:buFontTx/>
              <a:buChar char="•"/>
            </a:pPr>
            <a:r>
              <a:rPr lang="en-US" sz="2400" dirty="0" smtClean="0"/>
              <a:t>Congestion Control in Virtual-Circuit Subnets</a:t>
            </a:r>
          </a:p>
          <a:p>
            <a:pPr>
              <a:buFontTx/>
              <a:buChar char="•"/>
            </a:pPr>
            <a:r>
              <a:rPr lang="en-US" sz="2400" dirty="0" smtClean="0"/>
              <a:t>Congestion Control in Datagram Subnets</a:t>
            </a:r>
          </a:p>
          <a:p>
            <a:endParaRPr lang="en-US" sz="2400" dirty="0"/>
          </a:p>
        </p:txBody>
      </p:sp>
      <p:pic>
        <p:nvPicPr>
          <p:cNvPr id="4" name="Picture 5" descr="5-25"/>
          <p:cNvPicPr>
            <a:picLocks noChangeAspect="1" noChangeArrowheads="1"/>
          </p:cNvPicPr>
          <p:nvPr/>
        </p:nvPicPr>
        <p:blipFill>
          <a:blip r:embed="rId2"/>
          <a:srcRect/>
          <a:stretch>
            <a:fillRect/>
          </a:stretch>
        </p:blipFill>
        <p:spPr bwMode="auto">
          <a:xfrm>
            <a:off x="5943600" y="2971800"/>
            <a:ext cx="3200400" cy="2895600"/>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t>General </a:t>
            </a:r>
            <a:r>
              <a:rPr lang="en-US" b="1" dirty="0"/>
              <a:t>Principles of Congestion </a:t>
            </a:r>
            <a:r>
              <a:rPr lang="en-US" b="1" dirty="0" smtClean="0"/>
              <a:t>Control</a:t>
            </a:r>
            <a:endParaRPr lang="en-US" dirty="0"/>
          </a:p>
        </p:txBody>
      </p:sp>
      <p:sp>
        <p:nvSpPr>
          <p:cNvPr id="3" name="Content Placeholder 2"/>
          <p:cNvSpPr>
            <a:spLocks noGrp="1"/>
          </p:cNvSpPr>
          <p:nvPr>
            <p:ph idx="1"/>
          </p:nvPr>
        </p:nvSpPr>
        <p:spPr>
          <a:xfrm>
            <a:off x="0" y="1143000"/>
            <a:ext cx="9144000" cy="5715000"/>
          </a:xfrm>
        </p:spPr>
        <p:txBody>
          <a:bodyPr>
            <a:normAutofit/>
          </a:bodyPr>
          <a:lstStyle/>
          <a:p>
            <a:pPr lvl="0"/>
            <a:r>
              <a:rPr lang="en-US" sz="3600" dirty="0"/>
              <a:t>Monitor the system to detect when and where congestion occurs.</a:t>
            </a:r>
            <a:endParaRPr lang="en-US" sz="3600" dirty="0" smtClean="0"/>
          </a:p>
          <a:p>
            <a:pPr lvl="0"/>
            <a:r>
              <a:rPr lang="en-US" sz="3600" dirty="0"/>
              <a:t>Pass this information to places where action can be taken.</a:t>
            </a:r>
            <a:endParaRPr lang="en-US" sz="3600" dirty="0" smtClean="0"/>
          </a:p>
          <a:p>
            <a:pPr lvl="0"/>
            <a:r>
              <a:rPr lang="en-US" sz="3600" dirty="0"/>
              <a:t>Adjust system operation to correct the problem.</a:t>
            </a:r>
            <a:endParaRPr lang="en-US" sz="3600" dirty="0" smtClean="0"/>
          </a:p>
          <a:p>
            <a:pPr>
              <a:buNone/>
            </a:pPr>
            <a:endParaRPr lang="en-US" sz="3600"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Congestion Prevention Policies</a:t>
            </a:r>
            <a:endParaRPr lang="en-US" dirty="0"/>
          </a:p>
        </p:txBody>
      </p:sp>
      <p:pic>
        <p:nvPicPr>
          <p:cNvPr id="4" name="Picture 5" descr="5-26"/>
          <p:cNvPicPr>
            <a:picLocks noChangeAspect="1" noChangeArrowheads="1"/>
          </p:cNvPicPr>
          <p:nvPr/>
        </p:nvPicPr>
        <p:blipFill>
          <a:blip r:embed="rId2"/>
          <a:srcRect/>
          <a:stretch>
            <a:fillRect/>
          </a:stretch>
        </p:blipFill>
        <p:spPr bwMode="auto">
          <a:xfrm>
            <a:off x="457200" y="1143000"/>
            <a:ext cx="8305800" cy="5498640"/>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Congestion Control in Virtual-Circuit Subnets</a:t>
            </a:r>
            <a:endParaRPr lang="en-US" dirty="0"/>
          </a:p>
        </p:txBody>
      </p:sp>
      <p:sp>
        <p:nvSpPr>
          <p:cNvPr id="3" name="Content Placeholder 2"/>
          <p:cNvSpPr>
            <a:spLocks noGrp="1"/>
          </p:cNvSpPr>
          <p:nvPr>
            <p:ph idx="1"/>
          </p:nvPr>
        </p:nvSpPr>
        <p:spPr>
          <a:xfrm>
            <a:off x="0" y="1219200"/>
            <a:ext cx="9144000" cy="5638800"/>
          </a:xfrm>
        </p:spPr>
        <p:txBody>
          <a:bodyPr>
            <a:normAutofit/>
          </a:bodyPr>
          <a:lstStyle/>
          <a:p>
            <a:r>
              <a:rPr lang="en-US" sz="2200" dirty="0"/>
              <a:t>In virtual-circuit subnets you can control congestion dynamically. </a:t>
            </a:r>
            <a:endParaRPr lang="en-US" sz="2200" dirty="0" smtClean="0"/>
          </a:p>
          <a:p>
            <a:r>
              <a:rPr lang="en-US" sz="2200" dirty="0"/>
              <a:t>One technique that is widely used is admission control. </a:t>
            </a:r>
            <a:endParaRPr lang="en-US" sz="2200" dirty="0" smtClean="0"/>
          </a:p>
          <a:p>
            <a:r>
              <a:rPr lang="en-US" sz="2200" dirty="0"/>
              <a:t>The idea is simple: once congestion has been signaled, no more virtual circuits are set up until the problem has gone away. </a:t>
            </a:r>
            <a:endParaRPr lang="en-US" sz="2200" dirty="0" smtClean="0"/>
          </a:p>
          <a:p>
            <a:r>
              <a:rPr lang="en-US" sz="2200" dirty="0"/>
              <a:t>An alternative approach is to allow new virtual circuits but carefully route all new virtual circuits around problem areas. For example, consider the subnet of </a:t>
            </a:r>
            <a:r>
              <a:rPr lang="en-US" sz="2200" u="sng" dirty="0"/>
              <a:t>Fig</a:t>
            </a:r>
            <a:endParaRPr lang="en-US" sz="2200" dirty="0"/>
          </a:p>
        </p:txBody>
      </p:sp>
      <p:pic>
        <p:nvPicPr>
          <p:cNvPr id="4" name="Picture 5" descr="5-27"/>
          <p:cNvPicPr>
            <a:picLocks noChangeAspect="1" noChangeArrowheads="1"/>
          </p:cNvPicPr>
          <p:nvPr/>
        </p:nvPicPr>
        <p:blipFill>
          <a:blip r:embed="rId2"/>
          <a:srcRect/>
          <a:stretch>
            <a:fillRect/>
          </a:stretch>
        </p:blipFill>
        <p:spPr bwMode="auto">
          <a:xfrm>
            <a:off x="619125" y="3889375"/>
            <a:ext cx="7762875" cy="2968625"/>
          </a:xfrm>
          <a:prstGeom prst="rect">
            <a:avLst/>
          </a:prstGeom>
          <a:noFill/>
        </p:spPr>
      </p:pic>
      <p:sp>
        <p:nvSpPr>
          <p:cNvPr id="5" name="Slide Number Placeholder 4"/>
          <p:cNvSpPr>
            <a:spLocks noGrp="1"/>
          </p:cNvSpPr>
          <p:nvPr>
            <p:ph type="sldNum" sz="quarter" idx="12"/>
          </p:nvPr>
        </p:nvSpPr>
        <p:spPr/>
        <p:txBody>
          <a:bodyPr/>
          <a:lstStyle/>
          <a:p>
            <a:fld id="{A2D5291B-CFB0-4976-BD97-71686DC37D00}"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a:t>Congestion Control in Datagram Subnets</a:t>
            </a:r>
          </a:p>
        </p:txBody>
      </p:sp>
      <p:sp>
        <p:nvSpPr>
          <p:cNvPr id="3" name="Content Placeholder 2"/>
          <p:cNvSpPr>
            <a:spLocks noGrp="1"/>
          </p:cNvSpPr>
          <p:nvPr>
            <p:ph idx="1"/>
          </p:nvPr>
        </p:nvSpPr>
        <p:spPr>
          <a:xfrm>
            <a:off x="0" y="1219200"/>
            <a:ext cx="9144000" cy="5410200"/>
          </a:xfrm>
        </p:spPr>
        <p:txBody>
          <a:bodyPr>
            <a:normAutofit/>
          </a:bodyPr>
          <a:lstStyle/>
          <a:p>
            <a:r>
              <a:rPr lang="en-US" dirty="0"/>
              <a:t>Each router can easily monitor the utilization of its output lines and other </a:t>
            </a:r>
            <a:r>
              <a:rPr lang="en-US" dirty="0" smtClean="0"/>
              <a:t>resources.</a:t>
            </a:r>
          </a:p>
          <a:p>
            <a:r>
              <a:rPr lang="en-US" dirty="0"/>
              <a:t>For example, it can associate with each line a real variable, u, whose value, between 0.0 and 1.0, reflects the recent utilization of that line. </a:t>
            </a:r>
            <a:endParaRPr lang="en-US" dirty="0" smtClean="0"/>
          </a:p>
          <a:p>
            <a:r>
              <a:rPr lang="en-US" dirty="0"/>
              <a:t>Whenever u moves above the threshold, the output line enters a ''warning'' </a:t>
            </a:r>
            <a:r>
              <a:rPr lang="en-US" dirty="0" smtClean="0"/>
              <a:t>state.</a:t>
            </a:r>
          </a:p>
          <a:p>
            <a:r>
              <a:rPr lang="en-US" dirty="0"/>
              <a:t>Each newly-arriving packet is checked to see if its output line is in warning state. Following are several alternatives for taking action for warning state</a:t>
            </a:r>
            <a:r>
              <a:rPr lang="en-US" dirty="0" smtClean="0"/>
              <a: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r>
              <a:rPr lang="en-US" b="1" u="sng" dirty="0" smtClean="0"/>
              <a:t>The Warning Bit: </a:t>
            </a:r>
          </a:p>
          <a:p>
            <a:r>
              <a:rPr lang="en-US" dirty="0" smtClean="0"/>
              <a:t>The </a:t>
            </a:r>
            <a:r>
              <a:rPr lang="en-US" dirty="0"/>
              <a:t>old DECNET architecture signaled the warning state by setting a special bit in the packet's header</a:t>
            </a:r>
            <a:r>
              <a:rPr lang="en-US" dirty="0" smtClean="0"/>
              <a:t>.</a:t>
            </a:r>
          </a:p>
          <a:p>
            <a:r>
              <a:rPr lang="en-US" dirty="0"/>
              <a:t>When the packet arrived at its destination, the transport entity copied the bit into the next acknowledgement sent back to the source. The source then cut back on traffic</a:t>
            </a:r>
            <a:r>
              <a:rPr lang="en-US" dirty="0" smtClean="0"/>
              <a:t>.</a:t>
            </a:r>
          </a:p>
          <a:p>
            <a:r>
              <a:rPr lang="en-US" b="1" u="sng" dirty="0"/>
              <a:t>Choke </a:t>
            </a:r>
            <a:r>
              <a:rPr lang="en-US" b="1" u="sng" dirty="0" smtClean="0"/>
              <a:t>Packets</a:t>
            </a:r>
          </a:p>
          <a:p>
            <a:r>
              <a:rPr lang="en-US" dirty="0"/>
              <a:t>In this approach, the router sends a choke packet back to the source host, giving it the destination found in the packet. </a:t>
            </a:r>
            <a:endParaRPr lang="en-US" dirty="0" smtClean="0"/>
          </a:p>
          <a:p>
            <a:r>
              <a:rPr lang="en-US" dirty="0"/>
              <a:t>The original packet is tagged (a header bit is turned on) so that it will not generate any more choke packets farther along the path and is then forwarded in the usual way</a:t>
            </a:r>
            <a:r>
              <a:rPr lang="en-US" dirty="0" smtClean="0"/>
              <a:t>.</a:t>
            </a:r>
          </a:p>
          <a:p>
            <a:r>
              <a:rPr lang="en-US" b="1" dirty="0"/>
              <a:t>Hop-by-Hop Choke Packets</a:t>
            </a:r>
            <a:endParaRPr lang="en-US" dirty="0" smtClean="0"/>
          </a:p>
          <a:p>
            <a:r>
              <a:rPr lang="en-US" dirty="0"/>
              <a:t>At high speeds or over long distances, sending a choke packet to the source hosts does not work well because the reaction is so slow. </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2D5291B-CFB0-4976-BD97-71686DC37D00}"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1428</Words>
  <Application>Microsoft Office PowerPoint</Application>
  <PresentationFormat>On-screen Show (4:3)</PresentationFormat>
  <Paragraphs>139</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The Network Layer  </vt:lpstr>
      <vt:lpstr>Slide 2</vt:lpstr>
      <vt:lpstr>Slide 3</vt:lpstr>
      <vt:lpstr>Slide 4</vt:lpstr>
      <vt:lpstr>Slide 5</vt:lpstr>
      <vt:lpstr>Slide 6</vt:lpstr>
      <vt:lpstr>Slide 7</vt:lpstr>
      <vt:lpstr>Slide 8</vt:lpstr>
      <vt:lpstr>Slide 9</vt:lpstr>
      <vt:lpstr>Slide 10</vt:lpstr>
      <vt:lpstr>Shortest Path Routing</vt:lpstr>
      <vt:lpstr>Distance Vector Routing</vt:lpstr>
      <vt:lpstr>Link State Routing</vt:lpstr>
      <vt:lpstr>Broadcast Routing</vt:lpstr>
      <vt:lpstr>Multicast Routing</vt:lpstr>
      <vt:lpstr>Congestion Control Algorithm</vt:lpstr>
      <vt:lpstr>General Principles of Congestion Control</vt:lpstr>
      <vt:lpstr>Congestion Prevention Policies</vt:lpstr>
      <vt:lpstr>Congestion Control in Virtual-Circuit Subnets</vt:lpstr>
      <vt:lpstr>Congestion Control in Datagram Subnets</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Network Layer  </dc:title>
  <dc:creator>admin</dc:creator>
  <cp:lastModifiedBy>Administrator</cp:lastModifiedBy>
  <cp:revision>41</cp:revision>
  <dcterms:created xsi:type="dcterms:W3CDTF">2012-10-01T06:41:34Z</dcterms:created>
  <dcterms:modified xsi:type="dcterms:W3CDTF">2015-09-03T04:41:29Z</dcterms:modified>
</cp:coreProperties>
</file>