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60" r:id="rId8"/>
    <p:sldId id="278" r:id="rId9"/>
    <p:sldId id="279" r:id="rId10"/>
    <p:sldId id="287" r:id="rId11"/>
    <p:sldId id="281" r:id="rId12"/>
    <p:sldId id="282" r:id="rId13"/>
    <p:sldId id="283" r:id="rId14"/>
    <p:sldId id="286" r:id="rId15"/>
    <p:sldId id="284" r:id="rId16"/>
    <p:sldId id="285" r:id="rId17"/>
    <p:sldId id="288" r:id="rId18"/>
    <p:sldId id="268" r:id="rId19"/>
    <p:sldId id="269" r:id="rId20"/>
    <p:sldId id="270" r:id="rId21"/>
    <p:sldId id="271" r:id="rId22"/>
    <p:sldId id="28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72703-BCAB-4CE9-B8DB-598029A19A8A}" type="datetimeFigureOut">
              <a:rPr lang="en-US" smtClean="0"/>
              <a:pPr/>
              <a:t>04/09/2012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2D619-C38D-4CD1-9498-F355EFB52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0" y="1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</a:rPr>
              <a:t>Computer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14400"/>
            <a:ext cx="8686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word computer comes from the word “compute” which means, to calculate”</a:t>
            </a:r>
          </a:p>
          <a:p>
            <a:endParaRPr lang="en-US" sz="2800" dirty="0" smtClean="0"/>
          </a:p>
          <a:p>
            <a:r>
              <a:rPr lang="en-US" sz="2800" dirty="0" smtClean="0"/>
              <a:t>There by ,a computer is an electronic device that can perform arithmetic operations at high speed.</a:t>
            </a:r>
          </a:p>
          <a:p>
            <a:endParaRPr lang="en-US" sz="2800" dirty="0" smtClean="0"/>
          </a:p>
          <a:p>
            <a:r>
              <a:rPr lang="en-US" sz="2800" dirty="0" smtClean="0"/>
              <a:t>A computer is also called a data processor because it can store , process, and retrieve data whenever desired.</a:t>
            </a:r>
          </a:p>
          <a:p>
            <a:endParaRPr lang="en-US" sz="2800" dirty="0" smtClean="0"/>
          </a:p>
          <a:p>
            <a:r>
              <a:rPr lang="en-US" sz="2800" dirty="0" smtClean="0"/>
              <a:t>A computer is an electronic device that accept data from input devices ,processing on it and display/result.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76400"/>
            <a:ext cx="806149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09800" y="304800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</a:rPr>
              <a:t>Data Processing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115669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Characteristics of Computer</a:t>
            </a:r>
            <a:endParaRPr lang="en-US" sz="3600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143000"/>
            <a:ext cx="8077200" cy="6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286000"/>
            <a:ext cx="8001000" cy="975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581400"/>
            <a:ext cx="802702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5573715"/>
            <a:ext cx="7848600" cy="97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153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200400"/>
            <a:ext cx="8001000" cy="81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1785" y="4343400"/>
            <a:ext cx="833741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" y="457200"/>
            <a:ext cx="78105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66294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Evolution of computer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79" y="990600"/>
            <a:ext cx="9082521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66294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Evolution of computer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85915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239381"/>
            <a:ext cx="4495800" cy="713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6172200" cy="838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Generation of computer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838200"/>
            <a:ext cx="8901544" cy="782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00200"/>
            <a:ext cx="8905374" cy="1076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514600"/>
            <a:ext cx="739139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048000"/>
            <a:ext cx="9144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104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94338"/>
            <a:ext cx="9144000" cy="38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543800" cy="6858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Types of Computer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685800"/>
            <a:ext cx="899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According to the logic computer can categorized as follows 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219200"/>
            <a:ext cx="899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</a:rPr>
              <a:t>Analog Computer:-</a:t>
            </a:r>
            <a:r>
              <a:rPr lang="en-US" sz="2400" dirty="0" smtClean="0"/>
              <a:t>It can processes on analog data </a:t>
            </a:r>
          </a:p>
          <a:p>
            <a:endParaRPr lang="en-US" sz="10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</a:rPr>
              <a:t>Digital Computer:- </a:t>
            </a:r>
            <a:r>
              <a:rPr lang="en-US" sz="2400" dirty="0" smtClean="0"/>
              <a:t>It can processes on discrete data.</a:t>
            </a:r>
          </a:p>
          <a:p>
            <a:endParaRPr lang="en-US" sz="10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</a:rPr>
              <a:t>Hybrid Computer:- </a:t>
            </a:r>
            <a:r>
              <a:rPr lang="en-US" sz="2400" dirty="0" smtClean="0"/>
              <a:t>It is a combination of analog and digital computer.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124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According to the size of computer can categorized as follows 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200" y="3796367"/>
            <a:ext cx="8991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</a:rPr>
              <a:t>Micro Computer :-  </a:t>
            </a:r>
            <a:r>
              <a:rPr lang="en-US" sz="2400" dirty="0" smtClean="0"/>
              <a:t>It can also divided into following types</a:t>
            </a:r>
          </a:p>
          <a:p>
            <a:r>
              <a:rPr lang="en-US" sz="2400" dirty="0" smtClean="0"/>
              <a:t>		          	1)  Personal Computer (PC)</a:t>
            </a:r>
          </a:p>
          <a:p>
            <a:r>
              <a:rPr lang="en-US" sz="2400" dirty="0" smtClean="0"/>
              <a:t>			2)  Workstation</a:t>
            </a:r>
          </a:p>
          <a:p>
            <a:r>
              <a:rPr lang="en-US" sz="2400" dirty="0" smtClean="0"/>
              <a:t>			3)  Notebook Computer ( Laptop)</a:t>
            </a:r>
          </a:p>
          <a:p>
            <a:endParaRPr lang="en-US" sz="10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</a:rPr>
              <a:t>Mini Computer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</a:rPr>
              <a:t>Mainframe Computer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</a:rPr>
              <a:t>Super Computer</a:t>
            </a:r>
            <a:endParaRPr lang="en-US" sz="2400" dirty="0" smtClean="0"/>
          </a:p>
          <a:p>
            <a:endParaRPr lang="en-US" sz="1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115669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Block Diagram of Computer</a:t>
            </a:r>
            <a:endParaRPr lang="en-US" sz="3600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9066267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8839200" cy="90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143000"/>
            <a:ext cx="8458200" cy="2302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581400"/>
            <a:ext cx="845670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495800"/>
            <a:ext cx="8229600" cy="2258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879" y="533400"/>
            <a:ext cx="861332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822929"/>
            <a:ext cx="8861676" cy="290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9" y="838200"/>
            <a:ext cx="841785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362200"/>
            <a:ext cx="869216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8600" y="2286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Arithmetic and Logical Unit ( ALU)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17526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Control Unit ( CU )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33528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Central Processing Unit ( CPU )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399" y="3962400"/>
            <a:ext cx="5867401" cy="103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5105399"/>
            <a:ext cx="4953000" cy="34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199" y="5638800"/>
            <a:ext cx="649356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219200" y="1"/>
            <a:ext cx="670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</a:rPr>
              <a:t>Two Types of Storage</a:t>
            </a:r>
            <a:endParaRPr lang="en-US" sz="4400" dirty="0">
              <a:solidFill>
                <a:srgbClr val="C0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1280" y="990600"/>
            <a:ext cx="3398520" cy="558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6211" y="1769600"/>
            <a:ext cx="7627189" cy="447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28599"/>
            <a:ext cx="3962400" cy="621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371600"/>
            <a:ext cx="8153400" cy="4991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0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The Five Basic Operations of a Computer System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720" y="838200"/>
            <a:ext cx="897128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865086"/>
            <a:ext cx="8229600" cy="103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1" y="3200400"/>
            <a:ext cx="899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" y="4800600"/>
            <a:ext cx="89269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" y="6019800"/>
            <a:ext cx="88011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 descr="http://images.slidesharecdn.com/inputoutputdevices-110224234338-phpapp02/95/slide-3-728.jpg?129861264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-76200"/>
            <a:ext cx="9144000" cy="8340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algn="ctr"/>
            <a:r>
              <a:rPr lang="en-US" sz="4000" dirty="0" smtClean="0">
                <a:solidFill>
                  <a:srgbClr val="C00000"/>
                </a:solidFill>
              </a:rPr>
              <a:t>INPUT DEVICES</a:t>
            </a:r>
          </a:p>
          <a:p>
            <a:r>
              <a:rPr lang="en-US" sz="3200" dirty="0" smtClean="0">
                <a:solidFill>
                  <a:srgbClr val="C00000"/>
                </a:solidFill>
              </a:rPr>
              <a:t>Keyboard</a:t>
            </a:r>
            <a:r>
              <a:rPr lang="en-US" sz="3200" u="sng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/>
              <a:t>is </a:t>
            </a:r>
            <a:r>
              <a:rPr lang="en-US" sz="2000" dirty="0"/>
              <a:t>the most common type of input </a:t>
            </a:r>
            <a:r>
              <a:rPr lang="en-US" sz="2000" dirty="0" smtClean="0"/>
              <a:t>device. Ordinary </a:t>
            </a:r>
            <a:r>
              <a:rPr lang="en-US" sz="2000" dirty="0"/>
              <a:t>computer keyboards have their keys arranged </a:t>
            </a:r>
            <a:r>
              <a:rPr lang="en-US" sz="2000" dirty="0" smtClean="0"/>
              <a:t>in a </a:t>
            </a:r>
            <a:r>
              <a:rPr lang="en-US" sz="2000" dirty="0"/>
              <a:t>similar way to those on a typewriter. </a:t>
            </a:r>
            <a:endParaRPr lang="en-US" dirty="0" smtClean="0"/>
          </a:p>
          <a:p>
            <a:endParaRPr lang="en-US" dirty="0" smtClean="0"/>
          </a:p>
          <a:p>
            <a:r>
              <a:rPr lang="en-US" sz="2800" dirty="0">
                <a:solidFill>
                  <a:srgbClr val="C00000"/>
                </a:solidFill>
              </a:rPr>
              <a:t>A mouse </a:t>
            </a:r>
            <a:r>
              <a:rPr lang="en-US" dirty="0"/>
              <a:t>is a pointing device. It is the next most </a:t>
            </a:r>
            <a:r>
              <a:rPr lang="en-US" dirty="0" smtClean="0"/>
              <a:t>common type </a:t>
            </a:r>
            <a:r>
              <a:rPr lang="en-US" dirty="0"/>
              <a:t>of input device after the keyboard. A mouse </a:t>
            </a:r>
            <a:r>
              <a:rPr lang="en-US" dirty="0" smtClean="0"/>
              <a:t>is moved </a:t>
            </a:r>
            <a:r>
              <a:rPr lang="en-US" dirty="0"/>
              <a:t>around by the user on a flat surface next to </a:t>
            </a:r>
            <a:r>
              <a:rPr lang="en-US" dirty="0" smtClean="0"/>
              <a:t>the computer.</a:t>
            </a:r>
          </a:p>
          <a:p>
            <a:endParaRPr lang="en-US" dirty="0" smtClean="0"/>
          </a:p>
          <a:p>
            <a:r>
              <a:rPr lang="en-US" sz="2800" dirty="0">
                <a:solidFill>
                  <a:srgbClr val="C00000"/>
                </a:solidFill>
              </a:rPr>
              <a:t>Touch pads &amp; trackballs </a:t>
            </a:r>
            <a:r>
              <a:rPr lang="en-US" dirty="0"/>
              <a:t>are the same, they are also </a:t>
            </a:r>
            <a:r>
              <a:rPr lang="en-US" dirty="0" smtClean="0"/>
              <a:t>types of </a:t>
            </a:r>
            <a:r>
              <a:rPr lang="en-US" dirty="0"/>
              <a:t>pointing devices. They are often used instead of </a:t>
            </a:r>
            <a:r>
              <a:rPr lang="en-US" dirty="0" smtClean="0"/>
              <a:t>mouse on </a:t>
            </a:r>
            <a:r>
              <a:rPr lang="en-US" dirty="0"/>
              <a:t>portable computers which are laptops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sz="2800" dirty="0" smtClean="0">
                <a:solidFill>
                  <a:srgbClr val="C00000"/>
                </a:solidFill>
              </a:rPr>
              <a:t>Joystick </a:t>
            </a:r>
            <a:r>
              <a:rPr lang="en-US" dirty="0" smtClean="0"/>
              <a:t>The </a:t>
            </a:r>
            <a:r>
              <a:rPr lang="en-US" dirty="0"/>
              <a:t>main use of joystick is to play computer games </a:t>
            </a:r>
            <a:r>
              <a:rPr lang="en-US" dirty="0" smtClean="0"/>
              <a:t>by controlling </a:t>
            </a:r>
            <a:r>
              <a:rPr lang="en-US" dirty="0"/>
              <a:t>the way that something moves on the screen</a:t>
            </a:r>
            <a:r>
              <a:rPr lang="en-US" dirty="0" smtClean="0"/>
              <a:t>. Joysticks </a:t>
            </a:r>
            <a:r>
              <a:rPr lang="en-US" dirty="0"/>
              <a:t>can be used to control movement from side </a:t>
            </a:r>
            <a:r>
              <a:rPr lang="en-US" dirty="0" smtClean="0"/>
              <a:t>to side</a:t>
            </a:r>
            <a:r>
              <a:rPr lang="en-US" dirty="0"/>
              <a:t>, up and down &amp; diagonally and horizontally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sz="2800" dirty="0">
                <a:solidFill>
                  <a:srgbClr val="C00000"/>
                </a:solidFill>
              </a:rPr>
              <a:t>Touch screen </a:t>
            </a:r>
            <a:r>
              <a:rPr lang="en-US" dirty="0"/>
              <a:t>can detect exactly where on its surface </a:t>
            </a:r>
            <a:r>
              <a:rPr lang="en-US" dirty="0" smtClean="0"/>
              <a:t>it has </a:t>
            </a:r>
            <a:r>
              <a:rPr lang="en-US" dirty="0"/>
              <a:t>been touched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sz="2800" dirty="0">
                <a:solidFill>
                  <a:srgbClr val="C00000"/>
                </a:solidFill>
              </a:rPr>
              <a:t>A scanner </a:t>
            </a:r>
            <a:r>
              <a:rPr lang="en-US" dirty="0"/>
              <a:t>can be used to input pictures or text into </a:t>
            </a:r>
            <a:r>
              <a:rPr lang="en-US" dirty="0" smtClean="0"/>
              <a:t>the computer</a:t>
            </a:r>
            <a:r>
              <a:rPr lang="en-US" dirty="0"/>
              <a:t>. There are 2 main types of scanners: hand -held &amp; flat – bed scanners work by passing a beam of bright light over an image.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9469"/>
            <a:ext cx="9144000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OUTPUT DEVICES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C00000"/>
                </a:solidFill>
              </a:rPr>
              <a:t>Monitors  </a:t>
            </a:r>
            <a:r>
              <a:rPr lang="en-US" dirty="0" smtClean="0"/>
              <a:t>A computer display is also called a </a:t>
            </a:r>
            <a:r>
              <a:rPr lang="en-US" i="1" dirty="0" smtClean="0"/>
              <a:t>display screen</a:t>
            </a:r>
            <a:r>
              <a:rPr lang="en-US" dirty="0" smtClean="0"/>
              <a:t> or </a:t>
            </a:r>
            <a:r>
              <a:rPr lang="en-US" i="1" dirty="0" smtClean="0"/>
              <a:t>video display terminal (VDT)</a:t>
            </a:r>
            <a:r>
              <a:rPr lang="en-US" dirty="0" smtClean="0"/>
              <a:t>. A monitor is a screen used to display the output. </a:t>
            </a:r>
          </a:p>
          <a:p>
            <a:r>
              <a:rPr lang="en-US" dirty="0" smtClean="0"/>
              <a:t>There are two forms of display: cathode-ray tubes (CRTs) and flat-panel display.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A CRT </a:t>
            </a:r>
            <a:r>
              <a:rPr lang="en-US" dirty="0" smtClean="0"/>
              <a:t>is a vacuum tube used as a display screen for a computer output device. Although the CRT means only a tube, it usually refers to all monitors.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flat-panel display </a:t>
            </a:r>
            <a:r>
              <a:rPr lang="en-US" dirty="0" smtClean="0"/>
              <a:t>Portable computers such as a lap top use flat panel displays, because they are more compact and consume less power than CRTs.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C00000"/>
                </a:solidFill>
              </a:rPr>
              <a:t>A printer </a:t>
            </a:r>
            <a:r>
              <a:rPr lang="en-US" dirty="0" smtClean="0"/>
              <a:t>is an output device that produces a </a:t>
            </a:r>
            <a:r>
              <a:rPr lang="en-US" i="1" dirty="0" smtClean="0"/>
              <a:t>hard copy</a:t>
            </a:r>
            <a:r>
              <a:rPr lang="en-US" dirty="0" smtClean="0"/>
              <a:t> of data. The resolution of printer output is expressed as DPI.</a:t>
            </a:r>
          </a:p>
          <a:p>
            <a:r>
              <a:rPr lang="en-US" dirty="0" smtClean="0"/>
              <a:t>printers can be classified into two forms according to the use of a hammer.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Impact Printers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smtClean="0"/>
              <a:t>Hammer hits ribbons, papers or print head. Dot-matrix and daisy-wheel printers are the example. Noisy.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Nonimpact Printers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smtClean="0"/>
              <a:t>They do not have the hammer and do not hit. An example is an ink-jet and laser printer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C00000"/>
                </a:solidFill>
              </a:rPr>
              <a:t>A plotter </a:t>
            </a:r>
            <a:r>
              <a:rPr lang="en-US" dirty="0" smtClean="0"/>
              <a:t>is a special-purpose output device that draws images with ink pens. That is, the plotter is a graphics printer for making sophisticated graphs, charts, maps, and three-dimensional graphics as well as high-quality colored documents.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C00000"/>
                </a:solidFill>
              </a:rPr>
              <a:t>Voice-Output Devices </a:t>
            </a:r>
            <a:r>
              <a:rPr lang="en-US" dirty="0" smtClean="0"/>
              <a:t>This device produces a human speech like sound, but actually is prerecorded vocalized sounds. Voice output is used in the telephone information system, where the requested number is reported using a voice output system.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</a:rPr>
              <a:t>Memory</a:t>
            </a:r>
          </a:p>
          <a:p>
            <a:pPr algn="ctr"/>
            <a:endParaRPr lang="en-US" sz="1100" dirty="0" smtClean="0">
              <a:solidFill>
                <a:srgbClr val="C00000"/>
              </a:solidFill>
            </a:endParaRPr>
          </a:p>
          <a:p>
            <a:r>
              <a:rPr lang="en-US" sz="2400" dirty="0" smtClean="0"/>
              <a:t>	</a:t>
            </a:r>
            <a:r>
              <a:rPr lang="en-US" sz="2400" dirty="0"/>
              <a:t>In computing, memory refers to the physical devices used to store programs (sequences of instructions) or data (e.g. program state information) on a temporary or permanent basis.</a:t>
            </a:r>
          </a:p>
          <a:p>
            <a:endParaRPr lang="en-US" sz="1100" dirty="0" smtClean="0"/>
          </a:p>
          <a:p>
            <a:r>
              <a:rPr lang="en-US" sz="2400" dirty="0" smtClean="0"/>
              <a:t>There </a:t>
            </a:r>
            <a:r>
              <a:rPr lang="en-US" sz="2400" dirty="0"/>
              <a:t>are two main types of semiconductor memory: volatile and non-volatile.</a:t>
            </a:r>
          </a:p>
          <a:p>
            <a:endParaRPr lang="en-US" sz="1100" dirty="0"/>
          </a:p>
          <a:p>
            <a:r>
              <a:rPr lang="en-US" sz="2800" dirty="0">
                <a:solidFill>
                  <a:srgbClr val="C00000"/>
                </a:solidFill>
              </a:rPr>
              <a:t>Volatile memory </a:t>
            </a:r>
            <a:r>
              <a:rPr lang="en-US" sz="2400" dirty="0"/>
              <a:t>is computer memory that requires power to maintain the stored information. Most modern semiconductor volatile memory is either Static RAM or dynamic RAM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E.g. RAM,ROM ,PROM, EPROM,EEPROM</a:t>
            </a:r>
          </a:p>
          <a:p>
            <a:endParaRPr lang="en-US" sz="1200" dirty="0"/>
          </a:p>
          <a:p>
            <a:r>
              <a:rPr lang="en-US" sz="2800" dirty="0">
                <a:solidFill>
                  <a:srgbClr val="C00000"/>
                </a:solidFill>
              </a:rPr>
              <a:t>Non-volatile memory </a:t>
            </a:r>
            <a:r>
              <a:rPr lang="en-US" sz="2400" dirty="0"/>
              <a:t>is computer memory that can retain the stored information even when not powered. Examples of non-volatile memory include read-only memory  flash </a:t>
            </a:r>
            <a:r>
              <a:rPr lang="en-US" sz="2400" dirty="0" smtClean="0"/>
              <a:t>memory.</a:t>
            </a:r>
          </a:p>
          <a:p>
            <a:r>
              <a:rPr lang="en-US" sz="2400" dirty="0" smtClean="0"/>
              <a:t>E.g. Hard Disk, Floppy Disk, Pen Drive, CD etc.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76200"/>
            <a:ext cx="5638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</a:rPr>
              <a:t>Operating </a:t>
            </a:r>
            <a:r>
              <a:rPr lang="en-US" sz="4000" dirty="0" smtClean="0">
                <a:solidFill>
                  <a:srgbClr val="C00000"/>
                </a:solidFill>
              </a:rPr>
              <a:t>System</a:t>
            </a:r>
          </a:p>
          <a:p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914400"/>
            <a:ext cx="8763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	An operating system, or OS, is a software program that enables the computer hardware to communicate and operate with the computer software. Without a computer operating system, a computer would be useless.</a:t>
            </a:r>
          </a:p>
          <a:p>
            <a:endParaRPr lang="en-US" sz="2000" dirty="0"/>
          </a:p>
          <a:p>
            <a:r>
              <a:rPr lang="en-US" sz="2000" b="1" dirty="0" smtClean="0">
                <a:solidFill>
                  <a:srgbClr val="C00000"/>
                </a:solidFill>
              </a:rPr>
              <a:t>GUI - </a:t>
            </a:r>
            <a:r>
              <a:rPr lang="en-US" sz="2000" dirty="0" smtClean="0"/>
              <a:t>Short for Graphical User Interface, a GUI Operating System contains graphics and icons and is commonly navigated by using a computer mouse.</a:t>
            </a:r>
          </a:p>
          <a:p>
            <a:endParaRPr lang="en-US" sz="2000" dirty="0" smtClean="0"/>
          </a:p>
          <a:p>
            <a:r>
              <a:rPr lang="en-US" sz="2000" b="1" dirty="0" smtClean="0">
                <a:solidFill>
                  <a:srgbClr val="C00000"/>
                </a:solidFill>
              </a:rPr>
              <a:t>Multi-user - </a:t>
            </a:r>
            <a:r>
              <a:rPr lang="en-US" sz="2000" dirty="0" smtClean="0"/>
              <a:t>A multi-user operating system allows for multiple users to use the same computer at the same time and different times.</a:t>
            </a:r>
          </a:p>
          <a:p>
            <a:endParaRPr lang="en-US" sz="2000" dirty="0" smtClean="0"/>
          </a:p>
          <a:p>
            <a:r>
              <a:rPr lang="en-US" sz="2000" b="1" dirty="0" smtClean="0">
                <a:solidFill>
                  <a:srgbClr val="C00000"/>
                </a:solidFill>
              </a:rPr>
              <a:t>Multiprocessing - </a:t>
            </a:r>
            <a:r>
              <a:rPr lang="en-US" sz="2000" dirty="0" smtClean="0"/>
              <a:t>An operating system capable of supporting and utilizing more than one computer processor.</a:t>
            </a:r>
          </a:p>
          <a:p>
            <a:endParaRPr lang="en-US" sz="2000" dirty="0" smtClean="0"/>
          </a:p>
          <a:p>
            <a:r>
              <a:rPr lang="en-US" sz="2000" b="1" dirty="0" smtClean="0">
                <a:solidFill>
                  <a:srgbClr val="C00000"/>
                </a:solidFill>
              </a:rPr>
              <a:t>Multitasking - </a:t>
            </a:r>
            <a:r>
              <a:rPr lang="en-US" sz="2000" dirty="0" smtClean="0"/>
              <a:t>An operating system that is capable of allowing multiple software processes to run at the same time.</a:t>
            </a:r>
          </a:p>
          <a:p>
            <a:endParaRPr lang="en-US" sz="2000" dirty="0" smtClean="0"/>
          </a:p>
          <a:p>
            <a:r>
              <a:rPr lang="en-US" sz="2000" b="1" dirty="0" smtClean="0">
                <a:solidFill>
                  <a:srgbClr val="C00000"/>
                </a:solidFill>
              </a:rPr>
              <a:t>Multithreading - </a:t>
            </a:r>
            <a:r>
              <a:rPr lang="en-US" sz="2000" dirty="0" smtClean="0"/>
              <a:t>Operating systems that allow different parts of a software program to run concurrently.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76201"/>
            <a:ext cx="5638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</a:rPr>
              <a:t>Applications</a:t>
            </a:r>
            <a:r>
              <a:rPr lang="en-US" sz="4000" dirty="0" smtClean="0">
                <a:solidFill>
                  <a:srgbClr val="C00000"/>
                </a:solidFill>
              </a:rPr>
              <a:t> of Computer</a:t>
            </a:r>
            <a:endParaRPr lang="en-US" sz="4000" dirty="0" smtClean="0">
              <a:solidFill>
                <a:srgbClr val="C00000"/>
              </a:solidFill>
            </a:endParaRPr>
          </a:p>
          <a:p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990600"/>
            <a:ext cx="91440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In Tourism: </a:t>
            </a:r>
            <a:r>
              <a:rPr lang="en-US" sz="2000" dirty="0" smtClean="0"/>
              <a:t>Hotels </a:t>
            </a:r>
            <a:r>
              <a:rPr lang="en-US" sz="2000" dirty="0" smtClean="0"/>
              <a:t>use computers to speed up billing and checkout the availability of rooms</a:t>
            </a:r>
            <a:r>
              <a:rPr lang="en-US" sz="2000" dirty="0" smtClean="0"/>
              <a:t>.</a:t>
            </a:r>
          </a:p>
          <a:p>
            <a:r>
              <a:rPr lang="en-US" sz="3200" b="1" dirty="0" smtClean="0"/>
              <a:t>In </a:t>
            </a:r>
            <a:r>
              <a:rPr lang="en-US" sz="3200" b="1" dirty="0" smtClean="0"/>
              <a:t>Banks: </a:t>
            </a:r>
            <a:r>
              <a:rPr lang="en-US" sz="2000" dirty="0" smtClean="0"/>
              <a:t>Banks </a:t>
            </a:r>
            <a:r>
              <a:rPr lang="en-US" sz="2000" dirty="0" smtClean="0"/>
              <a:t>also have started using computers extensively. This enables the branches to use the central computer system for information on things such as current </a:t>
            </a:r>
            <a:r>
              <a:rPr lang="en-US" sz="2000" dirty="0" err="1" smtClean="0"/>
              <a:t>balance,deposits</a:t>
            </a:r>
            <a:r>
              <a:rPr lang="en-US" sz="2000" dirty="0" smtClean="0"/>
              <a:t>, overdrafts, interest charges, etc. </a:t>
            </a:r>
            <a:endParaRPr lang="en-US" sz="2000" dirty="0" smtClean="0"/>
          </a:p>
          <a:p>
            <a:r>
              <a:rPr lang="en-US" sz="3200" b="1" dirty="0" smtClean="0"/>
              <a:t>In Industry: </a:t>
            </a:r>
            <a:r>
              <a:rPr lang="en-US" sz="2000" dirty="0" smtClean="0"/>
              <a:t>Computers are finding their greatest use in factories and industries of all kinds</a:t>
            </a:r>
            <a:r>
              <a:rPr lang="en-US" sz="2000" dirty="0" smtClean="0"/>
              <a:t>.</a:t>
            </a:r>
          </a:p>
          <a:p>
            <a:r>
              <a:rPr lang="en-US" sz="3200" b="1" dirty="0" smtClean="0"/>
              <a:t>In Transportation: </a:t>
            </a:r>
            <a:r>
              <a:rPr lang="en-US" sz="2000" dirty="0" smtClean="0"/>
              <a:t>Today computers have made it possible for planes to land in foggy and stormy atmosphere also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 </a:t>
            </a:r>
            <a:r>
              <a:rPr lang="en-US" sz="3200" b="1" dirty="0" smtClean="0"/>
              <a:t>In </a:t>
            </a:r>
            <a:r>
              <a:rPr lang="en-US" sz="3200" b="1" dirty="0" smtClean="0"/>
              <a:t>Education: </a:t>
            </a:r>
            <a:r>
              <a:rPr lang="en-US" sz="2000" dirty="0" smtClean="0"/>
              <a:t>Computers have proved to be excellent teachers. They can possess the knowledge given to them by the experts and teach you with all the patience in the world</a:t>
            </a:r>
            <a:r>
              <a:rPr lang="en-US" sz="2000" dirty="0" smtClean="0"/>
              <a:t>.</a:t>
            </a:r>
          </a:p>
          <a:p>
            <a:r>
              <a:rPr lang="en-US" sz="3200" b="1" dirty="0" smtClean="0"/>
              <a:t>In </a:t>
            </a:r>
            <a:r>
              <a:rPr lang="en-US" sz="3200" b="1" dirty="0" smtClean="0"/>
              <a:t>Entertainment</a:t>
            </a:r>
            <a:r>
              <a:rPr lang="en-US" sz="3200" b="1" dirty="0" smtClean="0"/>
              <a:t>: </a:t>
            </a:r>
            <a:r>
              <a:rPr lang="en-US" sz="2000" dirty="0" smtClean="0"/>
              <a:t>Computers are also great entertainers. Many computer games are available which are like the traditional games like chess, football, cricket, etc.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805</Words>
  <Application>Microsoft Office PowerPoint</Application>
  <PresentationFormat>On-screen Show (4:3)</PresentationFormat>
  <Paragraphs>92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Evolution of computer</vt:lpstr>
      <vt:lpstr>Evolution of computer</vt:lpstr>
      <vt:lpstr>Generation of computer</vt:lpstr>
      <vt:lpstr>Slide 8</vt:lpstr>
      <vt:lpstr>Slide 9</vt:lpstr>
      <vt:lpstr>Types of Computer</vt:lpstr>
      <vt:lpstr>Slide 11</vt:lpstr>
      <vt:lpstr>Slide 12</vt:lpstr>
      <vt:lpstr>Slide 13</vt:lpstr>
      <vt:lpstr>Slide 14</vt:lpstr>
      <vt:lpstr>Two Types of Storage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 Gates</dc:creator>
  <cp:lastModifiedBy>admin</cp:lastModifiedBy>
  <cp:revision>113</cp:revision>
  <dcterms:created xsi:type="dcterms:W3CDTF">2012-08-07T10:32:57Z</dcterms:created>
  <dcterms:modified xsi:type="dcterms:W3CDTF">2012-09-05T06:02:19Z</dcterms:modified>
</cp:coreProperties>
</file>