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5" r:id="rId3"/>
    <p:sldId id="256" r:id="rId4"/>
    <p:sldId id="257" r:id="rId5"/>
    <p:sldId id="258" r:id="rId6"/>
    <p:sldId id="259"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5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55AA95-76E7-4A37-B65F-04912FF3CD8F}" type="datetimeFigureOut">
              <a:rPr lang="en-US" smtClean="0"/>
              <a:pPr/>
              <a:t>09/08/2012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ED5CCC-9D9C-406B-9419-A45941BE3B3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55AA95-76E7-4A37-B65F-04912FF3CD8F}" type="datetimeFigureOut">
              <a:rPr lang="en-US" smtClean="0"/>
              <a:pPr/>
              <a:t>09/08/2012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ED5CCC-9D9C-406B-9419-A45941BE3B3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55AA95-76E7-4A37-B65F-04912FF3CD8F}" type="datetimeFigureOut">
              <a:rPr lang="en-US" smtClean="0"/>
              <a:pPr/>
              <a:t>09/08/2012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ED5CCC-9D9C-406B-9419-A45941BE3B3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55AA95-76E7-4A37-B65F-04912FF3CD8F}" type="datetimeFigureOut">
              <a:rPr lang="en-US" smtClean="0"/>
              <a:pPr/>
              <a:t>09/08/2012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ED5CCC-9D9C-406B-9419-A45941BE3B3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55AA95-76E7-4A37-B65F-04912FF3CD8F}" type="datetimeFigureOut">
              <a:rPr lang="en-US" smtClean="0"/>
              <a:pPr/>
              <a:t>09/08/2012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ED5CCC-9D9C-406B-9419-A45941BE3B3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55AA95-76E7-4A37-B65F-04912FF3CD8F}" type="datetimeFigureOut">
              <a:rPr lang="en-US" smtClean="0"/>
              <a:pPr/>
              <a:t>09/08/2012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ED5CCC-9D9C-406B-9419-A45941BE3B3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55AA95-76E7-4A37-B65F-04912FF3CD8F}" type="datetimeFigureOut">
              <a:rPr lang="en-US" smtClean="0"/>
              <a:pPr/>
              <a:t>09/08/2012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ED5CCC-9D9C-406B-9419-A45941BE3B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55AA95-76E7-4A37-B65F-04912FF3CD8F}" type="datetimeFigureOut">
              <a:rPr lang="en-US" smtClean="0"/>
              <a:pPr/>
              <a:t>09/08/2012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ED5CCC-9D9C-406B-9419-A45941BE3B3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55AA95-76E7-4A37-B65F-04912FF3CD8F}" type="datetimeFigureOut">
              <a:rPr lang="en-US" smtClean="0"/>
              <a:pPr/>
              <a:t>09/08/2012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ED5CCC-9D9C-406B-9419-A45941BE3B3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55AA95-76E7-4A37-B65F-04912FF3CD8F}" type="datetimeFigureOut">
              <a:rPr lang="en-US" smtClean="0"/>
              <a:pPr/>
              <a:t>09/08/2012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ED5CCC-9D9C-406B-9419-A45941BE3B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55AA95-76E7-4A37-B65F-04912FF3CD8F}" type="datetimeFigureOut">
              <a:rPr lang="en-US" smtClean="0"/>
              <a:pPr/>
              <a:t>09/08/2012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ED5CCC-9D9C-406B-9419-A45941BE3B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5AA95-76E7-4A37-B65F-04912FF3CD8F}" type="datetimeFigureOut">
              <a:rPr lang="en-US" smtClean="0"/>
              <a:pPr/>
              <a:t>09/08/2012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ED5CCC-9D9C-406B-9419-A45941BE3B3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3400"/>
            <a:ext cx="8991600" cy="923330"/>
          </a:xfrm>
          <a:prstGeom prst="rect">
            <a:avLst/>
          </a:prstGeom>
        </p:spPr>
        <p:txBody>
          <a:bodyPr wrap="square">
            <a:spAutoFit/>
          </a:bodyPr>
          <a:lstStyle/>
          <a:p>
            <a:r>
              <a:rPr lang="en-US" dirty="0" smtClean="0"/>
              <a:t>A </a:t>
            </a:r>
            <a:r>
              <a:rPr lang="en-US" b="1" dirty="0" smtClean="0">
                <a:solidFill>
                  <a:srgbClr val="C00000"/>
                </a:solidFill>
              </a:rPr>
              <a:t>computer network</a:t>
            </a:r>
            <a:r>
              <a:rPr lang="en-US" dirty="0" smtClean="0"/>
              <a:t>, or simply a </a:t>
            </a:r>
            <a:r>
              <a:rPr lang="en-US" b="1" dirty="0" smtClean="0"/>
              <a:t>network</a:t>
            </a:r>
            <a:r>
              <a:rPr lang="en-US" dirty="0" smtClean="0"/>
              <a:t>, is a collection of computers and other hardware components interconnected by communication channels that allow sharing of resources and information.</a:t>
            </a:r>
            <a:endParaRPr lang="en-US" dirty="0"/>
          </a:p>
        </p:txBody>
      </p:sp>
      <p:sp>
        <p:nvSpPr>
          <p:cNvPr id="5" name="Rectangle 4"/>
          <p:cNvSpPr/>
          <p:nvPr/>
        </p:nvSpPr>
        <p:spPr>
          <a:xfrm>
            <a:off x="2514600" y="-76200"/>
            <a:ext cx="3871766" cy="646331"/>
          </a:xfrm>
          <a:prstGeom prst="rect">
            <a:avLst/>
          </a:prstGeom>
        </p:spPr>
        <p:txBody>
          <a:bodyPr wrap="none">
            <a:spAutoFit/>
          </a:bodyPr>
          <a:lstStyle/>
          <a:p>
            <a:r>
              <a:rPr lang="en-US" sz="3600" dirty="0" smtClean="0"/>
              <a:t>Computer Network</a:t>
            </a:r>
            <a:endParaRPr lang="en-US" sz="3600" dirty="0"/>
          </a:p>
        </p:txBody>
      </p:sp>
      <p:sp>
        <p:nvSpPr>
          <p:cNvPr id="6" name="Rectangle 5"/>
          <p:cNvSpPr/>
          <p:nvPr/>
        </p:nvSpPr>
        <p:spPr>
          <a:xfrm>
            <a:off x="0" y="1378089"/>
            <a:ext cx="8991600" cy="5632311"/>
          </a:xfrm>
          <a:prstGeom prst="rect">
            <a:avLst/>
          </a:prstGeom>
        </p:spPr>
        <p:txBody>
          <a:bodyPr wrap="square">
            <a:spAutoFit/>
          </a:bodyPr>
          <a:lstStyle/>
          <a:p>
            <a:r>
              <a:rPr lang="en-US" sz="2000" b="1" dirty="0" smtClean="0">
                <a:solidFill>
                  <a:srgbClr val="C00000"/>
                </a:solidFill>
              </a:rPr>
              <a:t>Data Communication-</a:t>
            </a:r>
          </a:p>
          <a:p>
            <a:r>
              <a:rPr lang="en-US" sz="2000" dirty="0" smtClean="0"/>
              <a:t>Data communication is the transmission of electronic data over some media. The media may be cables, microwaves.</a:t>
            </a:r>
          </a:p>
          <a:p>
            <a:r>
              <a:rPr lang="en-US" sz="2000" b="1" dirty="0" smtClean="0">
                <a:solidFill>
                  <a:srgbClr val="C00000"/>
                </a:solidFill>
              </a:rPr>
              <a:t>Elements of Data Communication-</a:t>
            </a:r>
          </a:p>
          <a:p>
            <a:r>
              <a:rPr lang="en-US" sz="2000" dirty="0" smtClean="0"/>
              <a:t>Four basic elements are needed for any communication system.</a:t>
            </a:r>
          </a:p>
          <a:p>
            <a:r>
              <a:rPr lang="en-US" sz="2000" b="1" u="sng" dirty="0" smtClean="0">
                <a:solidFill>
                  <a:srgbClr val="C00000"/>
                </a:solidFill>
              </a:rPr>
              <a:t>Sender</a:t>
            </a:r>
            <a:r>
              <a:rPr lang="en-US" sz="2000" dirty="0" smtClean="0">
                <a:solidFill>
                  <a:srgbClr val="C00000"/>
                </a:solidFill>
              </a:rPr>
              <a:t>  </a:t>
            </a:r>
            <a:r>
              <a:rPr lang="en-US" sz="2000" dirty="0" smtClean="0"/>
              <a:t>The computer or device that is used for sending data is called sender, source or transmitter. In modern digital communication system, the source is usually a computer.</a:t>
            </a:r>
          </a:p>
          <a:p>
            <a:r>
              <a:rPr lang="en-US" sz="2000" b="1" u="sng" dirty="0" smtClean="0">
                <a:solidFill>
                  <a:srgbClr val="C00000"/>
                </a:solidFill>
              </a:rPr>
              <a:t>Medium</a:t>
            </a:r>
            <a:r>
              <a:rPr lang="en-US" sz="2000" dirty="0" smtClean="0"/>
              <a:t>  The means through which data is sent from one location to another is called transmission medium. If the receiver and transmitter are within a building, a wire connects them. If they are located at different locations, they may be connected by telephone lines, fiber optics or microwaves.</a:t>
            </a:r>
          </a:p>
          <a:p>
            <a:r>
              <a:rPr lang="en-US" sz="2000" b="1" u="sng" dirty="0" smtClean="0">
                <a:solidFill>
                  <a:srgbClr val="C00000"/>
                </a:solidFill>
              </a:rPr>
              <a:t>Receiver</a:t>
            </a:r>
            <a:r>
              <a:rPr lang="en-US" sz="2000" dirty="0" smtClean="0">
                <a:solidFill>
                  <a:srgbClr val="C00000"/>
                </a:solidFill>
              </a:rPr>
              <a:t>  </a:t>
            </a:r>
            <a:r>
              <a:rPr lang="en-US" sz="2000" dirty="0" smtClean="0"/>
              <a:t> The device or computer that receives the data is called receiver. The receiver can be a computer, printer or a fax machine.</a:t>
            </a:r>
          </a:p>
          <a:p>
            <a:r>
              <a:rPr lang="en-US" sz="2000" b="1" u="sng" dirty="0" smtClean="0">
                <a:solidFill>
                  <a:srgbClr val="C00000"/>
                </a:solidFill>
              </a:rPr>
              <a:t>Protocols</a:t>
            </a:r>
            <a:r>
              <a:rPr lang="en-US" sz="2000" dirty="0" smtClean="0">
                <a:solidFill>
                  <a:srgbClr val="C00000"/>
                </a:solidFill>
              </a:rPr>
              <a:t>  </a:t>
            </a:r>
            <a:r>
              <a:rPr lang="en-US" sz="2000" dirty="0" smtClean="0"/>
              <a:t> There are rules under which data transmission takes place between sender and receiver. The data communication s/w are used to transfer data from one computer to another. The s/w follows same communication protocols can </a:t>
            </a:r>
            <a:r>
              <a:rPr lang="en-US" dirty="0" smtClean="0"/>
              <a:t>communicate and exchange data.</a:t>
            </a:r>
            <a:endParaRPr lang="en-US" sz="2000" b="1"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52400"/>
            <a:ext cx="6934200" cy="461665"/>
          </a:xfrm>
          <a:prstGeom prst="rect">
            <a:avLst/>
          </a:prstGeom>
        </p:spPr>
        <p:txBody>
          <a:bodyPr wrap="square">
            <a:spAutoFit/>
          </a:bodyPr>
          <a:lstStyle/>
          <a:p>
            <a:r>
              <a:rPr lang="en-US" dirty="0" smtClean="0"/>
              <a:t>Any </a:t>
            </a:r>
            <a:r>
              <a:rPr lang="en-US" sz="2400" dirty="0" smtClean="0">
                <a:solidFill>
                  <a:srgbClr val="C00000"/>
                </a:solidFill>
              </a:rPr>
              <a:t>communications channel </a:t>
            </a:r>
            <a:r>
              <a:rPr lang="en-US" dirty="0" smtClean="0"/>
              <a:t>has a direction associated with it:</a:t>
            </a:r>
            <a:endParaRPr lang="en-US" dirty="0"/>
          </a:p>
        </p:txBody>
      </p:sp>
      <p:sp>
        <p:nvSpPr>
          <p:cNvPr id="6" name="Rectangle 5"/>
          <p:cNvSpPr/>
          <p:nvPr/>
        </p:nvSpPr>
        <p:spPr>
          <a:xfrm>
            <a:off x="4114800" y="609600"/>
            <a:ext cx="4953000" cy="2123658"/>
          </a:xfrm>
          <a:prstGeom prst="rect">
            <a:avLst/>
          </a:prstGeom>
        </p:spPr>
        <p:txBody>
          <a:bodyPr wrap="square">
            <a:spAutoFit/>
          </a:bodyPr>
          <a:lstStyle/>
          <a:p>
            <a:r>
              <a:rPr lang="en-US" sz="2400" dirty="0" smtClean="0">
                <a:solidFill>
                  <a:srgbClr val="C00000"/>
                </a:solidFill>
              </a:rPr>
              <a:t>simplex </a:t>
            </a:r>
            <a:r>
              <a:rPr lang="en-US" dirty="0" smtClean="0"/>
              <a:t>channel whose direction of transmission is unchanging is referred to as a simplex channel. For example, a radio station is a simplex channel because it always transmits the signal to its listeners and never allows them to transmit back.</a:t>
            </a:r>
          </a:p>
          <a:p>
            <a:endParaRPr lang="en-US" dirty="0" smtClean="0"/>
          </a:p>
          <a:p>
            <a:endParaRPr lang="en-US" dirty="0"/>
          </a:p>
        </p:txBody>
      </p:sp>
      <p:sp>
        <p:nvSpPr>
          <p:cNvPr id="7" name="Rectangle 6"/>
          <p:cNvSpPr/>
          <p:nvPr/>
        </p:nvSpPr>
        <p:spPr>
          <a:xfrm>
            <a:off x="4114800" y="2209800"/>
            <a:ext cx="5029200" cy="2400657"/>
          </a:xfrm>
          <a:prstGeom prst="rect">
            <a:avLst/>
          </a:prstGeom>
        </p:spPr>
        <p:txBody>
          <a:bodyPr wrap="square">
            <a:spAutoFit/>
          </a:bodyPr>
          <a:lstStyle/>
          <a:p>
            <a:r>
              <a:rPr lang="en-US" sz="2400" dirty="0" smtClean="0">
                <a:solidFill>
                  <a:srgbClr val="C00000"/>
                </a:solidFill>
              </a:rPr>
              <a:t>A half-duplex </a:t>
            </a:r>
            <a:r>
              <a:rPr lang="en-US" dirty="0" smtClean="0"/>
              <a:t>channel is a single physical channel in which the direction may be reversed. Messages may flow in two directions, but never at the same time, in a half-duplex system. In a telephone call, one party speaks while the other listens. After a pause, the other party speaks and the first party listens. Speaking simultaneously results in garbled sound that cannot be understood.</a:t>
            </a:r>
            <a:endParaRPr lang="en-US" dirty="0"/>
          </a:p>
        </p:txBody>
      </p:sp>
      <p:pic>
        <p:nvPicPr>
          <p:cNvPr id="22532" name="Picture 4" descr="http://images.books24x7.com/bookimages/id_6500/fig11_01.jpg"/>
          <p:cNvPicPr>
            <a:picLocks noChangeAspect="1" noChangeArrowheads="1"/>
          </p:cNvPicPr>
          <p:nvPr/>
        </p:nvPicPr>
        <p:blipFill>
          <a:blip r:embed="rId2"/>
          <a:srcRect/>
          <a:stretch>
            <a:fillRect/>
          </a:stretch>
        </p:blipFill>
        <p:spPr bwMode="auto">
          <a:xfrm>
            <a:off x="0" y="990600"/>
            <a:ext cx="4026958" cy="5791200"/>
          </a:xfrm>
          <a:prstGeom prst="rect">
            <a:avLst/>
          </a:prstGeom>
          <a:noFill/>
        </p:spPr>
      </p:pic>
      <p:sp>
        <p:nvSpPr>
          <p:cNvPr id="9" name="Rectangle 8"/>
          <p:cNvSpPr/>
          <p:nvPr/>
        </p:nvSpPr>
        <p:spPr>
          <a:xfrm>
            <a:off x="4191000" y="4648200"/>
            <a:ext cx="4953000" cy="2123658"/>
          </a:xfrm>
          <a:prstGeom prst="rect">
            <a:avLst/>
          </a:prstGeom>
        </p:spPr>
        <p:txBody>
          <a:bodyPr wrap="square">
            <a:spAutoFit/>
          </a:bodyPr>
          <a:lstStyle/>
          <a:p>
            <a:r>
              <a:rPr lang="en-US" sz="2400" dirty="0" smtClean="0">
                <a:solidFill>
                  <a:srgbClr val="C00000"/>
                </a:solidFill>
              </a:rPr>
              <a:t>A full-duplex </a:t>
            </a:r>
            <a:r>
              <a:rPr lang="en-US" dirty="0" smtClean="0"/>
              <a:t>channel allows simultaneous message exchange in both directions. It really consists of two simplex channels, a forward channel and a reverse channel, linking the same points. The transmission rate of the reverse channel may be slower if it is used only for flow control of the forward channel.</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0200" y="0"/>
            <a:ext cx="5791200" cy="646331"/>
          </a:xfrm>
          <a:prstGeom prst="rect">
            <a:avLst/>
          </a:prstGeom>
        </p:spPr>
        <p:txBody>
          <a:bodyPr wrap="square">
            <a:spAutoFit/>
          </a:bodyPr>
          <a:lstStyle/>
          <a:p>
            <a:r>
              <a:rPr lang="en-US" sz="3600" dirty="0" smtClean="0"/>
              <a:t>Basic Types of the Networks</a:t>
            </a:r>
            <a:endParaRPr lang="en-US" sz="3600" dirty="0"/>
          </a:p>
        </p:txBody>
      </p:sp>
      <p:sp>
        <p:nvSpPr>
          <p:cNvPr id="7" name="Rectangle 6"/>
          <p:cNvSpPr/>
          <p:nvPr/>
        </p:nvSpPr>
        <p:spPr>
          <a:xfrm>
            <a:off x="0" y="816078"/>
            <a:ext cx="9144000" cy="2917722"/>
          </a:xfrm>
          <a:prstGeom prst="rect">
            <a:avLst/>
          </a:prstGeom>
        </p:spPr>
        <p:txBody>
          <a:bodyPr wrap="square">
            <a:spAutoFit/>
          </a:bodyPr>
          <a:lstStyle/>
          <a:p>
            <a:pPr>
              <a:lnSpc>
                <a:spcPct val="90000"/>
              </a:lnSpc>
            </a:pPr>
            <a:r>
              <a:rPr lang="en-US" sz="2400" dirty="0" smtClean="0">
                <a:solidFill>
                  <a:srgbClr val="C00000"/>
                </a:solidFill>
              </a:rPr>
              <a:t>Local Area Networks (LAN)</a:t>
            </a:r>
          </a:p>
          <a:p>
            <a:pPr>
              <a:buFont typeface="Arial" pitchFamily="34" charset="0"/>
              <a:buChar char="•"/>
            </a:pPr>
            <a:r>
              <a:rPr lang="en-US" dirty="0" smtClean="0"/>
              <a:t>A LAN connects network devices over a relatively short distance. A networked office building, school, or home usually contains a single LAN, though sometimes one building will contain a few small LANs (perhaps one per room), and occasionally a LAN will span a group of nearby buildings. </a:t>
            </a:r>
          </a:p>
          <a:p>
            <a:pPr>
              <a:buFont typeface="Arial" pitchFamily="34" charset="0"/>
              <a:buChar char="•"/>
            </a:pPr>
            <a:r>
              <a:rPr lang="en-US" dirty="0" smtClean="0"/>
              <a:t>In TCP/IP networking, a LAN is often but not always implemented as a single IP subnet. </a:t>
            </a:r>
          </a:p>
          <a:p>
            <a:pPr>
              <a:buFont typeface="Arial" pitchFamily="34" charset="0"/>
              <a:buChar char="•"/>
            </a:pPr>
            <a:r>
              <a:rPr lang="en-US" dirty="0" smtClean="0"/>
              <a:t>In addition to operating in a limited space, LANs are also typically owned, controlled, and managed by a single person or organization. </a:t>
            </a:r>
          </a:p>
          <a:p>
            <a:pPr>
              <a:buFont typeface="Arial" pitchFamily="34" charset="0"/>
              <a:buChar char="•"/>
            </a:pPr>
            <a:r>
              <a:rPr lang="en-US" dirty="0" smtClean="0"/>
              <a:t>They also tend to use certain connectivity technologies, primarily Ethernet and Token Ring. </a:t>
            </a:r>
          </a:p>
          <a:p>
            <a:pPr>
              <a:buFont typeface="Arial" pitchFamily="34" charset="0"/>
              <a:buChar char="•"/>
            </a:pPr>
            <a:endParaRPr lang="en-US" dirty="0"/>
          </a:p>
        </p:txBody>
      </p:sp>
      <p:pic>
        <p:nvPicPr>
          <p:cNvPr id="1027" name="Picture 3"/>
          <p:cNvPicPr>
            <a:picLocks noChangeAspect="1" noChangeArrowheads="1"/>
          </p:cNvPicPr>
          <p:nvPr/>
        </p:nvPicPr>
        <p:blipFill>
          <a:blip r:embed="rId2"/>
          <a:srcRect/>
          <a:stretch>
            <a:fillRect/>
          </a:stretch>
        </p:blipFill>
        <p:spPr bwMode="auto">
          <a:xfrm>
            <a:off x="1676400" y="3657599"/>
            <a:ext cx="4876800" cy="2526689"/>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2580"/>
            <a:ext cx="4215000" cy="523220"/>
          </a:xfrm>
          <a:prstGeom prst="rect">
            <a:avLst/>
          </a:prstGeom>
        </p:spPr>
        <p:txBody>
          <a:bodyPr wrap="none">
            <a:spAutoFit/>
          </a:bodyPr>
          <a:lstStyle/>
          <a:p>
            <a:r>
              <a:rPr lang="en-US" sz="2800" dirty="0" smtClean="0">
                <a:solidFill>
                  <a:srgbClr val="C00000"/>
                </a:solidFill>
              </a:rPr>
              <a:t>Metropolitan</a:t>
            </a:r>
            <a:r>
              <a:rPr lang="en-US" sz="1400" dirty="0" smtClean="0">
                <a:solidFill>
                  <a:srgbClr val="C00000"/>
                </a:solidFill>
              </a:rPr>
              <a:t>  </a:t>
            </a:r>
            <a:r>
              <a:rPr lang="en-US" sz="2800" dirty="0">
                <a:solidFill>
                  <a:srgbClr val="C00000"/>
                </a:solidFill>
              </a:rPr>
              <a:t>Area Network</a:t>
            </a:r>
          </a:p>
        </p:txBody>
      </p:sp>
      <p:sp>
        <p:nvSpPr>
          <p:cNvPr id="5" name="Rectangle 4"/>
          <p:cNvSpPr/>
          <p:nvPr/>
        </p:nvSpPr>
        <p:spPr>
          <a:xfrm>
            <a:off x="0" y="762000"/>
            <a:ext cx="8991600" cy="2086725"/>
          </a:xfrm>
          <a:prstGeom prst="rect">
            <a:avLst/>
          </a:prstGeom>
        </p:spPr>
        <p:txBody>
          <a:bodyPr wrap="square">
            <a:spAutoFit/>
          </a:bodyPr>
          <a:lstStyle/>
          <a:p>
            <a:pPr>
              <a:lnSpc>
                <a:spcPct val="90000"/>
              </a:lnSpc>
            </a:pPr>
            <a:r>
              <a:rPr lang="en-US" dirty="0" smtClean="0"/>
              <a:t>A </a:t>
            </a:r>
            <a:r>
              <a:rPr lang="en-US" b="1" dirty="0" smtClean="0"/>
              <a:t>MAN </a:t>
            </a:r>
            <a:r>
              <a:rPr lang="en-US" dirty="0" smtClean="0"/>
              <a:t>is a collection of LANs within the same geographical area, for instance a city.</a:t>
            </a:r>
          </a:p>
          <a:p>
            <a:pPr>
              <a:lnSpc>
                <a:spcPct val="90000"/>
              </a:lnSpc>
              <a:buFont typeface="Arial" pitchFamily="34" charset="0"/>
              <a:buChar char="•"/>
            </a:pPr>
            <a:r>
              <a:rPr lang="en-US" dirty="0" smtClean="0"/>
              <a:t>The term Metropolitan Area Network (MAN) is typically used to describe a network that spans a citywide area or a town. </a:t>
            </a:r>
          </a:p>
          <a:p>
            <a:pPr>
              <a:lnSpc>
                <a:spcPct val="90000"/>
              </a:lnSpc>
              <a:buFont typeface="Arial" pitchFamily="34" charset="0"/>
              <a:buChar char="•"/>
            </a:pPr>
            <a:r>
              <a:rPr lang="en-US" dirty="0" smtClean="0"/>
              <a:t>MANs are larger than traditional LANs and predominantly use high-speed media, such as fiber optic cable, for their backbones. </a:t>
            </a:r>
          </a:p>
          <a:p>
            <a:pPr>
              <a:lnSpc>
                <a:spcPct val="90000"/>
              </a:lnSpc>
              <a:buFont typeface="Arial" pitchFamily="34" charset="0"/>
              <a:buChar char="•"/>
            </a:pPr>
            <a:r>
              <a:rPr lang="en-US" dirty="0" smtClean="0"/>
              <a:t>MANs are common in organizations that need to connect several smaller facilities together for information sharing.</a:t>
            </a:r>
          </a:p>
          <a:p>
            <a:pPr>
              <a:lnSpc>
                <a:spcPct val="90000"/>
              </a:lnSpc>
              <a:buFont typeface="Arial" pitchFamily="34" charset="0"/>
              <a:buChar char="•"/>
            </a:pPr>
            <a:r>
              <a:rPr lang="en-US" dirty="0" smtClean="0"/>
              <a:t>MANs share many of the same security threats as LANs, but on a larger scale. </a:t>
            </a:r>
            <a:endParaRPr lang="en-US" dirty="0"/>
          </a:p>
        </p:txBody>
      </p:sp>
      <p:pic>
        <p:nvPicPr>
          <p:cNvPr id="2050" name="Picture 2" descr="http://turboblogsite.com/wp-content/uploads/2011/02/7.jpg"/>
          <p:cNvPicPr>
            <a:picLocks noChangeAspect="1" noChangeArrowheads="1"/>
          </p:cNvPicPr>
          <p:nvPr/>
        </p:nvPicPr>
        <p:blipFill>
          <a:blip r:embed="rId2"/>
          <a:srcRect/>
          <a:stretch>
            <a:fillRect/>
          </a:stretch>
        </p:blipFill>
        <p:spPr bwMode="auto">
          <a:xfrm>
            <a:off x="1600200" y="2971800"/>
            <a:ext cx="5982486" cy="35052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
            <a:ext cx="3124200" cy="461665"/>
          </a:xfrm>
          <a:prstGeom prst="rect">
            <a:avLst/>
          </a:prstGeom>
        </p:spPr>
        <p:txBody>
          <a:bodyPr wrap="square">
            <a:spAutoFit/>
          </a:bodyPr>
          <a:lstStyle/>
          <a:p>
            <a:r>
              <a:rPr lang="en-US" sz="2400" b="1" dirty="0" smtClean="0">
                <a:solidFill>
                  <a:srgbClr val="C00000"/>
                </a:solidFill>
              </a:rPr>
              <a:t>Wide Area Network</a:t>
            </a:r>
            <a:endParaRPr lang="en-US" sz="2400" dirty="0">
              <a:solidFill>
                <a:srgbClr val="C00000"/>
              </a:solidFill>
            </a:endParaRPr>
          </a:p>
        </p:txBody>
      </p:sp>
      <p:sp>
        <p:nvSpPr>
          <p:cNvPr id="5" name="Rectangle 4"/>
          <p:cNvSpPr/>
          <p:nvPr/>
        </p:nvSpPr>
        <p:spPr>
          <a:xfrm>
            <a:off x="0" y="762000"/>
            <a:ext cx="9144000" cy="2308324"/>
          </a:xfrm>
          <a:prstGeom prst="rect">
            <a:avLst/>
          </a:prstGeom>
        </p:spPr>
        <p:txBody>
          <a:bodyPr wrap="square">
            <a:spAutoFit/>
          </a:bodyPr>
          <a:lstStyle/>
          <a:p>
            <a:pPr>
              <a:buFont typeface="Arial" pitchFamily="34" charset="0"/>
              <a:buChar char="•"/>
            </a:pPr>
            <a:r>
              <a:rPr lang="en-US" dirty="0" smtClean="0"/>
              <a:t>A Wide Area Network (WAN) covers a significantly larger geographic area than LANs or MANs. </a:t>
            </a:r>
          </a:p>
          <a:p>
            <a:pPr>
              <a:buFont typeface="Arial" pitchFamily="34" charset="0"/>
              <a:buChar char="•"/>
            </a:pPr>
            <a:r>
              <a:rPr lang="en-US" dirty="0" smtClean="0"/>
              <a:t>A WAN uses public networks, telephone lines, and leased lines to tie together smaller networks such as LANs and MANs over a geographically dispersed area. </a:t>
            </a:r>
          </a:p>
          <a:p>
            <a:pPr>
              <a:buFont typeface="Arial" pitchFamily="34" charset="0"/>
              <a:buChar char="•"/>
            </a:pPr>
            <a:r>
              <a:rPr lang="en-US" dirty="0" smtClean="0"/>
              <a:t>Connecting devices in different geographic areas together for information sharing, WANs are an important piece of enterprise networks.</a:t>
            </a:r>
          </a:p>
          <a:p>
            <a:pPr>
              <a:buFont typeface="Arial" pitchFamily="34" charset="0"/>
              <a:buChar char="•"/>
            </a:pPr>
            <a:r>
              <a:rPr lang="en-US" dirty="0" smtClean="0"/>
              <a:t>A WAN differs from a LAN in several important ways. </a:t>
            </a:r>
          </a:p>
          <a:p>
            <a:pPr>
              <a:buFont typeface="Arial" pitchFamily="34" charset="0"/>
              <a:buChar char="•"/>
            </a:pPr>
            <a:r>
              <a:rPr lang="en-US" dirty="0" smtClean="0"/>
              <a:t>Most WANs (like the Internet) are not owned by any one organization but rather exist under collective or distributed ownership and management. </a:t>
            </a:r>
            <a:endParaRPr lang="en-US" dirty="0"/>
          </a:p>
        </p:txBody>
      </p:sp>
      <p:pic>
        <p:nvPicPr>
          <p:cNvPr id="15362" name="Picture 2" descr="http://www.technologyuk.net/telecommunications/networks/images/wide_area_network.gif"/>
          <p:cNvPicPr>
            <a:picLocks noChangeAspect="1" noChangeArrowheads="1"/>
          </p:cNvPicPr>
          <p:nvPr/>
        </p:nvPicPr>
        <p:blipFill>
          <a:blip r:embed="rId2"/>
          <a:srcRect/>
          <a:stretch>
            <a:fillRect/>
          </a:stretch>
        </p:blipFill>
        <p:spPr bwMode="auto">
          <a:xfrm>
            <a:off x="533400" y="3048000"/>
            <a:ext cx="7543800" cy="36576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52800" y="152400"/>
            <a:ext cx="1873270" cy="646331"/>
          </a:xfrm>
          <a:prstGeom prst="rect">
            <a:avLst/>
          </a:prstGeom>
        </p:spPr>
        <p:txBody>
          <a:bodyPr wrap="none">
            <a:spAutoFit/>
          </a:bodyPr>
          <a:lstStyle/>
          <a:p>
            <a:r>
              <a:rPr lang="en-US" sz="3600" dirty="0" smtClean="0">
                <a:solidFill>
                  <a:srgbClr val="C00000"/>
                </a:solidFill>
              </a:rPr>
              <a:t>Topology</a:t>
            </a:r>
            <a:endParaRPr lang="en-US" sz="3600" dirty="0">
              <a:solidFill>
                <a:srgbClr val="C00000"/>
              </a:solidFill>
            </a:endParaRPr>
          </a:p>
        </p:txBody>
      </p:sp>
      <p:sp>
        <p:nvSpPr>
          <p:cNvPr id="6" name="Rectangle 5"/>
          <p:cNvSpPr/>
          <p:nvPr/>
        </p:nvSpPr>
        <p:spPr>
          <a:xfrm>
            <a:off x="0" y="838200"/>
            <a:ext cx="9144000" cy="1815882"/>
          </a:xfrm>
          <a:prstGeom prst="rect">
            <a:avLst/>
          </a:prstGeom>
        </p:spPr>
        <p:txBody>
          <a:bodyPr wrap="square">
            <a:spAutoFit/>
          </a:bodyPr>
          <a:lstStyle/>
          <a:p>
            <a:pPr>
              <a:buFont typeface="Arial" pitchFamily="34" charset="0"/>
              <a:buChar char="•"/>
            </a:pPr>
            <a:r>
              <a:rPr lang="en-US" sz="2800" dirty="0" smtClean="0"/>
              <a:t>Topology is nothing but the physical layout of the Computers which get connected in the network. </a:t>
            </a:r>
          </a:p>
          <a:p>
            <a:pPr>
              <a:buFont typeface="Arial" pitchFamily="34" charset="0"/>
              <a:buChar char="•"/>
            </a:pPr>
            <a:r>
              <a:rPr lang="en-US" sz="2800" dirty="0" smtClean="0"/>
              <a:t>The Fashion in which computers were get connected is called as a topologies</a:t>
            </a:r>
            <a:endParaRPr lang="en-US" sz="2800" dirty="0"/>
          </a:p>
        </p:txBody>
      </p:sp>
      <p:sp>
        <p:nvSpPr>
          <p:cNvPr id="7" name="Rectangle 6"/>
          <p:cNvSpPr/>
          <p:nvPr/>
        </p:nvSpPr>
        <p:spPr>
          <a:xfrm>
            <a:off x="3276600" y="2677180"/>
            <a:ext cx="3436518" cy="584775"/>
          </a:xfrm>
          <a:prstGeom prst="rect">
            <a:avLst/>
          </a:prstGeom>
        </p:spPr>
        <p:txBody>
          <a:bodyPr wrap="none">
            <a:spAutoFit/>
          </a:bodyPr>
          <a:lstStyle/>
          <a:p>
            <a:r>
              <a:rPr lang="en-US" sz="3200" dirty="0" smtClean="0">
                <a:solidFill>
                  <a:srgbClr val="C00000"/>
                </a:solidFill>
              </a:rPr>
              <a:t>Types of Topologies</a:t>
            </a:r>
            <a:endParaRPr lang="en-US" sz="3200" dirty="0">
              <a:solidFill>
                <a:srgbClr val="C00000"/>
              </a:solidFill>
            </a:endParaRPr>
          </a:p>
        </p:txBody>
      </p:sp>
      <p:sp>
        <p:nvSpPr>
          <p:cNvPr id="8" name="Rectangle 7"/>
          <p:cNvSpPr/>
          <p:nvPr/>
        </p:nvSpPr>
        <p:spPr>
          <a:xfrm>
            <a:off x="1981200" y="4186297"/>
            <a:ext cx="4572000" cy="2062103"/>
          </a:xfrm>
          <a:prstGeom prst="rect">
            <a:avLst/>
          </a:prstGeom>
        </p:spPr>
        <p:txBody>
          <a:bodyPr>
            <a:spAutoFit/>
          </a:bodyPr>
          <a:lstStyle/>
          <a:p>
            <a:pPr lvl="1">
              <a:buFont typeface="Arial" pitchFamily="34" charset="0"/>
              <a:buChar char="•"/>
            </a:pPr>
            <a:r>
              <a:rPr lang="en-GB" sz="3200" dirty="0" smtClean="0"/>
              <a:t>Bus Topology</a:t>
            </a:r>
          </a:p>
          <a:p>
            <a:pPr lvl="1">
              <a:buFont typeface="Arial" pitchFamily="34" charset="0"/>
              <a:buChar char="•"/>
            </a:pPr>
            <a:r>
              <a:rPr lang="en-GB" sz="3200" dirty="0" smtClean="0"/>
              <a:t>Ring Topology</a:t>
            </a:r>
          </a:p>
          <a:p>
            <a:pPr lvl="1">
              <a:buFont typeface="Arial" pitchFamily="34" charset="0"/>
              <a:buChar char="•"/>
            </a:pPr>
            <a:r>
              <a:rPr lang="en-GB" sz="3200" dirty="0" smtClean="0"/>
              <a:t>Star Topology</a:t>
            </a:r>
          </a:p>
          <a:p>
            <a:pPr lvl="1">
              <a:buFont typeface="Arial" pitchFamily="34" charset="0"/>
              <a:buChar char="•"/>
            </a:pPr>
            <a:r>
              <a:rPr lang="en-GB" sz="3200" dirty="0" smtClean="0"/>
              <a:t>Mesh Topology</a:t>
            </a:r>
          </a:p>
        </p:txBody>
      </p:sp>
      <p:sp>
        <p:nvSpPr>
          <p:cNvPr id="9" name="TextBox 8"/>
          <p:cNvSpPr txBox="1"/>
          <p:nvPr/>
        </p:nvSpPr>
        <p:spPr>
          <a:xfrm>
            <a:off x="228600" y="3439180"/>
            <a:ext cx="7848600" cy="523220"/>
          </a:xfrm>
          <a:prstGeom prst="rect">
            <a:avLst/>
          </a:prstGeom>
          <a:noFill/>
        </p:spPr>
        <p:txBody>
          <a:bodyPr wrap="square" rtlCol="0">
            <a:spAutoFit/>
          </a:bodyPr>
          <a:lstStyle/>
          <a:p>
            <a:r>
              <a:rPr lang="en-US" sz="2800" dirty="0" smtClean="0"/>
              <a:t>Following are the main basic types of Topology</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a:blip r:embed="rId2"/>
          <a:srcRect/>
          <a:stretch>
            <a:fillRect/>
          </a:stretch>
        </p:blipFill>
        <p:spPr bwMode="auto">
          <a:xfrm>
            <a:off x="1397000" y="3733800"/>
            <a:ext cx="5384800" cy="2743200"/>
          </a:xfrm>
          <a:prstGeom prst="rect">
            <a:avLst/>
          </a:prstGeom>
          <a:noFill/>
        </p:spPr>
      </p:pic>
      <p:sp>
        <p:nvSpPr>
          <p:cNvPr id="5" name="Rectangle 4"/>
          <p:cNvSpPr/>
          <p:nvPr/>
        </p:nvSpPr>
        <p:spPr>
          <a:xfrm>
            <a:off x="228600" y="566678"/>
            <a:ext cx="8763000" cy="2862322"/>
          </a:xfrm>
          <a:prstGeom prst="rect">
            <a:avLst/>
          </a:prstGeom>
        </p:spPr>
        <p:txBody>
          <a:bodyPr wrap="square">
            <a:spAutoFit/>
          </a:bodyPr>
          <a:lstStyle/>
          <a:p>
            <a:pPr>
              <a:buFont typeface="Arial" pitchFamily="34" charset="0"/>
              <a:buChar char="•"/>
            </a:pPr>
            <a:r>
              <a:rPr lang="en-US" dirty="0" smtClean="0"/>
              <a:t>Bus networks use a common backbone to connect all devices. </a:t>
            </a:r>
          </a:p>
          <a:p>
            <a:pPr>
              <a:buFont typeface="Arial" pitchFamily="34" charset="0"/>
              <a:buChar char="•"/>
            </a:pPr>
            <a:r>
              <a:rPr lang="en-US" dirty="0" smtClean="0"/>
              <a:t>A single cable, the backbone functions as a shared communication medium that devices attach or tap into with an interface connector. </a:t>
            </a:r>
          </a:p>
          <a:p>
            <a:pPr>
              <a:buFont typeface="Arial" pitchFamily="34" charset="0"/>
              <a:buChar char="•"/>
            </a:pPr>
            <a:r>
              <a:rPr lang="en-US" dirty="0" smtClean="0"/>
              <a:t>A device wanting to communicate with another device on the network sends a broadcast message onto the wire that all other devices see, but only the intended recipient actually accepts and processes the message. </a:t>
            </a:r>
          </a:p>
          <a:p>
            <a:pPr>
              <a:buFont typeface="Arial" pitchFamily="34" charset="0"/>
              <a:buChar char="•"/>
            </a:pPr>
            <a:r>
              <a:rPr lang="en-US" dirty="0" smtClean="0"/>
              <a:t>Bus networks work best with a limited number of devices. </a:t>
            </a:r>
          </a:p>
          <a:p>
            <a:pPr>
              <a:buFont typeface="Arial" pitchFamily="34" charset="0"/>
              <a:buChar char="•"/>
            </a:pPr>
            <a:r>
              <a:rPr lang="en-US" dirty="0" smtClean="0"/>
              <a:t>If more than a few dozen computers are added to a network bus, performance problems will likely result. In addition, if the backbone cable fails, the entire network effectively becomes unusable.</a:t>
            </a:r>
            <a:endParaRPr lang="en-US" dirty="0"/>
          </a:p>
        </p:txBody>
      </p:sp>
      <p:sp>
        <p:nvSpPr>
          <p:cNvPr id="6" name="Rectangle 5"/>
          <p:cNvSpPr/>
          <p:nvPr/>
        </p:nvSpPr>
        <p:spPr>
          <a:xfrm>
            <a:off x="2346900" y="0"/>
            <a:ext cx="2893549" cy="584775"/>
          </a:xfrm>
          <a:prstGeom prst="rect">
            <a:avLst/>
          </a:prstGeom>
        </p:spPr>
        <p:txBody>
          <a:bodyPr wrap="none">
            <a:spAutoFit/>
          </a:bodyPr>
          <a:lstStyle/>
          <a:p>
            <a:pPr lvl="1"/>
            <a:r>
              <a:rPr lang="en-GB" sz="3200" b="1" dirty="0" smtClean="0"/>
              <a:t>Bus Topology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24200" y="0"/>
            <a:ext cx="2563330" cy="584775"/>
          </a:xfrm>
          <a:prstGeom prst="rect">
            <a:avLst/>
          </a:prstGeom>
        </p:spPr>
        <p:txBody>
          <a:bodyPr wrap="none">
            <a:spAutoFit/>
          </a:bodyPr>
          <a:lstStyle/>
          <a:p>
            <a:r>
              <a:rPr lang="en-US" sz="3200" b="1" dirty="0" smtClean="0"/>
              <a:t>Ring Topology</a:t>
            </a:r>
            <a:endParaRPr lang="en-US" sz="3200" b="1" dirty="0"/>
          </a:p>
        </p:txBody>
      </p:sp>
      <p:sp>
        <p:nvSpPr>
          <p:cNvPr id="5" name="Rectangle 4"/>
          <p:cNvSpPr/>
          <p:nvPr/>
        </p:nvSpPr>
        <p:spPr>
          <a:xfrm>
            <a:off x="0" y="533400"/>
            <a:ext cx="9144000" cy="2462213"/>
          </a:xfrm>
          <a:prstGeom prst="rect">
            <a:avLst/>
          </a:prstGeom>
        </p:spPr>
        <p:txBody>
          <a:bodyPr wrap="square">
            <a:spAutoFit/>
          </a:bodyPr>
          <a:lstStyle/>
          <a:p>
            <a:pPr>
              <a:buFont typeface="Arial" pitchFamily="34" charset="0"/>
              <a:buChar char="•"/>
            </a:pPr>
            <a:r>
              <a:rPr lang="en-US" sz="2200" dirty="0" smtClean="0"/>
              <a:t>In a ring network, every device has exactly two neighbors for communication purposes. </a:t>
            </a:r>
          </a:p>
          <a:p>
            <a:pPr>
              <a:buFont typeface="Arial" pitchFamily="34" charset="0"/>
              <a:buChar char="•"/>
            </a:pPr>
            <a:r>
              <a:rPr lang="en-US" sz="2200" dirty="0" smtClean="0"/>
              <a:t>All messages travel through a ring in the same direction (either "clockwise" or "counterclockwise"). </a:t>
            </a:r>
          </a:p>
          <a:p>
            <a:pPr>
              <a:buFont typeface="Arial" pitchFamily="34" charset="0"/>
              <a:buChar char="•"/>
            </a:pPr>
            <a:r>
              <a:rPr lang="en-US" sz="2200" dirty="0" smtClean="0"/>
              <a:t>A failure in any cable or device breaks the loop and can take down the entire network. </a:t>
            </a:r>
          </a:p>
          <a:p>
            <a:pPr>
              <a:buFont typeface="Arial" pitchFamily="34" charset="0"/>
              <a:buChar char="•"/>
            </a:pPr>
            <a:r>
              <a:rPr lang="en-US" sz="2200" dirty="0" smtClean="0"/>
              <a:t>Ring topologies are found in some office buildings or school campuses. </a:t>
            </a:r>
            <a:endParaRPr lang="en-US" sz="2200" dirty="0"/>
          </a:p>
        </p:txBody>
      </p:sp>
      <p:pic>
        <p:nvPicPr>
          <p:cNvPr id="17410" name="Picture 2" descr="Ring Network Topology Diagram"/>
          <p:cNvPicPr>
            <a:picLocks noChangeAspect="1" noChangeArrowheads="1"/>
          </p:cNvPicPr>
          <p:nvPr/>
        </p:nvPicPr>
        <p:blipFill>
          <a:blip r:embed="rId2"/>
          <a:srcRect/>
          <a:stretch>
            <a:fillRect/>
          </a:stretch>
        </p:blipFill>
        <p:spPr bwMode="auto">
          <a:xfrm>
            <a:off x="609600" y="3362324"/>
            <a:ext cx="3324225" cy="2047876"/>
          </a:xfrm>
          <a:prstGeom prst="rect">
            <a:avLst/>
          </a:prstGeom>
          <a:noFill/>
        </p:spPr>
      </p:pic>
      <p:sp>
        <p:nvSpPr>
          <p:cNvPr id="7" name="Rectangle 6"/>
          <p:cNvSpPr/>
          <p:nvPr/>
        </p:nvSpPr>
        <p:spPr>
          <a:xfrm>
            <a:off x="4343400" y="3058448"/>
            <a:ext cx="4800600" cy="3647152"/>
          </a:xfrm>
          <a:prstGeom prst="rect">
            <a:avLst/>
          </a:prstGeom>
        </p:spPr>
        <p:txBody>
          <a:bodyPr wrap="square">
            <a:spAutoFit/>
          </a:bodyPr>
          <a:lstStyle/>
          <a:p>
            <a:pPr>
              <a:buFont typeface="Arial" pitchFamily="34" charset="0"/>
              <a:buChar char="•"/>
            </a:pPr>
            <a:r>
              <a:rPr lang="en-US" sz="2100" dirty="0" smtClean="0"/>
              <a:t>A network topology that is set up in a circular fashion in which data travels around the ring in one direction and each device on the right acts as a repeater to keep the signal strong as it travels. </a:t>
            </a:r>
          </a:p>
          <a:p>
            <a:pPr>
              <a:buFont typeface="Arial" pitchFamily="34" charset="0"/>
              <a:buChar char="•"/>
            </a:pPr>
            <a:r>
              <a:rPr lang="en-US" sz="2100" dirty="0" smtClean="0"/>
              <a:t>Each device incorporates a receiver for the incoming signal and a transmitter to send the data on to the next device in the ring. </a:t>
            </a:r>
          </a:p>
          <a:p>
            <a:pPr>
              <a:buFont typeface="Arial" pitchFamily="34" charset="0"/>
              <a:buChar char="•"/>
            </a:pPr>
            <a:r>
              <a:rPr lang="en-US" sz="2100" dirty="0" smtClean="0"/>
              <a:t>The network is dependent on the ability of the signal to travel around the ring.</a:t>
            </a:r>
            <a:endParaRPr lang="en-US" sz="21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609600"/>
            <a:ext cx="8915400" cy="3139321"/>
          </a:xfrm>
          <a:prstGeom prst="rect">
            <a:avLst/>
          </a:prstGeom>
        </p:spPr>
        <p:txBody>
          <a:bodyPr wrap="square">
            <a:spAutoFit/>
          </a:bodyPr>
          <a:lstStyle/>
          <a:p>
            <a:pPr>
              <a:buFont typeface="Arial" pitchFamily="34" charset="0"/>
              <a:buChar char="•"/>
            </a:pPr>
            <a:r>
              <a:rPr lang="en-US" sz="2200" dirty="0" smtClean="0"/>
              <a:t>Many home networks use the star topology. </a:t>
            </a:r>
          </a:p>
          <a:p>
            <a:pPr>
              <a:buFont typeface="Arial" pitchFamily="34" charset="0"/>
              <a:buChar char="•"/>
            </a:pPr>
            <a:r>
              <a:rPr lang="en-US" sz="2200" dirty="0" smtClean="0"/>
              <a:t>A star network features a central connection point called a "hub node" that may be a network hub, switch or router. </a:t>
            </a:r>
          </a:p>
          <a:p>
            <a:pPr>
              <a:buFont typeface="Arial" pitchFamily="34" charset="0"/>
              <a:buChar char="•"/>
            </a:pPr>
            <a:r>
              <a:rPr lang="en-US" sz="2200" dirty="0" smtClean="0"/>
              <a:t>Devices typically connect to the hub with Unshielded Twisted Pair (UTP) Ethernet. </a:t>
            </a:r>
          </a:p>
          <a:p>
            <a:pPr>
              <a:buFont typeface="Arial" pitchFamily="34" charset="0"/>
              <a:buChar char="•"/>
            </a:pPr>
            <a:r>
              <a:rPr lang="en-US" sz="2200" dirty="0" smtClean="0"/>
              <a:t>Compared to the bus topology, a star network generally requires more cable, but a failure in any star network cable will only take down one computer's network access and not the entire LAN. (If the hub fails, however, the entire network also fails.) </a:t>
            </a:r>
            <a:endParaRPr lang="en-US" sz="2200" dirty="0"/>
          </a:p>
        </p:txBody>
      </p:sp>
      <p:sp>
        <p:nvSpPr>
          <p:cNvPr id="5" name="Rectangle 4"/>
          <p:cNvSpPr/>
          <p:nvPr/>
        </p:nvSpPr>
        <p:spPr>
          <a:xfrm>
            <a:off x="2895600" y="76200"/>
            <a:ext cx="2208361" cy="523220"/>
          </a:xfrm>
          <a:prstGeom prst="rect">
            <a:avLst/>
          </a:prstGeom>
        </p:spPr>
        <p:txBody>
          <a:bodyPr wrap="none">
            <a:spAutoFit/>
          </a:bodyPr>
          <a:lstStyle/>
          <a:p>
            <a:r>
              <a:rPr lang="en-US" sz="2800" b="1" dirty="0" smtClean="0"/>
              <a:t>Star Topology</a:t>
            </a:r>
            <a:endParaRPr lang="en-US" sz="2800" b="1" dirty="0"/>
          </a:p>
        </p:txBody>
      </p:sp>
      <p:sp>
        <p:nvSpPr>
          <p:cNvPr id="6" name="Rectangle 5"/>
          <p:cNvSpPr/>
          <p:nvPr/>
        </p:nvSpPr>
        <p:spPr>
          <a:xfrm>
            <a:off x="4267200" y="3392031"/>
            <a:ext cx="4572000" cy="3139321"/>
          </a:xfrm>
          <a:prstGeom prst="rect">
            <a:avLst/>
          </a:prstGeom>
        </p:spPr>
        <p:txBody>
          <a:bodyPr wrap="square">
            <a:spAutoFit/>
          </a:bodyPr>
          <a:lstStyle/>
          <a:p>
            <a:pPr>
              <a:buFont typeface="Arial" pitchFamily="34" charset="0"/>
              <a:buChar char="•"/>
            </a:pPr>
            <a:r>
              <a:rPr lang="en-US" sz="2200" dirty="0" smtClean="0"/>
              <a:t>The star topology is considered the easiest topology to design and implement.</a:t>
            </a:r>
          </a:p>
          <a:p>
            <a:pPr>
              <a:buFont typeface="Arial" pitchFamily="34" charset="0"/>
              <a:buChar char="•"/>
            </a:pPr>
            <a:r>
              <a:rPr lang="en-US" sz="2200" dirty="0" smtClean="0"/>
              <a:t> An advantage of the star topology is the simplicity of adding additional nodes. </a:t>
            </a:r>
          </a:p>
          <a:p>
            <a:pPr>
              <a:buFont typeface="Arial" pitchFamily="34" charset="0"/>
              <a:buChar char="•"/>
            </a:pPr>
            <a:r>
              <a:rPr lang="en-US" sz="2200" dirty="0" smtClean="0"/>
              <a:t>The primary disadvantage of the star topology is that the hub represents a single point of failure.</a:t>
            </a:r>
            <a:endParaRPr lang="en-US" sz="2200" dirty="0"/>
          </a:p>
        </p:txBody>
      </p:sp>
      <p:pic>
        <p:nvPicPr>
          <p:cNvPr id="20482" name="Picture 2" descr="http://www.ccnastudyguide.net/wp-content/uploads/2009/07/star-topology.gif"/>
          <p:cNvPicPr>
            <a:picLocks noChangeAspect="1" noChangeArrowheads="1"/>
          </p:cNvPicPr>
          <p:nvPr/>
        </p:nvPicPr>
        <p:blipFill>
          <a:blip r:embed="rId2"/>
          <a:srcRect/>
          <a:stretch>
            <a:fillRect/>
          </a:stretch>
        </p:blipFill>
        <p:spPr bwMode="auto">
          <a:xfrm>
            <a:off x="228600" y="3802404"/>
            <a:ext cx="3581400" cy="290319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400" y="0"/>
            <a:ext cx="2766911" cy="584775"/>
          </a:xfrm>
          <a:prstGeom prst="rect">
            <a:avLst/>
          </a:prstGeom>
        </p:spPr>
        <p:txBody>
          <a:bodyPr wrap="none">
            <a:spAutoFit/>
          </a:bodyPr>
          <a:lstStyle/>
          <a:p>
            <a:r>
              <a:rPr lang="en-US" sz="3200" b="1" dirty="0" smtClean="0"/>
              <a:t>Mesh Topology</a:t>
            </a:r>
            <a:endParaRPr lang="en-US" sz="3200" b="1" dirty="0"/>
          </a:p>
        </p:txBody>
      </p:sp>
      <p:sp>
        <p:nvSpPr>
          <p:cNvPr id="5" name="Rectangle 4"/>
          <p:cNvSpPr/>
          <p:nvPr/>
        </p:nvSpPr>
        <p:spPr>
          <a:xfrm>
            <a:off x="0" y="609600"/>
            <a:ext cx="9144000" cy="2246769"/>
          </a:xfrm>
          <a:prstGeom prst="rect">
            <a:avLst/>
          </a:prstGeom>
        </p:spPr>
        <p:txBody>
          <a:bodyPr wrap="square">
            <a:spAutoFit/>
          </a:bodyPr>
          <a:lstStyle/>
          <a:p>
            <a:pPr>
              <a:buFont typeface="Arial" pitchFamily="34" charset="0"/>
              <a:buChar char="•"/>
            </a:pPr>
            <a:r>
              <a:rPr lang="en-US" sz="2000" dirty="0" smtClean="0"/>
              <a:t>Mesh topologies involve the concept of routes. </a:t>
            </a:r>
          </a:p>
          <a:p>
            <a:pPr>
              <a:buFont typeface="Arial" pitchFamily="34" charset="0"/>
              <a:buChar char="•"/>
            </a:pPr>
            <a:r>
              <a:rPr lang="en-US" sz="2000" dirty="0" smtClean="0"/>
              <a:t>Unlike each of the previous topologies, messages sent on a mesh network can take any of several possible paths from source to destination.</a:t>
            </a:r>
          </a:p>
          <a:p>
            <a:pPr>
              <a:buFont typeface="Arial" pitchFamily="34" charset="0"/>
              <a:buChar char="•"/>
            </a:pPr>
            <a:r>
              <a:rPr lang="en-US" sz="2000" dirty="0" smtClean="0"/>
              <a:t>A mesh network in which every device connects to every other is called a full mesh.</a:t>
            </a:r>
          </a:p>
          <a:p>
            <a:pPr>
              <a:buFont typeface="Arial" pitchFamily="34" charset="0"/>
              <a:buChar char="•"/>
            </a:pPr>
            <a:r>
              <a:rPr lang="en-US" sz="2000" dirty="0" smtClean="0"/>
              <a:t>The network are connected to more than one other node in the network with a point-to-point link .</a:t>
            </a:r>
          </a:p>
          <a:p>
            <a:endParaRPr lang="en-US" sz="2000" dirty="0"/>
          </a:p>
        </p:txBody>
      </p:sp>
      <p:pic>
        <p:nvPicPr>
          <p:cNvPr id="21506" name="Picture 2" descr="http://brebru.com/aplusstudyguides/mesh.gif"/>
          <p:cNvPicPr>
            <a:picLocks noChangeAspect="1" noChangeArrowheads="1"/>
          </p:cNvPicPr>
          <p:nvPr/>
        </p:nvPicPr>
        <p:blipFill>
          <a:blip r:embed="rId2"/>
          <a:srcRect/>
          <a:stretch>
            <a:fillRect/>
          </a:stretch>
        </p:blipFill>
        <p:spPr bwMode="auto">
          <a:xfrm>
            <a:off x="228600" y="2971800"/>
            <a:ext cx="3723787" cy="3676650"/>
          </a:xfrm>
          <a:prstGeom prst="rect">
            <a:avLst/>
          </a:prstGeom>
          <a:noFill/>
        </p:spPr>
      </p:pic>
      <p:sp>
        <p:nvSpPr>
          <p:cNvPr id="8" name="Rectangle 7"/>
          <p:cNvSpPr/>
          <p:nvPr/>
        </p:nvSpPr>
        <p:spPr>
          <a:xfrm>
            <a:off x="3886200" y="2209800"/>
            <a:ext cx="5181600" cy="4616648"/>
          </a:xfrm>
          <a:prstGeom prst="rect">
            <a:avLst/>
          </a:prstGeom>
        </p:spPr>
        <p:txBody>
          <a:bodyPr wrap="square">
            <a:spAutoFit/>
          </a:bodyPr>
          <a:lstStyle/>
          <a:p>
            <a:pPr>
              <a:buFont typeface="Arial" pitchFamily="34" charset="0"/>
              <a:buChar char="•"/>
            </a:pPr>
            <a:r>
              <a:rPr lang="en-US" sz="2000" dirty="0" smtClean="0"/>
              <a:t>A Mesh topology Provides each device with a point-to-point connection to every other device in the network. </a:t>
            </a:r>
          </a:p>
          <a:p>
            <a:pPr>
              <a:buFont typeface="Arial" pitchFamily="34" charset="0"/>
              <a:buChar char="•"/>
            </a:pPr>
            <a:r>
              <a:rPr lang="en-US" sz="2000" dirty="0" smtClean="0"/>
              <a:t>These are most commonly used in WAN's, which connect networks over telecommunication links. </a:t>
            </a:r>
          </a:p>
          <a:p>
            <a:pPr>
              <a:buFont typeface="Arial" pitchFamily="34" charset="0"/>
              <a:buChar char="•"/>
            </a:pPr>
            <a:r>
              <a:rPr lang="en-US" sz="2000" dirty="0" smtClean="0"/>
              <a:t>Mesh topologies use routers to determine the best path.</a:t>
            </a:r>
          </a:p>
          <a:p>
            <a:pPr>
              <a:buFont typeface="Arial" pitchFamily="34" charset="0"/>
              <a:buChar char="•"/>
            </a:pPr>
            <a:r>
              <a:rPr lang="en-US" sz="2000" dirty="0" smtClean="0"/>
              <a:t>Mesh networks provide redundancy, in the event of a link failure, meshed networks enable data to be routed through any other site connected to the network. </a:t>
            </a:r>
          </a:p>
          <a:p>
            <a:pPr>
              <a:buFont typeface="Arial" pitchFamily="34" charset="0"/>
              <a:buChar char="•"/>
            </a:pPr>
            <a:r>
              <a:rPr lang="en-US" dirty="0" smtClean="0"/>
              <a:t>Because each device has a point-to-point connection to every other device, mesh topologies are the most expensive and difficult to maintain.</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91000" y="1307842"/>
            <a:ext cx="4572000" cy="5016758"/>
          </a:xfrm>
          <a:prstGeom prst="rect">
            <a:avLst/>
          </a:prstGeom>
        </p:spPr>
        <p:txBody>
          <a:bodyPr>
            <a:spAutoFit/>
          </a:bodyPr>
          <a:lstStyle/>
          <a:p>
            <a:pPr>
              <a:buFont typeface="Arial" pitchFamily="34" charset="0"/>
              <a:buChar char="•"/>
            </a:pPr>
            <a:r>
              <a:rPr lang="en-US" sz="2000" dirty="0" smtClean="0"/>
              <a:t>To reduce their design complexity, most networks are organized as a stack of layers or levels, each one built up on the one below it. </a:t>
            </a:r>
          </a:p>
          <a:p>
            <a:pPr>
              <a:buFont typeface="Arial" pitchFamily="34" charset="0"/>
              <a:buChar char="•"/>
            </a:pPr>
            <a:r>
              <a:rPr lang="en-US" sz="2000" dirty="0" smtClean="0"/>
              <a:t>The number of layers, the name of each layer, the contents of each layer, and the function of each layer differ from network to network. </a:t>
            </a:r>
          </a:p>
          <a:p>
            <a:pPr>
              <a:buFont typeface="Arial" pitchFamily="34" charset="0"/>
              <a:buChar char="•"/>
            </a:pPr>
            <a:r>
              <a:rPr lang="en-US" sz="2000" dirty="0" smtClean="0"/>
              <a:t>The purpose of each layer is to offer certain services to the higher layers, shielding those layers from the details of how the offered services are actually implemented. </a:t>
            </a:r>
          </a:p>
          <a:p>
            <a:pPr>
              <a:buFont typeface="Arial" pitchFamily="34" charset="0"/>
              <a:buChar char="•"/>
            </a:pPr>
            <a:r>
              <a:rPr lang="en-US" sz="2000" dirty="0" smtClean="0"/>
              <a:t>In a sense, each layer is a kind of virtual machine, offering certain services to the layer above it.</a:t>
            </a:r>
            <a:endParaRPr lang="en-US" sz="2000" dirty="0"/>
          </a:p>
        </p:txBody>
      </p:sp>
      <p:pic>
        <p:nvPicPr>
          <p:cNvPr id="23554" name="Picture 2" descr="http://sonkusare.files.wordpress.com/2010/12/untitled.jpg?w=300&amp;h=260"/>
          <p:cNvPicPr>
            <a:picLocks noChangeAspect="1" noChangeArrowheads="1"/>
          </p:cNvPicPr>
          <p:nvPr/>
        </p:nvPicPr>
        <p:blipFill>
          <a:blip r:embed="rId2"/>
          <a:srcRect/>
          <a:stretch>
            <a:fillRect/>
          </a:stretch>
        </p:blipFill>
        <p:spPr bwMode="auto">
          <a:xfrm>
            <a:off x="76199" y="1295401"/>
            <a:ext cx="3962401" cy="5486400"/>
          </a:xfrm>
          <a:prstGeom prst="rect">
            <a:avLst/>
          </a:prstGeom>
          <a:noFill/>
        </p:spPr>
      </p:pic>
      <p:sp>
        <p:nvSpPr>
          <p:cNvPr id="6" name="Rectangle 5"/>
          <p:cNvSpPr/>
          <p:nvPr/>
        </p:nvSpPr>
        <p:spPr>
          <a:xfrm>
            <a:off x="2048289" y="76200"/>
            <a:ext cx="4047711" cy="646331"/>
          </a:xfrm>
          <a:prstGeom prst="rect">
            <a:avLst/>
          </a:prstGeom>
        </p:spPr>
        <p:txBody>
          <a:bodyPr wrap="none">
            <a:spAutoFit/>
          </a:bodyPr>
          <a:lstStyle/>
          <a:p>
            <a:r>
              <a:rPr lang="en-US" sz="3600" b="1" dirty="0" smtClean="0">
                <a:solidFill>
                  <a:srgbClr val="C00000"/>
                </a:solidFill>
              </a:rPr>
              <a:t>Protocol Hierarchies</a:t>
            </a:r>
            <a:endParaRPr lang="en-US" sz="3600" b="1" dirty="0">
              <a:solidFill>
                <a:srgbClr val="C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http://media.techtarget.com/digitalguide/images/Misc/osi.gif"/>
          <p:cNvPicPr>
            <a:picLocks noChangeAspect="1" noChangeArrowheads="1"/>
          </p:cNvPicPr>
          <p:nvPr/>
        </p:nvPicPr>
        <p:blipFill>
          <a:blip r:embed="rId2"/>
          <a:srcRect/>
          <a:stretch>
            <a:fillRect/>
          </a:stretch>
        </p:blipFill>
        <p:spPr bwMode="auto">
          <a:xfrm>
            <a:off x="228600" y="1190625"/>
            <a:ext cx="4876800" cy="5514975"/>
          </a:xfrm>
          <a:prstGeom prst="rect">
            <a:avLst/>
          </a:prstGeom>
          <a:noFill/>
        </p:spPr>
      </p:pic>
      <p:sp>
        <p:nvSpPr>
          <p:cNvPr id="6" name="Rectangle 5"/>
          <p:cNvSpPr/>
          <p:nvPr/>
        </p:nvSpPr>
        <p:spPr>
          <a:xfrm>
            <a:off x="5410200" y="1146512"/>
            <a:ext cx="3733800" cy="5940088"/>
          </a:xfrm>
          <a:prstGeom prst="rect">
            <a:avLst/>
          </a:prstGeom>
        </p:spPr>
        <p:txBody>
          <a:bodyPr wrap="square">
            <a:spAutoFit/>
          </a:bodyPr>
          <a:lstStyle/>
          <a:p>
            <a:pPr>
              <a:buFont typeface="Arial" pitchFamily="34" charset="0"/>
              <a:buChar char="•"/>
            </a:pPr>
            <a:r>
              <a:rPr lang="en-US" sz="2000" dirty="0" smtClean="0"/>
              <a:t>Open Systems Interconnection ( OSI ) is a standard reference model for communication between two end users in a network. </a:t>
            </a:r>
          </a:p>
          <a:p>
            <a:pPr>
              <a:buFont typeface="Arial" pitchFamily="34" charset="0"/>
              <a:buChar char="•"/>
            </a:pPr>
            <a:r>
              <a:rPr lang="en-US" sz="2000" dirty="0" smtClean="0"/>
              <a:t>The model is used in developing products and understanding networks. </a:t>
            </a:r>
          </a:p>
          <a:p>
            <a:pPr>
              <a:buFont typeface="Arial" pitchFamily="34" charset="0"/>
              <a:buChar char="•"/>
            </a:pPr>
            <a:r>
              <a:rPr lang="en-US" sz="2000" dirty="0" smtClean="0"/>
              <a:t>OSI divides telecommunication into seven </a:t>
            </a:r>
            <a:r>
              <a:rPr lang="en-US" dirty="0" smtClean="0"/>
              <a:t>layers</a:t>
            </a:r>
            <a:r>
              <a:rPr lang="en-US" sz="2000" dirty="0" smtClean="0"/>
              <a:t>.</a:t>
            </a:r>
          </a:p>
          <a:p>
            <a:pPr>
              <a:buFont typeface="Arial" pitchFamily="34" charset="0"/>
              <a:buChar char="•"/>
            </a:pPr>
            <a:r>
              <a:rPr lang="en-US" sz="2000" dirty="0" smtClean="0"/>
              <a:t>The layers are in two groups. The upper four layers are used whenever a message passes from or to a user. </a:t>
            </a:r>
          </a:p>
          <a:p>
            <a:pPr>
              <a:buFont typeface="Arial" pitchFamily="34" charset="0"/>
              <a:buChar char="•"/>
            </a:pPr>
            <a:r>
              <a:rPr lang="en-US" sz="2000" dirty="0" smtClean="0"/>
              <a:t>The lower three layers are used when any message passes through the host computer.</a:t>
            </a:r>
          </a:p>
          <a:p>
            <a:pPr>
              <a:buFont typeface="Arial" pitchFamily="34" charset="0"/>
              <a:buChar char="•"/>
            </a:pPr>
            <a:endParaRPr lang="en-US" sz="2000" dirty="0"/>
          </a:p>
          <a:p>
            <a:endParaRPr lang="en-US" sz="2000" dirty="0"/>
          </a:p>
        </p:txBody>
      </p:sp>
      <p:sp>
        <p:nvSpPr>
          <p:cNvPr id="7" name="Rectangle 6"/>
          <p:cNvSpPr/>
          <p:nvPr/>
        </p:nvSpPr>
        <p:spPr>
          <a:xfrm>
            <a:off x="2286000" y="76200"/>
            <a:ext cx="4276620" cy="584775"/>
          </a:xfrm>
          <a:prstGeom prst="rect">
            <a:avLst/>
          </a:prstGeom>
        </p:spPr>
        <p:txBody>
          <a:bodyPr wrap="none">
            <a:spAutoFit/>
          </a:bodyPr>
          <a:lstStyle/>
          <a:p>
            <a:r>
              <a:rPr lang="en-US" sz="3200" dirty="0">
                <a:solidFill>
                  <a:srgbClr val="C00000"/>
                </a:solidFill>
              </a:rPr>
              <a:t>ISO-OSI reference model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6092"/>
            <a:ext cx="9144000" cy="6463308"/>
          </a:xfrm>
          <a:prstGeom prst="rect">
            <a:avLst/>
          </a:prstGeom>
        </p:spPr>
        <p:txBody>
          <a:bodyPr wrap="square">
            <a:spAutoFit/>
          </a:bodyPr>
          <a:lstStyle/>
          <a:p>
            <a:r>
              <a:rPr lang="en-US" b="1" dirty="0" smtClean="0">
                <a:solidFill>
                  <a:srgbClr val="C00000"/>
                </a:solidFill>
              </a:rPr>
              <a:t>Layer 1: The physical layer</a:t>
            </a:r>
            <a:r>
              <a:rPr lang="en-US" dirty="0" smtClean="0">
                <a:solidFill>
                  <a:srgbClr val="C00000"/>
                </a:solidFill>
              </a:rPr>
              <a:t> ...</a:t>
            </a:r>
            <a:r>
              <a:rPr lang="en-US" dirty="0" smtClean="0"/>
              <a:t>This layer conveys the bit stream through the network at the electrical and mechanical level. It provides the hardware means of sending and receiving data on a carrier.</a:t>
            </a:r>
          </a:p>
          <a:p>
            <a:r>
              <a:rPr lang="en-US" b="1" dirty="0" smtClean="0">
                <a:solidFill>
                  <a:srgbClr val="C00000"/>
                </a:solidFill>
              </a:rPr>
              <a:t>Layer 2: The data-link layer</a:t>
            </a:r>
            <a:r>
              <a:rPr lang="en-US" dirty="0" smtClean="0">
                <a:solidFill>
                  <a:srgbClr val="C00000"/>
                </a:solidFill>
              </a:rPr>
              <a:t> ...</a:t>
            </a:r>
            <a:r>
              <a:rPr lang="en-US" dirty="0" smtClean="0"/>
              <a:t>This layer provides synchronization for the physical level and does bit-stuffing for strings of 1's in excess of 5. It furnishes transmission protocol knowledge and management.</a:t>
            </a:r>
          </a:p>
          <a:p>
            <a:r>
              <a:rPr lang="en-US" b="1" dirty="0" smtClean="0">
                <a:solidFill>
                  <a:srgbClr val="C00000"/>
                </a:solidFill>
              </a:rPr>
              <a:t>Layer 3: The network layer</a:t>
            </a:r>
            <a:r>
              <a:rPr lang="en-US" dirty="0" smtClean="0">
                <a:solidFill>
                  <a:srgbClr val="C00000"/>
                </a:solidFill>
              </a:rPr>
              <a:t> ...</a:t>
            </a:r>
            <a:r>
              <a:rPr lang="en-US" dirty="0" smtClean="0"/>
              <a:t>This layer handles the routing of the data (sending it in the right direction to the right destination on outgoing transmissions and receiving incoming transmissions at the packet level). The network layer does routing and forwarding.</a:t>
            </a:r>
          </a:p>
          <a:p>
            <a:r>
              <a:rPr lang="en-US" b="1" dirty="0" smtClean="0">
                <a:solidFill>
                  <a:srgbClr val="C00000"/>
                </a:solidFill>
              </a:rPr>
              <a:t>Layer 4: The transport layer</a:t>
            </a:r>
            <a:r>
              <a:rPr lang="en-US" dirty="0" smtClean="0">
                <a:solidFill>
                  <a:srgbClr val="C00000"/>
                </a:solidFill>
              </a:rPr>
              <a:t> ...</a:t>
            </a:r>
            <a:r>
              <a:rPr lang="en-US" dirty="0" smtClean="0"/>
              <a:t>This layer manages the end-to-end control (for example, determining whether all packets have arrived) and error-checking. It ensures complete data transfer.</a:t>
            </a:r>
          </a:p>
          <a:p>
            <a:r>
              <a:rPr lang="en-US" b="1" dirty="0" smtClean="0">
                <a:solidFill>
                  <a:srgbClr val="C00000"/>
                </a:solidFill>
              </a:rPr>
              <a:t>Layer 5: The session layer</a:t>
            </a:r>
            <a:r>
              <a:rPr lang="en-US" dirty="0" smtClean="0">
                <a:solidFill>
                  <a:srgbClr val="C00000"/>
                </a:solidFill>
              </a:rPr>
              <a:t> ...</a:t>
            </a:r>
            <a:r>
              <a:rPr lang="en-US" dirty="0" smtClean="0"/>
              <a:t>This layer sets up, coordinates, and terminates conversations, exchanges, and dialogs between the applications at each end. It deals with session and connection coordination.</a:t>
            </a:r>
          </a:p>
          <a:p>
            <a:r>
              <a:rPr lang="en-US" b="1" dirty="0" smtClean="0">
                <a:solidFill>
                  <a:srgbClr val="C00000"/>
                </a:solidFill>
              </a:rPr>
              <a:t>Layer 6: The presentation layer</a:t>
            </a:r>
            <a:r>
              <a:rPr lang="en-US" dirty="0" smtClean="0">
                <a:solidFill>
                  <a:srgbClr val="C00000"/>
                </a:solidFill>
              </a:rPr>
              <a:t> ...</a:t>
            </a:r>
            <a:r>
              <a:rPr lang="en-US" dirty="0" smtClean="0"/>
              <a:t>This is a layer, usually part of an operating system, that converts incoming and outgoing data from one presentation format to another (for example, from a text stream into a popup window with the newly arrived text). Sometimes called the syntax layer.</a:t>
            </a:r>
          </a:p>
          <a:p>
            <a:r>
              <a:rPr lang="en-US" b="1" dirty="0" smtClean="0">
                <a:solidFill>
                  <a:srgbClr val="C00000"/>
                </a:solidFill>
              </a:rPr>
              <a:t>Layer 7: The application layer</a:t>
            </a:r>
            <a:r>
              <a:rPr lang="en-US" dirty="0" smtClean="0">
                <a:solidFill>
                  <a:srgbClr val="C00000"/>
                </a:solidFill>
              </a:rPr>
              <a:t> ...</a:t>
            </a:r>
            <a:r>
              <a:rPr lang="en-US" dirty="0" smtClean="0"/>
              <a:t>This is the layer at which communication partners are identified, quality of service is identified, user authentication and privacy are considered, and any constraints on data syntax are identified. (This layer is </a:t>
            </a:r>
            <a:r>
              <a:rPr lang="en-US" i="1" dirty="0" smtClean="0"/>
              <a:t>not</a:t>
            </a:r>
            <a:r>
              <a:rPr lang="en-US" dirty="0" smtClean="0"/>
              <a:t> the application itself, although some applications may perform application layer functions.)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0" y="24825"/>
            <a:ext cx="5022016" cy="584775"/>
          </a:xfrm>
          <a:prstGeom prst="rect">
            <a:avLst/>
          </a:prstGeom>
        </p:spPr>
        <p:txBody>
          <a:bodyPr wrap="none">
            <a:spAutoFit/>
          </a:bodyPr>
          <a:lstStyle/>
          <a:p>
            <a:r>
              <a:rPr lang="en-US" sz="3200" b="1" dirty="0" smtClean="0"/>
              <a:t>The TCP/IP Reference Model</a:t>
            </a:r>
            <a:endParaRPr lang="en-US" sz="3200" b="1" dirty="0"/>
          </a:p>
        </p:txBody>
      </p:sp>
      <p:sp>
        <p:nvSpPr>
          <p:cNvPr id="7" name="Rectangle 6"/>
          <p:cNvSpPr/>
          <p:nvPr/>
        </p:nvSpPr>
        <p:spPr>
          <a:xfrm>
            <a:off x="304800" y="609600"/>
            <a:ext cx="8686800" cy="830997"/>
          </a:xfrm>
          <a:prstGeom prst="rect">
            <a:avLst/>
          </a:prstGeom>
        </p:spPr>
        <p:txBody>
          <a:bodyPr wrap="square">
            <a:spAutoFit/>
          </a:bodyPr>
          <a:lstStyle/>
          <a:p>
            <a:r>
              <a:rPr lang="en-US" sz="2400" dirty="0" smtClean="0"/>
              <a:t>The reference model was named after two of its main protocols, TCP (Transmission Control Protocol) and IP (Internet Protocol). </a:t>
            </a:r>
            <a:endParaRPr lang="en-US" sz="2400" dirty="0"/>
          </a:p>
        </p:txBody>
      </p:sp>
      <p:pic>
        <p:nvPicPr>
          <p:cNvPr id="25606" name="Picture 6" descr="http://www.tcpipguide.com/free/diagrams/tcpiplayers.png"/>
          <p:cNvPicPr>
            <a:picLocks noChangeAspect="1" noChangeArrowheads="1"/>
          </p:cNvPicPr>
          <p:nvPr/>
        </p:nvPicPr>
        <p:blipFill>
          <a:blip r:embed="rId2"/>
          <a:srcRect/>
          <a:stretch>
            <a:fillRect/>
          </a:stretch>
        </p:blipFill>
        <p:spPr bwMode="auto">
          <a:xfrm>
            <a:off x="1295400" y="1676400"/>
            <a:ext cx="6172200" cy="487680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0783"/>
            <a:ext cx="9144000" cy="6863417"/>
          </a:xfrm>
          <a:prstGeom prst="rect">
            <a:avLst/>
          </a:prstGeom>
        </p:spPr>
        <p:txBody>
          <a:bodyPr wrap="square">
            <a:spAutoFit/>
          </a:bodyPr>
          <a:lstStyle/>
          <a:p>
            <a:r>
              <a:rPr lang="en-US" sz="2200" b="1" dirty="0" smtClean="0">
                <a:solidFill>
                  <a:srgbClr val="C00000"/>
                </a:solidFill>
              </a:rPr>
              <a:t>The Application Layer</a:t>
            </a:r>
          </a:p>
          <a:p>
            <a:r>
              <a:rPr lang="en-US" sz="2200" dirty="0" smtClean="0"/>
              <a:t>	The original TCP/IP specification described a number of different applications that fit into the top layer of the protocol stack. These applications include Telnet, FTP, SMTP and DNS. </a:t>
            </a:r>
          </a:p>
          <a:p>
            <a:r>
              <a:rPr lang="en-US" sz="2200" b="1" dirty="0" smtClean="0">
                <a:solidFill>
                  <a:srgbClr val="C00000"/>
                </a:solidFill>
              </a:rPr>
              <a:t>The Transport Layer</a:t>
            </a:r>
          </a:p>
          <a:p>
            <a:r>
              <a:rPr lang="en-US" sz="2200" dirty="0" smtClean="0"/>
              <a:t>	 The transport layer is the interface between the application layer and the complex hardware of the network. It is designed to allow peer entities on the source and destination hosts to </a:t>
            </a:r>
            <a:r>
              <a:rPr lang="en-US" sz="2200" dirty="0"/>
              <a:t>carry on conversations. </a:t>
            </a:r>
          </a:p>
          <a:p>
            <a:endParaRPr lang="en-US" sz="2200" b="1" dirty="0" smtClean="0">
              <a:solidFill>
                <a:srgbClr val="C00000"/>
              </a:solidFill>
            </a:endParaRPr>
          </a:p>
          <a:p>
            <a:r>
              <a:rPr lang="en-US" sz="2200" b="1" dirty="0" smtClean="0">
                <a:solidFill>
                  <a:srgbClr val="C00000"/>
                </a:solidFill>
              </a:rPr>
              <a:t>The Network Layer</a:t>
            </a:r>
          </a:p>
          <a:p>
            <a:r>
              <a:rPr lang="en-US" sz="2200" dirty="0" smtClean="0"/>
              <a:t>	The job of the network layer is to inject packets into any network and have them travel independently to the destination. The layer defines IP (Internet Protocol) for its official packet format and protocol. Packet routing is a major job of this protocol.</a:t>
            </a:r>
          </a:p>
          <a:p>
            <a:r>
              <a:rPr lang="en-US" sz="2200" b="1" dirty="0" smtClean="0">
                <a:solidFill>
                  <a:srgbClr val="C00000"/>
                </a:solidFill>
              </a:rPr>
              <a:t>The Host-to-Network Layer</a:t>
            </a:r>
          </a:p>
          <a:p>
            <a:r>
              <a:rPr lang="en-US" sz="2200" b="1" dirty="0">
                <a:solidFill>
                  <a:srgbClr val="C00000"/>
                </a:solidFill>
              </a:rPr>
              <a:t>	</a:t>
            </a:r>
            <a:r>
              <a:rPr lang="en-US" sz="2200" dirty="0" smtClean="0"/>
              <a:t> The Host-to-Network layer interfaces the TCP/IP protocol stack to the physical network. The TCP/IP reference model does not specify in any great detail the operation of this layer, except that the host has to connect to the network using some protocol so it can send IP packets over it.</a:t>
            </a:r>
            <a:endParaRPr lang="en-US" sz="2200" b="1" dirty="0" smtClean="0">
              <a:solidFill>
                <a:srgbClr val="C00000"/>
              </a:solidFill>
            </a:endParaRPr>
          </a:p>
          <a:p>
            <a:endParaRPr lang="en-US" sz="22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67000" y="0"/>
            <a:ext cx="3573799" cy="584775"/>
          </a:xfrm>
          <a:prstGeom prst="rect">
            <a:avLst/>
          </a:prstGeom>
        </p:spPr>
        <p:txBody>
          <a:bodyPr wrap="none">
            <a:spAutoFit/>
          </a:bodyPr>
          <a:lstStyle/>
          <a:p>
            <a:r>
              <a:rPr lang="en-US" sz="3200" b="1" dirty="0">
                <a:solidFill>
                  <a:srgbClr val="C00000"/>
                </a:solidFill>
              </a:rPr>
              <a:t>Transmission Media</a:t>
            </a:r>
            <a:endParaRPr lang="en-US" sz="3200" dirty="0">
              <a:solidFill>
                <a:srgbClr val="C00000"/>
              </a:solidFill>
            </a:endParaRPr>
          </a:p>
        </p:txBody>
      </p:sp>
      <p:sp>
        <p:nvSpPr>
          <p:cNvPr id="5" name="Rectangle 4"/>
          <p:cNvSpPr/>
          <p:nvPr/>
        </p:nvSpPr>
        <p:spPr>
          <a:xfrm>
            <a:off x="4267200" y="762000"/>
            <a:ext cx="4572000" cy="6217087"/>
          </a:xfrm>
          <a:prstGeom prst="rect">
            <a:avLst/>
          </a:prstGeom>
        </p:spPr>
        <p:txBody>
          <a:bodyPr wrap="square">
            <a:spAutoFit/>
          </a:bodyPr>
          <a:lstStyle/>
          <a:p>
            <a:pPr>
              <a:buFont typeface="Arial" pitchFamily="34" charset="0"/>
              <a:buChar char="•"/>
            </a:pPr>
            <a:r>
              <a:rPr lang="en-US" sz="2000" dirty="0" smtClean="0"/>
              <a:t>The most popular network cabling is Twisted pair. </a:t>
            </a:r>
          </a:p>
          <a:p>
            <a:pPr>
              <a:buFont typeface="Arial" pitchFamily="34" charset="0"/>
              <a:buChar char="•"/>
            </a:pPr>
            <a:r>
              <a:rPr lang="en-US" sz="2000" dirty="0" smtClean="0"/>
              <a:t>It is light weight, easy to install, inexpensive and support many different types of network. </a:t>
            </a:r>
          </a:p>
          <a:p>
            <a:pPr>
              <a:buFont typeface="Arial" pitchFamily="34" charset="0"/>
              <a:buChar char="•"/>
            </a:pPr>
            <a:r>
              <a:rPr lang="en-US" sz="2000" dirty="0" smtClean="0"/>
              <a:t>It also supports the speed of </a:t>
            </a:r>
            <a:r>
              <a:rPr lang="en-US" sz="2000" b="1" dirty="0" smtClean="0"/>
              <a:t>100 mps. </a:t>
            </a:r>
            <a:r>
              <a:rPr lang="en-US" sz="2000" dirty="0" smtClean="0"/>
              <a:t>Twisted pair cabling is made of pairs of solid or stranded copper twisted along each other. </a:t>
            </a:r>
          </a:p>
          <a:p>
            <a:pPr>
              <a:buFont typeface="Arial" pitchFamily="34" charset="0"/>
              <a:buChar char="•"/>
            </a:pPr>
            <a:r>
              <a:rPr lang="en-US" sz="2000" dirty="0" smtClean="0"/>
              <a:t>The twists are done to reduce vulnerably to EMI and cross talk. </a:t>
            </a:r>
          </a:p>
          <a:p>
            <a:pPr>
              <a:buFont typeface="Arial" pitchFamily="34" charset="0"/>
              <a:buChar char="•"/>
            </a:pPr>
            <a:r>
              <a:rPr lang="en-US" sz="2000" dirty="0" smtClean="0"/>
              <a:t>The number of pairs in the cable depends on the type. </a:t>
            </a:r>
          </a:p>
          <a:p>
            <a:pPr>
              <a:buFont typeface="Arial" pitchFamily="34" charset="0"/>
              <a:buChar char="•"/>
            </a:pPr>
            <a:r>
              <a:rPr lang="en-US" sz="2000" dirty="0" smtClean="0"/>
              <a:t>The copper core is usually </a:t>
            </a:r>
            <a:r>
              <a:rPr lang="en-US" sz="2000" b="1" dirty="0" smtClean="0"/>
              <a:t>22-AWG or 24-AWG, as</a:t>
            </a:r>
            <a:r>
              <a:rPr lang="en-US" sz="2000" dirty="0" smtClean="0"/>
              <a:t> measured on the American wire gauge standard. </a:t>
            </a:r>
          </a:p>
          <a:p>
            <a:pPr>
              <a:buFont typeface="Arial" pitchFamily="34" charset="0"/>
              <a:buChar char="•"/>
            </a:pPr>
            <a:r>
              <a:rPr lang="en-US" sz="2000" dirty="0" smtClean="0"/>
              <a:t>Two types</a:t>
            </a:r>
          </a:p>
          <a:p>
            <a:pPr>
              <a:buFont typeface="Arial" pitchFamily="34" charset="0"/>
              <a:buChar char="•"/>
            </a:pPr>
            <a:r>
              <a:rPr lang="en-US" sz="2000" b="1" dirty="0" smtClean="0">
                <a:solidFill>
                  <a:srgbClr val="C00000"/>
                </a:solidFill>
              </a:rPr>
              <a:t>Unshielded twisted pair (UTP)</a:t>
            </a:r>
            <a:endParaRPr lang="en-US" sz="2000" dirty="0" smtClean="0">
              <a:solidFill>
                <a:srgbClr val="C00000"/>
              </a:solidFill>
            </a:endParaRPr>
          </a:p>
          <a:p>
            <a:pPr>
              <a:buFont typeface="Arial" pitchFamily="34" charset="0"/>
              <a:buChar char="•"/>
            </a:pPr>
            <a:r>
              <a:rPr lang="en-US" sz="2000" b="1" dirty="0" smtClean="0">
                <a:solidFill>
                  <a:srgbClr val="C00000"/>
                </a:solidFill>
              </a:rPr>
              <a:t>Shielded twisted pair (STP)</a:t>
            </a:r>
            <a:endParaRPr lang="en-US" sz="2000" dirty="0" smtClean="0">
              <a:solidFill>
                <a:srgbClr val="C00000"/>
              </a:solidFill>
            </a:endParaRPr>
          </a:p>
          <a:p>
            <a:pPr>
              <a:buFont typeface="Arial" pitchFamily="34" charset="0"/>
              <a:buChar char="•"/>
            </a:pPr>
            <a:endParaRPr lang="en-US" sz="2000" dirty="0"/>
          </a:p>
        </p:txBody>
      </p:sp>
      <p:pic>
        <p:nvPicPr>
          <p:cNvPr id="28674" name="Picture 2" descr="http://webpage.pace.edu/ms16182p/networking/utp%20and%20stp.jpg"/>
          <p:cNvPicPr>
            <a:picLocks noChangeAspect="1" noChangeArrowheads="1"/>
          </p:cNvPicPr>
          <p:nvPr/>
        </p:nvPicPr>
        <p:blipFill>
          <a:blip r:embed="rId2"/>
          <a:srcRect/>
          <a:stretch>
            <a:fillRect/>
          </a:stretch>
        </p:blipFill>
        <p:spPr bwMode="auto">
          <a:xfrm>
            <a:off x="76200" y="838200"/>
            <a:ext cx="4114800" cy="5943601"/>
          </a:xfrm>
          <a:prstGeom prst="rect">
            <a:avLst/>
          </a:prstGeom>
          <a:noFill/>
        </p:spPr>
      </p:pic>
      <p:sp>
        <p:nvSpPr>
          <p:cNvPr id="6" name="Rectangle 5"/>
          <p:cNvSpPr/>
          <p:nvPr/>
        </p:nvSpPr>
        <p:spPr>
          <a:xfrm>
            <a:off x="0" y="381000"/>
            <a:ext cx="2590800" cy="523220"/>
          </a:xfrm>
          <a:prstGeom prst="rect">
            <a:avLst/>
          </a:prstGeom>
        </p:spPr>
        <p:txBody>
          <a:bodyPr wrap="square">
            <a:spAutoFit/>
          </a:bodyPr>
          <a:lstStyle/>
          <a:p>
            <a:r>
              <a:rPr lang="en-US" sz="2800" b="1" dirty="0" smtClean="0">
                <a:solidFill>
                  <a:srgbClr val="C00000"/>
                </a:solidFill>
              </a:rPr>
              <a:t>Twisted pair</a:t>
            </a:r>
            <a:endParaRPr lang="en-US" sz="2800" b="1" dirty="0">
              <a:solidFill>
                <a:srgbClr val="C0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539430"/>
          </a:xfrm>
          <a:prstGeom prst="rect">
            <a:avLst/>
          </a:prstGeom>
        </p:spPr>
        <p:txBody>
          <a:bodyPr wrap="square">
            <a:spAutoFit/>
          </a:bodyPr>
          <a:lstStyle/>
          <a:p>
            <a:r>
              <a:rPr lang="en-US" sz="3200" b="1" dirty="0" smtClean="0">
                <a:solidFill>
                  <a:srgbClr val="C00000"/>
                </a:solidFill>
              </a:rPr>
              <a:t>Coaxial Cable</a:t>
            </a:r>
          </a:p>
          <a:p>
            <a:pPr>
              <a:buFont typeface="Arial" pitchFamily="34" charset="0"/>
              <a:buChar char="•"/>
            </a:pPr>
            <a:r>
              <a:rPr lang="en-US" sz="2400" dirty="0" smtClean="0"/>
              <a:t>A </a:t>
            </a:r>
            <a:r>
              <a:rPr lang="en-US" sz="2400" dirty="0" smtClean="0"/>
              <a:t>second type of copper wire is </a:t>
            </a:r>
            <a:r>
              <a:rPr lang="en-US" sz="2400" i="1" dirty="0" smtClean="0"/>
              <a:t>coaxial cable</a:t>
            </a:r>
            <a:r>
              <a:rPr lang="en-US" sz="2400" dirty="0" smtClean="0"/>
              <a:t>, similar to that used for TV aerials. The coaxial cable provides better protection from interference by providing a metal </a:t>
            </a:r>
            <a:r>
              <a:rPr lang="en-US" sz="2400" dirty="0" smtClean="0"/>
              <a:t>shield.</a:t>
            </a:r>
          </a:p>
          <a:p>
            <a:pPr>
              <a:buFont typeface="Arial" pitchFamily="34" charset="0"/>
              <a:buChar char="•"/>
            </a:pPr>
            <a:r>
              <a:rPr lang="en-US" sz="2400" dirty="0" smtClean="0"/>
              <a:t>The metal shield forms a flexible cylinder around the inner wire providing a barrier to electromagnetic radiation, both incoming and outgoing. </a:t>
            </a:r>
            <a:endParaRPr lang="en-US" sz="2400" dirty="0" smtClean="0"/>
          </a:p>
          <a:p>
            <a:pPr>
              <a:buFont typeface="Arial" pitchFamily="34" charset="0"/>
              <a:buChar char="•"/>
            </a:pPr>
            <a:r>
              <a:rPr lang="en-US" sz="2400" dirty="0" smtClean="0"/>
              <a:t>The </a:t>
            </a:r>
            <a:r>
              <a:rPr lang="en-US" sz="2400" dirty="0" smtClean="0"/>
              <a:t>cable can run parallel to other cables and can be bent round corners.</a:t>
            </a:r>
            <a:endParaRPr lang="en-US" sz="2400" dirty="0"/>
          </a:p>
        </p:txBody>
      </p:sp>
      <p:pic>
        <p:nvPicPr>
          <p:cNvPr id="1026" name="Picture 2" descr="http://www.fermax.com/img/image/COAXIAL.JPG"/>
          <p:cNvPicPr>
            <a:picLocks noChangeAspect="1" noChangeArrowheads="1"/>
          </p:cNvPicPr>
          <p:nvPr/>
        </p:nvPicPr>
        <p:blipFill>
          <a:blip r:embed="rId2"/>
          <a:srcRect/>
          <a:stretch>
            <a:fillRect/>
          </a:stretch>
        </p:blipFill>
        <p:spPr bwMode="auto">
          <a:xfrm>
            <a:off x="2438400" y="3505200"/>
            <a:ext cx="3962400" cy="31242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9600"/>
            <a:ext cx="9144000" cy="1938992"/>
          </a:xfrm>
          <a:prstGeom prst="rect">
            <a:avLst/>
          </a:prstGeom>
        </p:spPr>
        <p:txBody>
          <a:bodyPr wrap="square">
            <a:spAutoFit/>
          </a:bodyPr>
          <a:lstStyle/>
          <a:p>
            <a:pPr>
              <a:buFont typeface="Arial" pitchFamily="34" charset="0"/>
              <a:buChar char="•"/>
            </a:pPr>
            <a:r>
              <a:rPr lang="en-US" sz="2000" dirty="0" smtClean="0"/>
              <a:t>Optical </a:t>
            </a:r>
            <a:r>
              <a:rPr lang="en-US" sz="2000" dirty="0" smtClean="0"/>
              <a:t>fiber </a:t>
            </a:r>
            <a:r>
              <a:rPr lang="en-US" sz="2000" dirty="0" smtClean="0"/>
              <a:t>use light to transmit data. </a:t>
            </a:r>
            <a:endParaRPr lang="en-US" sz="2000" dirty="0" smtClean="0"/>
          </a:p>
          <a:p>
            <a:pPr>
              <a:buFont typeface="Arial" pitchFamily="34" charset="0"/>
              <a:buChar char="•"/>
            </a:pPr>
            <a:r>
              <a:rPr lang="en-US" sz="2000" dirty="0" smtClean="0"/>
              <a:t>A </a:t>
            </a:r>
            <a:r>
              <a:rPr lang="en-US" sz="2000" dirty="0" smtClean="0"/>
              <a:t>thin glass </a:t>
            </a:r>
            <a:r>
              <a:rPr lang="en-US" sz="2000" dirty="0" smtClean="0"/>
              <a:t>fiber </a:t>
            </a:r>
            <a:r>
              <a:rPr lang="en-US" sz="2000" dirty="0" smtClean="0"/>
              <a:t>is encased in a plastic jacket which allows the </a:t>
            </a:r>
            <a:r>
              <a:rPr lang="en-US" sz="2000" dirty="0" smtClean="0"/>
              <a:t>fiber </a:t>
            </a:r>
            <a:r>
              <a:rPr lang="en-US" sz="2000" dirty="0" smtClean="0"/>
              <a:t>to bend without breaking. </a:t>
            </a:r>
            <a:endParaRPr lang="en-US" sz="2000" dirty="0" smtClean="0"/>
          </a:p>
          <a:p>
            <a:pPr>
              <a:buFont typeface="Arial" pitchFamily="34" charset="0"/>
              <a:buChar char="•"/>
            </a:pPr>
            <a:r>
              <a:rPr lang="en-US" sz="2000" dirty="0" smtClean="0"/>
              <a:t>A </a:t>
            </a:r>
            <a:r>
              <a:rPr lang="en-US" sz="2000" dirty="0" smtClean="0"/>
              <a:t>transmitter at one end uses a </a:t>
            </a:r>
            <a:r>
              <a:rPr lang="en-US" sz="2000" i="1" dirty="0" smtClean="0"/>
              <a:t>light emitting diode</a:t>
            </a:r>
            <a:r>
              <a:rPr lang="en-US" sz="2000" dirty="0" smtClean="0"/>
              <a:t> (LED) or </a:t>
            </a:r>
            <a:r>
              <a:rPr lang="en-US" sz="2000" i="1" dirty="0" smtClean="0"/>
              <a:t>laser </a:t>
            </a:r>
            <a:r>
              <a:rPr lang="en-US" sz="2000" dirty="0" smtClean="0"/>
              <a:t>to send pulses of light down the </a:t>
            </a:r>
            <a:r>
              <a:rPr lang="en-US" sz="2000" dirty="0" smtClean="0"/>
              <a:t>fiber </a:t>
            </a:r>
            <a:r>
              <a:rPr lang="en-US" sz="2000" dirty="0" smtClean="0"/>
              <a:t>which are detected at the other end by a light sensitive transistor. </a:t>
            </a:r>
            <a:endParaRPr lang="en-US" sz="2000" dirty="0" smtClean="0"/>
          </a:p>
          <a:p>
            <a:endParaRPr lang="en-US" sz="2000" dirty="0"/>
          </a:p>
        </p:txBody>
      </p:sp>
      <p:sp>
        <p:nvSpPr>
          <p:cNvPr id="5" name="Rectangle 4"/>
          <p:cNvSpPr/>
          <p:nvPr/>
        </p:nvSpPr>
        <p:spPr>
          <a:xfrm>
            <a:off x="0" y="0"/>
            <a:ext cx="2351093" cy="584775"/>
          </a:xfrm>
          <a:prstGeom prst="rect">
            <a:avLst/>
          </a:prstGeom>
        </p:spPr>
        <p:txBody>
          <a:bodyPr wrap="none">
            <a:spAutoFit/>
          </a:bodyPr>
          <a:lstStyle/>
          <a:p>
            <a:r>
              <a:rPr lang="en-US" sz="3200" b="1" dirty="0" smtClean="0">
                <a:solidFill>
                  <a:srgbClr val="C00000"/>
                </a:solidFill>
              </a:rPr>
              <a:t>Optical </a:t>
            </a:r>
            <a:r>
              <a:rPr lang="en-US" sz="3200" b="1" dirty="0" smtClean="0">
                <a:solidFill>
                  <a:srgbClr val="C00000"/>
                </a:solidFill>
              </a:rPr>
              <a:t>Fiber</a:t>
            </a:r>
            <a:endParaRPr lang="en-US" sz="3200" b="1" dirty="0">
              <a:solidFill>
                <a:srgbClr val="C00000"/>
              </a:solidFill>
            </a:endParaRPr>
          </a:p>
        </p:txBody>
      </p:sp>
      <p:pic>
        <p:nvPicPr>
          <p:cNvPr id="30724" name="Picture 4" descr="http://www.brainbell.com/tutorials/Networking/images/02fig03.gif"/>
          <p:cNvPicPr>
            <a:picLocks noChangeAspect="1" noChangeArrowheads="1"/>
          </p:cNvPicPr>
          <p:nvPr/>
        </p:nvPicPr>
        <p:blipFill>
          <a:blip r:embed="rId2"/>
          <a:srcRect/>
          <a:stretch>
            <a:fillRect/>
          </a:stretch>
        </p:blipFill>
        <p:spPr bwMode="auto">
          <a:xfrm>
            <a:off x="141698" y="2285999"/>
            <a:ext cx="4125502" cy="4572001"/>
          </a:xfrm>
          <a:prstGeom prst="rect">
            <a:avLst/>
          </a:prstGeom>
          <a:noFill/>
        </p:spPr>
      </p:pic>
      <p:sp>
        <p:nvSpPr>
          <p:cNvPr id="8" name="Rectangle 7"/>
          <p:cNvSpPr/>
          <p:nvPr/>
        </p:nvSpPr>
        <p:spPr>
          <a:xfrm>
            <a:off x="4495800" y="2209800"/>
            <a:ext cx="4572000" cy="4708981"/>
          </a:xfrm>
          <a:prstGeom prst="rect">
            <a:avLst/>
          </a:prstGeom>
        </p:spPr>
        <p:txBody>
          <a:bodyPr>
            <a:spAutoFit/>
          </a:bodyPr>
          <a:lstStyle/>
          <a:p>
            <a:r>
              <a:rPr lang="en-US" sz="2000" b="1" dirty="0" smtClean="0">
                <a:solidFill>
                  <a:srgbClr val="C00000"/>
                </a:solidFill>
              </a:rPr>
              <a:t>Optical fiber have four main advantages over copper wires. </a:t>
            </a:r>
          </a:p>
          <a:p>
            <a:pPr>
              <a:buFont typeface="Arial" pitchFamily="34" charset="0"/>
              <a:buChar char="•"/>
            </a:pPr>
            <a:r>
              <a:rPr lang="en-US" sz="2000" dirty="0" smtClean="0"/>
              <a:t>They use light which neither causes electrical interference nor are they susceptible to electrical interference </a:t>
            </a:r>
          </a:p>
          <a:p>
            <a:pPr>
              <a:buFont typeface="Arial" pitchFamily="34" charset="0"/>
              <a:buChar char="•"/>
            </a:pPr>
            <a:r>
              <a:rPr lang="en-US" sz="2000" dirty="0" smtClean="0"/>
              <a:t>They are manufactured to reflect the light inwards, so a fiber can carry a pulse of light further than a copper wire can carry a signal </a:t>
            </a:r>
          </a:p>
          <a:p>
            <a:pPr>
              <a:buFont typeface="Arial" pitchFamily="34" charset="0"/>
              <a:buChar char="•"/>
            </a:pPr>
            <a:r>
              <a:rPr lang="en-US" sz="2000" dirty="0" smtClean="0"/>
              <a:t>Light can encode more information that electrical signals, so they carry more information than a wire </a:t>
            </a:r>
          </a:p>
          <a:p>
            <a:pPr>
              <a:buFont typeface="Arial" pitchFamily="34" charset="0"/>
              <a:buChar char="•"/>
            </a:pPr>
            <a:r>
              <a:rPr lang="en-US" sz="2000" dirty="0" smtClean="0"/>
              <a:t>Light can carry a signal over a single fiber, unlike electricity which requires a pair of wires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570208"/>
          </a:xfrm>
          <a:prstGeom prst="rect">
            <a:avLst/>
          </a:prstGeom>
        </p:spPr>
        <p:txBody>
          <a:bodyPr wrap="square">
            <a:spAutoFit/>
          </a:bodyPr>
          <a:lstStyle/>
          <a:p>
            <a:r>
              <a:rPr lang="en-US" sz="2800" b="1" dirty="0" smtClean="0">
                <a:solidFill>
                  <a:srgbClr val="C00000"/>
                </a:solidFill>
              </a:rPr>
              <a:t>Satellite Communication</a:t>
            </a:r>
          </a:p>
          <a:p>
            <a:pPr>
              <a:buFont typeface="Arial" pitchFamily="34" charset="0"/>
              <a:buChar char="•"/>
            </a:pPr>
            <a:r>
              <a:rPr lang="en-US" sz="2200" dirty="0" smtClean="0"/>
              <a:t>A </a:t>
            </a:r>
            <a:r>
              <a:rPr lang="en-US" sz="2200" dirty="0" smtClean="0"/>
              <a:t>satellite is any object that revolves around a planet in a circular or elliptical path</a:t>
            </a:r>
            <a:r>
              <a:rPr lang="en-US" sz="2200" dirty="0" smtClean="0"/>
              <a:t>.</a:t>
            </a:r>
          </a:p>
          <a:p>
            <a:pPr>
              <a:buFont typeface="Arial" pitchFamily="34" charset="0"/>
              <a:buChar char="•"/>
            </a:pPr>
            <a:r>
              <a:rPr lang="en-US" sz="2200" dirty="0" smtClean="0"/>
              <a:t>Satellites have many purposes including data communications, scientific applications and weather analysis</a:t>
            </a:r>
            <a:r>
              <a:rPr lang="en-US" sz="2200" dirty="0" smtClean="0"/>
              <a:t>.</a:t>
            </a:r>
          </a:p>
          <a:p>
            <a:pPr>
              <a:buFont typeface="Arial" pitchFamily="34" charset="0"/>
              <a:buChar char="•"/>
            </a:pPr>
            <a:r>
              <a:rPr lang="en-US" sz="2200" dirty="0" smtClean="0"/>
              <a:t>Satellite signals must travel in straight lines but do not have the limitations of ground based wireless transmission, such as the curvature of the Earth</a:t>
            </a:r>
            <a:r>
              <a:rPr lang="en-US" sz="2200" dirty="0" smtClean="0"/>
              <a:t>.</a:t>
            </a:r>
          </a:p>
          <a:p>
            <a:pPr>
              <a:buFont typeface="Arial" pitchFamily="34" charset="0"/>
              <a:buChar char="•"/>
            </a:pPr>
            <a:r>
              <a:rPr lang="en-US" sz="2200" dirty="0" smtClean="0"/>
              <a:t>The uplink is the transmitter of data to the satellite. The downlink is the receiver of data. Uplinks and downlinks are also called Earth stations because they are located on the Earth.</a:t>
            </a:r>
            <a:endParaRPr lang="en-US" sz="2200" dirty="0" smtClean="0"/>
          </a:p>
        </p:txBody>
      </p:sp>
      <p:pic>
        <p:nvPicPr>
          <p:cNvPr id="31746" name="Picture 2" descr="http://www.rigacci.org/docs/biblio/online/intro_to_networking/stdimages/page47.gif"/>
          <p:cNvPicPr>
            <a:picLocks noChangeAspect="1" noChangeArrowheads="1"/>
          </p:cNvPicPr>
          <p:nvPr/>
        </p:nvPicPr>
        <p:blipFill>
          <a:blip r:embed="rId2"/>
          <a:srcRect/>
          <a:stretch>
            <a:fillRect/>
          </a:stretch>
        </p:blipFill>
        <p:spPr bwMode="auto">
          <a:xfrm>
            <a:off x="1" y="3429000"/>
            <a:ext cx="5562599" cy="3381376"/>
          </a:xfrm>
          <a:prstGeom prst="rect">
            <a:avLst/>
          </a:prstGeom>
          <a:noFill/>
        </p:spPr>
      </p:pic>
      <p:sp>
        <p:nvSpPr>
          <p:cNvPr id="6" name="Rectangle 5"/>
          <p:cNvSpPr/>
          <p:nvPr/>
        </p:nvSpPr>
        <p:spPr>
          <a:xfrm>
            <a:off x="5029200" y="3200400"/>
            <a:ext cx="4267200" cy="2862322"/>
          </a:xfrm>
          <a:prstGeom prst="rect">
            <a:avLst/>
          </a:prstGeom>
        </p:spPr>
        <p:txBody>
          <a:bodyPr wrap="square">
            <a:spAutoFit/>
          </a:bodyPr>
          <a:lstStyle/>
          <a:p>
            <a:r>
              <a:rPr lang="en-US" b="1" dirty="0" smtClean="0">
                <a:solidFill>
                  <a:srgbClr val="C00000"/>
                </a:solidFill>
              </a:rPr>
              <a:t>Advantages:</a:t>
            </a:r>
            <a:endParaRPr lang="en-US" dirty="0" smtClean="0">
              <a:solidFill>
                <a:srgbClr val="C00000"/>
              </a:solidFill>
            </a:endParaRPr>
          </a:p>
          <a:p>
            <a:pPr>
              <a:buFont typeface="Arial" pitchFamily="34" charset="0"/>
              <a:buChar char="•"/>
            </a:pPr>
            <a:r>
              <a:rPr lang="en-US" dirty="0" smtClean="0"/>
              <a:t>High bandwidth</a:t>
            </a:r>
          </a:p>
          <a:p>
            <a:pPr>
              <a:buFont typeface="Arial" pitchFamily="34" charset="0"/>
              <a:buChar char="•"/>
            </a:pPr>
            <a:r>
              <a:rPr lang="en-US" dirty="0" smtClean="0"/>
              <a:t>Coverage over a large geographical area</a:t>
            </a:r>
          </a:p>
          <a:p>
            <a:pPr>
              <a:buFont typeface="Arial" pitchFamily="34" charset="0"/>
              <a:buChar char="•"/>
            </a:pPr>
            <a:r>
              <a:rPr lang="en-US" dirty="0" smtClean="0"/>
              <a:t>Can be cheaper over long </a:t>
            </a:r>
            <a:r>
              <a:rPr lang="en-US" dirty="0" smtClean="0"/>
              <a:t>distances</a:t>
            </a:r>
          </a:p>
          <a:p>
            <a:endParaRPr lang="en-US" b="1" dirty="0" smtClean="0"/>
          </a:p>
          <a:p>
            <a:pPr>
              <a:buFont typeface="Arial" pitchFamily="34" charset="0"/>
              <a:buChar char="•"/>
            </a:pPr>
            <a:r>
              <a:rPr lang="en-US" b="1" dirty="0" smtClean="0">
                <a:solidFill>
                  <a:srgbClr val="C00000"/>
                </a:solidFill>
              </a:rPr>
              <a:t>Disadvantages</a:t>
            </a:r>
            <a:r>
              <a:rPr lang="en-US" b="1" dirty="0" smtClean="0">
                <a:solidFill>
                  <a:srgbClr val="C00000"/>
                </a:solidFill>
              </a:rPr>
              <a:t>:</a:t>
            </a:r>
            <a:endParaRPr lang="en-US" dirty="0" smtClean="0">
              <a:solidFill>
                <a:srgbClr val="C00000"/>
              </a:solidFill>
            </a:endParaRPr>
          </a:p>
          <a:p>
            <a:pPr>
              <a:buFont typeface="Arial" pitchFamily="34" charset="0"/>
              <a:buChar char="•"/>
            </a:pPr>
            <a:r>
              <a:rPr lang="en-US" dirty="0" smtClean="0"/>
              <a:t>Huge initial cost</a:t>
            </a:r>
          </a:p>
          <a:p>
            <a:pPr>
              <a:buFont typeface="Arial" pitchFamily="34" charset="0"/>
              <a:buChar char="•"/>
            </a:pPr>
            <a:r>
              <a:rPr lang="en-US" dirty="0" smtClean="0"/>
              <a:t>Noise </a:t>
            </a:r>
            <a:r>
              <a:rPr lang="en-US" dirty="0" smtClean="0"/>
              <a:t>and interference</a:t>
            </a:r>
          </a:p>
          <a:p>
            <a:pPr>
              <a:buFont typeface="Arial" pitchFamily="34" charset="0"/>
              <a:buChar char="•"/>
            </a:pPr>
            <a:r>
              <a:rPr lang="en-US" dirty="0" smtClean="0"/>
              <a:t>Propagation delay</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4062651"/>
          </a:xfrm>
          <a:prstGeom prst="rect">
            <a:avLst/>
          </a:prstGeom>
        </p:spPr>
        <p:txBody>
          <a:bodyPr wrap="square">
            <a:spAutoFit/>
          </a:bodyPr>
          <a:lstStyle/>
          <a:p>
            <a:r>
              <a:rPr lang="en-US" sz="2800" b="1" dirty="0" smtClean="0">
                <a:solidFill>
                  <a:srgbClr val="C00000"/>
                </a:solidFill>
              </a:rPr>
              <a:t>Modem</a:t>
            </a:r>
            <a:endParaRPr lang="en-US" sz="2800" b="1" dirty="0" smtClean="0">
              <a:solidFill>
                <a:srgbClr val="C00000"/>
              </a:solidFill>
            </a:endParaRPr>
          </a:p>
          <a:p>
            <a:pPr>
              <a:buFont typeface="Arial" pitchFamily="34" charset="0"/>
              <a:buChar char="•"/>
            </a:pPr>
            <a:r>
              <a:rPr lang="en-US" sz="2300" dirty="0" smtClean="0"/>
              <a:t>Short </a:t>
            </a:r>
            <a:r>
              <a:rPr lang="en-US" sz="2300" dirty="0" smtClean="0"/>
              <a:t>for </a:t>
            </a:r>
            <a:r>
              <a:rPr lang="en-US" sz="2300" b="1" i="1" dirty="0" smtClean="0"/>
              <a:t>mo</a:t>
            </a:r>
            <a:r>
              <a:rPr lang="en-US" sz="2300" i="1" dirty="0" smtClean="0"/>
              <a:t>dulator-</a:t>
            </a:r>
            <a:r>
              <a:rPr lang="en-US" sz="2300" b="1" i="1" dirty="0" smtClean="0"/>
              <a:t>dem</a:t>
            </a:r>
            <a:r>
              <a:rPr lang="en-US" sz="2300" i="1" dirty="0" smtClean="0"/>
              <a:t>odulator.</a:t>
            </a:r>
            <a:r>
              <a:rPr lang="en-US" sz="2300" dirty="0" smtClean="0"/>
              <a:t> </a:t>
            </a:r>
            <a:endParaRPr lang="en-US" sz="2300" dirty="0" smtClean="0"/>
          </a:p>
          <a:p>
            <a:pPr>
              <a:buFont typeface="Arial" pitchFamily="34" charset="0"/>
              <a:buChar char="•"/>
            </a:pPr>
            <a:r>
              <a:rPr lang="en-US" sz="2300" dirty="0" smtClean="0"/>
              <a:t>A </a:t>
            </a:r>
            <a:r>
              <a:rPr lang="en-US" sz="2300" dirty="0" smtClean="0"/>
              <a:t>modem is a device or program that enables a computer to transmit data over, for example, telephone or cable lines. </a:t>
            </a:r>
            <a:endParaRPr lang="en-US" sz="2300" dirty="0" smtClean="0"/>
          </a:p>
          <a:p>
            <a:pPr>
              <a:buFont typeface="Arial" pitchFamily="34" charset="0"/>
              <a:buChar char="•"/>
            </a:pPr>
            <a:r>
              <a:rPr lang="en-US" sz="2300" dirty="0" smtClean="0"/>
              <a:t>Computer </a:t>
            </a:r>
            <a:r>
              <a:rPr lang="en-US" sz="2300" dirty="0" smtClean="0"/>
              <a:t>information is stored digitally, whereas information transmitted over telephone lines is transmitted in the form of analog waves. </a:t>
            </a:r>
            <a:endParaRPr lang="en-US" sz="2300" dirty="0" smtClean="0"/>
          </a:p>
          <a:p>
            <a:pPr>
              <a:buFont typeface="Arial" pitchFamily="34" charset="0"/>
              <a:buChar char="•"/>
            </a:pPr>
            <a:r>
              <a:rPr lang="en-US" sz="2300" dirty="0" smtClean="0"/>
              <a:t>A </a:t>
            </a:r>
            <a:r>
              <a:rPr lang="en-US" sz="2300" dirty="0" smtClean="0"/>
              <a:t>modem converts between these two forms. </a:t>
            </a:r>
            <a:endParaRPr lang="en-US" sz="2300" dirty="0" smtClean="0"/>
          </a:p>
          <a:p>
            <a:pPr>
              <a:buFont typeface="Arial" pitchFamily="34" charset="0"/>
              <a:buChar char="•"/>
            </a:pPr>
            <a:r>
              <a:rPr lang="en-US" sz="2300" dirty="0" smtClean="0"/>
              <a:t>The </a:t>
            </a:r>
            <a:r>
              <a:rPr lang="en-US" sz="2300" dirty="0" smtClean="0"/>
              <a:t>digital data of a personal computer into modulated electrical signals in the voice frequency range of a telephone channel. These signals can be transmitted over telephone lines and demodulated by another modem at the receiver side to recover the digital data.</a:t>
            </a:r>
            <a:endParaRPr lang="en-US" sz="2300" dirty="0"/>
          </a:p>
        </p:txBody>
      </p:sp>
      <p:pic>
        <p:nvPicPr>
          <p:cNvPr id="32770" name="Picture 2" descr="http://www.webopedia.com/FIG/MODEM.gif"/>
          <p:cNvPicPr>
            <a:picLocks noChangeAspect="1" noChangeArrowheads="1"/>
          </p:cNvPicPr>
          <p:nvPr/>
        </p:nvPicPr>
        <p:blipFill>
          <a:blip r:embed="rId2"/>
          <a:srcRect/>
          <a:stretch>
            <a:fillRect/>
          </a:stretch>
        </p:blipFill>
        <p:spPr bwMode="auto">
          <a:xfrm>
            <a:off x="1171575" y="4191000"/>
            <a:ext cx="6849471" cy="25146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2289</Words>
  <Application>Microsoft Office PowerPoint</Application>
  <PresentationFormat>On-screen Show (4:3)</PresentationFormat>
  <Paragraphs>146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 Gates</dc:creator>
  <cp:lastModifiedBy>admin</cp:lastModifiedBy>
  <cp:revision>72</cp:revision>
  <dcterms:created xsi:type="dcterms:W3CDTF">2012-08-08T05:00:01Z</dcterms:created>
  <dcterms:modified xsi:type="dcterms:W3CDTF">2012-08-09T03:11:28Z</dcterms:modified>
</cp:coreProperties>
</file>