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9" r:id="rId3"/>
    <p:sldId id="257" r:id="rId4"/>
    <p:sldId id="258" r:id="rId5"/>
    <p:sldId id="260" r:id="rId6"/>
    <p:sldId id="268" r:id="rId7"/>
    <p:sldId id="27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GB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GB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GB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837A64C-EC72-43CF-8D1E-ACFCB6702354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86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18B71FC-6E8D-442E-9A33-A2BF0CCA30A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371600"/>
            <a:ext cx="6477000" cy="1752600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733800"/>
            <a:ext cx="6477000" cy="19812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086600" y="6248400"/>
            <a:ext cx="1524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810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209800" y="6248400"/>
            <a:ext cx="1219200" cy="457200"/>
          </a:xfrm>
        </p:spPr>
        <p:txBody>
          <a:bodyPr/>
          <a:lstStyle>
            <a:lvl1pPr>
              <a:defRPr/>
            </a:lvl1pPr>
          </a:lstStyle>
          <a:p>
            <a:fld id="{F61A18EA-C794-4935-9C5E-2A05D1000B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1905000" y="1219200"/>
            <a:ext cx="0" cy="2057400"/>
          </a:xfrm>
          <a:prstGeom prst="line">
            <a:avLst/>
          </a:prstGeom>
          <a:noFill/>
          <a:ln w="349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84" name="Oval 8"/>
          <p:cNvSpPr>
            <a:spLocks noChangeArrowheads="1"/>
          </p:cNvSpPr>
          <p:nvPr/>
        </p:nvSpPr>
        <p:spPr bwMode="auto">
          <a:xfrm>
            <a:off x="163513" y="2103438"/>
            <a:ext cx="347662" cy="347662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GB" sz="2400">
              <a:latin typeface="Times New Roman" pitchFamily="18" charset="0"/>
            </a:endParaRPr>
          </a:p>
        </p:txBody>
      </p:sp>
      <p:sp>
        <p:nvSpPr>
          <p:cNvPr id="24585" name="Oval 9"/>
          <p:cNvSpPr>
            <a:spLocks noChangeArrowheads="1"/>
          </p:cNvSpPr>
          <p:nvPr/>
        </p:nvSpPr>
        <p:spPr bwMode="auto">
          <a:xfrm>
            <a:off x="739775" y="2105025"/>
            <a:ext cx="349250" cy="347663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GB" sz="2400">
              <a:latin typeface="Times New Roman" pitchFamily="18" charset="0"/>
            </a:endParaRPr>
          </a:p>
        </p:txBody>
      </p:sp>
      <p:sp>
        <p:nvSpPr>
          <p:cNvPr id="24586" name="Oval 10"/>
          <p:cNvSpPr>
            <a:spLocks noChangeArrowheads="1"/>
          </p:cNvSpPr>
          <p:nvPr/>
        </p:nvSpPr>
        <p:spPr bwMode="auto">
          <a:xfrm>
            <a:off x="1317625" y="2105025"/>
            <a:ext cx="347663" cy="347663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GB" sz="2400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B56ED7-5C8F-4D92-BFFC-05E02E5959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1801F9-32B5-4555-95F8-B817EBBF05D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B76CB7-0B46-49F7-8029-FEBC4225F4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00B297-1B7E-4448-80FA-EAEC5F24CE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739A83-62E7-4CC5-84A9-F8A3946E24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4F772A-8907-491F-912E-3D700E4E26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B0AA92-B439-4B42-8394-F9B272EB39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00C62F-D822-40B6-81CA-18F6669FB5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7995D4-AF05-424E-BC4D-D634268FF4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90500"/>
            <a:ext cx="1752600" cy="5829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190500"/>
            <a:ext cx="5105400" cy="5829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EA2E9B-3400-4498-B7CF-B1C4716E92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905000"/>
            <a:ext cx="7010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fld id="{68A23007-2A2B-4D0F-BF26-0ADC378D9DD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 flipV="1">
            <a:off x="1371600" y="304800"/>
            <a:ext cx="0" cy="12954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0" name="Oval 8"/>
          <p:cNvSpPr>
            <a:spLocks noChangeArrowheads="1"/>
          </p:cNvSpPr>
          <p:nvPr/>
        </p:nvSpPr>
        <p:spPr bwMode="auto">
          <a:xfrm>
            <a:off x="152400" y="8382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GB" sz="2400">
              <a:latin typeface="Times New Roman" pitchFamily="18" charset="0"/>
            </a:endParaRPr>
          </a:p>
        </p:txBody>
      </p:sp>
      <p:sp>
        <p:nvSpPr>
          <p:cNvPr id="23561" name="Oval 9"/>
          <p:cNvSpPr>
            <a:spLocks noChangeArrowheads="1"/>
          </p:cNvSpPr>
          <p:nvPr/>
        </p:nvSpPr>
        <p:spPr bwMode="auto">
          <a:xfrm>
            <a:off x="539750" y="838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GB" sz="2400">
              <a:latin typeface="Times New Roman" pitchFamily="18" charset="0"/>
            </a:endParaRPr>
          </a:p>
        </p:txBody>
      </p:sp>
      <p:sp>
        <p:nvSpPr>
          <p:cNvPr id="23562" name="Oval 10"/>
          <p:cNvSpPr>
            <a:spLocks noChangeArrowheads="1"/>
          </p:cNvSpPr>
          <p:nvPr/>
        </p:nvSpPr>
        <p:spPr bwMode="auto">
          <a:xfrm>
            <a:off x="927100" y="8382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GB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¢"/>
        <a:defRPr sz="30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sz="2800">
          <a:solidFill>
            <a:schemeClr val="tx2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2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1050" y="765175"/>
            <a:ext cx="6477000" cy="504825"/>
          </a:xfrm>
        </p:spPr>
        <p:txBody>
          <a:bodyPr/>
          <a:lstStyle/>
          <a:p>
            <a:r>
              <a:rPr lang="en-GB" sz="3200"/>
              <a:t>Visual C# - GUI and controls - </a:t>
            </a:r>
            <a:fld id="{B6D9E025-836C-4711-815C-A00E21F17878}" type="slidenum">
              <a:rPr lang="en-GB" sz="3200"/>
              <a:pPr/>
              <a:t>1</a:t>
            </a:fld>
            <a:endParaRPr lang="en-US" sz="320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1484313"/>
            <a:ext cx="6477000" cy="43926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sz="2400" b="1"/>
              <a:t>GUI - </a:t>
            </a:r>
            <a:r>
              <a:rPr lang="en-GB" sz="2400"/>
              <a:t>Graphical User Interface</a:t>
            </a:r>
          </a:p>
          <a:p>
            <a:pPr>
              <a:lnSpc>
                <a:spcPct val="80000"/>
              </a:lnSpc>
            </a:pPr>
            <a:r>
              <a:rPr lang="en-GB" sz="2400"/>
              <a:t>How your user interfaces with your program</a:t>
            </a:r>
          </a:p>
          <a:p>
            <a:pPr>
              <a:lnSpc>
                <a:spcPct val="80000"/>
              </a:lnSpc>
            </a:pPr>
            <a:r>
              <a:rPr lang="en-GB" sz="2400"/>
              <a:t>You can make it really easy (or difficult) for the user!</a:t>
            </a:r>
          </a:p>
          <a:p>
            <a:pPr>
              <a:lnSpc>
                <a:spcPct val="80000"/>
              </a:lnSpc>
            </a:pPr>
            <a:endParaRPr lang="en-GB" sz="2400"/>
          </a:p>
          <a:p>
            <a:pPr>
              <a:lnSpc>
                <a:spcPct val="80000"/>
              </a:lnSpc>
            </a:pPr>
            <a:r>
              <a:rPr lang="en-GB" sz="2400"/>
              <a:t>Lots of controls</a:t>
            </a:r>
          </a:p>
          <a:p>
            <a:pPr>
              <a:lnSpc>
                <a:spcPct val="80000"/>
              </a:lnSpc>
            </a:pPr>
            <a:r>
              <a:rPr lang="en-GB" sz="2400"/>
              <a:t>e.g. buttons, textboxes, labels, menus</a:t>
            </a:r>
          </a:p>
          <a:p>
            <a:pPr>
              <a:lnSpc>
                <a:spcPct val="80000"/>
              </a:lnSpc>
            </a:pPr>
            <a:r>
              <a:rPr lang="en-GB" sz="2400"/>
              <a:t>You place them on the form</a:t>
            </a:r>
          </a:p>
          <a:p>
            <a:pPr>
              <a:lnSpc>
                <a:spcPct val="80000"/>
              </a:lnSpc>
            </a:pPr>
            <a:endParaRPr lang="en-GB" sz="2400"/>
          </a:p>
          <a:p>
            <a:pPr>
              <a:lnSpc>
                <a:spcPct val="80000"/>
              </a:lnSpc>
            </a:pPr>
            <a:r>
              <a:rPr lang="en-GB" sz="2400"/>
              <a:t>IDE groups similar controls together</a:t>
            </a:r>
          </a:p>
          <a:p>
            <a:pPr>
              <a:lnSpc>
                <a:spcPct val="80000"/>
              </a:lnSpc>
            </a:pPr>
            <a:endParaRPr lang="en-GB" sz="2400"/>
          </a:p>
          <a:p>
            <a:pPr>
              <a:lnSpc>
                <a:spcPct val="80000"/>
              </a:lnSpc>
            </a:pPr>
            <a:r>
              <a:rPr lang="en-GB" sz="2400"/>
              <a:t>You write code for them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620713"/>
            <a:ext cx="6477000" cy="504825"/>
          </a:xfrm>
        </p:spPr>
        <p:txBody>
          <a:bodyPr/>
          <a:lstStyle/>
          <a:p>
            <a:r>
              <a:rPr lang="en-GB" sz="3200"/>
              <a:t>Visual C# - GUI and controls - </a:t>
            </a:r>
            <a:fld id="{93AC94E0-6A81-497F-9E37-27615FD20838}" type="slidenum">
              <a:rPr lang="en-GB" sz="3200"/>
              <a:pPr/>
              <a:t>2</a:t>
            </a:fld>
            <a:endParaRPr lang="en-US" sz="320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1484313"/>
            <a:ext cx="4383088" cy="47529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sz="2400"/>
              <a:t>Common Controls – in Toolbox</a:t>
            </a:r>
          </a:p>
          <a:p>
            <a:pPr>
              <a:lnSpc>
                <a:spcPct val="80000"/>
              </a:lnSpc>
            </a:pPr>
            <a:r>
              <a:rPr lang="en-GB" sz="1800"/>
              <a:t>Button</a:t>
            </a:r>
          </a:p>
          <a:p>
            <a:pPr>
              <a:lnSpc>
                <a:spcPct val="80000"/>
              </a:lnSpc>
            </a:pPr>
            <a:r>
              <a:rPr lang="en-GB" sz="1800"/>
              <a:t>TextBox</a:t>
            </a:r>
          </a:p>
          <a:p>
            <a:pPr>
              <a:lnSpc>
                <a:spcPct val="80000"/>
              </a:lnSpc>
            </a:pPr>
            <a:r>
              <a:rPr lang="en-GB" sz="1800"/>
              <a:t>ListBox (selectable list)</a:t>
            </a:r>
          </a:p>
          <a:p>
            <a:pPr>
              <a:lnSpc>
                <a:spcPct val="80000"/>
              </a:lnSpc>
            </a:pPr>
            <a:r>
              <a:rPr lang="en-GB" sz="1800"/>
              <a:t>Label</a:t>
            </a:r>
          </a:p>
          <a:p>
            <a:pPr>
              <a:lnSpc>
                <a:spcPct val="80000"/>
              </a:lnSpc>
            </a:pPr>
            <a:r>
              <a:rPr lang="en-GB" sz="1800"/>
              <a:t>Checkbox</a:t>
            </a:r>
          </a:p>
          <a:p>
            <a:pPr>
              <a:lnSpc>
                <a:spcPct val="80000"/>
              </a:lnSpc>
            </a:pPr>
            <a:r>
              <a:rPr lang="en-GB" sz="1800"/>
              <a:t>Radio buttons</a:t>
            </a:r>
          </a:p>
          <a:p>
            <a:pPr>
              <a:lnSpc>
                <a:spcPct val="80000"/>
              </a:lnSpc>
            </a:pPr>
            <a:r>
              <a:rPr lang="en-GB" sz="1800"/>
              <a:t>Picture box</a:t>
            </a:r>
          </a:p>
          <a:p>
            <a:pPr>
              <a:lnSpc>
                <a:spcPct val="80000"/>
              </a:lnSpc>
            </a:pPr>
            <a:r>
              <a:rPr lang="en-GB" sz="1800"/>
              <a:t>Menu</a:t>
            </a:r>
          </a:p>
          <a:p>
            <a:pPr>
              <a:lnSpc>
                <a:spcPct val="80000"/>
              </a:lnSpc>
            </a:pPr>
            <a:r>
              <a:rPr lang="en-GB" sz="1800"/>
              <a:t>Others in groups</a:t>
            </a:r>
          </a:p>
          <a:p>
            <a:pPr>
              <a:lnSpc>
                <a:spcPct val="80000"/>
              </a:lnSpc>
            </a:pPr>
            <a:endParaRPr lang="en-GB" sz="2400"/>
          </a:p>
          <a:p>
            <a:pPr>
              <a:lnSpc>
                <a:spcPct val="80000"/>
              </a:lnSpc>
            </a:pPr>
            <a:r>
              <a:rPr lang="en-GB" sz="2400"/>
              <a:t>All have properties and events</a:t>
            </a:r>
          </a:p>
          <a:p>
            <a:pPr>
              <a:lnSpc>
                <a:spcPct val="80000"/>
              </a:lnSpc>
            </a:pPr>
            <a:r>
              <a:rPr lang="en-GB" sz="1800"/>
              <a:t>Part of OOP</a:t>
            </a:r>
          </a:p>
          <a:p>
            <a:pPr>
              <a:lnSpc>
                <a:spcPct val="80000"/>
              </a:lnSpc>
            </a:pPr>
            <a:endParaRPr lang="en-GB" sz="1800"/>
          </a:p>
          <a:p>
            <a:pPr>
              <a:lnSpc>
                <a:spcPct val="80000"/>
              </a:lnSpc>
            </a:pPr>
            <a:r>
              <a:rPr lang="en-GB" sz="1800"/>
              <a:t>Containers – hold controls, e.g. Panel</a:t>
            </a:r>
          </a:p>
        </p:txBody>
      </p:sp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2"/>
          <a:srcRect t="9309" r="87018" b="28662"/>
          <a:stretch>
            <a:fillRect/>
          </a:stretch>
        </p:blipFill>
        <p:spPr bwMode="auto">
          <a:xfrm>
            <a:off x="6732588" y="476250"/>
            <a:ext cx="1582737" cy="604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1050" y="765175"/>
            <a:ext cx="6477000" cy="504825"/>
          </a:xfrm>
        </p:spPr>
        <p:txBody>
          <a:bodyPr/>
          <a:lstStyle/>
          <a:p>
            <a:r>
              <a:rPr lang="en-GB" sz="3200"/>
              <a:t>Visual C# - GUI and controls - </a:t>
            </a:r>
            <a:fld id="{FB4C5132-1E51-48E1-8176-6CFA39FF8A37}" type="slidenum">
              <a:rPr lang="en-GB" sz="3200"/>
              <a:pPr/>
              <a:t>3</a:t>
            </a:fld>
            <a:endParaRPr lang="en-US" sz="320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1484313"/>
            <a:ext cx="6477000" cy="4752975"/>
          </a:xfrm>
        </p:spPr>
        <p:txBody>
          <a:bodyPr/>
          <a:lstStyle/>
          <a:p>
            <a:r>
              <a:rPr lang="en-GB" sz="2400" b="1"/>
              <a:t>Button Control </a:t>
            </a:r>
            <a:r>
              <a:rPr lang="en-GB" sz="2000"/>
              <a:t>– properties and events</a:t>
            </a:r>
          </a:p>
          <a:p>
            <a:endParaRPr lang="en-GB" sz="2000"/>
          </a:p>
          <a:p>
            <a:r>
              <a:rPr lang="en-GB" sz="2000" b="1"/>
              <a:t>Main properties:</a:t>
            </a:r>
          </a:p>
          <a:p>
            <a:r>
              <a:rPr lang="en-GB" sz="2000"/>
              <a:t>Appearance – Color [sic], Image, Text</a:t>
            </a:r>
          </a:p>
          <a:p>
            <a:r>
              <a:rPr lang="en-GB" sz="2000"/>
              <a:t>Behavior [sic] – Enabled, Visible</a:t>
            </a:r>
          </a:p>
          <a:p>
            <a:r>
              <a:rPr lang="en-GB" sz="2000"/>
              <a:t>Data – Tag</a:t>
            </a:r>
          </a:p>
          <a:p>
            <a:r>
              <a:rPr lang="en-GB" sz="2000"/>
              <a:t>Design – Name</a:t>
            </a:r>
          </a:p>
          <a:p>
            <a:r>
              <a:rPr lang="en-GB" sz="2000"/>
              <a:t>Layout – Location, Size</a:t>
            </a:r>
          </a:p>
          <a:p>
            <a:endParaRPr lang="en-GB" sz="2000" b="1"/>
          </a:p>
          <a:p>
            <a:r>
              <a:rPr lang="en-GB" sz="2000" b="1"/>
              <a:t>Main events:</a:t>
            </a:r>
          </a:p>
          <a:p>
            <a:r>
              <a:rPr lang="en-GB" sz="2000"/>
              <a:t>Click!</a:t>
            </a:r>
          </a:p>
          <a:p>
            <a:r>
              <a:rPr lang="en-GB" sz="2000"/>
              <a:t>Double-click</a:t>
            </a:r>
          </a:p>
        </p:txBody>
      </p:sp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2"/>
          <a:srcRect l="16550" t="28076" r="76353" b="68979"/>
          <a:stretch>
            <a:fillRect/>
          </a:stretch>
        </p:blipFill>
        <p:spPr bwMode="auto">
          <a:xfrm>
            <a:off x="5508625" y="3573463"/>
            <a:ext cx="2089150" cy="6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1050" y="765175"/>
            <a:ext cx="6477000" cy="504825"/>
          </a:xfrm>
        </p:spPr>
        <p:txBody>
          <a:bodyPr/>
          <a:lstStyle/>
          <a:p>
            <a:r>
              <a:rPr lang="en-GB" sz="3200"/>
              <a:t>Visual C# - GUI and controls - </a:t>
            </a:r>
            <a:fld id="{C19A4804-E629-4F1B-84E1-7110194E1374}" type="slidenum">
              <a:rPr lang="en-GB" sz="3200"/>
              <a:pPr/>
              <a:t>4</a:t>
            </a:fld>
            <a:endParaRPr lang="en-US" sz="3200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1484313"/>
            <a:ext cx="6477000" cy="4230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400" b="1"/>
              <a:t>TextBox Control</a:t>
            </a:r>
          </a:p>
          <a:p>
            <a:pPr>
              <a:lnSpc>
                <a:spcPct val="90000"/>
              </a:lnSpc>
            </a:pPr>
            <a:r>
              <a:rPr lang="en-GB" sz="2400"/>
              <a:t>Properties – </a:t>
            </a:r>
            <a:r>
              <a:rPr lang="en-GB" sz="2000"/>
              <a:t>Similar to button, but also text entry</a:t>
            </a:r>
          </a:p>
          <a:p>
            <a:pPr>
              <a:lnSpc>
                <a:spcPct val="90000"/>
              </a:lnSpc>
            </a:pPr>
            <a:r>
              <a:rPr lang="en-GB" sz="2000"/>
              <a:t>Text (single line)</a:t>
            </a:r>
          </a:p>
          <a:p>
            <a:pPr>
              <a:lnSpc>
                <a:spcPct val="90000"/>
              </a:lnSpc>
            </a:pPr>
            <a:r>
              <a:rPr lang="en-GB" sz="2000"/>
              <a:t>Lines (multiline)</a:t>
            </a:r>
          </a:p>
          <a:p>
            <a:pPr>
              <a:lnSpc>
                <a:spcPct val="90000"/>
              </a:lnSpc>
            </a:pPr>
            <a:r>
              <a:rPr lang="en-GB" sz="2000"/>
              <a:t>MultiLine is a property</a:t>
            </a:r>
          </a:p>
          <a:p>
            <a:pPr>
              <a:lnSpc>
                <a:spcPct val="90000"/>
              </a:lnSpc>
            </a:pPr>
            <a:r>
              <a:rPr lang="en-GB" sz="2000"/>
              <a:t>ReadOnly</a:t>
            </a:r>
          </a:p>
          <a:p>
            <a:pPr>
              <a:lnSpc>
                <a:spcPct val="90000"/>
              </a:lnSpc>
            </a:pPr>
            <a:r>
              <a:rPr lang="en-GB" sz="2000"/>
              <a:t>Others - Autocomplete</a:t>
            </a:r>
            <a:endParaRPr lang="en-GB" sz="2400"/>
          </a:p>
          <a:p>
            <a:pPr>
              <a:lnSpc>
                <a:spcPct val="90000"/>
              </a:lnSpc>
            </a:pPr>
            <a:r>
              <a:rPr lang="en-GB" sz="2400"/>
              <a:t>Events</a:t>
            </a:r>
          </a:p>
          <a:p>
            <a:pPr>
              <a:lnSpc>
                <a:spcPct val="90000"/>
              </a:lnSpc>
            </a:pPr>
            <a:r>
              <a:rPr lang="en-GB" sz="2000"/>
              <a:t>Keyboard events</a:t>
            </a:r>
          </a:p>
          <a:p>
            <a:pPr>
              <a:lnSpc>
                <a:spcPct val="90000"/>
              </a:lnSpc>
            </a:pPr>
            <a:r>
              <a:rPr lang="en-GB" sz="2000"/>
              <a:t>TextChanged</a:t>
            </a:r>
          </a:p>
          <a:p>
            <a:pPr>
              <a:lnSpc>
                <a:spcPct val="90000"/>
              </a:lnSpc>
            </a:pPr>
            <a:r>
              <a:rPr lang="en-GB" sz="2000"/>
              <a:t>Focus – Enter, Leave</a:t>
            </a:r>
          </a:p>
        </p:txBody>
      </p:sp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2"/>
          <a:srcRect l="15352" t="17708" r="74609" b="79346"/>
          <a:stretch>
            <a:fillRect/>
          </a:stretch>
        </p:blipFill>
        <p:spPr bwMode="auto">
          <a:xfrm>
            <a:off x="5364163" y="2565400"/>
            <a:ext cx="230505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1050" y="765175"/>
            <a:ext cx="6477000" cy="504825"/>
          </a:xfrm>
        </p:spPr>
        <p:txBody>
          <a:bodyPr/>
          <a:lstStyle/>
          <a:p>
            <a:r>
              <a:rPr lang="en-GB" sz="3200"/>
              <a:t>Visual C# - GUI and controls - </a:t>
            </a:r>
            <a:fld id="{292EFB63-8120-4ED5-8D8F-6EA122C0BF72}" type="slidenum">
              <a:rPr lang="en-GB" sz="3200"/>
              <a:pPr/>
              <a:t>5</a:t>
            </a:fld>
            <a:endParaRPr lang="en-US" sz="320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1484313"/>
            <a:ext cx="6477000" cy="4230687"/>
          </a:xfrm>
        </p:spPr>
        <p:txBody>
          <a:bodyPr/>
          <a:lstStyle/>
          <a:p>
            <a:r>
              <a:rPr lang="en-GB" sz="2400" b="1"/>
              <a:t>ListBox</a:t>
            </a:r>
            <a:r>
              <a:rPr lang="en-GB" sz="2000" b="1"/>
              <a:t> </a:t>
            </a:r>
            <a:r>
              <a:rPr lang="en-GB" sz="2000"/>
              <a:t>– List of selectable items</a:t>
            </a:r>
          </a:p>
          <a:p>
            <a:r>
              <a:rPr lang="en-GB" sz="2000" b="1"/>
              <a:t>Properties:</a:t>
            </a:r>
          </a:p>
          <a:p>
            <a:r>
              <a:rPr lang="en-GB" sz="2000"/>
              <a:t>Items (collection)</a:t>
            </a:r>
          </a:p>
          <a:p>
            <a:r>
              <a:rPr lang="en-GB" sz="2000"/>
              <a:t>ScrollBars (H &amp; V)</a:t>
            </a:r>
          </a:p>
          <a:p>
            <a:r>
              <a:rPr lang="en-GB" sz="2000"/>
              <a:t>MultiColumn</a:t>
            </a:r>
          </a:p>
          <a:p>
            <a:endParaRPr lang="en-GB" sz="2000"/>
          </a:p>
          <a:p>
            <a:r>
              <a:rPr lang="en-GB" sz="2000"/>
              <a:t>Can have checked boxes</a:t>
            </a:r>
          </a:p>
          <a:p>
            <a:endParaRPr lang="en-GB" sz="2000" b="1"/>
          </a:p>
          <a:p>
            <a:r>
              <a:rPr lang="en-GB" sz="2000" b="1"/>
              <a:t>Events</a:t>
            </a:r>
          </a:p>
          <a:p>
            <a:r>
              <a:rPr lang="en-GB" sz="2000"/>
              <a:t>Click</a:t>
            </a:r>
          </a:p>
          <a:p>
            <a:r>
              <a:rPr lang="en-GB" sz="2000"/>
              <a:t>SelectedIndexChanged</a:t>
            </a:r>
          </a:p>
          <a:p>
            <a:endParaRPr lang="en-GB" sz="2000"/>
          </a:p>
        </p:txBody>
      </p:sp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2"/>
          <a:srcRect l="26576" t="16243" r="65442" b="74448"/>
          <a:stretch>
            <a:fillRect/>
          </a:stretch>
        </p:blipFill>
        <p:spPr bwMode="auto">
          <a:xfrm>
            <a:off x="5508625" y="2133600"/>
            <a:ext cx="1655763" cy="154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1050" y="765175"/>
            <a:ext cx="6477000" cy="504825"/>
          </a:xfrm>
        </p:spPr>
        <p:txBody>
          <a:bodyPr/>
          <a:lstStyle/>
          <a:p>
            <a:r>
              <a:rPr lang="en-GB" sz="3200"/>
              <a:t>Visual C# - GUI and controls - </a:t>
            </a:r>
            <a:fld id="{084E6089-2938-4C0C-9855-497943C0F862}" type="slidenum">
              <a:rPr lang="en-GB" sz="3200"/>
              <a:pPr/>
              <a:t>6</a:t>
            </a:fld>
            <a:endParaRPr lang="en-US" sz="3200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79613" y="1484313"/>
            <a:ext cx="6769100" cy="47529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sz="2400" b="1"/>
              <a:t>TextBox and ListBox text properties</a:t>
            </a:r>
          </a:p>
          <a:p>
            <a:pPr>
              <a:lnSpc>
                <a:spcPct val="80000"/>
              </a:lnSpc>
            </a:pPr>
            <a:r>
              <a:rPr lang="en-GB" sz="2000"/>
              <a:t>Text – all the text in the text or list box.</a:t>
            </a:r>
          </a:p>
          <a:p>
            <a:pPr>
              <a:lnSpc>
                <a:spcPct val="80000"/>
              </a:lnSpc>
            </a:pPr>
            <a:r>
              <a:rPr lang="en-GB" sz="2000"/>
              <a:t>Lines[0] – first line of text or list box – read only</a:t>
            </a:r>
          </a:p>
          <a:p>
            <a:pPr>
              <a:lnSpc>
                <a:spcPct val="80000"/>
              </a:lnSpc>
            </a:pPr>
            <a:r>
              <a:rPr lang="en-GB" sz="2000"/>
              <a:t>AppendText(“new text”); – adds text to textbox</a:t>
            </a:r>
          </a:p>
          <a:p>
            <a:pPr>
              <a:lnSpc>
                <a:spcPct val="80000"/>
              </a:lnSpc>
            </a:pPr>
            <a:r>
              <a:rPr lang="en-GB" sz="2000"/>
              <a:t>Lines.Length – number of lines in textbox</a:t>
            </a:r>
          </a:p>
          <a:p>
            <a:pPr>
              <a:lnSpc>
                <a:spcPct val="80000"/>
              </a:lnSpc>
            </a:pPr>
            <a:endParaRPr lang="en-GB" sz="2000"/>
          </a:p>
          <a:p>
            <a:pPr>
              <a:lnSpc>
                <a:spcPct val="80000"/>
              </a:lnSpc>
            </a:pPr>
            <a:r>
              <a:rPr lang="en-GB" sz="2400" b="1"/>
              <a:t>ListBox</a:t>
            </a:r>
          </a:p>
          <a:p>
            <a:pPr>
              <a:lnSpc>
                <a:spcPct val="80000"/>
              </a:lnSpc>
            </a:pPr>
            <a:r>
              <a:rPr lang="en-GB" sz="2000"/>
              <a:t>Text – all the text in the listbox.</a:t>
            </a:r>
          </a:p>
          <a:p>
            <a:pPr>
              <a:lnSpc>
                <a:spcPct val="80000"/>
              </a:lnSpc>
            </a:pPr>
            <a:r>
              <a:rPr lang="en-GB" sz="2000"/>
              <a:t>Items.Add(“new list item”);</a:t>
            </a:r>
          </a:p>
          <a:p>
            <a:pPr>
              <a:lnSpc>
                <a:spcPct val="80000"/>
              </a:lnSpc>
            </a:pPr>
            <a:r>
              <a:rPr lang="en-GB" sz="2000"/>
              <a:t>Items.Insert(lineNo, “inserted text”);</a:t>
            </a:r>
          </a:p>
          <a:p>
            <a:pPr>
              <a:lnSpc>
                <a:spcPct val="80000"/>
              </a:lnSpc>
            </a:pPr>
            <a:r>
              <a:rPr lang="en-GB" sz="2000"/>
              <a:t>Clear();</a:t>
            </a:r>
          </a:p>
          <a:p>
            <a:pPr>
              <a:lnSpc>
                <a:spcPct val="80000"/>
              </a:lnSpc>
            </a:pPr>
            <a:r>
              <a:rPr lang="en-US" sz="2000"/>
              <a:t>SelectedItem – gets selected</a:t>
            </a:r>
          </a:p>
          <a:p>
            <a:pPr>
              <a:lnSpc>
                <a:spcPct val="80000"/>
              </a:lnSpc>
            </a:pPr>
            <a:endParaRPr lang="en-GB" sz="2000"/>
          </a:p>
          <a:p>
            <a:pPr>
              <a:lnSpc>
                <a:spcPct val="80000"/>
              </a:lnSpc>
            </a:pPr>
            <a:r>
              <a:rPr lang="en-GB" sz="2000"/>
              <a:t>Data always a string – need to convert for numbers.</a:t>
            </a:r>
          </a:p>
          <a:p>
            <a:pPr>
              <a:lnSpc>
                <a:spcPct val="80000"/>
              </a:lnSpc>
            </a:pPr>
            <a:r>
              <a:rPr lang="en-GB" sz="2000"/>
              <a:t>More later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1050" y="765175"/>
            <a:ext cx="6477000" cy="504825"/>
          </a:xfrm>
        </p:spPr>
        <p:txBody>
          <a:bodyPr/>
          <a:lstStyle/>
          <a:p>
            <a:r>
              <a:rPr lang="en-GB" sz="3200"/>
              <a:t>Visual C# - GUI and controls - </a:t>
            </a:r>
            <a:fld id="{D7307693-366D-491E-B9B9-CC3CB5F6DCB0}" type="slidenum">
              <a:rPr lang="en-GB" sz="3200"/>
              <a:pPr/>
              <a:t>7</a:t>
            </a:fld>
            <a:endParaRPr lang="en-US" sz="3200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1484313"/>
            <a:ext cx="6477000" cy="4230687"/>
          </a:xfrm>
        </p:spPr>
        <p:txBody>
          <a:bodyPr/>
          <a:lstStyle/>
          <a:p>
            <a:r>
              <a:rPr lang="en-GB" sz="2400" b="1"/>
              <a:t>Containers</a:t>
            </a:r>
          </a:p>
          <a:p>
            <a:r>
              <a:rPr lang="en-GB" sz="2000"/>
              <a:t>Contain other controls</a:t>
            </a:r>
          </a:p>
          <a:p>
            <a:r>
              <a:rPr lang="en-GB" sz="2000"/>
              <a:t>Panel</a:t>
            </a:r>
          </a:p>
          <a:p>
            <a:r>
              <a:rPr lang="en-GB" sz="2000"/>
              <a:t>GroupBox</a:t>
            </a:r>
          </a:p>
          <a:p>
            <a:r>
              <a:rPr lang="en-GB" sz="2000"/>
              <a:t>Tabbed control</a:t>
            </a:r>
          </a:p>
          <a:p>
            <a:endParaRPr lang="en-GB" sz="2000"/>
          </a:p>
          <a:p>
            <a:r>
              <a:rPr lang="en-GB" sz="2000"/>
              <a:t>More later</a:t>
            </a:r>
          </a:p>
          <a:p>
            <a:endParaRPr lang="en-GB" sz="2000"/>
          </a:p>
        </p:txBody>
      </p:sp>
      <p:pic>
        <p:nvPicPr>
          <p:cNvPr id="71685" name="Picture 5"/>
          <p:cNvPicPr>
            <a:picLocks noChangeAspect="1" noChangeArrowheads="1"/>
          </p:cNvPicPr>
          <p:nvPr/>
        </p:nvPicPr>
        <p:blipFill>
          <a:blip r:embed="rId2"/>
          <a:srcRect t="39688" r="89375" b="38583"/>
          <a:stretch>
            <a:fillRect/>
          </a:stretch>
        </p:blipFill>
        <p:spPr bwMode="auto">
          <a:xfrm>
            <a:off x="4716463" y="2420938"/>
            <a:ext cx="2309812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1050" y="765175"/>
            <a:ext cx="6477000" cy="504825"/>
          </a:xfrm>
        </p:spPr>
        <p:txBody>
          <a:bodyPr/>
          <a:lstStyle/>
          <a:p>
            <a:r>
              <a:rPr lang="en-GB" sz="3200"/>
              <a:t>Visual C# - GUI and controls - </a:t>
            </a:r>
            <a:fld id="{1F1A0F3A-2650-47AE-B471-E278996B818D}" type="slidenum">
              <a:rPr lang="en-GB" sz="3200"/>
              <a:pPr/>
              <a:t>8</a:t>
            </a:fld>
            <a:endParaRPr lang="en-US" sz="320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1484313"/>
            <a:ext cx="6477000" cy="4230687"/>
          </a:xfrm>
        </p:spPr>
        <p:txBody>
          <a:bodyPr/>
          <a:lstStyle/>
          <a:p>
            <a:r>
              <a:rPr lang="en-GB" sz="2400" b="1"/>
              <a:t>Non-visual controls</a:t>
            </a:r>
          </a:p>
          <a:p>
            <a:r>
              <a:rPr lang="en-GB" sz="2000"/>
              <a:t>Timer</a:t>
            </a:r>
          </a:p>
          <a:p>
            <a:r>
              <a:rPr lang="en-GB" sz="2000"/>
              <a:t>Displayed in status bar</a:t>
            </a:r>
          </a:p>
          <a:p>
            <a:endParaRPr lang="en-GB" sz="2000"/>
          </a:p>
          <a:p>
            <a:r>
              <a:rPr lang="en-GB" sz="2000"/>
              <a:t>Properties:</a:t>
            </a:r>
          </a:p>
          <a:p>
            <a:r>
              <a:rPr lang="en-GB" sz="2000"/>
              <a:t>Name, Enabled, Interval, Tag</a:t>
            </a:r>
          </a:p>
          <a:p>
            <a:endParaRPr lang="en-GB" sz="2000"/>
          </a:p>
          <a:p>
            <a:r>
              <a:rPr lang="en-GB" sz="2000"/>
              <a:t>Event:</a:t>
            </a:r>
          </a:p>
          <a:p>
            <a:r>
              <a:rPr lang="en-GB" sz="2000"/>
              <a:t>Tick – code executes when timer ‘ticks’</a:t>
            </a:r>
          </a:p>
          <a:p>
            <a:endParaRPr lang="en-GB" sz="2000"/>
          </a:p>
          <a:p>
            <a:endParaRPr lang="en-GB" sz="2000"/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2"/>
          <a:srcRect l="14180" t="69385" r="79922" b="26921"/>
          <a:stretch>
            <a:fillRect/>
          </a:stretch>
        </p:blipFill>
        <p:spPr bwMode="auto">
          <a:xfrm>
            <a:off x="5867400" y="1700213"/>
            <a:ext cx="1223963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1050" y="765175"/>
            <a:ext cx="6477000" cy="504825"/>
          </a:xfrm>
        </p:spPr>
        <p:txBody>
          <a:bodyPr/>
          <a:lstStyle/>
          <a:p>
            <a:r>
              <a:rPr lang="en-GB" sz="3200"/>
              <a:t>Visual C# - GUI and controls - </a:t>
            </a:r>
            <a:fld id="{A47BD038-295E-4795-BA1D-7D2003E5FC6B}" type="slidenum">
              <a:rPr lang="en-GB" sz="3200"/>
              <a:pPr/>
              <a:t>9</a:t>
            </a:fld>
            <a:endParaRPr lang="en-US" sz="320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1484313"/>
            <a:ext cx="6477000" cy="4230687"/>
          </a:xfrm>
        </p:spPr>
        <p:txBody>
          <a:bodyPr/>
          <a:lstStyle/>
          <a:p>
            <a:r>
              <a:rPr lang="en-GB" sz="2400" b="1"/>
              <a:t>Dialog Boxes</a:t>
            </a:r>
          </a:p>
          <a:p>
            <a:r>
              <a:rPr lang="en-GB" sz="2000"/>
              <a:t>Easy way to display text information.</a:t>
            </a:r>
          </a:p>
          <a:p>
            <a:endParaRPr lang="en-GB" sz="2000"/>
          </a:p>
          <a:p>
            <a:r>
              <a:rPr lang="en-GB" sz="2000"/>
              <a:t>Not a control – display when program runs</a:t>
            </a:r>
          </a:p>
          <a:p>
            <a:r>
              <a:rPr lang="en-US" sz="2000">
                <a:solidFill>
                  <a:schemeClr val="tx1"/>
                </a:solidFill>
              </a:rPr>
              <a:t>	MessageBox.Show("Message");</a:t>
            </a:r>
          </a:p>
          <a:p>
            <a:endParaRPr lang="en-US" sz="2000">
              <a:solidFill>
                <a:schemeClr val="tx1"/>
              </a:solidFill>
            </a:endParaRPr>
          </a:p>
          <a:p>
            <a:endParaRPr lang="en-GB" sz="2000">
              <a:solidFill>
                <a:schemeClr val="tx1"/>
              </a:solidFill>
            </a:endParaRPr>
          </a:p>
        </p:txBody>
      </p:sp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2"/>
          <a:srcRect l="42639" t="45528" r="41769" b="42633"/>
          <a:stretch>
            <a:fillRect/>
          </a:stretch>
        </p:blipFill>
        <p:spPr bwMode="auto">
          <a:xfrm>
            <a:off x="3276600" y="3500438"/>
            <a:ext cx="309562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1050" y="765175"/>
            <a:ext cx="6477000" cy="504825"/>
          </a:xfrm>
        </p:spPr>
        <p:txBody>
          <a:bodyPr/>
          <a:lstStyle/>
          <a:p>
            <a:r>
              <a:rPr lang="en-GB" sz="3200"/>
              <a:t>Visual C# - GUI and controls - </a:t>
            </a:r>
            <a:fld id="{3653051A-469C-40E1-BC85-EA886B4122D0}" type="slidenum">
              <a:rPr lang="en-GB" sz="3200"/>
              <a:pPr/>
              <a:t>10</a:t>
            </a:fld>
            <a:endParaRPr lang="en-US" sz="320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1484313"/>
            <a:ext cx="6477000" cy="4537075"/>
          </a:xfrm>
        </p:spPr>
        <p:txBody>
          <a:bodyPr/>
          <a:lstStyle/>
          <a:p>
            <a:r>
              <a:rPr lang="en-GB" sz="2400" b="1"/>
              <a:t>Dialog boxes:</a:t>
            </a:r>
          </a:p>
          <a:p>
            <a:r>
              <a:rPr lang="en-GB" sz="2000"/>
              <a:t>Can add Caption, buttons and icon:</a:t>
            </a:r>
          </a:p>
          <a:p>
            <a:r>
              <a:rPr lang="en-US" sz="1800">
                <a:solidFill>
                  <a:schemeClr val="tx1"/>
                </a:solidFill>
              </a:rPr>
              <a:t>	MessageBox.Show(</a:t>
            </a:r>
          </a:p>
          <a:p>
            <a:r>
              <a:rPr lang="en-US" sz="1800">
                <a:solidFill>
                  <a:schemeClr val="tx1"/>
                </a:solidFill>
              </a:rPr>
              <a:t>	"This will format your disk!", </a:t>
            </a:r>
          </a:p>
          <a:p>
            <a:r>
              <a:rPr lang="en-US" sz="1800">
                <a:solidFill>
                  <a:schemeClr val="tx1"/>
                </a:solidFill>
              </a:rPr>
              <a:t>	"Format caption", </a:t>
            </a:r>
          </a:p>
          <a:p>
            <a:r>
              <a:rPr lang="en-US" sz="1800">
                <a:solidFill>
                  <a:schemeClr val="tx1"/>
                </a:solidFill>
              </a:rPr>
              <a:t>	MessageBoxButtons.OKCancel, 	MessageBoxIcon.Exclamation);</a:t>
            </a:r>
            <a:endParaRPr lang="en-GB" sz="1800">
              <a:solidFill>
                <a:schemeClr val="tx1"/>
              </a:solidFill>
            </a:endParaRPr>
          </a:p>
          <a:p>
            <a:endParaRPr lang="en-GB" sz="2400" b="1"/>
          </a:p>
          <a:p>
            <a:r>
              <a:rPr lang="en-GB" sz="2000"/>
              <a:t>Can add more lines with escape chars \n, \r</a:t>
            </a:r>
          </a:p>
          <a:p>
            <a:r>
              <a:rPr lang="en-GB" sz="2000"/>
              <a:t>Check response with 	</a:t>
            </a:r>
            <a:r>
              <a:rPr lang="en-US" sz="2000">
                <a:solidFill>
                  <a:schemeClr val="tx1"/>
                </a:solidFill>
              </a:rPr>
              <a:t>DialogResult.OK</a:t>
            </a:r>
            <a:endParaRPr lang="en-GB" sz="2000">
              <a:solidFill>
                <a:schemeClr val="tx1"/>
              </a:solidFill>
            </a:endParaRPr>
          </a:p>
          <a:p>
            <a:r>
              <a:rPr lang="en-GB" sz="2000"/>
              <a:t>Note same command does different things!</a:t>
            </a:r>
          </a:p>
          <a:p>
            <a:r>
              <a:rPr lang="en-GB" sz="2000"/>
              <a:t>Depends on no. of parameters - Feature of OOP </a:t>
            </a:r>
          </a:p>
        </p:txBody>
      </p:sp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2"/>
          <a:srcRect l="42757" t="43404" r="41296" b="40639"/>
          <a:stretch>
            <a:fillRect/>
          </a:stretch>
        </p:blipFill>
        <p:spPr bwMode="auto">
          <a:xfrm>
            <a:off x="6516688" y="2276475"/>
            <a:ext cx="1619250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1050" y="765175"/>
            <a:ext cx="6477000" cy="504825"/>
          </a:xfrm>
        </p:spPr>
        <p:txBody>
          <a:bodyPr/>
          <a:lstStyle/>
          <a:p>
            <a:r>
              <a:rPr lang="en-GB" sz="3200"/>
              <a:t>Visual C# - GUI and controls - </a:t>
            </a:r>
            <a:fld id="{D379275C-E5B2-4F6C-8D24-DC096C9BB87D}" type="slidenum">
              <a:rPr lang="en-GB" sz="3200"/>
              <a:pPr/>
              <a:t>11</a:t>
            </a:fld>
            <a:endParaRPr lang="en-US" sz="320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1484313"/>
            <a:ext cx="6477000" cy="4230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000"/>
              <a:t>Input? – Have to create your own form and display it</a:t>
            </a:r>
          </a:p>
          <a:p>
            <a:pPr>
              <a:lnSpc>
                <a:spcPct val="90000"/>
              </a:lnSpc>
            </a:pPr>
            <a:r>
              <a:rPr lang="en-GB" sz="2000"/>
              <a:t>Create new form</a:t>
            </a:r>
          </a:p>
          <a:p>
            <a:pPr>
              <a:lnSpc>
                <a:spcPct val="90000"/>
              </a:lnSpc>
            </a:pPr>
            <a:r>
              <a:rPr lang="en-US" sz="2000"/>
              <a:t>Project&gt; Add Windows Form</a:t>
            </a:r>
            <a:r>
              <a:rPr lang="en-GB" sz="2000"/>
              <a:t> </a:t>
            </a:r>
          </a:p>
          <a:p>
            <a:pPr>
              <a:lnSpc>
                <a:spcPct val="90000"/>
              </a:lnSpc>
            </a:pPr>
            <a:r>
              <a:rPr lang="en-GB" sz="2000"/>
              <a:t>(default name – Form2)</a:t>
            </a:r>
          </a:p>
          <a:p>
            <a:pPr>
              <a:lnSpc>
                <a:spcPct val="90000"/>
              </a:lnSpc>
            </a:pPr>
            <a:r>
              <a:rPr lang="en-GB" sz="2000"/>
              <a:t>Design form:</a:t>
            </a:r>
          </a:p>
          <a:p>
            <a:pPr>
              <a:lnSpc>
                <a:spcPct val="90000"/>
              </a:lnSpc>
            </a:pPr>
            <a:endParaRPr lang="en-GB" sz="2000"/>
          </a:p>
          <a:p>
            <a:pPr>
              <a:lnSpc>
                <a:spcPct val="90000"/>
              </a:lnSpc>
            </a:pPr>
            <a:r>
              <a:rPr lang="en-GB" sz="2000"/>
              <a:t>Display form on button click:</a:t>
            </a:r>
          </a:p>
          <a:p>
            <a:pPr>
              <a:lnSpc>
                <a:spcPct val="90000"/>
              </a:lnSpc>
            </a:pPr>
            <a:r>
              <a:rPr lang="en-US" sz="1800">
                <a:solidFill>
                  <a:schemeClr val="tx1"/>
                </a:solidFill>
              </a:rPr>
              <a:t>	Form2 dialogForm = new Form2( );</a:t>
            </a:r>
          </a:p>
          <a:p>
            <a:pPr>
              <a:lnSpc>
                <a:spcPct val="90000"/>
              </a:lnSpc>
            </a:pPr>
            <a:r>
              <a:rPr lang="en-US" sz="1800">
                <a:solidFill>
                  <a:schemeClr val="tx1"/>
                </a:solidFill>
              </a:rPr>
              <a:t>	if (dialogForm.ShowDialog( ) == DialogResult.OK)</a:t>
            </a:r>
          </a:p>
          <a:p>
            <a:pPr>
              <a:lnSpc>
                <a:spcPct val="90000"/>
              </a:lnSpc>
            </a:pPr>
            <a:r>
              <a:rPr lang="en-US" sz="1800"/>
              <a:t>	</a:t>
            </a:r>
            <a:r>
              <a:rPr lang="en-US" sz="1800">
                <a:solidFill>
                  <a:schemeClr val="tx1"/>
                </a:solidFill>
              </a:rPr>
              <a:t>{ .. }</a:t>
            </a:r>
          </a:p>
          <a:p>
            <a:pPr>
              <a:lnSpc>
                <a:spcPct val="90000"/>
              </a:lnSpc>
            </a:pPr>
            <a:endParaRPr lang="en-US" sz="180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800"/>
              <a:t>‘new’ instantiates (creates) a new object (our form)</a:t>
            </a:r>
            <a:endParaRPr lang="en-GB" sz="1800"/>
          </a:p>
        </p:txBody>
      </p:sp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2"/>
          <a:srcRect l="2890" t="16028" r="72310" b="45636"/>
          <a:stretch>
            <a:fillRect/>
          </a:stretch>
        </p:blipFill>
        <p:spPr bwMode="auto">
          <a:xfrm>
            <a:off x="5795963" y="1852613"/>
            <a:ext cx="2016125" cy="193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1050" y="765175"/>
            <a:ext cx="6477000" cy="504825"/>
          </a:xfrm>
        </p:spPr>
        <p:txBody>
          <a:bodyPr/>
          <a:lstStyle/>
          <a:p>
            <a:r>
              <a:rPr lang="en-GB" sz="3200"/>
              <a:t>Visual C# - GUI and controls - </a:t>
            </a:r>
            <a:fld id="{52058B0E-1FD6-4F22-868B-099999BFD9B2}" type="slidenum">
              <a:rPr lang="en-GB" sz="3200"/>
              <a:pPr/>
              <a:t>12</a:t>
            </a:fld>
            <a:endParaRPr lang="en-US" sz="320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1484313"/>
            <a:ext cx="6477000" cy="4230687"/>
          </a:xfrm>
        </p:spPr>
        <p:txBody>
          <a:bodyPr/>
          <a:lstStyle/>
          <a:p>
            <a:r>
              <a:rPr lang="en-GB" sz="2400" b="1"/>
              <a:t>Weekly tasks:</a:t>
            </a:r>
          </a:p>
          <a:p>
            <a:endParaRPr lang="en-GB" sz="2400" b="1"/>
          </a:p>
          <a:p>
            <a:r>
              <a:rPr lang="en-GB" sz="2400" b="1"/>
              <a:t>Example and tasks</a:t>
            </a:r>
          </a:p>
          <a:p>
            <a:r>
              <a:rPr lang="en-GB" sz="2000"/>
              <a:t>Dating form</a:t>
            </a:r>
          </a:p>
          <a:p>
            <a:r>
              <a:rPr lang="en-GB" sz="2000"/>
              <a:t>Splash screen, </a:t>
            </a:r>
          </a:p>
          <a:p>
            <a:r>
              <a:rPr lang="en-GB" sz="2000"/>
              <a:t>Snap program</a:t>
            </a:r>
          </a:p>
          <a:p>
            <a:r>
              <a:rPr lang="en-GB" sz="2000"/>
              <a:t>Watch video: Creating a user interface</a:t>
            </a:r>
          </a:p>
          <a:p>
            <a:endParaRPr lang="en-GB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1050" y="765175"/>
            <a:ext cx="6477000" cy="504825"/>
          </a:xfrm>
        </p:spPr>
        <p:txBody>
          <a:bodyPr/>
          <a:lstStyle/>
          <a:p>
            <a:r>
              <a:rPr lang="en-GB" sz="3200"/>
              <a:t>Visual C# - GUI and controls - </a:t>
            </a:r>
            <a:fld id="{D9951F8C-735D-4F7C-A02E-E7993325269E}" type="slidenum">
              <a:rPr lang="en-GB" sz="3200"/>
              <a:pPr/>
              <a:t>13</a:t>
            </a:fld>
            <a:endParaRPr lang="en-US" sz="320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1484313"/>
            <a:ext cx="6477000" cy="4230687"/>
          </a:xfrm>
        </p:spPr>
        <p:txBody>
          <a:bodyPr/>
          <a:lstStyle/>
          <a:p>
            <a:r>
              <a:rPr lang="en-GB" sz="2400" b="1"/>
              <a:t>Summary</a:t>
            </a:r>
          </a:p>
          <a:p>
            <a:r>
              <a:rPr lang="en-GB" sz="2000"/>
              <a:t>GUI</a:t>
            </a:r>
          </a:p>
          <a:p>
            <a:r>
              <a:rPr lang="en-GB" sz="2000"/>
              <a:t>Controls</a:t>
            </a:r>
          </a:p>
          <a:p>
            <a:r>
              <a:rPr lang="en-GB" sz="2000"/>
              <a:t>Button, Textbox etc</a:t>
            </a:r>
          </a:p>
          <a:p>
            <a:r>
              <a:rPr lang="en-GB" sz="2000"/>
              <a:t>Properties and Events</a:t>
            </a:r>
          </a:p>
          <a:p>
            <a:r>
              <a:rPr lang="en-GB" sz="2000"/>
              <a:t>Non-visual controls</a:t>
            </a:r>
          </a:p>
          <a:p>
            <a:r>
              <a:rPr lang="en-GB" sz="2000"/>
              <a:t>Dialog boxes</a:t>
            </a:r>
          </a:p>
          <a:p>
            <a:r>
              <a:rPr lang="en-GB" sz="2000"/>
              <a:t>Forms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ho">
  <a:themeElements>
    <a:clrScheme name="Echo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Ech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Echo</Template>
  <TotalTime>833</TotalTime>
  <Words>539</Words>
  <Application>Microsoft Office PowerPoint</Application>
  <PresentationFormat>On-screen Show (4:3)</PresentationFormat>
  <Paragraphs>147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Times New Roman</vt:lpstr>
      <vt:lpstr>Wingdings</vt:lpstr>
      <vt:lpstr>Echo</vt:lpstr>
      <vt:lpstr>Visual C# - GUI and controls - 1</vt:lpstr>
      <vt:lpstr>Visual C# - GUI and controls - 2</vt:lpstr>
      <vt:lpstr>Visual C# - GUI and controls - 3</vt:lpstr>
      <vt:lpstr>Visual C# - GUI and controls - 4</vt:lpstr>
      <vt:lpstr>Visual C# - GUI and controls - 5</vt:lpstr>
      <vt:lpstr>Visual C# - GUI and controls - 6</vt:lpstr>
      <vt:lpstr>Visual C# - GUI and controls - 7</vt:lpstr>
      <vt:lpstr>Visual C# - GUI and controls - 8</vt:lpstr>
      <vt:lpstr>Visual C# - GUI and controls - 9</vt:lpstr>
      <vt:lpstr>Visual C# - GUI and controls - 10</vt:lpstr>
      <vt:lpstr>Visual C# - GUI and controls - 11</vt:lpstr>
      <vt:lpstr>Visual C# - GUI and controls - 12</vt:lpstr>
      <vt:lpstr>Visual C# - GUI and controls - 13</vt:lpstr>
    </vt:vector>
  </TitlesOfParts>
  <Company>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C#</dc:title>
  <dc:creator>John Allwork</dc:creator>
  <cp:lastModifiedBy>Bill Gates</cp:lastModifiedBy>
  <cp:revision>47</cp:revision>
  <dcterms:created xsi:type="dcterms:W3CDTF">2007-03-23T15:48:20Z</dcterms:created>
  <dcterms:modified xsi:type="dcterms:W3CDTF">2012-08-06T04:32:01Z</dcterms:modified>
</cp:coreProperties>
</file>