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1" r:id="rId3"/>
    <p:sldId id="267" r:id="rId4"/>
    <p:sldId id="260" r:id="rId5"/>
    <p:sldId id="262" r:id="rId6"/>
    <p:sldId id="263" r:id="rId7"/>
    <p:sldId id="264" r:id="rId8"/>
    <p:sldId id="265" r:id="rId9"/>
    <p:sldId id="266" r:id="rId10"/>
    <p:sldId id="256" r:id="rId11"/>
    <p:sldId id="273" r:id="rId12"/>
    <p:sldId id="274" r:id="rId13"/>
    <p:sldId id="257" r:id="rId14"/>
    <p:sldId id="269" r:id="rId15"/>
    <p:sldId id="259" r:id="rId16"/>
    <p:sldId id="275" r:id="rId17"/>
    <p:sldId id="277" r:id="rId18"/>
    <p:sldId id="268" r:id="rId19"/>
    <p:sldId id="270" r:id="rId20"/>
    <p:sldId id="278" r:id="rId21"/>
    <p:sldId id="279" r:id="rId22"/>
    <p:sldId id="271" r:id="rId23"/>
    <p:sldId id="280" r:id="rId24"/>
    <p:sldId id="272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B3ECA-8B00-45F4-B2BB-F0239BA476ED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3941A-A62E-42E6-8E5B-AE23401C5B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763000" cy="1143000"/>
          </a:xfrm>
        </p:spPr>
        <p:txBody>
          <a:bodyPr/>
          <a:lstStyle/>
          <a:p>
            <a:r>
              <a:rPr lang="en-US" dirty="0" smtClean="0"/>
              <a:t>Charles Babbage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32487"/>
            <a:ext cx="4724400" cy="57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724400" y="1600200"/>
            <a:ext cx="4343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English inventor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1791-1871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taught math at Cambridge University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invented a viable mechanical computer equivalent to modern digital computers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1143000"/>
          </a:xfrm>
        </p:spPr>
        <p:txBody>
          <a:bodyPr/>
          <a:lstStyle/>
          <a:p>
            <a:r>
              <a:rPr lang="en-US" dirty="0" smtClean="0"/>
              <a:t>ABACUS</a:t>
            </a:r>
            <a:endParaRPr lang="en-US" dirty="0"/>
          </a:p>
        </p:txBody>
      </p:sp>
      <p:pic>
        <p:nvPicPr>
          <p:cNvPr id="18434" name="Picture 2" descr="http://krishnnaleela.files.wordpress.com/2010/03/abacus-1-ajh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1"/>
            <a:ext cx="4876800" cy="5715000"/>
          </a:xfrm>
          <a:prstGeom prst="rect">
            <a:avLst/>
          </a:prstGeom>
          <a:noFill/>
        </p:spPr>
      </p:pic>
      <p:pic>
        <p:nvPicPr>
          <p:cNvPr id="5" name="Picture 5" descr="babb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143000"/>
            <a:ext cx="4114800" cy="57150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648200" y="0"/>
            <a:ext cx="449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>
                <a:latin typeface="+mj-lt"/>
                <a:ea typeface="+mj-ea"/>
                <a:cs typeface="+mj-cs"/>
              </a:rPr>
              <a:t>Analytical Engine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Evolution of Computer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334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+mj-lt"/>
              </a:rPr>
              <a:t>MARK I Computer</a:t>
            </a:r>
          </a:p>
          <a:p>
            <a:r>
              <a:rPr lang="en-US" sz="5400" dirty="0" smtClean="0">
                <a:latin typeface="+mj-lt"/>
              </a:rPr>
              <a:t>ENIAC</a:t>
            </a:r>
          </a:p>
          <a:p>
            <a:r>
              <a:rPr lang="en-US" sz="5400" dirty="0" smtClean="0">
                <a:latin typeface="+mj-lt"/>
              </a:rPr>
              <a:t>EDVAC</a:t>
            </a:r>
          </a:p>
          <a:p>
            <a:r>
              <a:rPr lang="en-US" sz="5400" dirty="0" smtClean="0">
                <a:latin typeface="+mj-lt"/>
              </a:rPr>
              <a:t>EDSAC</a:t>
            </a:r>
          </a:p>
          <a:p>
            <a:r>
              <a:rPr lang="en-US" sz="5400" dirty="0" smtClean="0">
                <a:latin typeface="+mj-lt"/>
              </a:rPr>
              <a:t>UNIVAC I</a:t>
            </a:r>
            <a:endParaRPr lang="en-US" sz="5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MARK I computer</a:t>
            </a:r>
            <a:endParaRPr lang="en-US" dirty="0"/>
          </a:p>
        </p:txBody>
      </p:sp>
      <p:pic>
        <p:nvPicPr>
          <p:cNvPr id="16386" name="Picture 2" descr="http://virtualmusiccomposer.files.wordpress.com/2010/05/mark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32" y="990600"/>
            <a:ext cx="9148032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ENIAC</a:t>
            </a:r>
            <a:endParaRPr lang="en-US" dirty="0"/>
          </a:p>
        </p:txBody>
      </p:sp>
      <p:pic>
        <p:nvPicPr>
          <p:cNvPr id="19458" name="Picture 2" descr="http://mathsci.ucd.ie/~plynch/eniac/ENI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EDVAC</a:t>
            </a:r>
            <a:endParaRPr lang="en-US" dirty="0"/>
          </a:p>
        </p:txBody>
      </p:sp>
      <p:pic>
        <p:nvPicPr>
          <p:cNvPr id="20482" name="Picture 2" descr="http://4.bp.blogspot.com/_Zx0SO3YqO2g/TCL9uBiHj4I/AAAAAAAAACE/aEu7yesIKV8/s1600/edv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1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EDSAC</a:t>
            </a:r>
            <a:endParaRPr lang="en-US" dirty="0"/>
          </a:p>
        </p:txBody>
      </p:sp>
      <p:pic>
        <p:nvPicPr>
          <p:cNvPr id="21506" name="Picture 2" descr="http://www.cl.cam.ac.uk/relics/jpegs/edsac99.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32365"/>
            <a:ext cx="9144000" cy="5825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UNIVAC I</a:t>
            </a:r>
            <a:endParaRPr lang="en-US" dirty="0"/>
          </a:p>
        </p:txBody>
      </p:sp>
      <p:pic>
        <p:nvPicPr>
          <p:cNvPr id="22530" name="Picture 2" descr="http://www.computermuseum.li/Testpage/UNIVAC-1-FullView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714"/>
            <a:ext cx="9144000" cy="5949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OF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Generation -       Vacuum Tube</a:t>
            </a:r>
          </a:p>
          <a:p>
            <a:r>
              <a:rPr lang="en-US" dirty="0" smtClean="0"/>
              <a:t>Second Generation -  Transistor</a:t>
            </a:r>
          </a:p>
          <a:p>
            <a:r>
              <a:rPr lang="en-US" dirty="0" smtClean="0"/>
              <a:t>Third Generation -      IC (Integrated Chip)</a:t>
            </a:r>
          </a:p>
          <a:p>
            <a:r>
              <a:rPr lang="en-US" dirty="0" smtClean="0"/>
              <a:t>Fourth Generation      Microprocessor</a:t>
            </a:r>
          </a:p>
          <a:p>
            <a:r>
              <a:rPr lang="en-US" dirty="0" smtClean="0"/>
              <a:t>Fifth Generation -        Microprocessor</a:t>
            </a:r>
          </a:p>
          <a:p>
            <a:pPr lvl="8"/>
            <a:r>
              <a:rPr lang="en-US" sz="2400" dirty="0" smtClean="0"/>
              <a:t>(To be developing)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76199"/>
            <a:ext cx="9144000" cy="1371599"/>
          </a:xfrm>
        </p:spPr>
        <p:txBody>
          <a:bodyPr>
            <a:normAutofit/>
          </a:bodyPr>
          <a:lstStyle/>
          <a:p>
            <a:r>
              <a:rPr lang="en-US" dirty="0" smtClean="0"/>
              <a:t>First Generation </a:t>
            </a:r>
            <a:r>
              <a:rPr lang="en-US" b="1" dirty="0" smtClean="0"/>
              <a:t>VACUUM TUBE</a:t>
            </a:r>
            <a:endParaRPr lang="en-US" b="1" dirty="0"/>
          </a:p>
        </p:txBody>
      </p:sp>
      <p:pic>
        <p:nvPicPr>
          <p:cNvPr id="11266" name="Picture 2" descr="http://www.resistors-and-diodes-and-picchips-oh-my.co.uk/wp-content/uploads/2011/03/vacuum-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2714625" cy="3619500"/>
          </a:xfrm>
          <a:prstGeom prst="rect">
            <a:avLst/>
          </a:prstGeom>
          <a:noFill/>
        </p:spPr>
      </p:pic>
      <p:pic>
        <p:nvPicPr>
          <p:cNvPr id="11268" name="Picture 4" descr="http://www.computermuseum.li/Testpage/VacuumTubesIB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2954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First Generation </a:t>
            </a:r>
            <a:r>
              <a:rPr lang="en-US" b="1" dirty="0" smtClean="0"/>
              <a:t>Punch Card</a:t>
            </a:r>
            <a:endParaRPr lang="en-US" b="1" dirty="0"/>
          </a:p>
        </p:txBody>
      </p:sp>
      <p:pic>
        <p:nvPicPr>
          <p:cNvPr id="30722" name="Picture 2" descr="http://2.bp.blogspot.com/-TE6D1JsrwZY/T_yNAaM1GMI/AAAAAAAAFzE/7MUY3Eg4Cho/s1600/punchCar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5029200" cy="5943601"/>
          </a:xfrm>
          <a:prstGeom prst="rect">
            <a:avLst/>
          </a:prstGeom>
          <a:noFill/>
        </p:spPr>
      </p:pic>
      <p:pic>
        <p:nvPicPr>
          <p:cNvPr id="30724" name="Picture 4" descr="http://perley.homeport.org/images/Punch%20card%20greetings-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199" y="914401"/>
            <a:ext cx="4114801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First Generation </a:t>
            </a:r>
            <a:r>
              <a:rPr lang="en-US" b="1" dirty="0" smtClean="0"/>
              <a:t>Card Reader </a:t>
            </a:r>
            <a:endParaRPr lang="en-US" dirty="0"/>
          </a:p>
        </p:txBody>
      </p:sp>
      <p:pic>
        <p:nvPicPr>
          <p:cNvPr id="31746" name="Picture 2" descr="http://1.bp.blogspot.com/-bv6efXAFhME/T2OXabADvgI/AAAAAAAADwM/qqFaB_mO_7s/s1600/2397460077_f3cfface77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4191000" cy="5867400"/>
          </a:xfrm>
          <a:prstGeom prst="rect">
            <a:avLst/>
          </a:prstGeom>
          <a:noFill/>
        </p:spPr>
      </p:pic>
      <p:pic>
        <p:nvPicPr>
          <p:cNvPr id="31748" name="Picture 4" descr="http://w1tp.com/enigma/u_175s5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066800"/>
            <a:ext cx="49530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computersciencelab.com/ComputerHistory/HtmlHelp/Images2/eniac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1973"/>
            <a:ext cx="8153400" cy="6736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Second Generation </a:t>
            </a:r>
            <a:r>
              <a:rPr lang="en-US" b="1" dirty="0" smtClean="0"/>
              <a:t>First Transistor</a:t>
            </a:r>
            <a:endParaRPr lang="en-US" b="1" dirty="0"/>
          </a:p>
        </p:txBody>
      </p:sp>
      <p:pic>
        <p:nvPicPr>
          <p:cNvPr id="4" name="Picture 5" descr="transistor"/>
          <p:cNvPicPr>
            <a:picLocks noChangeAspect="1" noChangeArrowheads="1"/>
          </p:cNvPicPr>
          <p:nvPr/>
        </p:nvPicPr>
        <p:blipFill>
          <a:blip r:embed="rId2"/>
          <a:srcRect l="20967" r="20969"/>
          <a:stretch>
            <a:fillRect/>
          </a:stretch>
        </p:blipFill>
        <p:spPr bwMode="auto">
          <a:xfrm>
            <a:off x="0" y="914400"/>
            <a:ext cx="4895850" cy="5943600"/>
          </a:xfrm>
          <a:prstGeom prst="rect">
            <a:avLst/>
          </a:prstGeom>
          <a:noFill/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029200" y="1600200"/>
            <a:ext cx="38862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Uses Silicon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developed in 1948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won a Nobel prize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on-off switch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Generation Computers used Transistors, starting in 1956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Second Generation </a:t>
            </a:r>
            <a:r>
              <a:rPr lang="en-US" b="1" dirty="0" smtClean="0"/>
              <a:t>Transistor</a:t>
            </a:r>
            <a:endParaRPr lang="en-US" b="1" dirty="0"/>
          </a:p>
        </p:txBody>
      </p:sp>
      <p:pic>
        <p:nvPicPr>
          <p:cNvPr id="17410" name="Picture 2" descr="http://www.sayal.com/images_c/DEZ-ASSORT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Second Generation – Magnetic Tape</a:t>
            </a:r>
            <a:endParaRPr lang="en-US" dirty="0"/>
          </a:p>
        </p:txBody>
      </p:sp>
      <p:pic>
        <p:nvPicPr>
          <p:cNvPr id="32770" name="Picture 2" descr="http://www.aerospaceweb.org/question/investigations/black-box/fdr-egyptair9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4724400" cy="5867400"/>
          </a:xfrm>
          <a:prstGeom prst="rect">
            <a:avLst/>
          </a:prstGeom>
          <a:noFill/>
        </p:spPr>
      </p:pic>
      <p:pic>
        <p:nvPicPr>
          <p:cNvPr id="32772" name="Picture 4" descr="http://farm3.staticflickr.com/2431/4054327775_bc6fbf0f1f_z.jpg?zz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990600"/>
            <a:ext cx="44196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Second Generation – Magnetic Disk</a:t>
            </a:r>
            <a:endParaRPr lang="en-US" dirty="0"/>
          </a:p>
        </p:txBody>
      </p:sp>
      <p:pic>
        <p:nvPicPr>
          <p:cNvPr id="34818" name="Picture 2" descr="http://www-03.ibm.com/ibm/history/ibm100/images/icp/C582246R97116D42/us__en_us__ibm100__ramac__magnetic_disc__350x3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3733800" cy="5238750"/>
          </a:xfrm>
          <a:prstGeom prst="rect">
            <a:avLst/>
          </a:prstGeom>
          <a:noFill/>
        </p:spPr>
      </p:pic>
      <p:pic>
        <p:nvPicPr>
          <p:cNvPr id="34820" name="Picture 4" descr="http://ed-thelen.org/RAMAC/OurRAMAC-On-loan-from-IBM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295400"/>
            <a:ext cx="4962525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first_integrated_circu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/>
              <a:t>Third Generation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Integrated Circuits ( IC )</a:t>
            </a: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914400" y="533400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Generation Computers used Integrated Circuits (chips).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Integrated Circuits are transistors, resistors, and capacitors integrated together into a single “chip”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Third Generation </a:t>
            </a:r>
            <a:r>
              <a:rPr lang="en-US" b="1" dirty="0" smtClean="0"/>
              <a:t>Integrated </a:t>
            </a:r>
            <a:r>
              <a:rPr lang="en-US" b="1" dirty="0"/>
              <a:t>Circuits ( IC 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24578" name="Picture 2" descr="http://1.bp.blogspot.com/-yaUcRaZLSaM/TcOaZBOw5WI/AAAAAAAAAAo/WfFw-OTrjI8/s1600/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4495800" cy="5257800"/>
          </a:xfrm>
          <a:prstGeom prst="rect">
            <a:avLst/>
          </a:prstGeom>
          <a:noFill/>
        </p:spPr>
      </p:pic>
      <p:pic>
        <p:nvPicPr>
          <p:cNvPr id="24580" name="Picture 4" descr="http://www.jestineyong.com/wp-content/uploads/2008/07/cmos-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143000"/>
            <a:ext cx="43434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Magnetic Core</a:t>
            </a:r>
            <a:endParaRPr lang="en-US" dirty="0"/>
          </a:p>
        </p:txBody>
      </p:sp>
      <p:pic>
        <p:nvPicPr>
          <p:cNvPr id="35842" name="Picture 2" descr="http://upload.wikimedia.org/wikipedia/commons/5/51/Magnetic_co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4495800" cy="5791200"/>
          </a:xfrm>
          <a:prstGeom prst="rect">
            <a:avLst/>
          </a:prstGeom>
          <a:noFill/>
        </p:spPr>
      </p:pic>
      <p:pic>
        <p:nvPicPr>
          <p:cNvPr id="35844" name="Picture 4" descr="http://www.sciencephoto.com/image/348754/large/T4040033-Endoscope_view_of_the_magnetic_core_memory_array-SP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66800"/>
            <a:ext cx="45720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r>
              <a:rPr lang="en-US" dirty="0" smtClean="0"/>
              <a:t>Magnetic Drum</a:t>
            </a:r>
            <a:endParaRPr lang="en-US" dirty="0"/>
          </a:p>
        </p:txBody>
      </p:sp>
      <p:pic>
        <p:nvPicPr>
          <p:cNvPr id="36866" name="Picture 2" descr="http://img.tfd.com/cde/_MAGDRUM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600200"/>
            <a:ext cx="4267200" cy="5162551"/>
          </a:xfrm>
          <a:prstGeom prst="rect">
            <a:avLst/>
          </a:prstGeom>
          <a:noFill/>
        </p:spPr>
      </p:pic>
      <p:pic>
        <p:nvPicPr>
          <p:cNvPr id="36868" name="Picture 4" descr="http://www.computer-history.info/Page4.dir/pages/Univac.dir/images/UNIVACMagneticDrum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143000"/>
            <a:ext cx="47244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Fourth Generation Microprocessor</a:t>
            </a:r>
            <a:endParaRPr lang="en-US" dirty="0"/>
          </a:p>
        </p:txBody>
      </p:sp>
      <p:pic>
        <p:nvPicPr>
          <p:cNvPr id="4" name="Picture 6" descr="intel4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4741972" cy="5715000"/>
          </a:xfrm>
          <a:prstGeom prst="rect">
            <a:avLst/>
          </a:prstGeom>
          <a:noFill/>
        </p:spPr>
      </p:pic>
      <p:pic>
        <p:nvPicPr>
          <p:cNvPr id="28674" name="Picture 2" descr="http://betterarchitecture.files.wordpress.com/2010/06/arm996hs-13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066800"/>
            <a:ext cx="4343399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Semiconductor</a:t>
            </a:r>
            <a:endParaRPr lang="en-US" dirty="0"/>
          </a:p>
        </p:txBody>
      </p:sp>
      <p:pic>
        <p:nvPicPr>
          <p:cNvPr id="37890" name="Picture 2" descr="http://www.electronicsandyou.com/electronics-basics/semiconducto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4648200" cy="5524500"/>
          </a:xfrm>
          <a:prstGeom prst="rect">
            <a:avLst/>
          </a:prstGeom>
          <a:noFill/>
        </p:spPr>
      </p:pic>
      <p:pic>
        <p:nvPicPr>
          <p:cNvPr id="37892" name="Picture 4" descr="http://t1.gstatic.com/images?q=tbn:ANd9GcSZQ43rIsvSREDym6l2uF31dtbIksaB-bkc8UF0n-n_KRjYLtGY1J1s2etJ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143000"/>
            <a:ext cx="3962400" cy="5400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en-US" dirty="0" smtClean="0"/>
              <a:t>Fifth Generation Microprocessor (ULSI)</a:t>
            </a:r>
            <a:endParaRPr lang="en-US" dirty="0"/>
          </a:p>
        </p:txBody>
      </p:sp>
      <p:pic>
        <p:nvPicPr>
          <p:cNvPr id="29698" name="Picture 2" descr="http://1.bp.blogspot.com/-ZS26LGGPgSU/T2YxmX6_HUI/AAAAAAAAArk/xnET5QBJg1M/s320/microprocessor-int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676400"/>
            <a:ext cx="5105400" cy="5105400"/>
          </a:xfrm>
          <a:prstGeom prst="rect">
            <a:avLst/>
          </a:prstGeom>
          <a:noFill/>
        </p:spPr>
      </p:pic>
      <p:pic>
        <p:nvPicPr>
          <p:cNvPr id="29700" name="Picture 4" descr="http://ticker.ttsh.netdna-cdn.com/wp-content/uploads/2009/07/india-microprocess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81201"/>
            <a:ext cx="3886200" cy="494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 smtClean="0"/>
              <a:t>Hard Disk</a:t>
            </a:r>
            <a:endParaRPr lang="en-US" dirty="0"/>
          </a:p>
        </p:txBody>
      </p:sp>
      <p:pic>
        <p:nvPicPr>
          <p:cNvPr id="38916" name="Picture 4" descr="http://www.recovercamcorder.com/images/recover-deleted-files-from-h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4191000" cy="5229226"/>
          </a:xfrm>
          <a:prstGeom prst="rect">
            <a:avLst/>
          </a:prstGeom>
          <a:noFill/>
        </p:spPr>
      </p:pic>
      <p:pic>
        <p:nvPicPr>
          <p:cNvPr id="38918" name="Picture 6" descr="http://i.zdnet.com/blogs/584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0" y="1371600"/>
            <a:ext cx="447675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179</Words>
  <Application>Microsoft Office PowerPoint</Application>
  <PresentationFormat>On-screen Show (4:3)</PresentationFormat>
  <Paragraphs>48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Charles Babbage</vt:lpstr>
      <vt:lpstr>ABACUS</vt:lpstr>
      <vt:lpstr>Evolution of Computer</vt:lpstr>
      <vt:lpstr>MARK I computer</vt:lpstr>
      <vt:lpstr>ENIAC</vt:lpstr>
      <vt:lpstr>EDVAC</vt:lpstr>
      <vt:lpstr>EDSAC</vt:lpstr>
      <vt:lpstr>UNIVAC I</vt:lpstr>
      <vt:lpstr>GENERATION OF COMPUTER</vt:lpstr>
      <vt:lpstr>First Generation VACUUM TUBE</vt:lpstr>
      <vt:lpstr>First Generation Punch Card</vt:lpstr>
      <vt:lpstr>First Generation Card Reader </vt:lpstr>
      <vt:lpstr>Slide 13</vt:lpstr>
      <vt:lpstr>Second Generation First Transistor</vt:lpstr>
      <vt:lpstr>Second Generation Transistor</vt:lpstr>
      <vt:lpstr>Second Generation – Magnetic Tape</vt:lpstr>
      <vt:lpstr>Second Generation – Magnetic Disk</vt:lpstr>
      <vt:lpstr>Slide 18</vt:lpstr>
      <vt:lpstr>Third Generation Integrated Circuits ( IC )</vt:lpstr>
      <vt:lpstr>Magnetic Core</vt:lpstr>
      <vt:lpstr>Magnetic Drum</vt:lpstr>
      <vt:lpstr>Fourth Generation Microprocessor</vt:lpstr>
      <vt:lpstr>Semiconductor</vt:lpstr>
      <vt:lpstr>Fifth Generation Microprocessor (ULSI)</vt:lpstr>
      <vt:lpstr>Hard Disk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VACUUM TUBE</dc:title>
  <dc:creator>Bill Gates</dc:creator>
  <cp:lastModifiedBy>Bill Gates</cp:lastModifiedBy>
  <cp:revision>54</cp:revision>
  <dcterms:created xsi:type="dcterms:W3CDTF">2012-07-28T04:52:56Z</dcterms:created>
  <dcterms:modified xsi:type="dcterms:W3CDTF">2012-07-28T06:13:45Z</dcterms:modified>
</cp:coreProperties>
</file>