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DA96-531B-476E-9B84-92B35BC965CA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134C-0B70-4D5F-B11E-E3FC95DD6D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DA96-531B-476E-9B84-92B35BC965CA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134C-0B70-4D5F-B11E-E3FC95DD6D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DA96-531B-476E-9B84-92B35BC965CA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134C-0B70-4D5F-B11E-E3FC95DD6D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DA96-531B-476E-9B84-92B35BC965CA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134C-0B70-4D5F-B11E-E3FC95DD6D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DA96-531B-476E-9B84-92B35BC965CA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134C-0B70-4D5F-B11E-E3FC95DD6D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DA96-531B-476E-9B84-92B35BC965CA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134C-0B70-4D5F-B11E-E3FC95DD6D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DA96-531B-476E-9B84-92B35BC965CA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134C-0B70-4D5F-B11E-E3FC95DD6D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DA96-531B-476E-9B84-92B35BC965CA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134C-0B70-4D5F-B11E-E3FC95DD6D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DA96-531B-476E-9B84-92B35BC965CA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134C-0B70-4D5F-B11E-E3FC95DD6D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DA96-531B-476E-9B84-92B35BC965CA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134C-0B70-4D5F-B11E-E3FC95DD6D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DA96-531B-476E-9B84-92B35BC965CA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134C-0B70-4D5F-B11E-E3FC95DD6D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3DA96-531B-476E-9B84-92B35BC965CA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F134C-0B70-4D5F-B11E-E3FC95DD6D5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Stress Management</a:t>
            </a:r>
          </a:p>
          <a:p>
            <a:endParaRPr lang="en-US" dirty="0"/>
          </a:p>
        </p:txBody>
      </p:sp>
      <p:sp>
        <p:nvSpPr>
          <p:cNvPr id="5" name="Text Box 16"/>
          <p:cNvSpPr txBox="1">
            <a:spLocks noGrp="1" noChangeArrowheads="1"/>
          </p:cNvSpPr>
          <p:nvPr>
            <p:ph type="ctr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Stress Management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ChangeArrowheads="1"/>
          </p:cNvSpPr>
          <p:nvPr/>
        </p:nvSpPr>
        <p:spPr bwMode="auto">
          <a:xfrm>
            <a:off x="304800" y="0"/>
            <a:ext cx="4267200" cy="1295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af-ZA" sz="3200" dirty="0" smtClean="0">
                <a:solidFill>
                  <a:schemeClr val="bg2"/>
                </a:solidFill>
              </a:rPr>
              <a:t>A  Model of Stress</a:t>
            </a:r>
            <a:endParaRPr lang="af-ZA" sz="3200" dirty="0">
              <a:solidFill>
                <a:schemeClr val="bg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133600"/>
            <a:ext cx="184731" cy="381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30000"/>
              </a:spcBef>
            </a:pPr>
            <a:endParaRPr lang="af-ZA" dirty="0">
              <a:solidFill>
                <a:schemeClr val="bg2"/>
              </a:solidFill>
            </a:endParaRPr>
          </a:p>
        </p:txBody>
      </p:sp>
      <p:sp>
        <p:nvSpPr>
          <p:cNvPr id="4" name="Rectangle 26"/>
          <p:cNvSpPr>
            <a:spLocks noChangeArrowheads="1"/>
          </p:cNvSpPr>
          <p:nvPr/>
        </p:nvSpPr>
        <p:spPr bwMode="auto">
          <a:xfrm>
            <a:off x="228600" y="1600200"/>
            <a:ext cx="4267200" cy="1143000"/>
          </a:xfrm>
          <a:prstGeom prst="rect">
            <a:avLst/>
          </a:prstGeom>
          <a:solidFill>
            <a:srgbClr val="0000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f-ZA" sz="3200" dirty="0" smtClean="0">
                <a:solidFill>
                  <a:schemeClr val="bg2"/>
                </a:solidFill>
              </a:rPr>
              <a:t>Environmental Factors</a:t>
            </a:r>
          </a:p>
          <a:p>
            <a:pPr algn="ctr"/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228600" y="2819400"/>
            <a:ext cx="4267200" cy="1371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>
              <a:lnSpc>
                <a:spcPct val="110000"/>
              </a:lnSpc>
              <a:spcBef>
                <a:spcPct val="30000"/>
              </a:spcBef>
            </a:pPr>
            <a:r>
              <a:rPr lang="af-ZA" sz="3200" dirty="0" smtClean="0">
                <a:solidFill>
                  <a:schemeClr val="bg2"/>
                </a:solidFill>
              </a:rPr>
              <a:t>Organizational Factors</a:t>
            </a:r>
            <a:endParaRPr lang="af-ZA" sz="3200" dirty="0">
              <a:solidFill>
                <a:schemeClr val="bg2"/>
              </a:solidFill>
            </a:endParaRPr>
          </a:p>
        </p:txBody>
      </p:sp>
      <p:sp>
        <p:nvSpPr>
          <p:cNvPr id="6" name="Rectangle 28"/>
          <p:cNvSpPr>
            <a:spLocks noChangeArrowheads="1"/>
          </p:cNvSpPr>
          <p:nvPr/>
        </p:nvSpPr>
        <p:spPr bwMode="auto">
          <a:xfrm>
            <a:off x="228600" y="4343400"/>
            <a:ext cx="4267200" cy="1371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af-ZA" sz="3200" dirty="0" smtClean="0">
                <a:solidFill>
                  <a:schemeClr val="bg2"/>
                </a:solidFill>
              </a:rPr>
              <a:t>    Individual Factors</a:t>
            </a:r>
            <a:endParaRPr lang="af-ZA" sz="3200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10201" y="1066800"/>
            <a:ext cx="22098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af-ZA" dirty="0" smtClean="0">
                <a:solidFill>
                  <a:srgbClr val="0000FF"/>
                </a:solidFill>
              </a:rPr>
              <a:t>Individual Differences</a:t>
            </a:r>
            <a:endParaRPr lang="af-ZA" dirty="0">
              <a:solidFill>
                <a:srgbClr val="0000FF"/>
              </a:solidFill>
            </a:endParaRPr>
          </a:p>
        </p:txBody>
      </p:sp>
      <p:sp>
        <p:nvSpPr>
          <p:cNvPr id="8" name="Line 31"/>
          <p:cNvSpPr>
            <a:spLocks noChangeShapeType="1"/>
          </p:cNvSpPr>
          <p:nvPr/>
        </p:nvSpPr>
        <p:spPr bwMode="auto">
          <a:xfrm>
            <a:off x="4495800" y="2286000"/>
            <a:ext cx="304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30"/>
          <p:cNvSpPr>
            <a:spLocks noChangeShapeType="1"/>
          </p:cNvSpPr>
          <p:nvPr/>
        </p:nvSpPr>
        <p:spPr bwMode="auto">
          <a:xfrm>
            <a:off x="4800599" y="2286000"/>
            <a:ext cx="45719" cy="3048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Line 32"/>
          <p:cNvSpPr>
            <a:spLocks noChangeShapeType="1"/>
          </p:cNvSpPr>
          <p:nvPr/>
        </p:nvSpPr>
        <p:spPr bwMode="auto">
          <a:xfrm>
            <a:off x="4495800" y="5334000"/>
            <a:ext cx="304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4495800" y="3657600"/>
            <a:ext cx="1676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72200" y="2514600"/>
            <a:ext cx="2590800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endParaRPr lang="af-ZA" sz="2800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120000"/>
              </a:lnSpc>
            </a:pPr>
            <a:endParaRPr lang="af-ZA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120000"/>
              </a:lnSpc>
            </a:pPr>
            <a:r>
              <a:rPr lang="af-ZA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Experience Stress</a:t>
            </a:r>
            <a:endParaRPr lang="af-ZA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381000" y="0"/>
            <a:ext cx="5257800" cy="20574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3000">
              <a:solidFill>
                <a:srgbClr val="0000FF"/>
              </a:solidFill>
            </a:endParaRP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381000" y="2133600"/>
            <a:ext cx="3810000" cy="914400"/>
          </a:xfrm>
          <a:prstGeom prst="rect">
            <a:avLst/>
          </a:prstGeom>
          <a:solidFill>
            <a:srgbClr val="0000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af-ZA" sz="2800" dirty="0" smtClean="0">
                <a:solidFill>
                  <a:schemeClr val="bg1"/>
                </a:solidFill>
              </a:rPr>
              <a:t>Economic Uncertainty</a:t>
            </a:r>
            <a:endParaRPr lang="af-ZA" sz="2800" dirty="0">
              <a:solidFill>
                <a:schemeClr val="bg1"/>
              </a:solidFill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381000" y="3124200"/>
            <a:ext cx="3810000" cy="914400"/>
          </a:xfrm>
          <a:prstGeom prst="rect">
            <a:avLst/>
          </a:prstGeom>
          <a:solidFill>
            <a:srgbClr val="0000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af-ZA" sz="2400" dirty="0" smtClean="0">
                <a:solidFill>
                  <a:schemeClr val="bg1"/>
                </a:solidFill>
              </a:rPr>
              <a:t>Political Uncertainty</a:t>
            </a:r>
            <a:endParaRPr lang="af-ZA" sz="2400" dirty="0">
              <a:solidFill>
                <a:schemeClr val="bg1"/>
              </a:solidFill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81000" y="4114800"/>
            <a:ext cx="3886200" cy="990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af-ZA" sz="2800" dirty="0" smtClean="0">
                <a:solidFill>
                  <a:schemeClr val="bg1"/>
                </a:solidFill>
              </a:rPr>
              <a:t>Technological Uncertainty</a:t>
            </a:r>
            <a:endParaRPr lang="af-ZA" sz="28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838200"/>
            <a:ext cx="5943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f-ZA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Enviromental Factors</a:t>
            </a:r>
            <a:endParaRPr lang="af-ZA" sz="4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f-ZA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Orgnizational Factors</a:t>
            </a:r>
            <a:br>
              <a:rPr lang="af-ZA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lnSpc>
                <a:spcPct val="130000"/>
              </a:lnSpc>
              <a:buFontTx/>
              <a:buChar char="•"/>
            </a:pPr>
            <a:r>
              <a:rPr lang="af-ZA" dirty="0" smtClean="0"/>
              <a:t>Task Demands</a:t>
            </a:r>
          </a:p>
          <a:p>
            <a:pPr algn="r">
              <a:lnSpc>
                <a:spcPct val="130000"/>
              </a:lnSpc>
              <a:buFontTx/>
              <a:buChar char="•"/>
            </a:pPr>
            <a:r>
              <a:rPr lang="af-ZA" dirty="0" smtClean="0"/>
              <a:t>Role Demands</a:t>
            </a:r>
          </a:p>
          <a:p>
            <a:pPr algn="r">
              <a:lnSpc>
                <a:spcPct val="130000"/>
              </a:lnSpc>
              <a:buFontTx/>
              <a:buChar char="•"/>
            </a:pPr>
            <a:r>
              <a:rPr lang="af-ZA" dirty="0" smtClean="0"/>
              <a:t>Interpersonal Demands</a:t>
            </a:r>
          </a:p>
          <a:p>
            <a:pPr algn="r">
              <a:lnSpc>
                <a:spcPct val="130000"/>
              </a:lnSpc>
              <a:buFontTx/>
              <a:buChar char="•"/>
            </a:pPr>
            <a:r>
              <a:rPr lang="af-ZA" dirty="0" smtClean="0"/>
              <a:t>Organizational Structure</a:t>
            </a:r>
          </a:p>
          <a:p>
            <a:pPr algn="r">
              <a:lnSpc>
                <a:spcPct val="130000"/>
              </a:lnSpc>
              <a:buFontTx/>
              <a:buChar char="•"/>
            </a:pPr>
            <a:r>
              <a:rPr lang="af-ZA" dirty="0" smtClean="0"/>
              <a:t>Organizational Leadership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f-ZA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Individual Factors</a:t>
            </a:r>
            <a:br>
              <a:rPr lang="af-ZA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34975" y="2133600"/>
            <a:ext cx="5257800" cy="914400"/>
          </a:xfrm>
          <a:prstGeom prst="rect">
            <a:avLst/>
          </a:prstGeom>
          <a:solidFill>
            <a:srgbClr val="0000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362200" y="2362200"/>
            <a:ext cx="30178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f-ZA" sz="3000" dirty="0">
                <a:solidFill>
                  <a:schemeClr val="bg1"/>
                </a:solidFill>
              </a:rPr>
              <a:t>Family Problems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000" y="3124200"/>
            <a:ext cx="5257800" cy="914400"/>
          </a:xfrm>
          <a:prstGeom prst="rect">
            <a:avLst/>
          </a:prstGeom>
          <a:solidFill>
            <a:srgbClr val="0000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828800" y="3352800"/>
            <a:ext cx="35671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f-ZA" sz="3000">
                <a:solidFill>
                  <a:schemeClr val="bg1"/>
                </a:solidFill>
              </a:rPr>
              <a:t>Economic Problems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304800" y="2819400"/>
            <a:ext cx="253047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</a:pPr>
            <a:r>
              <a:rPr lang="af-ZA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Experience Stress</a:t>
            </a:r>
          </a:p>
        </p:txBody>
      </p:sp>
      <p:sp>
        <p:nvSpPr>
          <p:cNvPr id="3" name="Text Box 17"/>
          <p:cNvSpPr txBox="1">
            <a:spLocks noChangeArrowheads="1"/>
          </p:cNvSpPr>
          <p:nvPr/>
        </p:nvSpPr>
        <p:spPr bwMode="auto">
          <a:xfrm>
            <a:off x="3962400" y="381000"/>
            <a:ext cx="5181600" cy="1920875"/>
          </a:xfrm>
          <a:prstGeom prst="rect">
            <a:avLst/>
          </a:prstGeom>
          <a:solidFill>
            <a:srgbClr val="A5002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af-ZA" sz="2500" b="1">
                <a:solidFill>
                  <a:schemeClr val="bg1"/>
                </a:solidFill>
              </a:rPr>
              <a:t>Physiological Symptoms</a:t>
            </a:r>
          </a:p>
          <a:p>
            <a:pPr marL="342900" indent="-342900">
              <a:lnSpc>
                <a:spcPct val="120000"/>
              </a:lnSpc>
              <a:buFontTx/>
              <a:buChar char="•"/>
            </a:pPr>
            <a:r>
              <a:rPr lang="af-ZA" sz="2500">
                <a:solidFill>
                  <a:schemeClr val="bg1"/>
                </a:solidFill>
              </a:rPr>
              <a:t>Headaches</a:t>
            </a:r>
          </a:p>
          <a:p>
            <a:pPr marL="342900" indent="-342900">
              <a:lnSpc>
                <a:spcPct val="120000"/>
              </a:lnSpc>
              <a:buFontTx/>
              <a:buChar char="•"/>
            </a:pPr>
            <a:r>
              <a:rPr lang="af-ZA" sz="2500">
                <a:solidFill>
                  <a:schemeClr val="bg1"/>
                </a:solidFill>
              </a:rPr>
              <a:t>High blood presure</a:t>
            </a:r>
          </a:p>
          <a:p>
            <a:pPr marL="342900" indent="-342900">
              <a:lnSpc>
                <a:spcPct val="120000"/>
              </a:lnSpc>
              <a:buFontTx/>
              <a:buChar char="•"/>
            </a:pPr>
            <a:r>
              <a:rPr lang="af-ZA" sz="2500">
                <a:solidFill>
                  <a:schemeClr val="bg1"/>
                </a:solidFill>
              </a:rPr>
              <a:t>Heart Disease</a:t>
            </a:r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3886200" y="2514600"/>
            <a:ext cx="5181600" cy="1930400"/>
          </a:xfrm>
          <a:prstGeom prst="rect">
            <a:avLst/>
          </a:prstGeom>
          <a:solidFill>
            <a:srgbClr val="A5002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af-ZA" sz="2500" b="1">
                <a:solidFill>
                  <a:schemeClr val="bg1"/>
                </a:solidFill>
              </a:rPr>
              <a:t>Psychological Symptoms</a:t>
            </a:r>
          </a:p>
          <a:p>
            <a:pPr marL="342900" indent="-342900">
              <a:lnSpc>
                <a:spcPct val="120000"/>
              </a:lnSpc>
              <a:buFontTx/>
              <a:buChar char="•"/>
            </a:pPr>
            <a:r>
              <a:rPr lang="af-ZA" sz="2500">
                <a:solidFill>
                  <a:schemeClr val="bg1"/>
                </a:solidFill>
              </a:rPr>
              <a:t>Anxiety</a:t>
            </a:r>
          </a:p>
          <a:p>
            <a:pPr marL="342900" indent="-342900">
              <a:lnSpc>
                <a:spcPct val="120000"/>
              </a:lnSpc>
              <a:buFontTx/>
              <a:buChar char="•"/>
            </a:pPr>
            <a:r>
              <a:rPr lang="af-ZA" sz="2500">
                <a:solidFill>
                  <a:schemeClr val="bg1"/>
                </a:solidFill>
              </a:rPr>
              <a:t>Depression</a:t>
            </a:r>
          </a:p>
          <a:p>
            <a:pPr marL="342900" indent="-342900">
              <a:lnSpc>
                <a:spcPct val="120000"/>
              </a:lnSpc>
              <a:buFontTx/>
              <a:buChar char="•"/>
            </a:pPr>
            <a:r>
              <a:rPr lang="af-ZA" sz="2500">
                <a:solidFill>
                  <a:schemeClr val="bg1"/>
                </a:solidFill>
              </a:rPr>
              <a:t>Decrease in job satisfaction</a:t>
            </a: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3886200" y="4648200"/>
            <a:ext cx="5181600" cy="1930400"/>
          </a:xfrm>
          <a:prstGeom prst="rect">
            <a:avLst/>
          </a:prstGeom>
          <a:solidFill>
            <a:srgbClr val="A5002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af-ZA" sz="2500" b="1">
                <a:solidFill>
                  <a:schemeClr val="bg1"/>
                </a:solidFill>
              </a:rPr>
              <a:t>Behavioral symptoms</a:t>
            </a:r>
          </a:p>
          <a:p>
            <a:pPr marL="342900" indent="-342900">
              <a:lnSpc>
                <a:spcPct val="120000"/>
              </a:lnSpc>
              <a:buFontTx/>
              <a:buChar char="•"/>
            </a:pPr>
            <a:r>
              <a:rPr lang="af-ZA" sz="2500">
                <a:solidFill>
                  <a:schemeClr val="bg1"/>
                </a:solidFill>
              </a:rPr>
              <a:t>Productivity</a:t>
            </a:r>
          </a:p>
          <a:p>
            <a:pPr marL="342900" indent="-342900">
              <a:lnSpc>
                <a:spcPct val="120000"/>
              </a:lnSpc>
              <a:buFontTx/>
              <a:buChar char="•"/>
            </a:pPr>
            <a:r>
              <a:rPr lang="af-ZA" sz="2500">
                <a:solidFill>
                  <a:schemeClr val="bg1"/>
                </a:solidFill>
              </a:rPr>
              <a:t>Absenteeism</a:t>
            </a:r>
          </a:p>
          <a:p>
            <a:pPr marL="342900" indent="-342900">
              <a:lnSpc>
                <a:spcPct val="120000"/>
              </a:lnSpc>
              <a:buFontTx/>
              <a:buChar char="•"/>
            </a:pPr>
            <a:r>
              <a:rPr lang="af-ZA" sz="2500">
                <a:solidFill>
                  <a:schemeClr val="bg1"/>
                </a:solidFill>
              </a:rPr>
              <a:t>Turnover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762000" y="0"/>
            <a:ext cx="5791200" cy="2590800"/>
          </a:xfrm>
          <a:prstGeom prst="rect">
            <a:avLst/>
          </a:prstGeom>
          <a:solidFill>
            <a:srgbClr val="9966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838200" y="1066800"/>
            <a:ext cx="5562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10000"/>
              </a:lnSpc>
            </a:pPr>
            <a:r>
              <a:rPr lang="af-ZA" sz="4000">
                <a:solidFill>
                  <a:schemeClr val="bg1"/>
                </a:solidFill>
              </a:rPr>
              <a:t>Stress Management Strategies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600200" y="3048000"/>
            <a:ext cx="6313488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af-ZA" sz="4000">
                <a:solidFill>
                  <a:srgbClr val="996633"/>
                </a:solidFill>
              </a:rPr>
              <a:t>Individual Approaches</a:t>
            </a:r>
          </a:p>
          <a:p>
            <a:pPr>
              <a:lnSpc>
                <a:spcPct val="120000"/>
              </a:lnSpc>
            </a:pPr>
            <a:r>
              <a:rPr lang="af-ZA" sz="4000">
                <a:solidFill>
                  <a:srgbClr val="996633"/>
                </a:solidFill>
              </a:rPr>
              <a:t>Organizational Approaches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09600" y="0"/>
            <a:ext cx="5791200" cy="2590800"/>
          </a:xfrm>
          <a:prstGeom prst="rect">
            <a:avLst/>
          </a:prstGeom>
          <a:solidFill>
            <a:srgbClr val="9966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09600" y="16002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af-ZA" sz="4000">
                <a:solidFill>
                  <a:schemeClr val="bg1"/>
                </a:solidFill>
              </a:rPr>
              <a:t>Individual Approaches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85800" y="2743200"/>
            <a:ext cx="6019800" cy="418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af-ZA" sz="3200" dirty="0"/>
              <a:t>Time Management</a:t>
            </a:r>
          </a:p>
          <a:p>
            <a:pPr algn="ctr">
              <a:lnSpc>
                <a:spcPct val="120000"/>
              </a:lnSpc>
            </a:pPr>
            <a:r>
              <a:rPr lang="en-US" sz="3200" dirty="0" smtClean="0"/>
              <a:t>P</a:t>
            </a:r>
            <a:r>
              <a:rPr lang="af-ZA" sz="3200" dirty="0" smtClean="0"/>
              <a:t> Time Management</a:t>
            </a:r>
          </a:p>
          <a:p>
            <a:pPr algn="ctr">
              <a:lnSpc>
                <a:spcPct val="120000"/>
              </a:lnSpc>
            </a:pPr>
            <a:r>
              <a:rPr lang="en-US" sz="3200" dirty="0" smtClean="0"/>
              <a:t>Physical Exercise</a:t>
            </a:r>
          </a:p>
          <a:p>
            <a:pPr algn="ctr">
              <a:lnSpc>
                <a:spcPct val="120000"/>
              </a:lnSpc>
            </a:pPr>
            <a:r>
              <a:rPr lang="en-US" sz="3200" dirty="0" smtClean="0"/>
              <a:t>Relaxation Training</a:t>
            </a:r>
          </a:p>
          <a:p>
            <a:pPr algn="ctr">
              <a:lnSpc>
                <a:spcPct val="120000"/>
              </a:lnSpc>
            </a:pPr>
            <a:r>
              <a:rPr lang="en-US" sz="3200" dirty="0" smtClean="0"/>
              <a:t>Social Support cal </a:t>
            </a:r>
            <a:r>
              <a:rPr lang="en-US" sz="3200" dirty="0"/>
              <a:t>Exercise</a:t>
            </a:r>
          </a:p>
          <a:p>
            <a:pPr algn="ctr">
              <a:lnSpc>
                <a:spcPct val="120000"/>
              </a:lnSpc>
            </a:pPr>
            <a:r>
              <a:rPr lang="en-US" sz="3200" dirty="0"/>
              <a:t>Relaxation Training</a:t>
            </a:r>
          </a:p>
          <a:p>
            <a:pPr algn="ctr">
              <a:lnSpc>
                <a:spcPct val="120000"/>
              </a:lnSpc>
            </a:pPr>
            <a:r>
              <a:rPr lang="en-US" sz="3200" dirty="0"/>
              <a:t>Social Support</a:t>
            </a:r>
            <a:endParaRPr lang="af-ZA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533400" y="2667000"/>
            <a:ext cx="5791200" cy="4191000"/>
          </a:xfrm>
          <a:prstGeom prst="rect">
            <a:avLst/>
          </a:prstGeom>
          <a:solidFill>
            <a:srgbClr val="996633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33400" y="0"/>
            <a:ext cx="5791200" cy="2590800"/>
          </a:xfrm>
          <a:prstGeom prst="rect">
            <a:avLst/>
          </a:prstGeom>
          <a:solidFill>
            <a:srgbClr val="9966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3400" y="16002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af-ZA" sz="4000" dirty="0">
                <a:solidFill>
                  <a:schemeClr val="bg1"/>
                </a:solidFill>
              </a:rPr>
              <a:t>Individual Approaches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09600" y="2743200"/>
            <a:ext cx="563880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af-ZA" sz="3600" dirty="0">
                <a:solidFill>
                  <a:schemeClr val="bg1"/>
                </a:solidFill>
              </a:rPr>
              <a:t>Time Management</a:t>
            </a:r>
          </a:p>
          <a:p>
            <a:pPr algn="ct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</a:rPr>
              <a:t>Physical Exercise</a:t>
            </a:r>
          </a:p>
          <a:p>
            <a:pPr algn="ct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</a:rPr>
              <a:t>Relaxation Training</a:t>
            </a:r>
          </a:p>
          <a:p>
            <a:pPr algn="ct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</a:rPr>
              <a:t>Social Support</a:t>
            </a:r>
            <a:endParaRPr lang="af-ZA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5800" y="0"/>
            <a:ext cx="5791200" cy="2057400"/>
          </a:xfrm>
          <a:prstGeom prst="rect">
            <a:avLst/>
          </a:prstGeom>
          <a:solidFill>
            <a:srgbClr val="9966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762000" y="10668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af-ZA" sz="4000">
                <a:solidFill>
                  <a:schemeClr val="bg1"/>
                </a:solidFill>
              </a:rPr>
              <a:t>Time Management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685800" y="2438400"/>
            <a:ext cx="5715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>
                <a:solidFill>
                  <a:srgbClr val="993300"/>
                </a:solidFill>
              </a:rPr>
              <a:t>An understanding and utilization of basic time management principles can help individuals better cope with job demands. </a:t>
            </a:r>
            <a:endParaRPr lang="af-ZA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9600" y="2209800"/>
            <a:ext cx="5791200" cy="4648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09600" y="0"/>
            <a:ext cx="5791200" cy="2057400"/>
          </a:xfrm>
          <a:prstGeom prst="rect">
            <a:avLst/>
          </a:prstGeom>
          <a:solidFill>
            <a:srgbClr val="9966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85800" y="10668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af-ZA" sz="4000">
                <a:solidFill>
                  <a:schemeClr val="bg1"/>
                </a:solidFill>
              </a:rPr>
              <a:t>Physical Exercise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85800" y="2438400"/>
            <a:ext cx="5715000" cy="368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>
                <a:solidFill>
                  <a:srgbClr val="993300"/>
                </a:solidFill>
              </a:rPr>
              <a:t>Noncompetitive physical exercise such as aerobics, race walking, jogging, swimming, and riding a bicycle have long been recommended by physicians as a way to deal with excessive stress levels. </a:t>
            </a:r>
            <a:endParaRPr lang="af-ZA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9600" y="2209800"/>
            <a:ext cx="6858000" cy="4648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09600" y="0"/>
            <a:ext cx="6858000" cy="2057400"/>
          </a:xfrm>
          <a:prstGeom prst="rect">
            <a:avLst/>
          </a:prstGeom>
          <a:solidFill>
            <a:srgbClr val="9966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62000" y="12192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af-ZA" sz="4000">
                <a:solidFill>
                  <a:schemeClr val="bg1"/>
                </a:solidFill>
              </a:rPr>
              <a:t>Relaxation Training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62000" y="2286000"/>
            <a:ext cx="655320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en-US" sz="2600">
                <a:solidFill>
                  <a:srgbClr val="993300"/>
                </a:solidFill>
              </a:rPr>
              <a:t>Individuals can teach themselves to relax through techniques such as meditation, hypnosis, and biofeedback. The objective is to reach a state of </a:t>
            </a:r>
            <a:r>
              <a:rPr lang="en-US" sz="2600" b="1">
                <a:solidFill>
                  <a:srgbClr val="993300"/>
                </a:solidFill>
              </a:rPr>
              <a:t>deep relaxation, </a:t>
            </a:r>
            <a:r>
              <a:rPr lang="en-US" sz="2600">
                <a:solidFill>
                  <a:srgbClr val="993300"/>
                </a:solidFill>
              </a:rPr>
              <a:t>where one feels physically relaxed, somewhat detached from the immediate environment, and detached from body sensations. </a:t>
            </a:r>
            <a:endParaRPr lang="af-ZA" sz="2600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09600" y="0"/>
            <a:ext cx="6858000" cy="2057400"/>
          </a:xfrm>
          <a:prstGeom prst="rect">
            <a:avLst/>
          </a:prstGeom>
          <a:solidFill>
            <a:srgbClr val="9966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762000" y="12192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af-ZA" sz="4000" dirty="0">
                <a:solidFill>
                  <a:schemeClr val="bg1"/>
                </a:solidFill>
              </a:rPr>
              <a:t>Social Support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62000" y="2286000"/>
            <a:ext cx="65532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993300"/>
                </a:solidFill>
              </a:rPr>
              <a:t>Having friends, family, or work colleagues to talk to provides an outlet when stress levels become excessive. Expanding your social support network, therefore, can be a means for tension reduction. </a:t>
            </a:r>
            <a:endParaRPr lang="af-ZA" dirty="0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247</Words>
  <Application>Microsoft Office PowerPoint</Application>
  <PresentationFormat>On-screen Show (4:3)</PresentationFormat>
  <Paragraphs>60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Stress Management</vt:lpstr>
      <vt:lpstr>Slide 2</vt:lpstr>
      <vt:lpstr>Slide 3</vt:lpstr>
      <vt:lpstr>Orgnizational Factors </vt:lpstr>
      <vt:lpstr>Individual Factors 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Stress Management</dc:title>
  <dc:creator>admin</dc:creator>
  <cp:lastModifiedBy>admin</cp:lastModifiedBy>
  <cp:revision>3</cp:revision>
  <dcterms:created xsi:type="dcterms:W3CDTF">2012-08-11T09:47:03Z</dcterms:created>
  <dcterms:modified xsi:type="dcterms:W3CDTF">2012-08-11T10:08:22Z</dcterms:modified>
</cp:coreProperties>
</file>