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7"/>
  </p:notesMasterIdLst>
  <p:handoutMasterIdLst>
    <p:handoutMasterId r:id="rId18"/>
  </p:handoutMasterIdLst>
  <p:sldIdLst>
    <p:sldId id="262"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Lst>
  <p:sldSz cx="9144000" cy="6858000" type="screen4x3"/>
  <p:notesSz cx="6858000" cy="9107488"/>
  <p:defaultTextStyle>
    <a:defPPr>
      <a:defRPr lang="en-GB"/>
    </a:defPPr>
    <a:lvl1pPr algn="l" rtl="0" eaLnBrk="0" fontAlgn="base" hangingPunct="0">
      <a:spcBef>
        <a:spcPct val="0"/>
      </a:spcBef>
      <a:spcAft>
        <a:spcPct val="0"/>
      </a:spcAft>
      <a:defRPr sz="2400" kern="1200">
        <a:solidFill>
          <a:schemeClr val="bg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itchFamily="18" charset="0"/>
        <a:ea typeface="+mn-ea"/>
        <a:cs typeface="+mn-cs"/>
      </a:defRPr>
    </a:lvl5pPr>
    <a:lvl6pPr marL="2286000" algn="l" defTabSz="914400" rtl="0" eaLnBrk="1" latinLnBrk="0" hangingPunct="1">
      <a:defRPr sz="2400" kern="1200">
        <a:solidFill>
          <a:schemeClr val="bg1"/>
        </a:solidFill>
        <a:latin typeface="Times New Roman" pitchFamily="18" charset="0"/>
        <a:ea typeface="+mn-ea"/>
        <a:cs typeface="+mn-cs"/>
      </a:defRPr>
    </a:lvl6pPr>
    <a:lvl7pPr marL="2743200" algn="l" defTabSz="914400" rtl="0" eaLnBrk="1" latinLnBrk="0" hangingPunct="1">
      <a:defRPr sz="2400" kern="1200">
        <a:solidFill>
          <a:schemeClr val="bg1"/>
        </a:solidFill>
        <a:latin typeface="Times New Roman" pitchFamily="18" charset="0"/>
        <a:ea typeface="+mn-ea"/>
        <a:cs typeface="+mn-cs"/>
      </a:defRPr>
    </a:lvl7pPr>
    <a:lvl8pPr marL="3200400" algn="l" defTabSz="914400" rtl="0" eaLnBrk="1" latinLnBrk="0" hangingPunct="1">
      <a:defRPr sz="2400" kern="1200">
        <a:solidFill>
          <a:schemeClr val="bg1"/>
        </a:solidFill>
        <a:latin typeface="Times New Roman" pitchFamily="18" charset="0"/>
        <a:ea typeface="+mn-ea"/>
        <a:cs typeface="+mn-cs"/>
      </a:defRPr>
    </a:lvl8pPr>
    <a:lvl9pPr marL="3657600" algn="l" defTabSz="914400" rtl="0" eaLnBrk="1" latinLnBrk="0" hangingPunct="1">
      <a:defRPr sz="2400" kern="1200">
        <a:solidFill>
          <a:schemeClr val="bg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FFE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2787"/>
    <p:restoredTop sz="90929"/>
  </p:normalViewPr>
  <p:slideViewPr>
    <p:cSldViewPr>
      <p:cViewPr varScale="1">
        <p:scale>
          <a:sx n="67" d="100"/>
          <a:sy n="67" d="100"/>
        </p:scale>
        <p:origin x="-216" y="-108"/>
      </p:cViewPr>
      <p:guideLst>
        <p:guide orient="horz" pos="2160"/>
        <p:guide pos="2880"/>
      </p:guideLst>
    </p:cSldViewPr>
  </p:slideViewPr>
  <p:outlineViewPr>
    <p:cViewPr>
      <p:scale>
        <a:sx n="33" d="100"/>
        <a:sy n="33" d="1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69"/>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8371"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8372" name="Rectangle 4"/>
          <p:cNvSpPr>
            <a:spLocks noGrp="1" noChangeArrowheads="1"/>
          </p:cNvSpPr>
          <p:nvPr>
            <p:ph type="ftr" sz="quarter" idx="2"/>
          </p:nvPr>
        </p:nvSpPr>
        <p:spPr bwMode="auto">
          <a:xfrm>
            <a:off x="0" y="8651875"/>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8373" name="Rectangle 5"/>
          <p:cNvSpPr>
            <a:spLocks noGrp="1" noChangeArrowheads="1"/>
          </p:cNvSpPr>
          <p:nvPr>
            <p:ph type="sldNum" sz="quarter" idx="3"/>
          </p:nvPr>
        </p:nvSpPr>
        <p:spPr bwMode="auto">
          <a:xfrm>
            <a:off x="3886200" y="8651875"/>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5301616-CB29-4AE0-813D-A76E1D6277E4}"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07488"/>
          </a:xfrm>
          <a:prstGeom prst="roundRect">
            <a:avLst>
              <a:gd name="adj" fmla="val 23"/>
            </a:avLst>
          </a:prstGeom>
          <a:solidFill>
            <a:srgbClr val="FFFFFF"/>
          </a:solidFill>
          <a:ln w="9360">
            <a:noFill/>
            <a:round/>
            <a:headEnd/>
            <a:tailEnd/>
          </a:ln>
        </p:spPr>
        <p:txBody>
          <a:bodyPr wrap="none" anchor="ctr"/>
          <a:lstStyle/>
          <a:p>
            <a:endParaRPr lang="en-US"/>
          </a:p>
        </p:txBody>
      </p:sp>
      <p:sp>
        <p:nvSpPr>
          <p:cNvPr id="2050" name="AutoShape 2"/>
          <p:cNvSpPr>
            <a:spLocks noChangeArrowheads="1"/>
          </p:cNvSpPr>
          <p:nvPr/>
        </p:nvSpPr>
        <p:spPr bwMode="auto">
          <a:xfrm>
            <a:off x="0" y="0"/>
            <a:ext cx="6858000" cy="9107488"/>
          </a:xfrm>
          <a:prstGeom prst="roundRect">
            <a:avLst>
              <a:gd name="adj" fmla="val 23"/>
            </a:avLst>
          </a:prstGeom>
          <a:solidFill>
            <a:srgbClr val="FFFFFF"/>
          </a:solidFill>
          <a:ln w="9525">
            <a:noFill/>
            <a:round/>
            <a:headEnd/>
            <a:tailEnd/>
          </a:ln>
        </p:spPr>
        <p:txBody>
          <a:bodyPr wrap="none" anchor="ctr"/>
          <a:lstStyle/>
          <a:p>
            <a:endParaRPr lang="en-US"/>
          </a:p>
        </p:txBody>
      </p:sp>
      <p:sp>
        <p:nvSpPr>
          <p:cNvPr id="2051" name="AutoShape 3"/>
          <p:cNvSpPr>
            <a:spLocks noChangeArrowheads="1"/>
          </p:cNvSpPr>
          <p:nvPr/>
        </p:nvSpPr>
        <p:spPr bwMode="auto">
          <a:xfrm>
            <a:off x="0" y="0"/>
            <a:ext cx="6858000" cy="9107488"/>
          </a:xfrm>
          <a:prstGeom prst="roundRect">
            <a:avLst>
              <a:gd name="adj" fmla="val 23"/>
            </a:avLst>
          </a:prstGeom>
          <a:solidFill>
            <a:srgbClr val="FFFFFF"/>
          </a:solidFill>
          <a:ln w="9525">
            <a:noFill/>
            <a:round/>
            <a:headEnd/>
            <a:tailEnd/>
          </a:ln>
        </p:spPr>
        <p:txBody>
          <a:bodyPr wrap="none" anchor="ctr"/>
          <a:lstStyle/>
          <a:p>
            <a:endParaRPr lang="en-US"/>
          </a:p>
        </p:txBody>
      </p:sp>
      <p:sp>
        <p:nvSpPr>
          <p:cNvPr id="2052" name="Rectangle 4"/>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w="9525">
            <a:solidFill>
              <a:srgbClr val="000000"/>
            </a:solidFill>
            <a:miter lim="800000"/>
            <a:headEnd/>
            <a:tailEnd/>
          </a:ln>
          <a:effectLst/>
        </p:spPr>
      </p:sp>
      <p:sp>
        <p:nvSpPr>
          <p:cNvPr id="2053" name="Rectangle 5"/>
          <p:cNvSpPr txBox="1">
            <a:spLocks noGrp="1" noChangeArrowheads="1"/>
          </p:cNvSpPr>
          <p:nvPr>
            <p:ph type="body" idx="1"/>
          </p:nvPr>
        </p:nvSpPr>
        <p:spPr bwMode="auto">
          <a:xfrm>
            <a:off x="914400" y="4325938"/>
            <a:ext cx="5029200" cy="4098925"/>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p>
            <a:pPr lvl="0"/>
            <a:endParaRPr lang="en-US" smtClean="0"/>
          </a:p>
        </p:txBody>
      </p:sp>
      <p:sp>
        <p:nvSpPr>
          <p:cNvPr id="2054" name="Text Box 6"/>
          <p:cNvSpPr txBox="1">
            <a:spLocks noChangeArrowheads="1"/>
          </p:cNvSpPr>
          <p:nvPr/>
        </p:nvSpPr>
        <p:spPr bwMode="auto">
          <a:xfrm>
            <a:off x="3886200" y="8651875"/>
            <a:ext cx="2971800" cy="455613"/>
          </a:xfrm>
          <a:prstGeom prst="rect">
            <a:avLst/>
          </a:prstGeom>
          <a:noFill/>
          <a:ln w="9525">
            <a:noFill/>
            <a:miter lim="800000"/>
            <a:headEnd/>
            <a:tailEnd/>
          </a:ln>
        </p:spPr>
        <p:txBody>
          <a:bodyPr lIns="90000" tIns="46800" rIns="90000" bIns="46800" anchor="b">
            <a:spAutoFit/>
          </a:bodyPr>
          <a:lstStyle/>
          <a:p>
            <a:pPr algn="r" eaLnBrk="1" hangingPunct="1">
              <a:lnSpc>
                <a:spcPct val="95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111DDE4-5F85-491C-B43C-103A8CB7FEBF}" type="slidenum">
              <a:rPr lang="en-GB" sz="1200">
                <a:solidFill>
                  <a:schemeClr val="tx1"/>
                </a:solidFill>
              </a:rPr>
              <a:pPr algn="r" eaLnBrk="1" hangingPunct="1">
                <a:lnSpc>
                  <a:spcPct val="95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a:t>
            </a:fld>
            <a:endParaRPr lang="en-GB" sz="1200">
              <a:solidFill>
                <a:schemeClr val="tx1"/>
              </a:solidFill>
            </a:endParaRP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1"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5842"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5"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6866"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9"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7890"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8914"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1"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0962"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09"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3010"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7"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5058"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1"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6082"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5"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7106"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29"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8130"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3"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49154"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7" name="Rectangle 1"/>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50178" name="Rectangle 2"/>
          <p:cNvSpPr txBox="1">
            <a:spLocks noGrp="1" noChangeArrowheads="1"/>
          </p:cNvSpPr>
          <p:nvPr>
            <p:ph type="body" idx="1"/>
          </p:nvPr>
        </p:nvSpPr>
        <p:spPr bwMode="auto">
          <a:xfrm>
            <a:off x="914400" y="4325938"/>
            <a:ext cx="5029200" cy="4098925"/>
          </a:xfrm>
          <a:prstGeom prst="rect">
            <a:avLst/>
          </a:prstGeom>
          <a:noFill/>
          <a:ln>
            <a:miter lim="800000"/>
            <a:headEnd/>
            <a:tailEnd/>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17625"/>
            <a:ext cx="3806825" cy="5053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317625"/>
            <a:ext cx="3808413" cy="5053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376238"/>
            <a:ext cx="1941513" cy="5994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76238"/>
            <a:ext cx="5673725" cy="5994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376238"/>
            <a:ext cx="7767638" cy="833437"/>
          </a:xfrm>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E9"/>
        </a:solidFill>
        <a:effectLst/>
      </p:bgPr>
    </p:bg>
    <p:spTree>
      <p:nvGrpSpPr>
        <p:cNvPr id="1" name=""/>
        <p:cNvGrpSpPr/>
        <p:nvPr/>
      </p:nvGrpSpPr>
      <p:grpSpPr>
        <a:xfrm>
          <a:off x="0" y="0"/>
          <a:ext cx="0" cy="0"/>
          <a:chOff x="0" y="0"/>
          <a:chExt cx="0" cy="0"/>
        </a:xfrm>
      </p:grpSpPr>
      <p:sp>
        <p:nvSpPr>
          <p:cNvPr id="1025" name="AutoShape 1"/>
          <p:cNvSpPr>
            <a:spLocks noChangeArrowheads="1"/>
          </p:cNvSpPr>
          <p:nvPr/>
        </p:nvSpPr>
        <p:spPr bwMode="auto">
          <a:xfrm>
            <a:off x="8534400" y="6248400"/>
            <a:ext cx="358775" cy="350838"/>
          </a:xfrm>
          <a:prstGeom prst="roundRect">
            <a:avLst>
              <a:gd name="adj" fmla="val 463"/>
            </a:avLst>
          </a:prstGeom>
          <a:noFill/>
          <a:ln w="9525">
            <a:noFill/>
            <a:round/>
            <a:headEnd/>
            <a:tailEnd/>
          </a:ln>
        </p:spPr>
        <p:txBody>
          <a:bodyPr wrap="none" lIns="0" tIns="0" rIns="0" bIns="0">
            <a:spAutoFit/>
          </a:bodyPr>
          <a:lstStyle/>
          <a:p>
            <a:pPr eaLnBrk="1" hangingPunct="1">
              <a:lnSpc>
                <a:spcPct val="95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CBB5B43-1EF3-47BB-884D-0C1DC42548D0}" type="slidenum">
              <a:rPr lang="en-GB">
                <a:solidFill>
                  <a:schemeClr val="tx1"/>
                </a:solidFill>
              </a:rPr>
              <a:pPr eaLnBrk="1" hangingPunct="1">
                <a:lnSpc>
                  <a:spcPct val="95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a:t>
            </a:fld>
            <a:endParaRPr lang="en-GB">
              <a:solidFill>
                <a:schemeClr val="tx1"/>
              </a:solidFill>
            </a:endParaRPr>
          </a:p>
        </p:txBody>
      </p:sp>
      <p:sp>
        <p:nvSpPr>
          <p:cNvPr id="1026" name="Rectangle 2"/>
          <p:cNvSpPr>
            <a:spLocks noGrp="1" noChangeArrowheads="1"/>
          </p:cNvSpPr>
          <p:nvPr>
            <p:ph type="title"/>
          </p:nvPr>
        </p:nvSpPr>
        <p:spPr bwMode="auto">
          <a:xfrm>
            <a:off x="685800" y="376238"/>
            <a:ext cx="7767638" cy="833437"/>
          </a:xfrm>
          <a:prstGeom prst="rect">
            <a:avLst/>
          </a:prstGeom>
          <a:noFill/>
          <a:ln w="9525">
            <a:noFill/>
            <a:miter lim="800000"/>
            <a:headEnd/>
            <a:tailEnd/>
          </a:ln>
          <a:effectLst/>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7" name="Rectangle 3"/>
          <p:cNvSpPr>
            <a:spLocks noGrp="1" noChangeArrowheads="1"/>
          </p:cNvSpPr>
          <p:nvPr>
            <p:ph type="body" idx="1"/>
          </p:nvPr>
        </p:nvSpPr>
        <p:spPr bwMode="auto">
          <a:xfrm>
            <a:off x="685800" y="1317625"/>
            <a:ext cx="7767638" cy="5053013"/>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dissolve">
                                      <p:cBhvr>
                                        <p:cTn id="7" dur="500"/>
                                        <p:tgtEl>
                                          <p:spTgt spid="1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7">
                                            <p:txEl>
                                              <p:pRg st="1" end="1"/>
                                            </p:txEl>
                                          </p:spTgt>
                                        </p:tgtEl>
                                        <p:attrNameLst>
                                          <p:attrName>style.visibility</p:attrName>
                                        </p:attrNameLst>
                                      </p:cBhvr>
                                      <p:to>
                                        <p:strVal val="visible"/>
                                      </p:to>
                                    </p:set>
                                    <p:animEffect transition="in" filter="dissolve">
                                      <p:cBhvr>
                                        <p:cTn id="12" dur="500"/>
                                        <p:tgtEl>
                                          <p:spTgt spid="1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7">
                                            <p:txEl>
                                              <p:pRg st="2" end="2"/>
                                            </p:txEl>
                                          </p:spTgt>
                                        </p:tgtEl>
                                        <p:attrNameLst>
                                          <p:attrName>style.visibility</p:attrName>
                                        </p:attrNameLst>
                                      </p:cBhvr>
                                      <p:to>
                                        <p:strVal val="visible"/>
                                      </p:to>
                                    </p:set>
                                    <p:animEffect transition="in" filter="dissolve">
                                      <p:cBhvr>
                                        <p:cTn id="17" dur="500"/>
                                        <p:tgtEl>
                                          <p:spTgt spid="1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7">
                                            <p:txEl>
                                              <p:pRg st="3" end="3"/>
                                            </p:txEl>
                                          </p:spTgt>
                                        </p:tgtEl>
                                        <p:attrNameLst>
                                          <p:attrName>style.visibility</p:attrName>
                                        </p:attrNameLst>
                                      </p:cBhvr>
                                      <p:to>
                                        <p:strVal val="visible"/>
                                      </p:to>
                                    </p:set>
                                    <p:animEffect transition="in" filter="dissolve">
                                      <p:cBhvr>
                                        <p:cTn id="22" dur="500"/>
                                        <p:tgtEl>
                                          <p:spTgt spid="10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7">
                                            <p:txEl>
                                              <p:pRg st="4" end="4"/>
                                            </p:txEl>
                                          </p:spTgt>
                                        </p:tgtEl>
                                        <p:attrNameLst>
                                          <p:attrName>style.visibility</p:attrName>
                                        </p:attrNameLst>
                                      </p:cBhvr>
                                      <p:to>
                                        <p:strVal val="visible"/>
                                      </p:to>
                                    </p:set>
                                    <p:animEffect transition="in" filter="dissolve">
                                      <p:cBhvr>
                                        <p:cTn id="27" dur="500"/>
                                        <p:tgtEl>
                                          <p:spTgt spid="10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27">
                                            <p:txEl>
                                              <p:pRg st="5" end="5"/>
                                            </p:txEl>
                                          </p:spTgt>
                                        </p:tgtEl>
                                        <p:attrNameLst>
                                          <p:attrName>style.visibility</p:attrName>
                                        </p:attrNameLst>
                                      </p:cBhvr>
                                      <p:to>
                                        <p:strVal val="visible"/>
                                      </p:to>
                                    </p:set>
                                    <p:animEffect transition="in" filter="dissolve">
                                      <p:cBhvr>
                                        <p:cTn id="32" dur="500"/>
                                        <p:tgtEl>
                                          <p:spTgt spid="10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27">
                                            <p:txEl>
                                              <p:pRg st="6" end="6"/>
                                            </p:txEl>
                                          </p:spTgt>
                                        </p:tgtEl>
                                        <p:attrNameLst>
                                          <p:attrName>style.visibility</p:attrName>
                                        </p:attrNameLst>
                                      </p:cBhvr>
                                      <p:to>
                                        <p:strVal val="visible"/>
                                      </p:to>
                                    </p:set>
                                    <p:animEffect transition="in" filter="dissolve">
                                      <p:cBhvr>
                                        <p:cTn id="37" dur="500"/>
                                        <p:tgtEl>
                                          <p:spTgt spid="102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27">
                                            <p:txEl>
                                              <p:pRg st="7" end="7"/>
                                            </p:txEl>
                                          </p:spTgt>
                                        </p:tgtEl>
                                        <p:attrNameLst>
                                          <p:attrName>style.visibility</p:attrName>
                                        </p:attrNameLst>
                                      </p:cBhvr>
                                      <p:to>
                                        <p:strVal val="visible"/>
                                      </p:to>
                                    </p:set>
                                    <p:animEffect transition="in" filter="dissolve">
                                      <p:cBhvr>
                                        <p:cTn id="42" dur="500"/>
                                        <p:tgtEl>
                                          <p:spTgt spid="102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27">
                                            <p:txEl>
                                              <p:pRg st="8" end="8"/>
                                            </p:txEl>
                                          </p:spTgt>
                                        </p:tgtEl>
                                        <p:attrNameLst>
                                          <p:attrName>style.visibility</p:attrName>
                                        </p:attrNameLst>
                                      </p:cBhvr>
                                      <p:to>
                                        <p:strVal val="visible"/>
                                      </p:to>
                                    </p:set>
                                    <p:animEffect transition="in" filter="dissolve">
                                      <p:cBhvr>
                                        <p:cTn id="47" dur="500"/>
                                        <p:tgtEl>
                                          <p:spTgt spid="10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5" autoUpdateAnimBg="0">
        <p:tmplLst>
          <p:tmpl lvl="1">
            <p:tnLst>
              <p:par>
                <p:cTn presetID="9"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dissolve">
                      <p:cBhvr>
                        <p:cTn dur="500"/>
                        <p:tgtEl>
                          <p:spTgt spid="1027"/>
                        </p:tgtEl>
                      </p:cBhvr>
                    </p:animEffect>
                  </p:childTnLst>
                </p:cTn>
              </p:par>
            </p:tnLst>
          </p:tmpl>
          <p:tmpl lvl="2">
            <p:tnLst>
              <p:par>
                <p:cTn presetID="9"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dissolve">
                      <p:cBhvr>
                        <p:cTn dur="500"/>
                        <p:tgtEl>
                          <p:spTgt spid="1027"/>
                        </p:tgtEl>
                      </p:cBhvr>
                    </p:animEffect>
                  </p:childTnLst>
                </p:cTn>
              </p:par>
            </p:tnLst>
          </p:tmpl>
          <p:tmpl lvl="3">
            <p:tnLst>
              <p:par>
                <p:cTn presetID="9"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dissolve">
                      <p:cBhvr>
                        <p:cTn dur="500"/>
                        <p:tgtEl>
                          <p:spTgt spid="1027"/>
                        </p:tgtEl>
                      </p:cBhvr>
                    </p:animEffect>
                  </p:childTnLst>
                </p:cTn>
              </p:par>
            </p:tnLst>
          </p:tmpl>
          <p:tmpl lvl="4">
            <p:tnLst>
              <p:par>
                <p:cTn presetID="9"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dissolve">
                      <p:cBhvr>
                        <p:cTn dur="500"/>
                        <p:tgtEl>
                          <p:spTgt spid="1027"/>
                        </p:tgtEl>
                      </p:cBhvr>
                    </p:animEffect>
                  </p:childTnLst>
                </p:cTn>
              </p:par>
            </p:tnLst>
          </p:tmpl>
          <p:tmpl lvl="5">
            <p:tnLst>
              <p:par>
                <p:cTn presetID="9"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dissolve">
                      <p:cBhvr>
                        <p:cTn dur="500"/>
                        <p:tgtEl>
                          <p:spTgt spid="1027"/>
                        </p:tgtEl>
                      </p:cBhvr>
                    </p:animEffect>
                  </p:childTnLst>
                </p:cTn>
              </p:par>
            </p:tnLst>
          </p:tmpl>
        </p:tmplLst>
      </p:bldP>
    </p:bldLst>
  </p:timing>
  <p:txStyles>
    <p:titleStyle>
      <a:lvl1pPr algn="ctr" defTabSz="457200" rtl="0" fontAlgn="base">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2pPr>
      <a:lvl3pPr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3pPr>
      <a:lvl4pPr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4pPr>
      <a:lvl5pPr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5pPr>
      <a:lvl6pPr marL="457200"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6pPr>
      <a:lvl7pPr marL="914400"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7pPr>
      <a:lvl8pPr marL="1371600"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8pPr>
      <a:lvl9pPr marL="1828800" algn="l" defTabSz="457200" rtl="0" fontAlgn="base">
        <a:spcBef>
          <a:spcPct val="0"/>
        </a:spcBef>
        <a:spcAft>
          <a:spcPct val="0"/>
        </a:spcAft>
        <a:buClr>
          <a:srgbClr val="000000"/>
        </a:buClr>
        <a:buSzPct val="100000"/>
        <a:buFont typeface="Times New Roman" pitchFamily="18" charset="0"/>
        <a:defRPr sz="4400">
          <a:solidFill>
            <a:srgbClr val="000000"/>
          </a:solidFill>
          <a:latin typeface="Times New Roman" pitchFamily="18" charset="0"/>
          <a:cs typeface="Lucida Sans Unicode" pitchFamily="34" charset="0"/>
        </a:defRPr>
      </a:lvl9pPr>
    </p:titleStyle>
    <p:bodyStyle>
      <a:lvl1pPr marL="338138" indent="-338138" algn="l" defTabSz="457200" rtl="0" fontAlgn="base">
        <a:spcBef>
          <a:spcPts val="800"/>
        </a:spcBef>
        <a:spcAft>
          <a:spcPct val="0"/>
        </a:spcAft>
        <a:buClr>
          <a:srgbClr val="000000"/>
        </a:buClr>
        <a:buSzPct val="100000"/>
        <a:buFont typeface="Times New Roman" pitchFamily="18" charset="0"/>
        <a:buChar char="•"/>
        <a:defRPr sz="3200">
          <a:solidFill>
            <a:srgbClr val="000000"/>
          </a:solidFill>
          <a:latin typeface="+mn-lt"/>
          <a:ea typeface="+mn-ea"/>
          <a:cs typeface="+mn-cs"/>
        </a:defRPr>
      </a:lvl1pPr>
      <a:lvl2pPr marL="738188" indent="-280988" algn="l" defTabSz="457200" rtl="0" fontAlgn="base">
        <a:spcBef>
          <a:spcPts val="700"/>
        </a:spcBef>
        <a:spcAft>
          <a:spcPct val="0"/>
        </a:spcAft>
        <a:buClr>
          <a:srgbClr val="000000"/>
        </a:buClr>
        <a:buSzPct val="100000"/>
        <a:buFont typeface="Times New Roman" pitchFamily="18" charset="0"/>
        <a:buChar char="–"/>
        <a:defRPr sz="2800">
          <a:solidFill>
            <a:srgbClr val="000000"/>
          </a:solidFill>
          <a:latin typeface="+mn-lt"/>
          <a:cs typeface="+mn-cs"/>
        </a:defRPr>
      </a:lvl2pPr>
      <a:lvl3pPr marL="1143000" indent="-228600" algn="l" defTabSz="457200" rtl="0" fontAlgn="base">
        <a:spcBef>
          <a:spcPts val="600"/>
        </a:spcBef>
        <a:spcAft>
          <a:spcPct val="0"/>
        </a:spcAft>
        <a:buClr>
          <a:srgbClr val="000000"/>
        </a:buClr>
        <a:buSzPct val="100000"/>
        <a:buFont typeface="Times New Roman" pitchFamily="18" charset="0"/>
        <a:buChar char="•"/>
        <a:defRPr sz="2400">
          <a:solidFill>
            <a:srgbClr val="000000"/>
          </a:solidFill>
          <a:latin typeface="+mn-lt"/>
          <a:cs typeface="+mn-cs"/>
        </a:defRPr>
      </a:lvl3pPr>
      <a:lvl4pPr marL="1600200" indent="-228600" algn="l" defTabSz="457200" rtl="0" fontAlgn="base">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4pPr>
      <a:lvl5pPr marL="2057400" indent="-228600" algn="l" defTabSz="457200" rtl="0" fontAlgn="base">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685800" y="330200"/>
            <a:ext cx="7770813" cy="930275"/>
          </a:xfrm>
          <a:ln/>
        </p:spPr>
        <p:txBody>
          <a:bodyPr/>
          <a:lstStyle/>
          <a:p>
            <a:pPr>
              <a:lnSpc>
                <a:spcPct val="95000"/>
              </a:lnSpc>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What is an Entrepreneur?</a:t>
            </a:r>
          </a:p>
        </p:txBody>
      </p:sp>
      <p:sp>
        <p:nvSpPr>
          <p:cNvPr id="9221" name="Rectangle 5"/>
          <p:cNvSpPr>
            <a:spLocks noGrp="1" noChangeArrowheads="1"/>
          </p:cNvSpPr>
          <p:nvPr>
            <p:ph type="body" idx="1"/>
          </p:nvPr>
        </p:nvSpPr>
        <p:spPr>
          <a:xfrm>
            <a:off x="1114425" y="2557463"/>
            <a:ext cx="6475413" cy="2001837"/>
          </a:xfrm>
          <a:ln/>
        </p:spPr>
        <p:txBody>
          <a:bodyPr lIns="0" tIns="0" rIns="0" bIns="0"/>
          <a:lstStyle/>
          <a:p>
            <a:pPr algn="ctr">
              <a:lnSpc>
                <a:spcPts val="3213"/>
              </a:lnSpc>
              <a:buFont typeface="Times New Roman" pitchFamily="18"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b="1">
                <a:latin typeface="Verdana" pitchFamily="34" charset="0"/>
              </a:rPr>
              <a:t>ENTREPRENEURSHIP</a:t>
            </a:r>
            <a:r>
              <a:rPr lang="en-GB" sz="3600" b="1"/>
              <a:t/>
            </a:r>
            <a:br>
              <a:rPr lang="en-GB" sz="3600" b="1"/>
            </a:br>
            <a:endParaRPr lang="en-GB" sz="3600" b="1"/>
          </a:p>
          <a:p>
            <a:pPr algn="ctr">
              <a:lnSpc>
                <a:spcPct val="106000"/>
              </a:lnSpc>
              <a:buFont typeface="Times New Roman" pitchFamily="18"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800" b="1">
                <a:latin typeface="Verdana" pitchFamily="34" charset="0"/>
              </a:rPr>
              <a:t>Insane perseverance in the face of total rejection.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Effect transition="in" filter="wipe(up)">
                                      <p:cBhvr>
                                        <p:cTn id="7" dur="500"/>
                                        <p:tgtEl>
                                          <p:spTgt spid="92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221">
                                            <p:txEl>
                                              <p:pRg st="1" end="1"/>
                                            </p:txEl>
                                          </p:spTgt>
                                        </p:tgtEl>
                                        <p:attrNameLst>
                                          <p:attrName>style.visibility</p:attrName>
                                        </p:attrNameLst>
                                      </p:cBhvr>
                                      <p:to>
                                        <p:strVal val="visible"/>
                                      </p:to>
                                    </p:set>
                                    <p:animEffect transition="in" filter="wipe(up)">
                                      <p:cBhvr>
                                        <p:cTn id="12" dur="500"/>
                                        <p:tgtEl>
                                          <p:spTgt spid="92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bldLvl="5"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0241" name="Group 1"/>
          <p:cNvGrpSpPr>
            <a:grpSpLocks/>
          </p:cNvGrpSpPr>
          <p:nvPr/>
        </p:nvGrpSpPr>
        <p:grpSpPr bwMode="auto">
          <a:xfrm>
            <a:off x="1933575" y="3354388"/>
            <a:ext cx="5273675" cy="1085850"/>
            <a:chOff x="1218" y="2113"/>
            <a:chExt cx="3322" cy="684"/>
          </a:xfrm>
        </p:grpSpPr>
        <p:sp>
          <p:nvSpPr>
            <p:cNvPr id="10242" name="AutoShape 2"/>
            <p:cNvSpPr>
              <a:spLocks noChangeArrowheads="1"/>
            </p:cNvSpPr>
            <p:nvPr/>
          </p:nvSpPr>
          <p:spPr bwMode="auto">
            <a:xfrm>
              <a:off x="1218" y="2113"/>
              <a:ext cx="3323" cy="685"/>
            </a:xfrm>
            <a:prstGeom prst="roundRect">
              <a:avLst>
                <a:gd name="adj" fmla="val 144"/>
              </a:avLst>
            </a:prstGeom>
            <a:noFill/>
            <a:ln w="9525">
              <a:noFill/>
              <a:round/>
              <a:headEnd/>
              <a:tailEnd/>
            </a:ln>
          </p:spPr>
          <p:txBody>
            <a:bodyPr wrap="none" anchor="ctr"/>
            <a:lstStyle/>
            <a:p>
              <a:endParaRPr lang="en-US"/>
            </a:p>
          </p:txBody>
        </p:sp>
        <p:sp>
          <p:nvSpPr>
            <p:cNvPr id="10243" name="AutoShape 3"/>
            <p:cNvSpPr>
              <a:spLocks noChangeArrowheads="1"/>
            </p:cNvSpPr>
            <p:nvPr/>
          </p:nvSpPr>
          <p:spPr bwMode="auto">
            <a:xfrm>
              <a:off x="1218" y="2113"/>
              <a:ext cx="3323" cy="685"/>
            </a:xfrm>
            <a:prstGeom prst="roundRect">
              <a:avLst>
                <a:gd name="adj" fmla="val 144"/>
              </a:avLst>
            </a:prstGeom>
            <a:noFill/>
            <a:ln w="9525">
              <a:noFill/>
              <a:round/>
              <a:headEnd/>
              <a:tailEnd/>
            </a:ln>
          </p:spPr>
          <p:txBody>
            <a:bodyPr wrap="none" anchor="ctr"/>
            <a:lstStyle/>
            <a:p>
              <a:endParaRPr lang="en-US"/>
            </a:p>
          </p:txBody>
        </p:sp>
      </p:grpSp>
      <p:sp>
        <p:nvSpPr>
          <p:cNvPr id="10244" name="Rectangle 4"/>
          <p:cNvSpPr>
            <a:spLocks noGrp="1" noChangeArrowheads="1"/>
          </p:cNvSpPr>
          <p:nvPr>
            <p:ph type="title"/>
          </p:nvPr>
        </p:nvSpPr>
        <p:spPr>
          <a:xfrm>
            <a:off x="685800" y="282575"/>
            <a:ext cx="7770813" cy="930275"/>
          </a:xfrm>
          <a:ln/>
        </p:spPr>
        <p:txBody>
          <a:bodyPr anchor="b"/>
          <a:lstStyle/>
          <a:p>
            <a:pPr>
              <a:lnSpc>
                <a:spcPct val="95000"/>
              </a:lnSpc>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What Is An Entrepreneur?</a:t>
            </a:r>
          </a:p>
        </p:txBody>
      </p:sp>
      <p:sp>
        <p:nvSpPr>
          <p:cNvPr id="10245" name="Rectangle 5"/>
          <p:cNvSpPr>
            <a:spLocks noGrp="1" noChangeArrowheads="1"/>
          </p:cNvSpPr>
          <p:nvPr>
            <p:ph type="subTitle" idx="4294967295"/>
          </p:nvPr>
        </p:nvSpPr>
        <p:spPr bwMode="auto">
          <a:xfrm>
            <a:off x="685800" y="1317625"/>
            <a:ext cx="7770813" cy="5057775"/>
          </a:xfrm>
          <a:prstGeom prst="rect">
            <a:avLst/>
          </a:prstGeom>
          <a:noFill/>
          <a:ln/>
        </p:spPr>
        <p:txBody>
          <a:bodyPr lIns="0" tIns="0" rIns="0" bIns="0" anchor="ctr"/>
          <a:lstStyle/>
          <a:p>
            <a:pPr marL="0" lvl="1" indent="0" algn="ctr">
              <a:lnSpc>
                <a:spcPts val="3213"/>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b="1">
                <a:latin typeface="Verdana" pitchFamily="34" charset="0"/>
              </a:rPr>
              <a:t>ENTREPRENEUR</a:t>
            </a:r>
          </a:p>
          <a:p>
            <a:pPr marL="0" lvl="1" indent="0" algn="ctr">
              <a:lnSpc>
                <a:spcPct val="101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b="1">
              <a:latin typeface="Verdana" pitchFamily="34" charset="0"/>
            </a:endParaRPr>
          </a:p>
          <a:p>
            <a:pPr marL="0" lvl="1" indent="0" algn="ctr">
              <a:lnSpc>
                <a:spcPct val="101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b="1">
                <a:latin typeface="Verdana" pitchFamily="34" charset="0"/>
              </a:rPr>
              <a:t>A vision-driven individual who assumes significant personal and financial risk to start or expand a business.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dissolve">
                                      <p:cBhvr>
                                        <p:cTn id="7" dur="500"/>
                                        <p:tgtEl>
                                          <p:spTgt spid="1024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245">
                                            <p:txEl>
                                              <p:pRg st="2" end="2"/>
                                            </p:txEl>
                                          </p:spTgt>
                                        </p:tgtEl>
                                        <p:attrNameLst>
                                          <p:attrName>style.visibility</p:attrName>
                                        </p:attrNameLst>
                                      </p:cBhvr>
                                      <p:to>
                                        <p:strVal val="visible"/>
                                      </p:to>
                                    </p:set>
                                    <p:animEffect transition="in" filter="dissolve">
                                      <p:cBhvr>
                                        <p:cTn id="10" dur="500"/>
                                        <p:tgtEl>
                                          <p:spTgt spid="1024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1265" name="Group 1"/>
          <p:cNvGrpSpPr>
            <a:grpSpLocks/>
          </p:cNvGrpSpPr>
          <p:nvPr/>
        </p:nvGrpSpPr>
        <p:grpSpPr bwMode="auto">
          <a:xfrm>
            <a:off x="1933575" y="3354388"/>
            <a:ext cx="5273675" cy="1085850"/>
            <a:chOff x="1218" y="2113"/>
            <a:chExt cx="3322" cy="684"/>
          </a:xfrm>
        </p:grpSpPr>
        <p:sp>
          <p:nvSpPr>
            <p:cNvPr id="11266" name="AutoShape 2"/>
            <p:cNvSpPr>
              <a:spLocks noChangeArrowheads="1"/>
            </p:cNvSpPr>
            <p:nvPr/>
          </p:nvSpPr>
          <p:spPr bwMode="auto">
            <a:xfrm>
              <a:off x="1218" y="2113"/>
              <a:ext cx="3323" cy="685"/>
            </a:xfrm>
            <a:prstGeom prst="roundRect">
              <a:avLst>
                <a:gd name="adj" fmla="val 144"/>
              </a:avLst>
            </a:prstGeom>
            <a:noFill/>
            <a:ln w="9525">
              <a:noFill/>
              <a:round/>
              <a:headEnd/>
              <a:tailEnd/>
            </a:ln>
          </p:spPr>
          <p:txBody>
            <a:bodyPr wrap="none" anchor="ctr"/>
            <a:lstStyle/>
            <a:p>
              <a:endParaRPr lang="en-US"/>
            </a:p>
          </p:txBody>
        </p:sp>
        <p:sp>
          <p:nvSpPr>
            <p:cNvPr id="11267" name="AutoShape 3"/>
            <p:cNvSpPr>
              <a:spLocks noChangeArrowheads="1"/>
            </p:cNvSpPr>
            <p:nvPr/>
          </p:nvSpPr>
          <p:spPr bwMode="auto">
            <a:xfrm>
              <a:off x="1218" y="2113"/>
              <a:ext cx="3323" cy="685"/>
            </a:xfrm>
            <a:prstGeom prst="roundRect">
              <a:avLst>
                <a:gd name="adj" fmla="val 144"/>
              </a:avLst>
            </a:prstGeom>
            <a:noFill/>
            <a:ln w="9525">
              <a:noFill/>
              <a:round/>
              <a:headEnd/>
              <a:tailEnd/>
            </a:ln>
          </p:spPr>
          <p:txBody>
            <a:bodyPr wrap="none" anchor="ctr"/>
            <a:lstStyle/>
            <a:p>
              <a:endParaRPr lang="en-US"/>
            </a:p>
          </p:txBody>
        </p:sp>
      </p:grpSp>
      <p:sp>
        <p:nvSpPr>
          <p:cNvPr id="11268" name="Rectangle 4"/>
          <p:cNvSpPr>
            <a:spLocks noGrp="1" noChangeArrowheads="1"/>
          </p:cNvSpPr>
          <p:nvPr>
            <p:ph type="title"/>
          </p:nvPr>
        </p:nvSpPr>
        <p:spPr>
          <a:xfrm>
            <a:off x="685800" y="282575"/>
            <a:ext cx="7770813" cy="930275"/>
          </a:xfrm>
          <a:ln/>
        </p:spPr>
        <p:txBody>
          <a:bodyPr anchor="b"/>
          <a:lstStyle/>
          <a:p>
            <a:pPr>
              <a:lnSpc>
                <a:spcPct val="95000"/>
              </a:lnSpc>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What Is An Entrepreneur?</a:t>
            </a:r>
          </a:p>
        </p:txBody>
      </p:sp>
      <p:sp>
        <p:nvSpPr>
          <p:cNvPr id="11269" name="Rectangle 5"/>
          <p:cNvSpPr>
            <a:spLocks noGrp="1" noChangeArrowheads="1"/>
          </p:cNvSpPr>
          <p:nvPr>
            <p:ph type="subTitle" idx="4294967295"/>
          </p:nvPr>
        </p:nvSpPr>
        <p:spPr bwMode="auto">
          <a:xfrm>
            <a:off x="685800" y="1317625"/>
            <a:ext cx="7770813" cy="5057775"/>
          </a:xfrm>
          <a:prstGeom prst="rect">
            <a:avLst/>
          </a:prstGeom>
          <a:noFill/>
          <a:ln/>
        </p:spPr>
        <p:txBody>
          <a:bodyPr lIns="0" tIns="0" rIns="0" bIns="0" anchor="ctr"/>
          <a:lstStyle/>
          <a:p>
            <a:pPr marL="0" lvl="1" indent="0" algn="ctr">
              <a:lnSpc>
                <a:spcPts val="3213"/>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b="1">
                <a:latin typeface="Verdana" pitchFamily="34" charset="0"/>
              </a:rPr>
              <a:t>ENTREPRENEURSHIP</a:t>
            </a:r>
          </a:p>
          <a:p>
            <a:pPr marL="0" lvl="1" indent="0" algn="ctr">
              <a:lnSpc>
                <a:spcPct val="101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b="1">
              <a:latin typeface="Verdana" pitchFamily="34" charset="0"/>
            </a:endParaRPr>
          </a:p>
          <a:p>
            <a:pPr marL="0" lvl="1" indent="0" algn="ctr">
              <a:lnSpc>
                <a:spcPct val="101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600" b="1">
                <a:latin typeface="Verdana" pitchFamily="34" charset="0"/>
              </a:rPr>
              <a:t>The pursuit of opportunity through</a:t>
            </a:r>
          </a:p>
          <a:p>
            <a:pPr marL="0" lvl="1" indent="0" algn="ctr">
              <a:lnSpc>
                <a:spcPct val="101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600" b="1">
                <a:latin typeface="Verdana" pitchFamily="34" charset="0"/>
              </a:rPr>
              <a:t>innovation, creativity and hard work</a:t>
            </a:r>
          </a:p>
          <a:p>
            <a:pPr marL="0" lvl="1" indent="0" algn="ctr">
              <a:lnSpc>
                <a:spcPct val="120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600" b="1">
                <a:latin typeface="Verdana" pitchFamily="34" charset="0"/>
              </a:rPr>
              <a:t>without regard for </a:t>
            </a:r>
          </a:p>
          <a:p>
            <a:pPr marL="0" lvl="1" indent="0" algn="ctr">
              <a:lnSpc>
                <a:spcPct val="120000"/>
              </a:lnSpc>
              <a:spcBef>
                <a:spcPct val="0"/>
              </a:spcBef>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600" b="1">
                <a:latin typeface="Verdana" pitchFamily="34" charset="0"/>
              </a:rPr>
              <a:t>the resources currently controlled.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269">
                                            <p:txEl>
                                              <p:pRg st="0" end="0"/>
                                            </p:txEl>
                                          </p:spTgt>
                                        </p:tgtEl>
                                        <p:attrNameLst>
                                          <p:attrName>style.visibility</p:attrName>
                                        </p:attrNameLst>
                                      </p:cBhvr>
                                      <p:to>
                                        <p:strVal val="visible"/>
                                      </p:to>
                                    </p:set>
                                    <p:animEffect transition="in" filter="strips(downRight)">
                                      <p:cBhvr>
                                        <p:cTn id="7" dur="500"/>
                                        <p:tgtEl>
                                          <p:spTgt spid="112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269">
                                            <p:txEl>
                                              <p:pRg st="2" end="2"/>
                                            </p:txEl>
                                          </p:spTgt>
                                        </p:tgtEl>
                                        <p:attrNameLst>
                                          <p:attrName>style.visibility</p:attrName>
                                        </p:attrNameLst>
                                      </p:cBhvr>
                                      <p:to>
                                        <p:strVal val="visible"/>
                                      </p:to>
                                    </p:set>
                                    <p:animEffect transition="in" filter="strips(downRight)">
                                      <p:cBhvr>
                                        <p:cTn id="12" dur="500"/>
                                        <p:tgtEl>
                                          <p:spTgt spid="1126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269">
                                            <p:txEl>
                                              <p:pRg st="3" end="3"/>
                                            </p:txEl>
                                          </p:spTgt>
                                        </p:tgtEl>
                                        <p:attrNameLst>
                                          <p:attrName>style.visibility</p:attrName>
                                        </p:attrNameLst>
                                      </p:cBhvr>
                                      <p:to>
                                        <p:strVal val="visible"/>
                                      </p:to>
                                    </p:set>
                                    <p:animEffect transition="in" filter="strips(downRight)">
                                      <p:cBhvr>
                                        <p:cTn id="17" dur="500"/>
                                        <p:tgtEl>
                                          <p:spTgt spid="1126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1269">
                                            <p:txEl>
                                              <p:pRg st="4" end="4"/>
                                            </p:txEl>
                                          </p:spTgt>
                                        </p:tgtEl>
                                        <p:attrNameLst>
                                          <p:attrName>style.visibility</p:attrName>
                                        </p:attrNameLst>
                                      </p:cBhvr>
                                      <p:to>
                                        <p:strVal val="visible"/>
                                      </p:to>
                                    </p:set>
                                    <p:animEffect transition="in" filter="strips(downRight)">
                                      <p:cBhvr>
                                        <p:cTn id="22" dur="500"/>
                                        <p:tgtEl>
                                          <p:spTgt spid="1126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1269">
                                            <p:txEl>
                                              <p:pRg st="5" end="5"/>
                                            </p:txEl>
                                          </p:spTgt>
                                        </p:tgtEl>
                                        <p:attrNameLst>
                                          <p:attrName>style.visibility</p:attrName>
                                        </p:attrNameLst>
                                      </p:cBhvr>
                                      <p:to>
                                        <p:strVal val="visible"/>
                                      </p:to>
                                    </p:set>
                                    <p:animEffect transition="in" filter="strips(downRight)">
                                      <p:cBhvr>
                                        <p:cTn id="27" dur="500"/>
                                        <p:tgtEl>
                                          <p:spTgt spid="112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build="p" bldLvl="5"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685800" y="330200"/>
            <a:ext cx="7770813" cy="930275"/>
          </a:xfrm>
          <a:ln/>
        </p:spPr>
        <p:txBody>
          <a:bodyPr/>
          <a:lstStyle/>
          <a:p>
            <a:pPr>
              <a:lnSpc>
                <a:spcPct val="95000"/>
              </a:lnSpc>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Entrepreneurship</a:t>
            </a:r>
          </a:p>
        </p:txBody>
      </p:sp>
      <p:sp>
        <p:nvSpPr>
          <p:cNvPr id="12290" name="Rectangle 2"/>
          <p:cNvSpPr>
            <a:spLocks noGrp="1" noChangeArrowheads="1"/>
          </p:cNvSpPr>
          <p:nvPr>
            <p:ph type="body" idx="1"/>
          </p:nvPr>
        </p:nvSpPr>
        <p:spPr>
          <a:xfrm>
            <a:off x="685800" y="1317625"/>
            <a:ext cx="7770813" cy="5151438"/>
          </a:xfrm>
          <a:ln/>
        </p:spPr>
        <p:txBody>
          <a:bodyPr/>
          <a:lstStyle/>
          <a:p>
            <a:pPr marL="457200" indent="-457200">
              <a:lnSpc>
                <a:spcPct val="90000"/>
              </a:lnSpc>
              <a:buFont typeface="Times" charset="0"/>
              <a:buChar char="•"/>
              <a:tabLst>
                <a:tab pos="573088" algn="l"/>
                <a:tab pos="1030288" algn="l"/>
                <a:tab pos="1487488" algn="l"/>
                <a:tab pos="1944688" algn="l"/>
                <a:tab pos="2401888" algn="l"/>
                <a:tab pos="2859088" algn="l"/>
                <a:tab pos="3316288" algn="l"/>
                <a:tab pos="3773488" algn="l"/>
                <a:tab pos="4230688" algn="l"/>
                <a:tab pos="4687888" algn="l"/>
                <a:tab pos="5145088" algn="l"/>
                <a:tab pos="5602288" algn="l"/>
                <a:tab pos="6059488" algn="l"/>
                <a:tab pos="6516688" algn="l"/>
                <a:tab pos="6973888" algn="l"/>
                <a:tab pos="7431088" algn="l"/>
                <a:tab pos="7888288" algn="l"/>
                <a:tab pos="8345488" algn="l"/>
                <a:tab pos="8802688" algn="l"/>
                <a:tab pos="9259888" algn="l"/>
              </a:tabLst>
            </a:pPr>
            <a:r>
              <a:rPr lang="en-GB" i="1"/>
              <a:t>Entrepreneurship: </a:t>
            </a:r>
            <a:r>
              <a:rPr lang="en-GB"/>
              <a:t>a way of thinking, reasoning, and acting that is:</a:t>
            </a:r>
          </a:p>
          <a:p>
            <a:pPr lvl="1">
              <a:buFont typeface="Times" charset="0"/>
              <a:buChar char="–"/>
              <a:tabLst>
                <a:tab pos="573088" algn="l"/>
                <a:tab pos="1030288" algn="l"/>
                <a:tab pos="1487488" algn="l"/>
                <a:tab pos="1944688" algn="l"/>
                <a:tab pos="2401888" algn="l"/>
                <a:tab pos="2859088" algn="l"/>
                <a:tab pos="3316288" algn="l"/>
                <a:tab pos="3773488" algn="l"/>
                <a:tab pos="4230688" algn="l"/>
                <a:tab pos="4687888" algn="l"/>
                <a:tab pos="5145088" algn="l"/>
                <a:tab pos="5602288" algn="l"/>
                <a:tab pos="6059488" algn="l"/>
                <a:tab pos="6516688" algn="l"/>
                <a:tab pos="6973888" algn="l"/>
                <a:tab pos="7431088" algn="l"/>
                <a:tab pos="7888288" algn="l"/>
                <a:tab pos="8345488" algn="l"/>
                <a:tab pos="8802688" algn="l"/>
                <a:tab pos="9259888" algn="l"/>
              </a:tabLst>
            </a:pPr>
            <a:r>
              <a:rPr lang="en-GB" sz="3200"/>
              <a:t>opportunity obsessed</a:t>
            </a:r>
          </a:p>
          <a:p>
            <a:pPr lvl="1">
              <a:buFont typeface="Times" charset="0"/>
              <a:buChar char="–"/>
              <a:tabLst>
                <a:tab pos="573088" algn="l"/>
                <a:tab pos="1030288" algn="l"/>
                <a:tab pos="1487488" algn="l"/>
                <a:tab pos="1944688" algn="l"/>
                <a:tab pos="2401888" algn="l"/>
                <a:tab pos="2859088" algn="l"/>
                <a:tab pos="3316288" algn="l"/>
                <a:tab pos="3773488" algn="l"/>
                <a:tab pos="4230688" algn="l"/>
                <a:tab pos="4687888" algn="l"/>
                <a:tab pos="5145088" algn="l"/>
                <a:tab pos="5602288" algn="l"/>
                <a:tab pos="6059488" algn="l"/>
                <a:tab pos="6516688" algn="l"/>
                <a:tab pos="6973888" algn="l"/>
                <a:tab pos="7431088" algn="l"/>
                <a:tab pos="7888288" algn="l"/>
                <a:tab pos="8345488" algn="l"/>
                <a:tab pos="8802688" algn="l"/>
                <a:tab pos="9259888" algn="l"/>
              </a:tabLst>
            </a:pPr>
            <a:r>
              <a:rPr lang="en-GB" sz="3200"/>
              <a:t>holistic in approach</a:t>
            </a:r>
          </a:p>
          <a:p>
            <a:pPr lvl="1">
              <a:buFont typeface="Times" charset="0"/>
              <a:buChar char="–"/>
              <a:tabLst>
                <a:tab pos="573088" algn="l"/>
                <a:tab pos="1030288" algn="l"/>
                <a:tab pos="1487488" algn="l"/>
                <a:tab pos="1944688" algn="l"/>
                <a:tab pos="2401888" algn="l"/>
                <a:tab pos="2859088" algn="l"/>
                <a:tab pos="3316288" algn="l"/>
                <a:tab pos="3773488" algn="l"/>
                <a:tab pos="4230688" algn="l"/>
                <a:tab pos="4687888" algn="l"/>
                <a:tab pos="5145088" algn="l"/>
                <a:tab pos="5602288" algn="l"/>
                <a:tab pos="6059488" algn="l"/>
                <a:tab pos="6516688" algn="l"/>
                <a:tab pos="6973888" algn="l"/>
                <a:tab pos="7431088" algn="l"/>
                <a:tab pos="7888288" algn="l"/>
                <a:tab pos="8345488" algn="l"/>
                <a:tab pos="8802688" algn="l"/>
                <a:tab pos="9259888" algn="l"/>
              </a:tabLst>
            </a:pPr>
            <a:r>
              <a:rPr lang="en-GB" sz="3200"/>
              <a:t>and leadership balanced</a:t>
            </a:r>
          </a:p>
          <a:p>
            <a:pPr marL="457200" indent="-457200">
              <a:lnSpc>
                <a:spcPct val="90000"/>
              </a:lnSpc>
              <a:buFont typeface="Times" charset="0"/>
              <a:buNone/>
              <a:tabLst>
                <a:tab pos="573088" algn="l"/>
                <a:tab pos="1030288" algn="l"/>
                <a:tab pos="1487488" algn="l"/>
                <a:tab pos="1944688" algn="l"/>
                <a:tab pos="2401888" algn="l"/>
                <a:tab pos="2859088" algn="l"/>
                <a:tab pos="3316288" algn="l"/>
                <a:tab pos="3773488" algn="l"/>
                <a:tab pos="4230688" algn="l"/>
                <a:tab pos="4687888" algn="l"/>
                <a:tab pos="5145088" algn="l"/>
                <a:tab pos="5602288" algn="l"/>
                <a:tab pos="6059488" algn="l"/>
                <a:tab pos="6516688" algn="l"/>
                <a:tab pos="6973888" algn="l"/>
                <a:tab pos="7431088" algn="l"/>
                <a:tab pos="7888288" algn="l"/>
                <a:tab pos="8345488" algn="l"/>
                <a:tab pos="8802688" algn="l"/>
                <a:tab pos="9259888" algn="l"/>
              </a:tabLst>
            </a:pPr>
            <a:endParaRPr lang="en-GB"/>
          </a:p>
          <a:p>
            <a:pPr marL="457200" indent="-457200">
              <a:lnSpc>
                <a:spcPct val="90000"/>
              </a:lnSpc>
              <a:spcBef>
                <a:spcPts val="500"/>
              </a:spcBef>
              <a:buFont typeface="Times" charset="0"/>
              <a:buNone/>
              <a:tabLst>
                <a:tab pos="573088" algn="l"/>
                <a:tab pos="1030288" algn="l"/>
                <a:tab pos="1487488" algn="l"/>
                <a:tab pos="1944688" algn="l"/>
                <a:tab pos="2401888" algn="l"/>
                <a:tab pos="2859088" algn="l"/>
                <a:tab pos="3316288" algn="l"/>
                <a:tab pos="3773488" algn="l"/>
                <a:tab pos="4230688" algn="l"/>
                <a:tab pos="4687888" algn="l"/>
                <a:tab pos="5145088" algn="l"/>
                <a:tab pos="5602288" algn="l"/>
                <a:tab pos="6059488" algn="l"/>
                <a:tab pos="6516688" algn="l"/>
                <a:tab pos="6973888" algn="l"/>
                <a:tab pos="7431088" algn="l"/>
                <a:tab pos="7888288" algn="l"/>
                <a:tab pos="8345488" algn="l"/>
                <a:tab pos="8802688" algn="l"/>
                <a:tab pos="9259888" algn="l"/>
              </a:tabLst>
            </a:pPr>
            <a:r>
              <a:rPr lang="en-GB" sz="2000"/>
              <a:t>	(This definition of entrepreneurship has evolved over the past two decades from research at Babson College and the Harvard Business School and has recently been enhanced by Stephen Spinelli, Jr., and John H. Muller, Jr., Term Chair at Babson College.)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strips(downRight)">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685800" y="312738"/>
            <a:ext cx="7769225" cy="962025"/>
          </a:xfrm>
          <a:ln/>
        </p:spPr>
        <p:txBody>
          <a:bodyPr lIns="0" tIns="0" rIns="0" bIns="0"/>
          <a:lstStyle/>
          <a:p>
            <a: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Entrepreneurs: </a:t>
            </a:r>
            <a:r>
              <a:rPr lang="en-GB" b="1"/>
              <a:t>Born</a:t>
            </a:r>
            <a:r>
              <a:rPr lang="en-GB"/>
              <a:t> or Made?</a:t>
            </a:r>
            <a:endParaRPr lang="en-GB" sz="2400"/>
          </a:p>
        </p:txBody>
      </p:sp>
      <p:sp>
        <p:nvSpPr>
          <p:cNvPr id="13314" name="Rectangle 2"/>
          <p:cNvSpPr>
            <a:spLocks noGrp="1" noChangeArrowheads="1"/>
          </p:cNvSpPr>
          <p:nvPr>
            <p:ph type="body" idx="1"/>
          </p:nvPr>
        </p:nvSpPr>
        <p:spPr>
          <a:xfrm>
            <a:off x="685800" y="1600200"/>
            <a:ext cx="7769225" cy="4773613"/>
          </a:xfrm>
          <a:ln/>
        </p:spPr>
        <p:txBody>
          <a:bodyPr lIns="0" tIns="0" rIns="0" bIns="0"/>
          <a:lstStyle/>
          <a:p>
            <a:pPr>
              <a:lnSpc>
                <a:spcPct val="95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3600"/>
              <a:t>Is there inborn talent required?</a:t>
            </a:r>
          </a:p>
          <a:p>
            <a:pPr>
              <a:buFont typeface="Times New Roman" pitchFamily="18"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sz="3600"/>
          </a:p>
          <a:p>
            <a:pP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3600"/>
              <a:t>Assume that the answer is YES: </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then we can identify the main characteristics</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if we have them, fine - no others need to apply! </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we could start spotting talent in kindergarten</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we could "stream" these people</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we could discourage people without these talents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strips(downRight)">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685800" y="376238"/>
            <a:ext cx="7769225" cy="836612"/>
          </a:xfrm>
          <a:ln/>
        </p:spPr>
        <p:txBody>
          <a:bodyPr lIns="0" tIns="0" rIns="0" bIns="0"/>
          <a:lstStyle/>
          <a:p>
            <a: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Entrepreneurs: Born or </a:t>
            </a:r>
            <a:r>
              <a:rPr lang="en-GB" b="1"/>
              <a:t>Made</a:t>
            </a:r>
            <a:r>
              <a:rPr lang="en-GB"/>
              <a:t>?</a:t>
            </a:r>
          </a:p>
        </p:txBody>
      </p:sp>
      <p:sp>
        <p:nvSpPr>
          <p:cNvPr id="14338" name="Rectangle 2"/>
          <p:cNvSpPr>
            <a:spLocks noGrp="1" noChangeArrowheads="1"/>
          </p:cNvSpPr>
          <p:nvPr>
            <p:ph type="body" idx="1"/>
          </p:nvPr>
        </p:nvSpPr>
        <p:spPr>
          <a:xfrm>
            <a:off x="685800" y="1317625"/>
            <a:ext cx="7769225" cy="5056188"/>
          </a:xfrm>
          <a:ln/>
        </p:spPr>
        <p:txBody>
          <a:bodyPr lIns="0" tIns="0" rIns="0" bIns="0"/>
          <a:lstStyle/>
          <a:p>
            <a:pPr>
              <a:lnSpc>
                <a:spcPct val="95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Assume the answer is NO:</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then schools could teach anyone</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would be a "profession" like law or medicine</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companies could establish "nurseries" for them</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government "incubators" would be successes</a:t>
            </a:r>
          </a:p>
          <a:p>
            <a:pPr lvl="1">
              <a:buFont typeface="Times New Roman" pitchFamily="18"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p>
          <a:p>
            <a:pP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The real answer lies somewhere in-between</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Talent and education is the way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wipe(up)">
                                      <p:cBhvr>
                                        <p:cTn id="7" dur="500"/>
                                        <p:tgtEl>
                                          <p:spTgt spid="14338">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338">
                                            <p:txEl>
                                              <p:pRg st="1" end="1"/>
                                            </p:txEl>
                                          </p:spTgt>
                                        </p:tgtEl>
                                        <p:attrNameLst>
                                          <p:attrName>style.visibility</p:attrName>
                                        </p:attrNameLst>
                                      </p:cBhvr>
                                      <p:to>
                                        <p:strVal val="visible"/>
                                      </p:to>
                                    </p:set>
                                    <p:animEffect transition="in" filter="wipe(up)">
                                      <p:cBhvr>
                                        <p:cTn id="10" dur="500"/>
                                        <p:tgtEl>
                                          <p:spTgt spid="14338">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4338">
                                            <p:txEl>
                                              <p:pRg st="2" end="2"/>
                                            </p:txEl>
                                          </p:spTgt>
                                        </p:tgtEl>
                                        <p:attrNameLst>
                                          <p:attrName>style.visibility</p:attrName>
                                        </p:attrNameLst>
                                      </p:cBhvr>
                                      <p:to>
                                        <p:strVal val="visible"/>
                                      </p:to>
                                    </p:set>
                                    <p:animEffect transition="in" filter="wipe(up)">
                                      <p:cBhvr>
                                        <p:cTn id="13" dur="500"/>
                                        <p:tgtEl>
                                          <p:spTgt spid="14338">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4338">
                                            <p:txEl>
                                              <p:pRg st="3" end="3"/>
                                            </p:txEl>
                                          </p:spTgt>
                                        </p:tgtEl>
                                        <p:attrNameLst>
                                          <p:attrName>style.visibility</p:attrName>
                                        </p:attrNameLst>
                                      </p:cBhvr>
                                      <p:to>
                                        <p:strVal val="visible"/>
                                      </p:to>
                                    </p:set>
                                    <p:animEffect transition="in" filter="wipe(up)">
                                      <p:cBhvr>
                                        <p:cTn id="16" dur="500"/>
                                        <p:tgtEl>
                                          <p:spTgt spid="14338">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4338">
                                            <p:txEl>
                                              <p:pRg st="4" end="4"/>
                                            </p:txEl>
                                          </p:spTgt>
                                        </p:tgtEl>
                                        <p:attrNameLst>
                                          <p:attrName>style.visibility</p:attrName>
                                        </p:attrNameLst>
                                      </p:cBhvr>
                                      <p:to>
                                        <p:strVal val="visible"/>
                                      </p:to>
                                    </p:set>
                                    <p:animEffect transition="in" filter="wipe(up)">
                                      <p:cBhvr>
                                        <p:cTn id="19" dur="500"/>
                                        <p:tgtEl>
                                          <p:spTgt spid="14338">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4338">
                                            <p:txEl>
                                              <p:pRg st="6" end="6"/>
                                            </p:txEl>
                                          </p:spTgt>
                                        </p:tgtEl>
                                        <p:attrNameLst>
                                          <p:attrName>style.visibility</p:attrName>
                                        </p:attrNameLst>
                                      </p:cBhvr>
                                      <p:to>
                                        <p:strVal val="visible"/>
                                      </p:to>
                                    </p:set>
                                    <p:animEffect transition="in" filter="wipe(up)">
                                      <p:cBhvr>
                                        <p:cTn id="24" dur="500"/>
                                        <p:tgtEl>
                                          <p:spTgt spid="14338">
                                            <p:txEl>
                                              <p:pRg st="6" end="6"/>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4338">
                                            <p:txEl>
                                              <p:pRg st="7" end="7"/>
                                            </p:txEl>
                                          </p:spTgt>
                                        </p:tgtEl>
                                        <p:attrNameLst>
                                          <p:attrName>style.visibility</p:attrName>
                                        </p:attrNameLst>
                                      </p:cBhvr>
                                      <p:to>
                                        <p:strVal val="visible"/>
                                      </p:to>
                                    </p:set>
                                    <p:animEffect transition="in" filter="wipe(up)">
                                      <p:cBhvr>
                                        <p:cTn id="27" dur="500"/>
                                        <p:tgtEl>
                                          <p:spTgt spid="143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body"/>
          </p:nvPr>
        </p:nvSpPr>
        <p:spPr>
          <a:xfrm>
            <a:off x="685800" y="1317625"/>
            <a:ext cx="7770813" cy="5151438"/>
          </a:xfrm>
          <a:ln/>
        </p:spPr>
        <p:txBody>
          <a:bodyPr anchor="t"/>
          <a:lstStyle/>
          <a:p>
            <a:pPr marL="338138" indent="-338138" algn="l">
              <a:lnSpc>
                <a:spcPct val="95000"/>
              </a:lnSpc>
              <a:spcBef>
                <a:spcPts val="700"/>
              </a:spcBef>
              <a:buClr>
                <a:srgbClr val="FF0000"/>
              </a:buClr>
              <a:buFont typeface="Verdana" pitchFamily="34"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800">
                <a:solidFill>
                  <a:srgbClr val="FF0000"/>
                </a:solidFill>
              </a:rPr>
              <a:t>Situational</a:t>
            </a:r>
            <a:r>
              <a:rPr lang="en-GB" sz="2800"/>
              <a:t> more than personality</a:t>
            </a:r>
          </a:p>
        </p:txBody>
      </p:sp>
      <p:sp>
        <p:nvSpPr>
          <p:cNvPr id="15362" name="Rectangle 2"/>
          <p:cNvSpPr>
            <a:spLocks noGrp="1" noChangeArrowheads="1"/>
          </p:cNvSpPr>
          <p:nvPr>
            <p:ph type="title" idx="1"/>
          </p:nvPr>
        </p:nvSpPr>
        <p:spPr>
          <a:xfrm>
            <a:off x="685800" y="330200"/>
            <a:ext cx="7770813" cy="930275"/>
          </a:xfrm>
          <a:ln/>
        </p:spPr>
        <p:txBody>
          <a:bodyPr anchor="ctr"/>
          <a:lstStyle/>
          <a:p>
            <a:pPr marL="0" indent="0" algn="ctr">
              <a:lnSpc>
                <a:spcPct val="95000"/>
              </a:lnSpc>
              <a:spcBef>
                <a:spcPct val="0"/>
              </a:spcBef>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a:t>Who is an Entrepreneur?</a:t>
            </a:r>
          </a:p>
        </p:txBody>
      </p:sp>
      <p:grpSp>
        <p:nvGrpSpPr>
          <p:cNvPr id="15363" name="Group 3"/>
          <p:cNvGrpSpPr>
            <a:grpSpLocks/>
          </p:cNvGrpSpPr>
          <p:nvPr/>
        </p:nvGrpSpPr>
        <p:grpSpPr bwMode="auto">
          <a:xfrm>
            <a:off x="1562100" y="2519363"/>
            <a:ext cx="6016625" cy="3567112"/>
            <a:chOff x="984" y="1587"/>
            <a:chExt cx="3790" cy="2247"/>
          </a:xfrm>
        </p:grpSpPr>
        <p:grpSp>
          <p:nvGrpSpPr>
            <p:cNvPr id="15364" name="Group 4"/>
            <p:cNvGrpSpPr>
              <a:grpSpLocks/>
            </p:cNvGrpSpPr>
            <p:nvPr/>
          </p:nvGrpSpPr>
          <p:grpSpPr bwMode="auto">
            <a:xfrm>
              <a:off x="1198" y="1600"/>
              <a:ext cx="3288" cy="1352"/>
              <a:chOff x="1198" y="1600"/>
              <a:chExt cx="3288" cy="1352"/>
            </a:xfrm>
          </p:grpSpPr>
          <p:grpSp>
            <p:nvGrpSpPr>
              <p:cNvPr id="15365" name="Group 5"/>
              <p:cNvGrpSpPr>
                <a:grpSpLocks/>
              </p:cNvGrpSpPr>
              <p:nvPr/>
            </p:nvGrpSpPr>
            <p:grpSpPr bwMode="auto">
              <a:xfrm>
                <a:off x="2851" y="1600"/>
                <a:ext cx="571" cy="693"/>
                <a:chOff x="2851" y="1600"/>
                <a:chExt cx="571" cy="693"/>
              </a:xfrm>
            </p:grpSpPr>
            <p:sp>
              <p:nvSpPr>
                <p:cNvPr id="15366" name="AutoShape 6"/>
                <p:cNvSpPr>
                  <a:spLocks noChangeArrowheads="1"/>
                </p:cNvSpPr>
                <p:nvPr/>
              </p:nvSpPr>
              <p:spPr bwMode="auto">
                <a:xfrm>
                  <a:off x="2851" y="1600"/>
                  <a:ext cx="572" cy="687"/>
                </a:xfrm>
                <a:prstGeom prst="roundRect">
                  <a:avLst>
                    <a:gd name="adj" fmla="val 171"/>
                  </a:avLst>
                </a:prstGeom>
                <a:noFill/>
                <a:ln w="9525">
                  <a:noFill/>
                  <a:round/>
                  <a:headEnd/>
                  <a:tailEnd/>
                </a:ln>
              </p:spPr>
              <p:txBody>
                <a:bodyPr wrap="none" anchor="ctr"/>
                <a:lstStyle/>
                <a:p>
                  <a:endParaRPr lang="en-US"/>
                </a:p>
              </p:txBody>
            </p:sp>
            <p:sp>
              <p:nvSpPr>
                <p:cNvPr id="15367" name="Freeform 7"/>
                <p:cNvSpPr>
                  <a:spLocks noChangeArrowheads="1"/>
                </p:cNvSpPr>
                <p:nvPr/>
              </p:nvSpPr>
              <p:spPr bwMode="auto">
                <a:xfrm>
                  <a:off x="2858" y="1600"/>
                  <a:ext cx="565" cy="694"/>
                </a:xfrm>
                <a:custGeom>
                  <a:avLst/>
                  <a:gdLst/>
                  <a:ahLst/>
                  <a:cxnLst>
                    <a:cxn ang="0">
                      <a:pos x="2489" y="3060"/>
                    </a:cxn>
                    <a:cxn ang="0">
                      <a:pos x="2487" y="2901"/>
                    </a:cxn>
                    <a:cxn ang="0">
                      <a:pos x="2478" y="2743"/>
                    </a:cxn>
                    <a:cxn ang="0">
                      <a:pos x="2462" y="2585"/>
                    </a:cxn>
                    <a:cxn ang="0">
                      <a:pos x="2439" y="2429"/>
                    </a:cxn>
                    <a:cxn ang="0">
                      <a:pos x="2409" y="2274"/>
                    </a:cxn>
                    <a:cxn ang="0">
                      <a:pos x="2373" y="2122"/>
                    </a:cxn>
                    <a:cxn ang="0">
                      <a:pos x="2330" y="1971"/>
                    </a:cxn>
                    <a:cxn ang="0">
                      <a:pos x="2281" y="1825"/>
                    </a:cxn>
                    <a:cxn ang="0">
                      <a:pos x="2226" y="1681"/>
                    </a:cxn>
                    <a:cxn ang="0">
                      <a:pos x="2165" y="1540"/>
                    </a:cxn>
                    <a:cxn ang="0">
                      <a:pos x="2097" y="1405"/>
                    </a:cxn>
                    <a:cxn ang="0">
                      <a:pos x="2023" y="1272"/>
                    </a:cxn>
                    <a:cxn ang="0">
                      <a:pos x="1944" y="1147"/>
                    </a:cxn>
                    <a:cxn ang="0">
                      <a:pos x="1859" y="1025"/>
                    </a:cxn>
                    <a:cxn ang="0">
                      <a:pos x="1769" y="909"/>
                    </a:cxn>
                    <a:cxn ang="0">
                      <a:pos x="1677" y="798"/>
                    </a:cxn>
                    <a:cxn ang="0">
                      <a:pos x="1577" y="694"/>
                    </a:cxn>
                    <a:cxn ang="0">
                      <a:pos x="1474" y="596"/>
                    </a:cxn>
                    <a:cxn ang="0">
                      <a:pos x="1366" y="504"/>
                    </a:cxn>
                    <a:cxn ang="0">
                      <a:pos x="1254" y="420"/>
                    </a:cxn>
                    <a:cxn ang="0">
                      <a:pos x="1140" y="344"/>
                    </a:cxn>
                    <a:cxn ang="0">
                      <a:pos x="1021" y="274"/>
                    </a:cxn>
                    <a:cxn ang="0">
                      <a:pos x="900" y="212"/>
                    </a:cxn>
                    <a:cxn ang="0">
                      <a:pos x="776" y="157"/>
                    </a:cxn>
                    <a:cxn ang="0">
                      <a:pos x="651" y="111"/>
                    </a:cxn>
                    <a:cxn ang="0">
                      <a:pos x="522" y="72"/>
                    </a:cxn>
                    <a:cxn ang="0">
                      <a:pos x="393" y="42"/>
                    </a:cxn>
                    <a:cxn ang="0">
                      <a:pos x="263" y="19"/>
                    </a:cxn>
                    <a:cxn ang="0">
                      <a:pos x="132" y="5"/>
                    </a:cxn>
                    <a:cxn ang="0">
                      <a:pos x="0" y="0"/>
                    </a:cxn>
                  </a:cxnLst>
                  <a:rect l="0" t="0" r="r" b="b"/>
                  <a:pathLst>
                    <a:path w="2490" h="3061">
                      <a:moveTo>
                        <a:pt x="2489" y="3060"/>
                      </a:moveTo>
                      <a:lnTo>
                        <a:pt x="2487" y="2901"/>
                      </a:lnTo>
                      <a:lnTo>
                        <a:pt x="2478" y="2743"/>
                      </a:lnTo>
                      <a:lnTo>
                        <a:pt x="2462" y="2585"/>
                      </a:lnTo>
                      <a:lnTo>
                        <a:pt x="2439" y="2429"/>
                      </a:lnTo>
                      <a:lnTo>
                        <a:pt x="2409" y="2274"/>
                      </a:lnTo>
                      <a:lnTo>
                        <a:pt x="2373" y="2122"/>
                      </a:lnTo>
                      <a:lnTo>
                        <a:pt x="2330" y="1971"/>
                      </a:lnTo>
                      <a:lnTo>
                        <a:pt x="2281" y="1825"/>
                      </a:lnTo>
                      <a:lnTo>
                        <a:pt x="2226" y="1681"/>
                      </a:lnTo>
                      <a:lnTo>
                        <a:pt x="2165" y="1540"/>
                      </a:lnTo>
                      <a:lnTo>
                        <a:pt x="2097" y="1405"/>
                      </a:lnTo>
                      <a:lnTo>
                        <a:pt x="2023" y="1272"/>
                      </a:lnTo>
                      <a:lnTo>
                        <a:pt x="1944" y="1147"/>
                      </a:lnTo>
                      <a:lnTo>
                        <a:pt x="1859" y="1025"/>
                      </a:lnTo>
                      <a:lnTo>
                        <a:pt x="1769" y="909"/>
                      </a:lnTo>
                      <a:lnTo>
                        <a:pt x="1677" y="798"/>
                      </a:lnTo>
                      <a:lnTo>
                        <a:pt x="1577" y="694"/>
                      </a:lnTo>
                      <a:lnTo>
                        <a:pt x="1474" y="596"/>
                      </a:lnTo>
                      <a:lnTo>
                        <a:pt x="1366" y="504"/>
                      </a:lnTo>
                      <a:lnTo>
                        <a:pt x="1254" y="420"/>
                      </a:lnTo>
                      <a:lnTo>
                        <a:pt x="1140" y="344"/>
                      </a:lnTo>
                      <a:lnTo>
                        <a:pt x="1021" y="274"/>
                      </a:lnTo>
                      <a:lnTo>
                        <a:pt x="900" y="212"/>
                      </a:lnTo>
                      <a:lnTo>
                        <a:pt x="776" y="157"/>
                      </a:lnTo>
                      <a:lnTo>
                        <a:pt x="651" y="111"/>
                      </a:lnTo>
                      <a:lnTo>
                        <a:pt x="522" y="72"/>
                      </a:lnTo>
                      <a:lnTo>
                        <a:pt x="393" y="42"/>
                      </a:lnTo>
                      <a:lnTo>
                        <a:pt x="263" y="19"/>
                      </a:lnTo>
                      <a:lnTo>
                        <a:pt x="132" y="5"/>
                      </a:lnTo>
                      <a:lnTo>
                        <a:pt x="0" y="0"/>
                      </a:lnTo>
                    </a:path>
                  </a:pathLst>
                </a:custGeom>
                <a:noFill/>
                <a:ln w="50760">
                  <a:solidFill>
                    <a:srgbClr val="000000"/>
                  </a:solidFill>
                  <a:round/>
                  <a:headEnd/>
                  <a:tailEnd/>
                </a:ln>
              </p:spPr>
              <p:txBody>
                <a:bodyPr/>
                <a:lstStyle/>
                <a:p>
                  <a:endParaRPr lang="en-US"/>
                </a:p>
              </p:txBody>
            </p:sp>
          </p:grpSp>
          <p:grpSp>
            <p:nvGrpSpPr>
              <p:cNvPr id="15368" name="Group 8"/>
              <p:cNvGrpSpPr>
                <a:grpSpLocks/>
              </p:cNvGrpSpPr>
              <p:nvPr/>
            </p:nvGrpSpPr>
            <p:grpSpPr bwMode="auto">
              <a:xfrm>
                <a:off x="1198" y="1600"/>
                <a:ext cx="1653" cy="1352"/>
                <a:chOff x="1198" y="1600"/>
                <a:chExt cx="1653" cy="1352"/>
              </a:xfrm>
            </p:grpSpPr>
            <p:sp>
              <p:nvSpPr>
                <p:cNvPr id="15369" name="Freeform 9"/>
                <p:cNvSpPr>
                  <a:spLocks noChangeArrowheads="1"/>
                </p:cNvSpPr>
                <p:nvPr/>
              </p:nvSpPr>
              <p:spPr bwMode="auto">
                <a:xfrm>
                  <a:off x="1198" y="2275"/>
                  <a:ext cx="1064" cy="678"/>
                </a:xfrm>
                <a:custGeom>
                  <a:avLst/>
                  <a:gdLst/>
                  <a:ahLst/>
                  <a:cxnLst>
                    <a:cxn ang="0">
                      <a:pos x="0" y="0"/>
                    </a:cxn>
                    <a:cxn ang="0">
                      <a:pos x="0" y="2989"/>
                    </a:cxn>
                    <a:cxn ang="0">
                      <a:pos x="244" y="2985"/>
                    </a:cxn>
                    <a:cxn ang="0">
                      <a:pos x="488" y="2973"/>
                    </a:cxn>
                    <a:cxn ang="0">
                      <a:pos x="730" y="2953"/>
                    </a:cxn>
                    <a:cxn ang="0">
                      <a:pos x="969" y="2924"/>
                    </a:cxn>
                    <a:cxn ang="0">
                      <a:pos x="1206" y="2888"/>
                    </a:cxn>
                    <a:cxn ang="0">
                      <a:pos x="1441" y="2844"/>
                    </a:cxn>
                    <a:cxn ang="0">
                      <a:pos x="1671" y="2793"/>
                    </a:cxn>
                    <a:cxn ang="0">
                      <a:pos x="1895" y="2734"/>
                    </a:cxn>
                    <a:cxn ang="0">
                      <a:pos x="2115" y="2667"/>
                    </a:cxn>
                    <a:cxn ang="0">
                      <a:pos x="2330" y="2594"/>
                    </a:cxn>
                    <a:cxn ang="0">
                      <a:pos x="2540" y="2513"/>
                    </a:cxn>
                    <a:cxn ang="0">
                      <a:pos x="2741" y="2425"/>
                    </a:cxn>
                    <a:cxn ang="0">
                      <a:pos x="2935" y="2331"/>
                    </a:cxn>
                    <a:cxn ang="0">
                      <a:pos x="3121" y="2231"/>
                    </a:cxn>
                    <a:cxn ang="0">
                      <a:pos x="3299" y="2124"/>
                    </a:cxn>
                    <a:cxn ang="0">
                      <a:pos x="3468" y="2012"/>
                    </a:cxn>
                    <a:cxn ang="0">
                      <a:pos x="3628" y="1894"/>
                    </a:cxn>
                    <a:cxn ang="0">
                      <a:pos x="3778" y="1772"/>
                    </a:cxn>
                    <a:cxn ang="0">
                      <a:pos x="3917" y="1644"/>
                    </a:cxn>
                    <a:cxn ang="0">
                      <a:pos x="4046" y="1512"/>
                    </a:cxn>
                    <a:cxn ang="0">
                      <a:pos x="4164" y="1376"/>
                    </a:cxn>
                    <a:cxn ang="0">
                      <a:pos x="4271" y="1236"/>
                    </a:cxn>
                    <a:cxn ang="0">
                      <a:pos x="4366" y="1093"/>
                    </a:cxn>
                    <a:cxn ang="0">
                      <a:pos x="4449" y="946"/>
                    </a:cxn>
                    <a:cxn ang="0">
                      <a:pos x="4521" y="797"/>
                    </a:cxn>
                    <a:cxn ang="0">
                      <a:pos x="4579" y="646"/>
                    </a:cxn>
                    <a:cxn ang="0">
                      <a:pos x="4625" y="493"/>
                    </a:cxn>
                    <a:cxn ang="0">
                      <a:pos x="4659" y="340"/>
                    </a:cxn>
                    <a:cxn ang="0">
                      <a:pos x="4681" y="185"/>
                    </a:cxn>
                    <a:cxn ang="0">
                      <a:pos x="4690" y="29"/>
                    </a:cxn>
                    <a:cxn ang="0">
                      <a:pos x="0" y="0"/>
                    </a:cxn>
                  </a:cxnLst>
                  <a:rect l="0" t="0" r="r" b="b"/>
                  <a:pathLst>
                    <a:path w="4691" h="2990">
                      <a:moveTo>
                        <a:pt x="0" y="0"/>
                      </a:moveTo>
                      <a:lnTo>
                        <a:pt x="0" y="2989"/>
                      </a:lnTo>
                      <a:lnTo>
                        <a:pt x="244" y="2985"/>
                      </a:lnTo>
                      <a:lnTo>
                        <a:pt x="488" y="2973"/>
                      </a:lnTo>
                      <a:lnTo>
                        <a:pt x="730" y="2953"/>
                      </a:lnTo>
                      <a:lnTo>
                        <a:pt x="969" y="2924"/>
                      </a:lnTo>
                      <a:lnTo>
                        <a:pt x="1206" y="2888"/>
                      </a:lnTo>
                      <a:lnTo>
                        <a:pt x="1441" y="2844"/>
                      </a:lnTo>
                      <a:lnTo>
                        <a:pt x="1671" y="2793"/>
                      </a:lnTo>
                      <a:lnTo>
                        <a:pt x="1895" y="2734"/>
                      </a:lnTo>
                      <a:lnTo>
                        <a:pt x="2115" y="2667"/>
                      </a:lnTo>
                      <a:lnTo>
                        <a:pt x="2330" y="2594"/>
                      </a:lnTo>
                      <a:lnTo>
                        <a:pt x="2540" y="2513"/>
                      </a:lnTo>
                      <a:lnTo>
                        <a:pt x="2741" y="2425"/>
                      </a:lnTo>
                      <a:lnTo>
                        <a:pt x="2935" y="2331"/>
                      </a:lnTo>
                      <a:lnTo>
                        <a:pt x="3121" y="2231"/>
                      </a:lnTo>
                      <a:lnTo>
                        <a:pt x="3299" y="2124"/>
                      </a:lnTo>
                      <a:lnTo>
                        <a:pt x="3468" y="2012"/>
                      </a:lnTo>
                      <a:lnTo>
                        <a:pt x="3628" y="1894"/>
                      </a:lnTo>
                      <a:lnTo>
                        <a:pt x="3778" y="1772"/>
                      </a:lnTo>
                      <a:lnTo>
                        <a:pt x="3917" y="1644"/>
                      </a:lnTo>
                      <a:lnTo>
                        <a:pt x="4046" y="1512"/>
                      </a:lnTo>
                      <a:lnTo>
                        <a:pt x="4164" y="1376"/>
                      </a:lnTo>
                      <a:lnTo>
                        <a:pt x="4271" y="1236"/>
                      </a:lnTo>
                      <a:lnTo>
                        <a:pt x="4366" y="1093"/>
                      </a:lnTo>
                      <a:lnTo>
                        <a:pt x="4449" y="946"/>
                      </a:lnTo>
                      <a:lnTo>
                        <a:pt x="4521" y="797"/>
                      </a:lnTo>
                      <a:lnTo>
                        <a:pt x="4579" y="646"/>
                      </a:lnTo>
                      <a:lnTo>
                        <a:pt x="4625" y="493"/>
                      </a:lnTo>
                      <a:lnTo>
                        <a:pt x="4659" y="340"/>
                      </a:lnTo>
                      <a:lnTo>
                        <a:pt x="4681" y="185"/>
                      </a:lnTo>
                      <a:lnTo>
                        <a:pt x="4690" y="29"/>
                      </a:lnTo>
                      <a:lnTo>
                        <a:pt x="0" y="0"/>
                      </a:lnTo>
                    </a:path>
                  </a:pathLst>
                </a:custGeom>
                <a:noFill/>
                <a:ln w="50760">
                  <a:solidFill>
                    <a:srgbClr val="000000"/>
                  </a:solidFill>
                  <a:round/>
                  <a:headEnd/>
                  <a:tailEnd/>
                </a:ln>
              </p:spPr>
              <p:txBody>
                <a:bodyPr/>
                <a:lstStyle/>
                <a:p>
                  <a:endParaRPr lang="en-US"/>
                </a:p>
              </p:txBody>
            </p:sp>
            <p:grpSp>
              <p:nvGrpSpPr>
                <p:cNvPr id="15370" name="Group 10"/>
                <p:cNvGrpSpPr>
                  <a:grpSpLocks/>
                </p:cNvGrpSpPr>
                <p:nvPr/>
              </p:nvGrpSpPr>
              <p:grpSpPr bwMode="auto">
                <a:xfrm>
                  <a:off x="2259" y="1600"/>
                  <a:ext cx="592" cy="692"/>
                  <a:chOff x="2259" y="1600"/>
                  <a:chExt cx="592" cy="692"/>
                </a:xfrm>
              </p:grpSpPr>
              <p:sp>
                <p:nvSpPr>
                  <p:cNvPr id="15371" name="AutoShape 11"/>
                  <p:cNvSpPr>
                    <a:spLocks noChangeArrowheads="1"/>
                  </p:cNvSpPr>
                  <p:nvPr/>
                </p:nvSpPr>
                <p:spPr bwMode="auto">
                  <a:xfrm>
                    <a:off x="2259" y="1600"/>
                    <a:ext cx="592" cy="691"/>
                  </a:xfrm>
                  <a:prstGeom prst="roundRect">
                    <a:avLst>
                      <a:gd name="adj" fmla="val 167"/>
                    </a:avLst>
                  </a:prstGeom>
                  <a:noFill/>
                  <a:ln w="9525">
                    <a:noFill/>
                    <a:round/>
                    <a:headEnd/>
                    <a:tailEnd/>
                  </a:ln>
                </p:spPr>
                <p:txBody>
                  <a:bodyPr wrap="none" anchor="ctr"/>
                  <a:lstStyle/>
                  <a:p>
                    <a:endParaRPr lang="en-US"/>
                  </a:p>
                </p:txBody>
              </p:sp>
              <p:sp>
                <p:nvSpPr>
                  <p:cNvPr id="15372" name="Freeform 12"/>
                  <p:cNvSpPr>
                    <a:spLocks noChangeArrowheads="1"/>
                  </p:cNvSpPr>
                  <p:nvPr/>
                </p:nvSpPr>
                <p:spPr bwMode="auto">
                  <a:xfrm>
                    <a:off x="2259" y="1600"/>
                    <a:ext cx="593" cy="693"/>
                  </a:xfrm>
                  <a:custGeom>
                    <a:avLst/>
                    <a:gdLst/>
                    <a:ahLst/>
                    <a:cxnLst>
                      <a:cxn ang="0">
                        <a:pos x="2614" y="0"/>
                      </a:cxn>
                      <a:cxn ang="0">
                        <a:pos x="2477" y="4"/>
                      </a:cxn>
                      <a:cxn ang="0">
                        <a:pos x="2340" y="17"/>
                      </a:cxn>
                      <a:cxn ang="0">
                        <a:pos x="2204" y="38"/>
                      </a:cxn>
                      <a:cxn ang="0">
                        <a:pos x="2071" y="67"/>
                      </a:cxn>
                      <a:cxn ang="0">
                        <a:pos x="1937" y="105"/>
                      </a:cxn>
                      <a:cxn ang="0">
                        <a:pos x="1805" y="150"/>
                      </a:cxn>
                      <a:cxn ang="0">
                        <a:pos x="1678" y="203"/>
                      </a:cxn>
                      <a:cxn ang="0">
                        <a:pos x="1551" y="265"/>
                      </a:cxn>
                      <a:cxn ang="0">
                        <a:pos x="1427" y="334"/>
                      </a:cxn>
                      <a:cxn ang="0">
                        <a:pos x="1307" y="409"/>
                      </a:cxn>
                      <a:cxn ang="0">
                        <a:pos x="1189" y="493"/>
                      </a:cxn>
                      <a:cxn ang="0">
                        <a:pos x="1077" y="583"/>
                      </a:cxn>
                      <a:cxn ang="0">
                        <a:pos x="968" y="680"/>
                      </a:cxn>
                      <a:cxn ang="0">
                        <a:pos x="863" y="785"/>
                      </a:cxn>
                      <a:cxn ang="0">
                        <a:pos x="764" y="895"/>
                      </a:cxn>
                      <a:cxn ang="0">
                        <a:pos x="672" y="1010"/>
                      </a:cxn>
                      <a:cxn ang="0">
                        <a:pos x="582" y="1133"/>
                      </a:cxn>
                      <a:cxn ang="0">
                        <a:pos x="499" y="1260"/>
                      </a:cxn>
                      <a:cxn ang="0">
                        <a:pos x="423" y="1392"/>
                      </a:cxn>
                      <a:cxn ang="0">
                        <a:pos x="351" y="1528"/>
                      </a:cxn>
                      <a:cxn ang="0">
                        <a:pos x="285" y="1668"/>
                      </a:cxn>
                      <a:cxn ang="0">
                        <a:pos x="226" y="1813"/>
                      </a:cxn>
                      <a:cxn ang="0">
                        <a:pos x="173" y="1960"/>
                      </a:cxn>
                      <a:cxn ang="0">
                        <a:pos x="129" y="2113"/>
                      </a:cxn>
                      <a:cxn ang="0">
                        <a:pos x="90" y="2266"/>
                      </a:cxn>
                      <a:cxn ang="0">
                        <a:pos x="57" y="2422"/>
                      </a:cxn>
                      <a:cxn ang="0">
                        <a:pos x="32" y="2579"/>
                      </a:cxn>
                      <a:cxn ang="0">
                        <a:pos x="14" y="2737"/>
                      </a:cxn>
                      <a:cxn ang="0">
                        <a:pos x="4" y="2897"/>
                      </a:cxn>
                      <a:cxn ang="0">
                        <a:pos x="0" y="3056"/>
                      </a:cxn>
                    </a:cxnLst>
                    <a:rect l="0" t="0" r="r" b="b"/>
                    <a:pathLst>
                      <a:path w="2615" h="3057">
                        <a:moveTo>
                          <a:pt x="2614" y="0"/>
                        </a:moveTo>
                        <a:lnTo>
                          <a:pt x="2477" y="4"/>
                        </a:lnTo>
                        <a:lnTo>
                          <a:pt x="2340" y="17"/>
                        </a:lnTo>
                        <a:lnTo>
                          <a:pt x="2204" y="38"/>
                        </a:lnTo>
                        <a:lnTo>
                          <a:pt x="2071" y="67"/>
                        </a:lnTo>
                        <a:lnTo>
                          <a:pt x="1937" y="105"/>
                        </a:lnTo>
                        <a:lnTo>
                          <a:pt x="1805" y="150"/>
                        </a:lnTo>
                        <a:lnTo>
                          <a:pt x="1678" y="203"/>
                        </a:lnTo>
                        <a:lnTo>
                          <a:pt x="1551" y="265"/>
                        </a:lnTo>
                        <a:lnTo>
                          <a:pt x="1427" y="334"/>
                        </a:lnTo>
                        <a:lnTo>
                          <a:pt x="1307" y="409"/>
                        </a:lnTo>
                        <a:lnTo>
                          <a:pt x="1189" y="493"/>
                        </a:lnTo>
                        <a:lnTo>
                          <a:pt x="1077" y="583"/>
                        </a:lnTo>
                        <a:lnTo>
                          <a:pt x="968" y="680"/>
                        </a:lnTo>
                        <a:lnTo>
                          <a:pt x="863" y="785"/>
                        </a:lnTo>
                        <a:lnTo>
                          <a:pt x="764" y="895"/>
                        </a:lnTo>
                        <a:lnTo>
                          <a:pt x="672" y="1010"/>
                        </a:lnTo>
                        <a:lnTo>
                          <a:pt x="582" y="1133"/>
                        </a:lnTo>
                        <a:lnTo>
                          <a:pt x="499" y="1260"/>
                        </a:lnTo>
                        <a:lnTo>
                          <a:pt x="423" y="1392"/>
                        </a:lnTo>
                        <a:lnTo>
                          <a:pt x="351" y="1528"/>
                        </a:lnTo>
                        <a:lnTo>
                          <a:pt x="285" y="1668"/>
                        </a:lnTo>
                        <a:lnTo>
                          <a:pt x="226" y="1813"/>
                        </a:lnTo>
                        <a:lnTo>
                          <a:pt x="173" y="1960"/>
                        </a:lnTo>
                        <a:lnTo>
                          <a:pt x="129" y="2113"/>
                        </a:lnTo>
                        <a:lnTo>
                          <a:pt x="90" y="2266"/>
                        </a:lnTo>
                        <a:lnTo>
                          <a:pt x="57" y="2422"/>
                        </a:lnTo>
                        <a:lnTo>
                          <a:pt x="32" y="2579"/>
                        </a:lnTo>
                        <a:lnTo>
                          <a:pt x="14" y="2737"/>
                        </a:lnTo>
                        <a:lnTo>
                          <a:pt x="4" y="2897"/>
                        </a:lnTo>
                        <a:lnTo>
                          <a:pt x="0" y="3056"/>
                        </a:lnTo>
                      </a:path>
                    </a:pathLst>
                  </a:custGeom>
                  <a:noFill/>
                  <a:ln w="50760">
                    <a:solidFill>
                      <a:srgbClr val="000000"/>
                    </a:solidFill>
                    <a:round/>
                    <a:headEnd/>
                    <a:tailEnd/>
                  </a:ln>
                </p:spPr>
                <p:txBody>
                  <a:bodyPr/>
                  <a:lstStyle/>
                  <a:p>
                    <a:endParaRPr lang="en-US"/>
                  </a:p>
                </p:txBody>
              </p:sp>
            </p:grpSp>
          </p:grpSp>
          <p:grpSp>
            <p:nvGrpSpPr>
              <p:cNvPr id="15373" name="Group 13"/>
              <p:cNvGrpSpPr>
                <a:grpSpLocks/>
              </p:cNvGrpSpPr>
              <p:nvPr/>
            </p:nvGrpSpPr>
            <p:grpSpPr bwMode="auto">
              <a:xfrm>
                <a:off x="2291" y="1942"/>
                <a:ext cx="1160" cy="510"/>
                <a:chOff x="2291" y="1942"/>
                <a:chExt cx="1160" cy="510"/>
              </a:xfrm>
            </p:grpSpPr>
            <p:sp>
              <p:nvSpPr>
                <p:cNvPr id="15374" name="AutoShape 14"/>
                <p:cNvSpPr>
                  <a:spLocks noChangeArrowheads="1"/>
                </p:cNvSpPr>
                <p:nvPr/>
              </p:nvSpPr>
              <p:spPr bwMode="auto">
                <a:xfrm>
                  <a:off x="2291" y="1942"/>
                  <a:ext cx="1161" cy="510"/>
                </a:xfrm>
                <a:prstGeom prst="roundRect">
                  <a:avLst>
                    <a:gd name="adj" fmla="val 194"/>
                  </a:avLst>
                </a:prstGeom>
                <a:noFill/>
                <a:ln w="9525">
                  <a:noFill/>
                  <a:round/>
                  <a:headEnd/>
                  <a:tailEnd/>
                </a:ln>
              </p:spPr>
              <p:txBody>
                <a:bodyPr wrap="none" anchor="ctr"/>
                <a:lstStyle/>
                <a:p>
                  <a:endParaRPr lang="en-US"/>
                </a:p>
              </p:txBody>
            </p:sp>
            <p:grpSp>
              <p:nvGrpSpPr>
                <p:cNvPr id="15375" name="Group 15"/>
                <p:cNvGrpSpPr>
                  <a:grpSpLocks/>
                </p:cNvGrpSpPr>
                <p:nvPr/>
              </p:nvGrpSpPr>
              <p:grpSpPr bwMode="auto">
                <a:xfrm>
                  <a:off x="2292" y="1943"/>
                  <a:ext cx="1159" cy="509"/>
                  <a:chOff x="2292" y="1943"/>
                  <a:chExt cx="1159" cy="509"/>
                </a:xfrm>
              </p:grpSpPr>
              <p:sp>
                <p:nvSpPr>
                  <p:cNvPr id="15376" name="AutoShape 16"/>
                  <p:cNvSpPr>
                    <a:spLocks noChangeArrowheads="1"/>
                  </p:cNvSpPr>
                  <p:nvPr/>
                </p:nvSpPr>
                <p:spPr bwMode="auto">
                  <a:xfrm>
                    <a:off x="2292" y="1943"/>
                    <a:ext cx="1160" cy="510"/>
                  </a:xfrm>
                  <a:prstGeom prst="roundRect">
                    <a:avLst>
                      <a:gd name="adj" fmla="val 194"/>
                    </a:avLst>
                  </a:prstGeom>
                  <a:noFill/>
                  <a:ln w="9525">
                    <a:noFill/>
                    <a:round/>
                    <a:headEnd/>
                    <a:tailEnd/>
                  </a:ln>
                </p:spPr>
                <p:txBody>
                  <a:bodyPr wrap="none" anchor="ctr"/>
                  <a:lstStyle/>
                  <a:p>
                    <a:endParaRPr lang="en-US"/>
                  </a:p>
                </p:txBody>
              </p:sp>
              <p:sp>
                <p:nvSpPr>
                  <p:cNvPr id="15377" name="AutoShape 17"/>
                  <p:cNvSpPr>
                    <a:spLocks noChangeArrowheads="1"/>
                  </p:cNvSpPr>
                  <p:nvPr/>
                </p:nvSpPr>
                <p:spPr bwMode="auto">
                  <a:xfrm>
                    <a:off x="2292" y="1943"/>
                    <a:ext cx="1159" cy="510"/>
                  </a:xfrm>
                  <a:prstGeom prst="roundRect">
                    <a:avLst>
                      <a:gd name="adj" fmla="val 194"/>
                    </a:avLst>
                  </a:prstGeom>
                  <a:noFill/>
                  <a:ln w="9525">
                    <a:noFill/>
                    <a:round/>
                    <a:headEnd/>
                    <a:tailEnd/>
                  </a:ln>
                </p:spPr>
                <p:txBody>
                  <a:bodyPr wrap="none" lIns="90360" tIns="44280" rIns="90360" bIns="44280">
                    <a:spAutoFit/>
                  </a:bodyPr>
                  <a:lstStyle/>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300" b="1">
                        <a:solidFill>
                          <a:srgbClr val="000000"/>
                        </a:solidFill>
                        <a:latin typeface="Verdana" pitchFamily="34" charset="0"/>
                      </a:rPr>
                      <a:t>Age</a:t>
                    </a:r>
                  </a:p>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300" b="1">
                        <a:solidFill>
                          <a:srgbClr val="000000"/>
                        </a:solidFill>
                        <a:latin typeface="Verdana" pitchFamily="34" charset="0"/>
                      </a:rPr>
                      <a:t>Distribution</a:t>
                    </a:r>
                  </a:p>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300" b="1">
                        <a:solidFill>
                          <a:srgbClr val="000000"/>
                        </a:solidFill>
                        <a:latin typeface="Verdana" pitchFamily="34" charset="0"/>
                      </a:rPr>
                      <a:t>for</a:t>
                    </a:r>
                  </a:p>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300" b="1">
                        <a:solidFill>
                          <a:srgbClr val="000000"/>
                        </a:solidFill>
                        <a:latin typeface="Verdana" pitchFamily="34" charset="0"/>
                      </a:rPr>
                      <a:t>Starting Company</a:t>
                    </a:r>
                  </a:p>
                </p:txBody>
              </p:sp>
            </p:grpSp>
          </p:grpSp>
          <p:sp>
            <p:nvSpPr>
              <p:cNvPr id="15378" name="Freeform 18"/>
              <p:cNvSpPr>
                <a:spLocks noChangeArrowheads="1"/>
              </p:cNvSpPr>
              <p:nvPr/>
            </p:nvSpPr>
            <p:spPr bwMode="auto">
              <a:xfrm>
                <a:off x="3423" y="2268"/>
                <a:ext cx="1064" cy="685"/>
              </a:xfrm>
              <a:custGeom>
                <a:avLst/>
                <a:gdLst/>
                <a:ahLst/>
                <a:cxnLst>
                  <a:cxn ang="0">
                    <a:pos x="4690" y="0"/>
                  </a:cxn>
                  <a:cxn ang="0">
                    <a:pos x="0" y="0"/>
                  </a:cxn>
                  <a:cxn ang="0">
                    <a:pos x="6" y="158"/>
                  </a:cxn>
                  <a:cxn ang="0">
                    <a:pos x="26" y="316"/>
                  </a:cxn>
                  <a:cxn ang="0">
                    <a:pos x="58" y="472"/>
                  </a:cxn>
                  <a:cxn ang="0">
                    <a:pos x="103" y="628"/>
                  </a:cxn>
                  <a:cxn ang="0">
                    <a:pos x="160" y="781"/>
                  </a:cxn>
                  <a:cxn ang="0">
                    <a:pos x="230" y="933"/>
                  </a:cxn>
                  <a:cxn ang="0">
                    <a:pos x="312" y="1082"/>
                  </a:cxn>
                  <a:cxn ang="0">
                    <a:pos x="406" y="1228"/>
                  </a:cxn>
                  <a:cxn ang="0">
                    <a:pos x="511" y="1371"/>
                  </a:cxn>
                  <a:cxn ang="0">
                    <a:pos x="629" y="1511"/>
                  </a:cxn>
                  <a:cxn ang="0">
                    <a:pos x="757" y="1645"/>
                  </a:cxn>
                  <a:cxn ang="0">
                    <a:pos x="896" y="1776"/>
                  </a:cxn>
                  <a:cxn ang="0">
                    <a:pos x="1046" y="1901"/>
                  </a:cxn>
                  <a:cxn ang="0">
                    <a:pos x="1205" y="2021"/>
                  </a:cxn>
                  <a:cxn ang="0">
                    <a:pos x="1374" y="2136"/>
                  </a:cxn>
                  <a:cxn ang="0">
                    <a:pos x="1552" y="2245"/>
                  </a:cxn>
                  <a:cxn ang="0">
                    <a:pos x="1739" y="2347"/>
                  </a:cxn>
                  <a:cxn ang="0">
                    <a:pos x="1934" y="2443"/>
                  </a:cxn>
                  <a:cxn ang="0">
                    <a:pos x="2137" y="2533"/>
                  </a:cxn>
                  <a:cxn ang="0">
                    <a:pos x="2346" y="2616"/>
                  </a:cxn>
                  <a:cxn ang="0">
                    <a:pos x="2562" y="2691"/>
                  </a:cxn>
                  <a:cxn ang="0">
                    <a:pos x="2784" y="2759"/>
                  </a:cxn>
                  <a:cxn ang="0">
                    <a:pos x="3009" y="2819"/>
                  </a:cxn>
                  <a:cxn ang="0">
                    <a:pos x="3240" y="2872"/>
                  </a:cxn>
                  <a:cxn ang="0">
                    <a:pos x="3476" y="2917"/>
                  </a:cxn>
                  <a:cxn ang="0">
                    <a:pos x="3714" y="2954"/>
                  </a:cxn>
                  <a:cxn ang="0">
                    <a:pos x="3956" y="2983"/>
                  </a:cxn>
                  <a:cxn ang="0">
                    <a:pos x="4200" y="3003"/>
                  </a:cxn>
                  <a:cxn ang="0">
                    <a:pos x="4444" y="3016"/>
                  </a:cxn>
                  <a:cxn ang="0">
                    <a:pos x="4690" y="3020"/>
                  </a:cxn>
                  <a:cxn ang="0">
                    <a:pos x="4690" y="0"/>
                  </a:cxn>
                </a:cxnLst>
                <a:rect l="0" t="0" r="r" b="b"/>
                <a:pathLst>
                  <a:path w="4691" h="3021">
                    <a:moveTo>
                      <a:pt x="4690" y="0"/>
                    </a:moveTo>
                    <a:lnTo>
                      <a:pt x="0" y="0"/>
                    </a:lnTo>
                    <a:lnTo>
                      <a:pt x="6" y="158"/>
                    </a:lnTo>
                    <a:lnTo>
                      <a:pt x="26" y="316"/>
                    </a:lnTo>
                    <a:lnTo>
                      <a:pt x="58" y="472"/>
                    </a:lnTo>
                    <a:lnTo>
                      <a:pt x="103" y="628"/>
                    </a:lnTo>
                    <a:lnTo>
                      <a:pt x="160" y="781"/>
                    </a:lnTo>
                    <a:lnTo>
                      <a:pt x="230" y="933"/>
                    </a:lnTo>
                    <a:lnTo>
                      <a:pt x="312" y="1082"/>
                    </a:lnTo>
                    <a:lnTo>
                      <a:pt x="406" y="1228"/>
                    </a:lnTo>
                    <a:lnTo>
                      <a:pt x="511" y="1371"/>
                    </a:lnTo>
                    <a:lnTo>
                      <a:pt x="629" y="1511"/>
                    </a:lnTo>
                    <a:lnTo>
                      <a:pt x="757" y="1645"/>
                    </a:lnTo>
                    <a:lnTo>
                      <a:pt x="896" y="1776"/>
                    </a:lnTo>
                    <a:lnTo>
                      <a:pt x="1046" y="1901"/>
                    </a:lnTo>
                    <a:lnTo>
                      <a:pt x="1205" y="2021"/>
                    </a:lnTo>
                    <a:lnTo>
                      <a:pt x="1374" y="2136"/>
                    </a:lnTo>
                    <a:lnTo>
                      <a:pt x="1552" y="2245"/>
                    </a:lnTo>
                    <a:lnTo>
                      <a:pt x="1739" y="2347"/>
                    </a:lnTo>
                    <a:lnTo>
                      <a:pt x="1934" y="2443"/>
                    </a:lnTo>
                    <a:lnTo>
                      <a:pt x="2137" y="2533"/>
                    </a:lnTo>
                    <a:lnTo>
                      <a:pt x="2346" y="2616"/>
                    </a:lnTo>
                    <a:lnTo>
                      <a:pt x="2562" y="2691"/>
                    </a:lnTo>
                    <a:lnTo>
                      <a:pt x="2784" y="2759"/>
                    </a:lnTo>
                    <a:lnTo>
                      <a:pt x="3009" y="2819"/>
                    </a:lnTo>
                    <a:lnTo>
                      <a:pt x="3240" y="2872"/>
                    </a:lnTo>
                    <a:lnTo>
                      <a:pt x="3476" y="2917"/>
                    </a:lnTo>
                    <a:lnTo>
                      <a:pt x="3714" y="2954"/>
                    </a:lnTo>
                    <a:lnTo>
                      <a:pt x="3956" y="2983"/>
                    </a:lnTo>
                    <a:lnTo>
                      <a:pt x="4200" y="3003"/>
                    </a:lnTo>
                    <a:lnTo>
                      <a:pt x="4444" y="3016"/>
                    </a:lnTo>
                    <a:lnTo>
                      <a:pt x="4690" y="3020"/>
                    </a:lnTo>
                    <a:lnTo>
                      <a:pt x="4690" y="0"/>
                    </a:lnTo>
                  </a:path>
                </a:pathLst>
              </a:custGeom>
              <a:noFill/>
              <a:ln w="50760">
                <a:solidFill>
                  <a:srgbClr val="000000"/>
                </a:solidFill>
                <a:round/>
                <a:headEnd/>
                <a:tailEnd/>
              </a:ln>
            </p:spPr>
            <p:txBody>
              <a:bodyPr/>
              <a:lstStyle/>
              <a:p>
                <a:endParaRPr lang="en-US"/>
              </a:p>
            </p:txBody>
          </p:sp>
        </p:grpSp>
        <p:grpSp>
          <p:nvGrpSpPr>
            <p:cNvPr id="15379" name="Group 19"/>
            <p:cNvGrpSpPr>
              <a:grpSpLocks/>
            </p:cNvGrpSpPr>
            <p:nvPr/>
          </p:nvGrpSpPr>
          <p:grpSpPr bwMode="auto">
            <a:xfrm>
              <a:off x="3947" y="1587"/>
              <a:ext cx="632" cy="212"/>
              <a:chOff x="3947" y="1587"/>
              <a:chExt cx="632" cy="212"/>
            </a:xfrm>
          </p:grpSpPr>
          <p:sp>
            <p:nvSpPr>
              <p:cNvPr id="15380" name="AutoShape 20"/>
              <p:cNvSpPr>
                <a:spLocks noChangeArrowheads="1"/>
              </p:cNvSpPr>
              <p:nvPr/>
            </p:nvSpPr>
            <p:spPr bwMode="auto">
              <a:xfrm>
                <a:off x="3947" y="1587"/>
                <a:ext cx="633" cy="212"/>
              </a:xfrm>
              <a:prstGeom prst="roundRect">
                <a:avLst>
                  <a:gd name="adj" fmla="val 468"/>
                </a:avLst>
              </a:prstGeom>
              <a:noFill/>
              <a:ln w="9525">
                <a:noFill/>
                <a:round/>
                <a:headEnd/>
                <a:tailEnd/>
              </a:ln>
            </p:spPr>
            <p:txBody>
              <a:bodyPr wrap="none" anchor="ctr"/>
              <a:lstStyle/>
              <a:p>
                <a:endParaRPr lang="en-US"/>
              </a:p>
            </p:txBody>
          </p:sp>
          <p:grpSp>
            <p:nvGrpSpPr>
              <p:cNvPr id="15381" name="Group 21"/>
              <p:cNvGrpSpPr>
                <a:grpSpLocks/>
              </p:cNvGrpSpPr>
              <p:nvPr/>
            </p:nvGrpSpPr>
            <p:grpSpPr bwMode="auto">
              <a:xfrm>
                <a:off x="3947" y="1588"/>
                <a:ext cx="632" cy="211"/>
                <a:chOff x="3947" y="1588"/>
                <a:chExt cx="632" cy="211"/>
              </a:xfrm>
            </p:grpSpPr>
            <p:sp>
              <p:nvSpPr>
                <p:cNvPr id="15382" name="AutoShape 22"/>
                <p:cNvSpPr>
                  <a:spLocks noChangeArrowheads="1"/>
                </p:cNvSpPr>
                <p:nvPr/>
              </p:nvSpPr>
              <p:spPr bwMode="auto">
                <a:xfrm>
                  <a:off x="3947" y="1588"/>
                  <a:ext cx="633" cy="212"/>
                </a:xfrm>
                <a:prstGeom prst="roundRect">
                  <a:avLst>
                    <a:gd name="adj" fmla="val 468"/>
                  </a:avLst>
                </a:prstGeom>
                <a:noFill/>
                <a:ln w="9525">
                  <a:noFill/>
                  <a:round/>
                  <a:headEnd/>
                  <a:tailEnd/>
                </a:ln>
              </p:spPr>
              <p:txBody>
                <a:bodyPr wrap="none" anchor="ctr"/>
                <a:lstStyle/>
                <a:p>
                  <a:endParaRPr lang="en-US"/>
                </a:p>
              </p:txBody>
            </p:sp>
            <p:sp>
              <p:nvSpPr>
                <p:cNvPr id="15383" name="AutoShape 23"/>
                <p:cNvSpPr>
                  <a:spLocks noChangeArrowheads="1"/>
                </p:cNvSpPr>
                <p:nvPr/>
              </p:nvSpPr>
              <p:spPr bwMode="auto">
                <a:xfrm>
                  <a:off x="3947" y="1588"/>
                  <a:ext cx="633" cy="212"/>
                </a:xfrm>
                <a:prstGeom prst="roundRect">
                  <a:avLst>
                    <a:gd name="adj" fmla="val 468"/>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rgbClr val="000000"/>
                      </a:solidFill>
                      <a:latin typeface="Verdana" pitchFamily="34" charset="0"/>
                    </a:rPr>
                    <a:t>Ability</a:t>
                  </a:r>
                </a:p>
              </p:txBody>
            </p:sp>
          </p:grpSp>
        </p:grpSp>
        <p:grpSp>
          <p:nvGrpSpPr>
            <p:cNvPr id="15384" name="Group 24"/>
            <p:cNvGrpSpPr>
              <a:grpSpLocks/>
            </p:cNvGrpSpPr>
            <p:nvPr/>
          </p:nvGrpSpPr>
          <p:grpSpPr bwMode="auto">
            <a:xfrm>
              <a:off x="1735" y="1938"/>
              <a:ext cx="2399" cy="1195"/>
              <a:chOff x="1735" y="1938"/>
              <a:chExt cx="2399" cy="1195"/>
            </a:xfrm>
          </p:grpSpPr>
          <p:sp>
            <p:nvSpPr>
              <p:cNvPr id="15385" name="AutoShape 25"/>
              <p:cNvSpPr>
                <a:spLocks noChangeArrowheads="1"/>
              </p:cNvSpPr>
              <p:nvPr/>
            </p:nvSpPr>
            <p:spPr bwMode="auto">
              <a:xfrm>
                <a:off x="1735" y="1938"/>
                <a:ext cx="2400" cy="1196"/>
              </a:xfrm>
              <a:prstGeom prst="roundRect">
                <a:avLst>
                  <a:gd name="adj" fmla="val 83"/>
                </a:avLst>
              </a:prstGeom>
              <a:noFill/>
              <a:ln w="9525">
                <a:noFill/>
                <a:round/>
                <a:headEnd/>
                <a:tailEnd/>
              </a:ln>
            </p:spPr>
            <p:txBody>
              <a:bodyPr wrap="none" anchor="ctr"/>
              <a:lstStyle/>
              <a:p>
                <a:endParaRPr lang="en-US"/>
              </a:p>
            </p:txBody>
          </p:sp>
          <p:sp>
            <p:nvSpPr>
              <p:cNvPr id="15386" name="Freeform 26"/>
              <p:cNvSpPr>
                <a:spLocks noChangeArrowheads="1"/>
              </p:cNvSpPr>
              <p:nvPr/>
            </p:nvSpPr>
            <p:spPr bwMode="auto">
              <a:xfrm>
                <a:off x="1735" y="1938"/>
                <a:ext cx="2400" cy="1196"/>
              </a:xfrm>
              <a:custGeom>
                <a:avLst/>
                <a:gdLst/>
                <a:ahLst/>
                <a:cxnLst>
                  <a:cxn ang="0">
                    <a:pos x="0" y="5274"/>
                  </a:cxn>
                  <a:cxn ang="0">
                    <a:pos x="268" y="5272"/>
                  </a:cxn>
                  <a:cxn ang="0">
                    <a:pos x="536" y="5267"/>
                  </a:cxn>
                  <a:cxn ang="0">
                    <a:pos x="804" y="5259"/>
                  </a:cxn>
                  <a:cxn ang="0">
                    <a:pos x="1071" y="5247"/>
                  </a:cxn>
                  <a:cxn ang="0">
                    <a:pos x="1336" y="5232"/>
                  </a:cxn>
                  <a:cxn ang="0">
                    <a:pos x="1601" y="5213"/>
                  </a:cxn>
                  <a:cxn ang="0">
                    <a:pos x="1866" y="5191"/>
                  </a:cxn>
                  <a:cxn ang="0">
                    <a:pos x="2129" y="5166"/>
                  </a:cxn>
                  <a:cxn ang="0">
                    <a:pos x="2391" y="5137"/>
                  </a:cxn>
                  <a:cxn ang="0">
                    <a:pos x="2652" y="5105"/>
                  </a:cxn>
                  <a:cxn ang="0">
                    <a:pos x="2911" y="5070"/>
                  </a:cxn>
                  <a:cxn ang="0">
                    <a:pos x="3168" y="5032"/>
                  </a:cxn>
                  <a:cxn ang="0">
                    <a:pos x="3422" y="4990"/>
                  </a:cxn>
                  <a:cxn ang="0">
                    <a:pos x="3676" y="4945"/>
                  </a:cxn>
                  <a:cxn ang="0">
                    <a:pos x="3926" y="4897"/>
                  </a:cxn>
                  <a:cxn ang="0">
                    <a:pos x="4173" y="4846"/>
                  </a:cxn>
                  <a:cxn ang="0">
                    <a:pos x="4418" y="4792"/>
                  </a:cxn>
                  <a:cxn ang="0">
                    <a:pos x="4661" y="4734"/>
                  </a:cxn>
                  <a:cxn ang="0">
                    <a:pos x="4899" y="4674"/>
                  </a:cxn>
                  <a:cxn ang="0">
                    <a:pos x="5135" y="4612"/>
                  </a:cxn>
                  <a:cxn ang="0">
                    <a:pos x="5367" y="4546"/>
                  </a:cxn>
                  <a:cxn ang="0">
                    <a:pos x="5597" y="4476"/>
                  </a:cxn>
                  <a:cxn ang="0">
                    <a:pos x="5823" y="4404"/>
                  </a:cxn>
                  <a:cxn ang="0">
                    <a:pos x="6045" y="4329"/>
                  </a:cxn>
                  <a:cxn ang="0">
                    <a:pos x="6263" y="4251"/>
                  </a:cxn>
                  <a:cxn ang="0">
                    <a:pos x="6477" y="4171"/>
                  </a:cxn>
                  <a:cxn ang="0">
                    <a:pos x="6687" y="4087"/>
                  </a:cxn>
                  <a:cxn ang="0">
                    <a:pos x="6892" y="4002"/>
                  </a:cxn>
                  <a:cxn ang="0">
                    <a:pos x="7095" y="3913"/>
                  </a:cxn>
                  <a:cxn ang="0">
                    <a:pos x="7292" y="3822"/>
                  </a:cxn>
                  <a:cxn ang="0">
                    <a:pos x="7483" y="3729"/>
                  </a:cxn>
                  <a:cxn ang="0">
                    <a:pos x="7670" y="3633"/>
                  </a:cxn>
                  <a:cxn ang="0">
                    <a:pos x="7851" y="3535"/>
                  </a:cxn>
                  <a:cxn ang="0">
                    <a:pos x="8029" y="3434"/>
                  </a:cxn>
                  <a:cxn ang="0">
                    <a:pos x="8201" y="3332"/>
                  </a:cxn>
                  <a:cxn ang="0">
                    <a:pos x="8368" y="3229"/>
                  </a:cxn>
                  <a:cxn ang="0">
                    <a:pos x="8529" y="3122"/>
                  </a:cxn>
                  <a:cxn ang="0">
                    <a:pos x="8686" y="3013"/>
                  </a:cxn>
                  <a:cxn ang="0">
                    <a:pos x="8836" y="2902"/>
                  </a:cxn>
                  <a:cxn ang="0">
                    <a:pos x="8981" y="2790"/>
                  </a:cxn>
                  <a:cxn ang="0">
                    <a:pos x="9120" y="2675"/>
                  </a:cxn>
                  <a:cxn ang="0">
                    <a:pos x="9253" y="2559"/>
                  </a:cxn>
                  <a:cxn ang="0">
                    <a:pos x="9379" y="2441"/>
                  </a:cxn>
                  <a:cxn ang="0">
                    <a:pos x="9501" y="2322"/>
                  </a:cxn>
                  <a:cxn ang="0">
                    <a:pos x="9615" y="2201"/>
                  </a:cxn>
                  <a:cxn ang="0">
                    <a:pos x="9724" y="2078"/>
                  </a:cxn>
                  <a:cxn ang="0">
                    <a:pos x="9826" y="1957"/>
                  </a:cxn>
                  <a:cxn ang="0">
                    <a:pos x="9923" y="1832"/>
                  </a:cxn>
                  <a:cxn ang="0">
                    <a:pos x="10013" y="1706"/>
                  </a:cxn>
                  <a:cxn ang="0">
                    <a:pos x="10096" y="1579"/>
                  </a:cxn>
                  <a:cxn ang="0">
                    <a:pos x="10173" y="1450"/>
                  </a:cxn>
                  <a:cxn ang="0">
                    <a:pos x="10244" y="1321"/>
                  </a:cxn>
                  <a:cxn ang="0">
                    <a:pos x="10308" y="1191"/>
                  </a:cxn>
                  <a:cxn ang="0">
                    <a:pos x="10365" y="1060"/>
                  </a:cxn>
                  <a:cxn ang="0">
                    <a:pos x="10416" y="929"/>
                  </a:cxn>
                  <a:cxn ang="0">
                    <a:pos x="10460" y="797"/>
                  </a:cxn>
                  <a:cxn ang="0">
                    <a:pos x="10497" y="664"/>
                  </a:cxn>
                  <a:cxn ang="0">
                    <a:pos x="10528" y="533"/>
                  </a:cxn>
                  <a:cxn ang="0">
                    <a:pos x="10551" y="400"/>
                  </a:cxn>
                  <a:cxn ang="0">
                    <a:pos x="10568" y="267"/>
                  </a:cxn>
                  <a:cxn ang="0">
                    <a:pos x="10579" y="133"/>
                  </a:cxn>
                  <a:cxn ang="0">
                    <a:pos x="10582" y="0"/>
                  </a:cxn>
                </a:cxnLst>
                <a:rect l="0" t="0" r="r" b="b"/>
                <a:pathLst>
                  <a:path w="10583" h="5275">
                    <a:moveTo>
                      <a:pt x="0" y="5274"/>
                    </a:moveTo>
                    <a:lnTo>
                      <a:pt x="268" y="5272"/>
                    </a:lnTo>
                    <a:lnTo>
                      <a:pt x="536" y="5267"/>
                    </a:lnTo>
                    <a:lnTo>
                      <a:pt x="804" y="5259"/>
                    </a:lnTo>
                    <a:lnTo>
                      <a:pt x="1071" y="5247"/>
                    </a:lnTo>
                    <a:lnTo>
                      <a:pt x="1336" y="5232"/>
                    </a:lnTo>
                    <a:lnTo>
                      <a:pt x="1601" y="5213"/>
                    </a:lnTo>
                    <a:lnTo>
                      <a:pt x="1866" y="5191"/>
                    </a:lnTo>
                    <a:lnTo>
                      <a:pt x="2129" y="5166"/>
                    </a:lnTo>
                    <a:lnTo>
                      <a:pt x="2391" y="5137"/>
                    </a:lnTo>
                    <a:lnTo>
                      <a:pt x="2652" y="5105"/>
                    </a:lnTo>
                    <a:lnTo>
                      <a:pt x="2911" y="5070"/>
                    </a:lnTo>
                    <a:lnTo>
                      <a:pt x="3168" y="5032"/>
                    </a:lnTo>
                    <a:lnTo>
                      <a:pt x="3422" y="4990"/>
                    </a:lnTo>
                    <a:lnTo>
                      <a:pt x="3676" y="4945"/>
                    </a:lnTo>
                    <a:lnTo>
                      <a:pt x="3926" y="4897"/>
                    </a:lnTo>
                    <a:lnTo>
                      <a:pt x="4173" y="4846"/>
                    </a:lnTo>
                    <a:lnTo>
                      <a:pt x="4418" y="4792"/>
                    </a:lnTo>
                    <a:lnTo>
                      <a:pt x="4661" y="4734"/>
                    </a:lnTo>
                    <a:lnTo>
                      <a:pt x="4899" y="4674"/>
                    </a:lnTo>
                    <a:lnTo>
                      <a:pt x="5135" y="4612"/>
                    </a:lnTo>
                    <a:lnTo>
                      <a:pt x="5367" y="4546"/>
                    </a:lnTo>
                    <a:lnTo>
                      <a:pt x="5597" y="4476"/>
                    </a:lnTo>
                    <a:lnTo>
                      <a:pt x="5823" y="4404"/>
                    </a:lnTo>
                    <a:lnTo>
                      <a:pt x="6045" y="4329"/>
                    </a:lnTo>
                    <a:lnTo>
                      <a:pt x="6263" y="4251"/>
                    </a:lnTo>
                    <a:lnTo>
                      <a:pt x="6477" y="4171"/>
                    </a:lnTo>
                    <a:lnTo>
                      <a:pt x="6687" y="4087"/>
                    </a:lnTo>
                    <a:lnTo>
                      <a:pt x="6892" y="4002"/>
                    </a:lnTo>
                    <a:lnTo>
                      <a:pt x="7095" y="3913"/>
                    </a:lnTo>
                    <a:lnTo>
                      <a:pt x="7292" y="3822"/>
                    </a:lnTo>
                    <a:lnTo>
                      <a:pt x="7483" y="3729"/>
                    </a:lnTo>
                    <a:lnTo>
                      <a:pt x="7670" y="3633"/>
                    </a:lnTo>
                    <a:lnTo>
                      <a:pt x="7851" y="3535"/>
                    </a:lnTo>
                    <a:lnTo>
                      <a:pt x="8029" y="3434"/>
                    </a:lnTo>
                    <a:lnTo>
                      <a:pt x="8201" y="3332"/>
                    </a:lnTo>
                    <a:lnTo>
                      <a:pt x="8368" y="3229"/>
                    </a:lnTo>
                    <a:lnTo>
                      <a:pt x="8529" y="3122"/>
                    </a:lnTo>
                    <a:lnTo>
                      <a:pt x="8686" y="3013"/>
                    </a:lnTo>
                    <a:lnTo>
                      <a:pt x="8836" y="2902"/>
                    </a:lnTo>
                    <a:lnTo>
                      <a:pt x="8981" y="2790"/>
                    </a:lnTo>
                    <a:lnTo>
                      <a:pt x="9120" y="2675"/>
                    </a:lnTo>
                    <a:lnTo>
                      <a:pt x="9253" y="2559"/>
                    </a:lnTo>
                    <a:lnTo>
                      <a:pt x="9379" y="2441"/>
                    </a:lnTo>
                    <a:lnTo>
                      <a:pt x="9501" y="2322"/>
                    </a:lnTo>
                    <a:lnTo>
                      <a:pt x="9615" y="2201"/>
                    </a:lnTo>
                    <a:lnTo>
                      <a:pt x="9724" y="2078"/>
                    </a:lnTo>
                    <a:lnTo>
                      <a:pt x="9826" y="1957"/>
                    </a:lnTo>
                    <a:lnTo>
                      <a:pt x="9923" y="1832"/>
                    </a:lnTo>
                    <a:lnTo>
                      <a:pt x="10013" y="1706"/>
                    </a:lnTo>
                    <a:lnTo>
                      <a:pt x="10096" y="1579"/>
                    </a:lnTo>
                    <a:lnTo>
                      <a:pt x="10173" y="1450"/>
                    </a:lnTo>
                    <a:lnTo>
                      <a:pt x="10244" y="1321"/>
                    </a:lnTo>
                    <a:lnTo>
                      <a:pt x="10308" y="1191"/>
                    </a:lnTo>
                    <a:lnTo>
                      <a:pt x="10365" y="1060"/>
                    </a:lnTo>
                    <a:lnTo>
                      <a:pt x="10416" y="929"/>
                    </a:lnTo>
                    <a:lnTo>
                      <a:pt x="10460" y="797"/>
                    </a:lnTo>
                    <a:lnTo>
                      <a:pt x="10497" y="664"/>
                    </a:lnTo>
                    <a:lnTo>
                      <a:pt x="10528" y="533"/>
                    </a:lnTo>
                    <a:lnTo>
                      <a:pt x="10551" y="400"/>
                    </a:lnTo>
                    <a:lnTo>
                      <a:pt x="10568" y="267"/>
                    </a:lnTo>
                    <a:lnTo>
                      <a:pt x="10579" y="133"/>
                    </a:lnTo>
                    <a:lnTo>
                      <a:pt x="10582" y="0"/>
                    </a:lnTo>
                  </a:path>
                </a:pathLst>
              </a:custGeom>
              <a:noFill/>
              <a:ln w="76320">
                <a:solidFill>
                  <a:srgbClr val="51DC00"/>
                </a:solidFill>
                <a:round/>
                <a:headEnd/>
                <a:tailEnd/>
              </a:ln>
            </p:spPr>
            <p:txBody>
              <a:bodyPr/>
              <a:lstStyle/>
              <a:p>
                <a:endParaRPr lang="en-US"/>
              </a:p>
            </p:txBody>
          </p:sp>
        </p:grpSp>
        <p:grpSp>
          <p:nvGrpSpPr>
            <p:cNvPr id="15387" name="Group 27"/>
            <p:cNvGrpSpPr>
              <a:grpSpLocks/>
            </p:cNvGrpSpPr>
            <p:nvPr/>
          </p:nvGrpSpPr>
          <p:grpSpPr bwMode="auto">
            <a:xfrm>
              <a:off x="2515" y="3604"/>
              <a:ext cx="454" cy="230"/>
              <a:chOff x="2515" y="3604"/>
              <a:chExt cx="454" cy="230"/>
            </a:xfrm>
          </p:grpSpPr>
          <p:sp>
            <p:nvSpPr>
              <p:cNvPr id="15388" name="AutoShape 28"/>
              <p:cNvSpPr>
                <a:spLocks noChangeArrowheads="1"/>
              </p:cNvSpPr>
              <p:nvPr/>
            </p:nvSpPr>
            <p:spPr bwMode="auto">
              <a:xfrm>
                <a:off x="2515" y="3604"/>
                <a:ext cx="455" cy="231"/>
              </a:xfrm>
              <a:prstGeom prst="roundRect">
                <a:avLst>
                  <a:gd name="adj" fmla="val 431"/>
                </a:avLst>
              </a:prstGeom>
              <a:noFill/>
              <a:ln w="9525">
                <a:noFill/>
                <a:round/>
                <a:headEnd/>
                <a:tailEnd/>
              </a:ln>
            </p:spPr>
            <p:txBody>
              <a:bodyPr wrap="none" anchor="ctr"/>
              <a:lstStyle/>
              <a:p>
                <a:endParaRPr lang="en-US"/>
              </a:p>
            </p:txBody>
          </p:sp>
          <p:grpSp>
            <p:nvGrpSpPr>
              <p:cNvPr id="15389" name="Group 29"/>
              <p:cNvGrpSpPr>
                <a:grpSpLocks/>
              </p:cNvGrpSpPr>
              <p:nvPr/>
            </p:nvGrpSpPr>
            <p:grpSpPr bwMode="auto">
              <a:xfrm>
                <a:off x="2515" y="3604"/>
                <a:ext cx="454" cy="230"/>
                <a:chOff x="2515" y="3604"/>
                <a:chExt cx="454" cy="230"/>
              </a:xfrm>
            </p:grpSpPr>
            <p:sp>
              <p:nvSpPr>
                <p:cNvPr id="15390" name="AutoShape 30"/>
                <p:cNvSpPr>
                  <a:spLocks noChangeArrowheads="1"/>
                </p:cNvSpPr>
                <p:nvPr/>
              </p:nvSpPr>
              <p:spPr bwMode="auto">
                <a:xfrm>
                  <a:off x="2515" y="3604"/>
                  <a:ext cx="455" cy="231"/>
                </a:xfrm>
                <a:prstGeom prst="roundRect">
                  <a:avLst>
                    <a:gd name="adj" fmla="val 431"/>
                  </a:avLst>
                </a:prstGeom>
                <a:noFill/>
                <a:ln w="9525">
                  <a:noFill/>
                  <a:round/>
                  <a:headEnd/>
                  <a:tailEnd/>
                </a:ln>
              </p:spPr>
              <p:txBody>
                <a:bodyPr wrap="none" anchor="ctr"/>
                <a:lstStyle/>
                <a:p>
                  <a:endParaRPr lang="en-US"/>
                </a:p>
              </p:txBody>
            </p:sp>
            <p:sp>
              <p:nvSpPr>
                <p:cNvPr id="15391" name="AutoShape 31"/>
                <p:cNvSpPr>
                  <a:spLocks noChangeArrowheads="1"/>
                </p:cNvSpPr>
                <p:nvPr/>
              </p:nvSpPr>
              <p:spPr bwMode="auto">
                <a:xfrm>
                  <a:off x="2515" y="3604"/>
                  <a:ext cx="455" cy="231"/>
                </a:xfrm>
                <a:prstGeom prst="roundRect">
                  <a:avLst>
                    <a:gd name="adj" fmla="val 431"/>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000" b="1">
                      <a:solidFill>
                        <a:srgbClr val="000000"/>
                      </a:solidFill>
                      <a:latin typeface="Verdana" pitchFamily="34" charset="0"/>
                    </a:rPr>
                    <a:t>Age</a:t>
                  </a:r>
                </a:p>
              </p:txBody>
            </p:sp>
          </p:grpSp>
        </p:grpSp>
        <p:grpSp>
          <p:nvGrpSpPr>
            <p:cNvPr id="15392" name="Group 32"/>
            <p:cNvGrpSpPr>
              <a:grpSpLocks/>
            </p:cNvGrpSpPr>
            <p:nvPr/>
          </p:nvGrpSpPr>
          <p:grpSpPr bwMode="auto">
            <a:xfrm>
              <a:off x="1328" y="3349"/>
              <a:ext cx="294" cy="194"/>
              <a:chOff x="1328" y="3349"/>
              <a:chExt cx="294" cy="194"/>
            </a:xfrm>
          </p:grpSpPr>
          <p:sp>
            <p:nvSpPr>
              <p:cNvPr id="15393" name="AutoShape 33"/>
              <p:cNvSpPr>
                <a:spLocks noChangeArrowheads="1"/>
              </p:cNvSpPr>
              <p:nvPr/>
            </p:nvSpPr>
            <p:spPr bwMode="auto">
              <a:xfrm>
                <a:off x="1328" y="3349"/>
                <a:ext cx="294" cy="195"/>
              </a:xfrm>
              <a:prstGeom prst="roundRect">
                <a:avLst>
                  <a:gd name="adj" fmla="val 514"/>
                </a:avLst>
              </a:prstGeom>
              <a:noFill/>
              <a:ln w="9525">
                <a:noFill/>
                <a:round/>
                <a:headEnd/>
                <a:tailEnd/>
              </a:ln>
            </p:spPr>
            <p:txBody>
              <a:bodyPr wrap="none" anchor="ctr"/>
              <a:lstStyle/>
              <a:p>
                <a:endParaRPr lang="en-US"/>
              </a:p>
            </p:txBody>
          </p:sp>
          <p:grpSp>
            <p:nvGrpSpPr>
              <p:cNvPr id="15394" name="Group 34"/>
              <p:cNvGrpSpPr>
                <a:grpSpLocks/>
              </p:cNvGrpSpPr>
              <p:nvPr/>
            </p:nvGrpSpPr>
            <p:grpSpPr bwMode="auto">
              <a:xfrm>
                <a:off x="1329" y="3349"/>
                <a:ext cx="293" cy="193"/>
                <a:chOff x="1329" y="3349"/>
                <a:chExt cx="293" cy="193"/>
              </a:xfrm>
            </p:grpSpPr>
            <p:sp>
              <p:nvSpPr>
                <p:cNvPr id="15395" name="AutoShape 35"/>
                <p:cNvSpPr>
                  <a:spLocks noChangeArrowheads="1"/>
                </p:cNvSpPr>
                <p:nvPr/>
              </p:nvSpPr>
              <p:spPr bwMode="auto">
                <a:xfrm>
                  <a:off x="1329" y="3349"/>
                  <a:ext cx="294" cy="194"/>
                </a:xfrm>
                <a:prstGeom prst="roundRect">
                  <a:avLst>
                    <a:gd name="adj" fmla="val 514"/>
                  </a:avLst>
                </a:prstGeom>
                <a:noFill/>
                <a:ln w="9525">
                  <a:noFill/>
                  <a:round/>
                  <a:headEnd/>
                  <a:tailEnd/>
                </a:ln>
              </p:spPr>
              <p:txBody>
                <a:bodyPr wrap="none" anchor="ctr"/>
                <a:lstStyle/>
                <a:p>
                  <a:endParaRPr lang="en-US"/>
                </a:p>
              </p:txBody>
            </p:sp>
            <p:sp>
              <p:nvSpPr>
                <p:cNvPr id="15396" name="AutoShape 36"/>
                <p:cNvSpPr>
                  <a:spLocks noChangeArrowheads="1"/>
                </p:cNvSpPr>
                <p:nvPr/>
              </p:nvSpPr>
              <p:spPr bwMode="auto">
                <a:xfrm>
                  <a:off x="1329" y="3349"/>
                  <a:ext cx="294" cy="194"/>
                </a:xfrm>
                <a:prstGeom prst="roundRect">
                  <a:avLst>
                    <a:gd name="adj" fmla="val 514"/>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Verdana" pitchFamily="34" charset="0"/>
                    </a:rPr>
                    <a:t>20</a:t>
                  </a:r>
                </a:p>
              </p:txBody>
            </p:sp>
          </p:grpSp>
        </p:grpSp>
        <p:grpSp>
          <p:nvGrpSpPr>
            <p:cNvPr id="15397" name="Group 37"/>
            <p:cNvGrpSpPr>
              <a:grpSpLocks/>
            </p:cNvGrpSpPr>
            <p:nvPr/>
          </p:nvGrpSpPr>
          <p:grpSpPr bwMode="auto">
            <a:xfrm>
              <a:off x="2378" y="3349"/>
              <a:ext cx="294" cy="194"/>
              <a:chOff x="2378" y="3349"/>
              <a:chExt cx="294" cy="194"/>
            </a:xfrm>
          </p:grpSpPr>
          <p:sp>
            <p:nvSpPr>
              <p:cNvPr id="15398" name="AutoShape 38"/>
              <p:cNvSpPr>
                <a:spLocks noChangeArrowheads="1"/>
              </p:cNvSpPr>
              <p:nvPr/>
            </p:nvSpPr>
            <p:spPr bwMode="auto">
              <a:xfrm>
                <a:off x="2378" y="3349"/>
                <a:ext cx="295" cy="195"/>
              </a:xfrm>
              <a:prstGeom prst="roundRect">
                <a:avLst>
                  <a:gd name="adj" fmla="val 514"/>
                </a:avLst>
              </a:prstGeom>
              <a:noFill/>
              <a:ln w="9525">
                <a:noFill/>
                <a:round/>
                <a:headEnd/>
                <a:tailEnd/>
              </a:ln>
            </p:spPr>
            <p:txBody>
              <a:bodyPr wrap="none" anchor="ctr"/>
              <a:lstStyle/>
              <a:p>
                <a:endParaRPr lang="en-US"/>
              </a:p>
            </p:txBody>
          </p:sp>
          <p:grpSp>
            <p:nvGrpSpPr>
              <p:cNvPr id="15399" name="Group 39"/>
              <p:cNvGrpSpPr>
                <a:grpSpLocks/>
              </p:cNvGrpSpPr>
              <p:nvPr/>
            </p:nvGrpSpPr>
            <p:grpSpPr bwMode="auto">
              <a:xfrm>
                <a:off x="2378" y="3349"/>
                <a:ext cx="294" cy="193"/>
                <a:chOff x="2378" y="3349"/>
                <a:chExt cx="294" cy="193"/>
              </a:xfrm>
            </p:grpSpPr>
            <p:sp>
              <p:nvSpPr>
                <p:cNvPr id="15400" name="AutoShape 40"/>
                <p:cNvSpPr>
                  <a:spLocks noChangeArrowheads="1"/>
                </p:cNvSpPr>
                <p:nvPr/>
              </p:nvSpPr>
              <p:spPr bwMode="auto">
                <a:xfrm>
                  <a:off x="2378" y="3349"/>
                  <a:ext cx="295" cy="194"/>
                </a:xfrm>
                <a:prstGeom prst="roundRect">
                  <a:avLst>
                    <a:gd name="adj" fmla="val 514"/>
                  </a:avLst>
                </a:prstGeom>
                <a:noFill/>
                <a:ln w="9525">
                  <a:noFill/>
                  <a:round/>
                  <a:headEnd/>
                  <a:tailEnd/>
                </a:ln>
              </p:spPr>
              <p:txBody>
                <a:bodyPr wrap="none" anchor="ctr"/>
                <a:lstStyle/>
                <a:p>
                  <a:endParaRPr lang="en-US"/>
                </a:p>
              </p:txBody>
            </p:sp>
            <p:sp>
              <p:nvSpPr>
                <p:cNvPr id="15401" name="AutoShape 41"/>
                <p:cNvSpPr>
                  <a:spLocks noChangeArrowheads="1"/>
                </p:cNvSpPr>
                <p:nvPr/>
              </p:nvSpPr>
              <p:spPr bwMode="auto">
                <a:xfrm>
                  <a:off x="2378" y="3349"/>
                  <a:ext cx="295" cy="194"/>
                </a:xfrm>
                <a:prstGeom prst="roundRect">
                  <a:avLst>
                    <a:gd name="adj" fmla="val 514"/>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Verdana" pitchFamily="34" charset="0"/>
                    </a:rPr>
                    <a:t>30</a:t>
                  </a:r>
                </a:p>
              </p:txBody>
            </p:sp>
          </p:grpSp>
        </p:grpSp>
        <p:grpSp>
          <p:nvGrpSpPr>
            <p:cNvPr id="15402" name="Group 42"/>
            <p:cNvGrpSpPr>
              <a:grpSpLocks/>
            </p:cNvGrpSpPr>
            <p:nvPr/>
          </p:nvGrpSpPr>
          <p:grpSpPr bwMode="auto">
            <a:xfrm>
              <a:off x="1876" y="3349"/>
              <a:ext cx="294" cy="194"/>
              <a:chOff x="1876" y="3349"/>
              <a:chExt cx="294" cy="194"/>
            </a:xfrm>
          </p:grpSpPr>
          <p:sp>
            <p:nvSpPr>
              <p:cNvPr id="15403" name="AutoShape 43"/>
              <p:cNvSpPr>
                <a:spLocks noChangeArrowheads="1"/>
              </p:cNvSpPr>
              <p:nvPr/>
            </p:nvSpPr>
            <p:spPr bwMode="auto">
              <a:xfrm>
                <a:off x="1876" y="3349"/>
                <a:ext cx="294" cy="195"/>
              </a:xfrm>
              <a:prstGeom prst="roundRect">
                <a:avLst>
                  <a:gd name="adj" fmla="val 514"/>
                </a:avLst>
              </a:prstGeom>
              <a:noFill/>
              <a:ln w="9525">
                <a:noFill/>
                <a:round/>
                <a:headEnd/>
                <a:tailEnd/>
              </a:ln>
            </p:spPr>
            <p:txBody>
              <a:bodyPr wrap="none" anchor="ctr"/>
              <a:lstStyle/>
              <a:p>
                <a:endParaRPr lang="en-US"/>
              </a:p>
            </p:txBody>
          </p:sp>
          <p:grpSp>
            <p:nvGrpSpPr>
              <p:cNvPr id="15404" name="Group 44"/>
              <p:cNvGrpSpPr>
                <a:grpSpLocks/>
              </p:cNvGrpSpPr>
              <p:nvPr/>
            </p:nvGrpSpPr>
            <p:grpSpPr bwMode="auto">
              <a:xfrm>
                <a:off x="1877" y="3349"/>
                <a:ext cx="293" cy="193"/>
                <a:chOff x="1877" y="3349"/>
                <a:chExt cx="293" cy="193"/>
              </a:xfrm>
            </p:grpSpPr>
            <p:sp>
              <p:nvSpPr>
                <p:cNvPr id="15405" name="AutoShape 45"/>
                <p:cNvSpPr>
                  <a:spLocks noChangeArrowheads="1"/>
                </p:cNvSpPr>
                <p:nvPr/>
              </p:nvSpPr>
              <p:spPr bwMode="auto">
                <a:xfrm>
                  <a:off x="1877" y="3349"/>
                  <a:ext cx="294" cy="194"/>
                </a:xfrm>
                <a:prstGeom prst="roundRect">
                  <a:avLst>
                    <a:gd name="adj" fmla="val 514"/>
                  </a:avLst>
                </a:prstGeom>
                <a:noFill/>
                <a:ln w="9525">
                  <a:noFill/>
                  <a:round/>
                  <a:headEnd/>
                  <a:tailEnd/>
                </a:ln>
              </p:spPr>
              <p:txBody>
                <a:bodyPr wrap="none" anchor="ctr"/>
                <a:lstStyle/>
                <a:p>
                  <a:endParaRPr lang="en-US"/>
                </a:p>
              </p:txBody>
            </p:sp>
            <p:sp>
              <p:nvSpPr>
                <p:cNvPr id="15406" name="AutoShape 46"/>
                <p:cNvSpPr>
                  <a:spLocks noChangeArrowheads="1"/>
                </p:cNvSpPr>
                <p:nvPr/>
              </p:nvSpPr>
              <p:spPr bwMode="auto">
                <a:xfrm>
                  <a:off x="1877" y="3349"/>
                  <a:ext cx="294" cy="194"/>
                </a:xfrm>
                <a:prstGeom prst="roundRect">
                  <a:avLst>
                    <a:gd name="adj" fmla="val 514"/>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Verdana" pitchFamily="34" charset="0"/>
                    </a:rPr>
                    <a:t>25</a:t>
                  </a:r>
                </a:p>
              </p:txBody>
            </p:sp>
          </p:grpSp>
        </p:grpSp>
        <p:grpSp>
          <p:nvGrpSpPr>
            <p:cNvPr id="15407" name="Group 47"/>
            <p:cNvGrpSpPr>
              <a:grpSpLocks/>
            </p:cNvGrpSpPr>
            <p:nvPr/>
          </p:nvGrpSpPr>
          <p:grpSpPr bwMode="auto">
            <a:xfrm>
              <a:off x="2881" y="3349"/>
              <a:ext cx="294" cy="194"/>
              <a:chOff x="2881" y="3349"/>
              <a:chExt cx="294" cy="194"/>
            </a:xfrm>
          </p:grpSpPr>
          <p:sp>
            <p:nvSpPr>
              <p:cNvPr id="15408" name="AutoShape 48"/>
              <p:cNvSpPr>
                <a:spLocks noChangeArrowheads="1"/>
              </p:cNvSpPr>
              <p:nvPr/>
            </p:nvSpPr>
            <p:spPr bwMode="auto">
              <a:xfrm>
                <a:off x="2881" y="3349"/>
                <a:ext cx="295" cy="195"/>
              </a:xfrm>
              <a:prstGeom prst="roundRect">
                <a:avLst>
                  <a:gd name="adj" fmla="val 514"/>
                </a:avLst>
              </a:prstGeom>
              <a:noFill/>
              <a:ln w="9525">
                <a:noFill/>
                <a:round/>
                <a:headEnd/>
                <a:tailEnd/>
              </a:ln>
            </p:spPr>
            <p:txBody>
              <a:bodyPr wrap="none" anchor="ctr"/>
              <a:lstStyle/>
              <a:p>
                <a:endParaRPr lang="en-US"/>
              </a:p>
            </p:txBody>
          </p:sp>
          <p:grpSp>
            <p:nvGrpSpPr>
              <p:cNvPr id="15409" name="Group 49"/>
              <p:cNvGrpSpPr>
                <a:grpSpLocks/>
              </p:cNvGrpSpPr>
              <p:nvPr/>
            </p:nvGrpSpPr>
            <p:grpSpPr bwMode="auto">
              <a:xfrm>
                <a:off x="2881" y="3349"/>
                <a:ext cx="294" cy="193"/>
                <a:chOff x="2881" y="3349"/>
                <a:chExt cx="294" cy="193"/>
              </a:xfrm>
            </p:grpSpPr>
            <p:sp>
              <p:nvSpPr>
                <p:cNvPr id="15410" name="AutoShape 50"/>
                <p:cNvSpPr>
                  <a:spLocks noChangeArrowheads="1"/>
                </p:cNvSpPr>
                <p:nvPr/>
              </p:nvSpPr>
              <p:spPr bwMode="auto">
                <a:xfrm>
                  <a:off x="2881" y="3349"/>
                  <a:ext cx="295" cy="194"/>
                </a:xfrm>
                <a:prstGeom prst="roundRect">
                  <a:avLst>
                    <a:gd name="adj" fmla="val 514"/>
                  </a:avLst>
                </a:prstGeom>
                <a:noFill/>
                <a:ln w="9525">
                  <a:noFill/>
                  <a:round/>
                  <a:headEnd/>
                  <a:tailEnd/>
                </a:ln>
              </p:spPr>
              <p:txBody>
                <a:bodyPr wrap="none" anchor="ctr"/>
                <a:lstStyle/>
                <a:p>
                  <a:endParaRPr lang="en-US"/>
                </a:p>
              </p:txBody>
            </p:sp>
            <p:sp>
              <p:nvSpPr>
                <p:cNvPr id="15411" name="AutoShape 51"/>
                <p:cNvSpPr>
                  <a:spLocks noChangeArrowheads="1"/>
                </p:cNvSpPr>
                <p:nvPr/>
              </p:nvSpPr>
              <p:spPr bwMode="auto">
                <a:xfrm>
                  <a:off x="2881" y="3349"/>
                  <a:ext cx="295" cy="194"/>
                </a:xfrm>
                <a:prstGeom prst="roundRect">
                  <a:avLst>
                    <a:gd name="adj" fmla="val 514"/>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Verdana" pitchFamily="34" charset="0"/>
                    </a:rPr>
                    <a:t>35</a:t>
                  </a:r>
                </a:p>
              </p:txBody>
            </p:sp>
          </p:grpSp>
        </p:grpSp>
        <p:grpSp>
          <p:nvGrpSpPr>
            <p:cNvPr id="15412" name="Group 52"/>
            <p:cNvGrpSpPr>
              <a:grpSpLocks/>
            </p:cNvGrpSpPr>
            <p:nvPr/>
          </p:nvGrpSpPr>
          <p:grpSpPr bwMode="auto">
            <a:xfrm>
              <a:off x="3931" y="3349"/>
              <a:ext cx="294" cy="194"/>
              <a:chOff x="3931" y="3349"/>
              <a:chExt cx="294" cy="194"/>
            </a:xfrm>
          </p:grpSpPr>
          <p:sp>
            <p:nvSpPr>
              <p:cNvPr id="15413" name="AutoShape 53"/>
              <p:cNvSpPr>
                <a:spLocks noChangeArrowheads="1"/>
              </p:cNvSpPr>
              <p:nvPr/>
            </p:nvSpPr>
            <p:spPr bwMode="auto">
              <a:xfrm>
                <a:off x="3931" y="3349"/>
                <a:ext cx="295" cy="195"/>
              </a:xfrm>
              <a:prstGeom prst="roundRect">
                <a:avLst>
                  <a:gd name="adj" fmla="val 514"/>
                </a:avLst>
              </a:prstGeom>
              <a:noFill/>
              <a:ln w="9525">
                <a:noFill/>
                <a:round/>
                <a:headEnd/>
                <a:tailEnd/>
              </a:ln>
            </p:spPr>
            <p:txBody>
              <a:bodyPr wrap="none" anchor="ctr"/>
              <a:lstStyle/>
              <a:p>
                <a:endParaRPr lang="en-US"/>
              </a:p>
            </p:txBody>
          </p:sp>
          <p:grpSp>
            <p:nvGrpSpPr>
              <p:cNvPr id="15414" name="Group 54"/>
              <p:cNvGrpSpPr>
                <a:grpSpLocks/>
              </p:cNvGrpSpPr>
              <p:nvPr/>
            </p:nvGrpSpPr>
            <p:grpSpPr bwMode="auto">
              <a:xfrm>
                <a:off x="3931" y="3349"/>
                <a:ext cx="294" cy="193"/>
                <a:chOff x="3931" y="3349"/>
                <a:chExt cx="294" cy="193"/>
              </a:xfrm>
            </p:grpSpPr>
            <p:sp>
              <p:nvSpPr>
                <p:cNvPr id="15415" name="AutoShape 55"/>
                <p:cNvSpPr>
                  <a:spLocks noChangeArrowheads="1"/>
                </p:cNvSpPr>
                <p:nvPr/>
              </p:nvSpPr>
              <p:spPr bwMode="auto">
                <a:xfrm>
                  <a:off x="3931" y="3349"/>
                  <a:ext cx="295" cy="194"/>
                </a:xfrm>
                <a:prstGeom prst="roundRect">
                  <a:avLst>
                    <a:gd name="adj" fmla="val 514"/>
                  </a:avLst>
                </a:prstGeom>
                <a:noFill/>
                <a:ln w="9525">
                  <a:noFill/>
                  <a:round/>
                  <a:headEnd/>
                  <a:tailEnd/>
                </a:ln>
              </p:spPr>
              <p:txBody>
                <a:bodyPr wrap="none" anchor="ctr"/>
                <a:lstStyle/>
                <a:p>
                  <a:endParaRPr lang="en-US"/>
                </a:p>
              </p:txBody>
            </p:sp>
            <p:sp>
              <p:nvSpPr>
                <p:cNvPr id="15416" name="AutoShape 56"/>
                <p:cNvSpPr>
                  <a:spLocks noChangeArrowheads="1"/>
                </p:cNvSpPr>
                <p:nvPr/>
              </p:nvSpPr>
              <p:spPr bwMode="auto">
                <a:xfrm>
                  <a:off x="3931" y="3349"/>
                  <a:ext cx="295" cy="194"/>
                </a:xfrm>
                <a:prstGeom prst="roundRect">
                  <a:avLst>
                    <a:gd name="adj" fmla="val 514"/>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Verdana" pitchFamily="34" charset="0"/>
                    </a:rPr>
                    <a:t>45</a:t>
                  </a:r>
                </a:p>
              </p:txBody>
            </p:sp>
          </p:grpSp>
        </p:grpSp>
        <p:grpSp>
          <p:nvGrpSpPr>
            <p:cNvPr id="15417" name="Group 57"/>
            <p:cNvGrpSpPr>
              <a:grpSpLocks/>
            </p:cNvGrpSpPr>
            <p:nvPr/>
          </p:nvGrpSpPr>
          <p:grpSpPr bwMode="auto">
            <a:xfrm>
              <a:off x="3428" y="3349"/>
              <a:ext cx="294" cy="194"/>
              <a:chOff x="3428" y="3349"/>
              <a:chExt cx="294" cy="194"/>
            </a:xfrm>
          </p:grpSpPr>
          <p:sp>
            <p:nvSpPr>
              <p:cNvPr id="15418" name="AutoShape 58"/>
              <p:cNvSpPr>
                <a:spLocks noChangeArrowheads="1"/>
              </p:cNvSpPr>
              <p:nvPr/>
            </p:nvSpPr>
            <p:spPr bwMode="auto">
              <a:xfrm>
                <a:off x="3428" y="3349"/>
                <a:ext cx="295" cy="195"/>
              </a:xfrm>
              <a:prstGeom prst="roundRect">
                <a:avLst>
                  <a:gd name="adj" fmla="val 514"/>
                </a:avLst>
              </a:prstGeom>
              <a:noFill/>
              <a:ln w="9525">
                <a:noFill/>
                <a:round/>
                <a:headEnd/>
                <a:tailEnd/>
              </a:ln>
            </p:spPr>
            <p:txBody>
              <a:bodyPr wrap="none" anchor="ctr"/>
              <a:lstStyle/>
              <a:p>
                <a:endParaRPr lang="en-US"/>
              </a:p>
            </p:txBody>
          </p:sp>
          <p:grpSp>
            <p:nvGrpSpPr>
              <p:cNvPr id="15419" name="Group 59"/>
              <p:cNvGrpSpPr>
                <a:grpSpLocks/>
              </p:cNvGrpSpPr>
              <p:nvPr/>
            </p:nvGrpSpPr>
            <p:grpSpPr bwMode="auto">
              <a:xfrm>
                <a:off x="3428" y="3349"/>
                <a:ext cx="294" cy="193"/>
                <a:chOff x="3428" y="3349"/>
                <a:chExt cx="294" cy="193"/>
              </a:xfrm>
            </p:grpSpPr>
            <p:sp>
              <p:nvSpPr>
                <p:cNvPr id="15420" name="AutoShape 60"/>
                <p:cNvSpPr>
                  <a:spLocks noChangeArrowheads="1"/>
                </p:cNvSpPr>
                <p:nvPr/>
              </p:nvSpPr>
              <p:spPr bwMode="auto">
                <a:xfrm>
                  <a:off x="3428" y="3349"/>
                  <a:ext cx="295" cy="194"/>
                </a:xfrm>
                <a:prstGeom prst="roundRect">
                  <a:avLst>
                    <a:gd name="adj" fmla="val 514"/>
                  </a:avLst>
                </a:prstGeom>
                <a:noFill/>
                <a:ln w="9525">
                  <a:noFill/>
                  <a:round/>
                  <a:headEnd/>
                  <a:tailEnd/>
                </a:ln>
              </p:spPr>
              <p:txBody>
                <a:bodyPr wrap="none" anchor="ctr"/>
                <a:lstStyle/>
                <a:p>
                  <a:endParaRPr lang="en-US"/>
                </a:p>
              </p:txBody>
            </p:sp>
            <p:sp>
              <p:nvSpPr>
                <p:cNvPr id="15421" name="AutoShape 61"/>
                <p:cNvSpPr>
                  <a:spLocks noChangeArrowheads="1"/>
                </p:cNvSpPr>
                <p:nvPr/>
              </p:nvSpPr>
              <p:spPr bwMode="auto">
                <a:xfrm>
                  <a:off x="3428" y="3349"/>
                  <a:ext cx="295" cy="194"/>
                </a:xfrm>
                <a:prstGeom prst="roundRect">
                  <a:avLst>
                    <a:gd name="adj" fmla="val 514"/>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Verdana" pitchFamily="34" charset="0"/>
                    </a:rPr>
                    <a:t>40</a:t>
                  </a:r>
                </a:p>
              </p:txBody>
            </p:sp>
          </p:grpSp>
        </p:grpSp>
        <p:sp>
          <p:nvSpPr>
            <p:cNvPr id="15422" name="Line 62"/>
            <p:cNvSpPr>
              <a:spLocks noChangeShapeType="1"/>
            </p:cNvSpPr>
            <p:nvPr/>
          </p:nvSpPr>
          <p:spPr bwMode="auto">
            <a:xfrm>
              <a:off x="1032" y="3300"/>
              <a:ext cx="3484" cy="1"/>
            </a:xfrm>
            <a:prstGeom prst="line">
              <a:avLst/>
            </a:prstGeom>
            <a:noFill/>
            <a:ln w="9525">
              <a:noFill/>
              <a:round/>
              <a:headEnd/>
              <a:tailEnd/>
            </a:ln>
          </p:spPr>
          <p:txBody>
            <a:bodyPr/>
            <a:lstStyle/>
            <a:p>
              <a:endParaRPr lang="en-US"/>
            </a:p>
          </p:txBody>
        </p:sp>
        <p:sp>
          <p:nvSpPr>
            <p:cNvPr id="15423" name="Line 63"/>
            <p:cNvSpPr>
              <a:spLocks noChangeShapeType="1"/>
            </p:cNvSpPr>
            <p:nvPr/>
          </p:nvSpPr>
          <p:spPr bwMode="auto">
            <a:xfrm>
              <a:off x="984" y="3280"/>
              <a:ext cx="3791" cy="1"/>
            </a:xfrm>
            <a:prstGeom prst="line">
              <a:avLst/>
            </a:prstGeom>
            <a:noFill/>
            <a:ln w="9525">
              <a:noFill/>
              <a:round/>
              <a:headEnd/>
              <a:tailEnd/>
            </a:ln>
          </p:spPr>
          <p:txBody>
            <a:bodyPr/>
            <a:lstStyle/>
            <a:p>
              <a:endParaRPr lang="en-US"/>
            </a:p>
          </p:txBody>
        </p:sp>
        <p:sp>
          <p:nvSpPr>
            <p:cNvPr id="15424" name="Line 64"/>
            <p:cNvSpPr>
              <a:spLocks noChangeShapeType="1"/>
            </p:cNvSpPr>
            <p:nvPr/>
          </p:nvSpPr>
          <p:spPr bwMode="auto">
            <a:xfrm>
              <a:off x="984" y="3280"/>
              <a:ext cx="3791" cy="1"/>
            </a:xfrm>
            <a:prstGeom prst="line">
              <a:avLst/>
            </a:prstGeom>
            <a:noFill/>
            <a:ln w="9525">
              <a:noFill/>
              <a:round/>
              <a:headEnd/>
              <a:tailEnd/>
            </a:ln>
          </p:spPr>
          <p:txBody>
            <a:bodyPr/>
            <a:lstStyle/>
            <a:p>
              <a:endParaRPr lang="en-US"/>
            </a:p>
          </p:txBody>
        </p:sp>
        <p:grpSp>
          <p:nvGrpSpPr>
            <p:cNvPr id="15425" name="Group 65"/>
            <p:cNvGrpSpPr>
              <a:grpSpLocks/>
            </p:cNvGrpSpPr>
            <p:nvPr/>
          </p:nvGrpSpPr>
          <p:grpSpPr bwMode="auto">
            <a:xfrm>
              <a:off x="1010" y="1600"/>
              <a:ext cx="3645" cy="1679"/>
              <a:chOff x="1010" y="1600"/>
              <a:chExt cx="3645" cy="1679"/>
            </a:xfrm>
          </p:grpSpPr>
          <p:sp>
            <p:nvSpPr>
              <p:cNvPr id="15426" name="Line 66"/>
              <p:cNvSpPr>
                <a:spLocks noChangeShapeType="1"/>
              </p:cNvSpPr>
              <p:nvPr/>
            </p:nvSpPr>
            <p:spPr bwMode="auto">
              <a:xfrm>
                <a:off x="1010" y="3278"/>
                <a:ext cx="3646" cy="1"/>
              </a:xfrm>
              <a:prstGeom prst="line">
                <a:avLst/>
              </a:prstGeom>
              <a:noFill/>
              <a:ln w="76320">
                <a:solidFill>
                  <a:srgbClr val="FF0000"/>
                </a:solidFill>
                <a:round/>
                <a:headEnd/>
                <a:tailEnd type="triangle" w="med" len="med"/>
              </a:ln>
            </p:spPr>
            <p:txBody>
              <a:bodyPr/>
              <a:lstStyle/>
              <a:p>
                <a:endParaRPr lang="en-US"/>
              </a:p>
            </p:txBody>
          </p:sp>
          <p:sp>
            <p:nvSpPr>
              <p:cNvPr id="15427" name="Line 67"/>
              <p:cNvSpPr>
                <a:spLocks noChangeShapeType="1"/>
              </p:cNvSpPr>
              <p:nvPr/>
            </p:nvSpPr>
            <p:spPr bwMode="auto">
              <a:xfrm flipV="1">
                <a:off x="1032" y="1599"/>
                <a:ext cx="1" cy="1682"/>
              </a:xfrm>
              <a:prstGeom prst="line">
                <a:avLst/>
              </a:prstGeom>
              <a:noFill/>
              <a:ln w="76320">
                <a:solidFill>
                  <a:srgbClr val="FF0000"/>
                </a:solidFill>
                <a:round/>
                <a:headEnd/>
                <a:tailEnd type="triangle" w="med" len="med"/>
              </a:ln>
            </p:spPr>
            <p:txBody>
              <a:bodyPr/>
              <a:lstStyle/>
              <a:p>
                <a:endParaRPr lang="en-US"/>
              </a:p>
            </p:txBody>
          </p:sp>
        </p:grpSp>
        <p:grpSp>
          <p:nvGrpSpPr>
            <p:cNvPr id="15428" name="Group 68"/>
            <p:cNvGrpSpPr>
              <a:grpSpLocks/>
            </p:cNvGrpSpPr>
            <p:nvPr/>
          </p:nvGrpSpPr>
          <p:grpSpPr bwMode="auto">
            <a:xfrm>
              <a:off x="1294" y="1587"/>
              <a:ext cx="904" cy="212"/>
              <a:chOff x="1294" y="1587"/>
              <a:chExt cx="904" cy="212"/>
            </a:xfrm>
          </p:grpSpPr>
          <p:sp>
            <p:nvSpPr>
              <p:cNvPr id="15429" name="AutoShape 69"/>
              <p:cNvSpPr>
                <a:spLocks noChangeArrowheads="1"/>
              </p:cNvSpPr>
              <p:nvPr/>
            </p:nvSpPr>
            <p:spPr bwMode="auto">
              <a:xfrm>
                <a:off x="1294" y="1587"/>
                <a:ext cx="904" cy="213"/>
              </a:xfrm>
              <a:prstGeom prst="roundRect">
                <a:avLst>
                  <a:gd name="adj" fmla="val 468"/>
                </a:avLst>
              </a:prstGeom>
              <a:noFill/>
              <a:ln w="9525">
                <a:noFill/>
                <a:round/>
                <a:headEnd/>
                <a:tailEnd/>
              </a:ln>
            </p:spPr>
            <p:txBody>
              <a:bodyPr wrap="none" anchor="ctr"/>
              <a:lstStyle/>
              <a:p>
                <a:endParaRPr lang="en-US"/>
              </a:p>
            </p:txBody>
          </p:sp>
          <p:grpSp>
            <p:nvGrpSpPr>
              <p:cNvPr id="15430" name="Group 70"/>
              <p:cNvGrpSpPr>
                <a:grpSpLocks/>
              </p:cNvGrpSpPr>
              <p:nvPr/>
            </p:nvGrpSpPr>
            <p:grpSpPr bwMode="auto">
              <a:xfrm>
                <a:off x="1295" y="1587"/>
                <a:ext cx="903" cy="212"/>
                <a:chOff x="1295" y="1587"/>
                <a:chExt cx="903" cy="212"/>
              </a:xfrm>
            </p:grpSpPr>
            <p:sp>
              <p:nvSpPr>
                <p:cNvPr id="15431" name="AutoShape 71"/>
                <p:cNvSpPr>
                  <a:spLocks noChangeArrowheads="1"/>
                </p:cNvSpPr>
                <p:nvPr/>
              </p:nvSpPr>
              <p:spPr bwMode="auto">
                <a:xfrm>
                  <a:off x="1295" y="1587"/>
                  <a:ext cx="904" cy="213"/>
                </a:xfrm>
                <a:prstGeom prst="roundRect">
                  <a:avLst>
                    <a:gd name="adj" fmla="val 468"/>
                  </a:avLst>
                </a:prstGeom>
                <a:noFill/>
                <a:ln w="9525">
                  <a:noFill/>
                  <a:round/>
                  <a:headEnd/>
                  <a:tailEnd/>
                </a:ln>
              </p:spPr>
              <p:txBody>
                <a:bodyPr wrap="none" anchor="ctr"/>
                <a:lstStyle/>
                <a:p>
                  <a:endParaRPr lang="en-US"/>
                </a:p>
              </p:txBody>
            </p:sp>
            <p:sp>
              <p:nvSpPr>
                <p:cNvPr id="15432" name="AutoShape 72"/>
                <p:cNvSpPr>
                  <a:spLocks noChangeArrowheads="1"/>
                </p:cNvSpPr>
                <p:nvPr/>
              </p:nvSpPr>
              <p:spPr bwMode="auto">
                <a:xfrm>
                  <a:off x="1295" y="1587"/>
                  <a:ext cx="904" cy="213"/>
                </a:xfrm>
                <a:prstGeom prst="roundRect">
                  <a:avLst>
                    <a:gd name="adj" fmla="val 468"/>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rgbClr val="000000"/>
                      </a:solidFill>
                      <a:latin typeface="Verdana" pitchFamily="34" charset="0"/>
                    </a:rPr>
                    <a:t>Flexibility</a:t>
                  </a:r>
                </a:p>
              </p:txBody>
            </p:sp>
          </p:grpSp>
        </p:grpSp>
        <p:grpSp>
          <p:nvGrpSpPr>
            <p:cNvPr id="15433" name="Group 73"/>
            <p:cNvGrpSpPr>
              <a:grpSpLocks/>
            </p:cNvGrpSpPr>
            <p:nvPr/>
          </p:nvGrpSpPr>
          <p:grpSpPr bwMode="auto">
            <a:xfrm>
              <a:off x="1577" y="1937"/>
              <a:ext cx="2668" cy="1196"/>
              <a:chOff x="1577" y="1937"/>
              <a:chExt cx="2668" cy="1196"/>
            </a:xfrm>
          </p:grpSpPr>
          <p:sp>
            <p:nvSpPr>
              <p:cNvPr id="15434" name="AutoShape 74"/>
              <p:cNvSpPr>
                <a:spLocks noChangeArrowheads="1"/>
              </p:cNvSpPr>
              <p:nvPr/>
            </p:nvSpPr>
            <p:spPr bwMode="auto">
              <a:xfrm>
                <a:off x="1577" y="1937"/>
                <a:ext cx="2664" cy="1197"/>
              </a:xfrm>
              <a:prstGeom prst="roundRect">
                <a:avLst>
                  <a:gd name="adj" fmla="val 83"/>
                </a:avLst>
              </a:prstGeom>
              <a:noFill/>
              <a:ln w="9525">
                <a:noFill/>
                <a:round/>
                <a:headEnd/>
                <a:tailEnd/>
              </a:ln>
            </p:spPr>
            <p:txBody>
              <a:bodyPr wrap="none" anchor="ctr"/>
              <a:lstStyle/>
              <a:p>
                <a:endParaRPr lang="en-US"/>
              </a:p>
            </p:txBody>
          </p:sp>
          <p:sp>
            <p:nvSpPr>
              <p:cNvPr id="15435" name="Freeform 75"/>
              <p:cNvSpPr>
                <a:spLocks noChangeArrowheads="1"/>
              </p:cNvSpPr>
              <p:nvPr/>
            </p:nvSpPr>
            <p:spPr bwMode="auto">
              <a:xfrm>
                <a:off x="1577" y="1951"/>
                <a:ext cx="2669" cy="1183"/>
              </a:xfrm>
              <a:custGeom>
                <a:avLst/>
                <a:gdLst/>
                <a:ahLst/>
                <a:cxnLst>
                  <a:cxn ang="0">
                    <a:pos x="0" y="0"/>
                  </a:cxn>
                  <a:cxn ang="0">
                    <a:pos x="6" y="133"/>
                  </a:cxn>
                  <a:cxn ang="0">
                    <a:pos x="21" y="266"/>
                  </a:cxn>
                  <a:cxn ang="0">
                    <a:pos x="42" y="398"/>
                  </a:cxn>
                  <a:cxn ang="0">
                    <a:pos x="71" y="530"/>
                  </a:cxn>
                  <a:cxn ang="0">
                    <a:pos x="108" y="660"/>
                  </a:cxn>
                  <a:cxn ang="0">
                    <a:pos x="152" y="792"/>
                  </a:cxn>
                  <a:cxn ang="0">
                    <a:pos x="203" y="922"/>
                  </a:cxn>
                  <a:cxn ang="0">
                    <a:pos x="261" y="1053"/>
                  </a:cxn>
                  <a:cxn ang="0">
                    <a:pos x="327" y="1182"/>
                  </a:cxn>
                  <a:cxn ang="0">
                    <a:pos x="400" y="1311"/>
                  </a:cxn>
                  <a:cxn ang="0">
                    <a:pos x="481" y="1439"/>
                  </a:cxn>
                  <a:cxn ang="0">
                    <a:pos x="568" y="1566"/>
                  </a:cxn>
                  <a:cxn ang="0">
                    <a:pos x="663" y="1692"/>
                  </a:cxn>
                  <a:cxn ang="0">
                    <a:pos x="764" y="1816"/>
                  </a:cxn>
                  <a:cxn ang="0">
                    <a:pos x="873" y="1938"/>
                  </a:cxn>
                  <a:cxn ang="0">
                    <a:pos x="989" y="2060"/>
                  </a:cxn>
                  <a:cxn ang="0">
                    <a:pos x="1111" y="2181"/>
                  </a:cxn>
                  <a:cxn ang="0">
                    <a:pos x="1240" y="2301"/>
                  </a:cxn>
                  <a:cxn ang="0">
                    <a:pos x="1376" y="2419"/>
                  </a:cxn>
                  <a:cxn ang="0">
                    <a:pos x="1517" y="2535"/>
                  </a:cxn>
                  <a:cxn ang="0">
                    <a:pos x="1665" y="2650"/>
                  </a:cxn>
                  <a:cxn ang="0">
                    <a:pos x="1821" y="2763"/>
                  </a:cxn>
                  <a:cxn ang="0">
                    <a:pos x="1983" y="2875"/>
                  </a:cxn>
                  <a:cxn ang="0">
                    <a:pos x="2150" y="2984"/>
                  </a:cxn>
                  <a:cxn ang="0">
                    <a:pos x="2324" y="3092"/>
                  </a:cxn>
                  <a:cxn ang="0">
                    <a:pos x="2504" y="3198"/>
                  </a:cxn>
                  <a:cxn ang="0">
                    <a:pos x="2690" y="3299"/>
                  </a:cxn>
                  <a:cxn ang="0">
                    <a:pos x="2882" y="3400"/>
                  </a:cxn>
                  <a:cxn ang="0">
                    <a:pos x="3078" y="3500"/>
                  </a:cxn>
                  <a:cxn ang="0">
                    <a:pos x="3281" y="3597"/>
                  </a:cxn>
                  <a:cxn ang="0">
                    <a:pos x="3489" y="3691"/>
                  </a:cxn>
                  <a:cxn ang="0">
                    <a:pos x="3702" y="3783"/>
                  </a:cxn>
                  <a:cxn ang="0">
                    <a:pos x="3920" y="3873"/>
                  </a:cxn>
                  <a:cxn ang="0">
                    <a:pos x="4144" y="3961"/>
                  </a:cxn>
                  <a:cxn ang="0">
                    <a:pos x="4372" y="4045"/>
                  </a:cxn>
                  <a:cxn ang="0">
                    <a:pos x="4604" y="4128"/>
                  </a:cxn>
                  <a:cxn ang="0">
                    <a:pos x="4841" y="4207"/>
                  </a:cxn>
                  <a:cxn ang="0">
                    <a:pos x="5083" y="4284"/>
                  </a:cxn>
                  <a:cxn ang="0">
                    <a:pos x="5329" y="4358"/>
                  </a:cxn>
                  <a:cxn ang="0">
                    <a:pos x="5580" y="4429"/>
                  </a:cxn>
                  <a:cxn ang="0">
                    <a:pos x="5833" y="4498"/>
                  </a:cxn>
                  <a:cxn ang="0">
                    <a:pos x="6092" y="4561"/>
                  </a:cxn>
                  <a:cxn ang="0">
                    <a:pos x="6353" y="4624"/>
                  </a:cxn>
                  <a:cxn ang="0">
                    <a:pos x="6617" y="4684"/>
                  </a:cxn>
                  <a:cxn ang="0">
                    <a:pos x="6886" y="4740"/>
                  </a:cxn>
                  <a:cxn ang="0">
                    <a:pos x="7156" y="4794"/>
                  </a:cxn>
                  <a:cxn ang="0">
                    <a:pos x="7430" y="4844"/>
                  </a:cxn>
                  <a:cxn ang="0">
                    <a:pos x="7707" y="4892"/>
                  </a:cxn>
                  <a:cxn ang="0">
                    <a:pos x="7986" y="4936"/>
                  </a:cxn>
                  <a:cxn ang="0">
                    <a:pos x="8268" y="4977"/>
                  </a:cxn>
                  <a:cxn ang="0">
                    <a:pos x="8552" y="5015"/>
                  </a:cxn>
                  <a:cxn ang="0">
                    <a:pos x="8838" y="5050"/>
                  </a:cxn>
                  <a:cxn ang="0">
                    <a:pos x="9126" y="5081"/>
                  </a:cxn>
                  <a:cxn ang="0">
                    <a:pos x="9416" y="5109"/>
                  </a:cxn>
                  <a:cxn ang="0">
                    <a:pos x="9707" y="5134"/>
                  </a:cxn>
                  <a:cxn ang="0">
                    <a:pos x="9999" y="5156"/>
                  </a:cxn>
                  <a:cxn ang="0">
                    <a:pos x="10293" y="5174"/>
                  </a:cxn>
                  <a:cxn ang="0">
                    <a:pos x="10587" y="5189"/>
                  </a:cxn>
                  <a:cxn ang="0">
                    <a:pos x="10882" y="5201"/>
                  </a:cxn>
                  <a:cxn ang="0">
                    <a:pos x="11177" y="5209"/>
                  </a:cxn>
                  <a:cxn ang="0">
                    <a:pos x="11474" y="5214"/>
                  </a:cxn>
                  <a:cxn ang="0">
                    <a:pos x="11770" y="5216"/>
                  </a:cxn>
                </a:cxnLst>
                <a:rect l="0" t="0" r="r" b="b"/>
                <a:pathLst>
                  <a:path w="11771" h="5217">
                    <a:moveTo>
                      <a:pt x="0" y="0"/>
                    </a:moveTo>
                    <a:lnTo>
                      <a:pt x="6" y="133"/>
                    </a:lnTo>
                    <a:lnTo>
                      <a:pt x="21" y="266"/>
                    </a:lnTo>
                    <a:lnTo>
                      <a:pt x="42" y="398"/>
                    </a:lnTo>
                    <a:lnTo>
                      <a:pt x="71" y="530"/>
                    </a:lnTo>
                    <a:lnTo>
                      <a:pt x="108" y="660"/>
                    </a:lnTo>
                    <a:lnTo>
                      <a:pt x="152" y="792"/>
                    </a:lnTo>
                    <a:lnTo>
                      <a:pt x="203" y="922"/>
                    </a:lnTo>
                    <a:lnTo>
                      <a:pt x="261" y="1053"/>
                    </a:lnTo>
                    <a:lnTo>
                      <a:pt x="327" y="1182"/>
                    </a:lnTo>
                    <a:lnTo>
                      <a:pt x="400" y="1311"/>
                    </a:lnTo>
                    <a:lnTo>
                      <a:pt x="481" y="1439"/>
                    </a:lnTo>
                    <a:lnTo>
                      <a:pt x="568" y="1566"/>
                    </a:lnTo>
                    <a:lnTo>
                      <a:pt x="663" y="1692"/>
                    </a:lnTo>
                    <a:lnTo>
                      <a:pt x="764" y="1816"/>
                    </a:lnTo>
                    <a:lnTo>
                      <a:pt x="873" y="1938"/>
                    </a:lnTo>
                    <a:lnTo>
                      <a:pt x="989" y="2060"/>
                    </a:lnTo>
                    <a:lnTo>
                      <a:pt x="1111" y="2181"/>
                    </a:lnTo>
                    <a:lnTo>
                      <a:pt x="1240" y="2301"/>
                    </a:lnTo>
                    <a:lnTo>
                      <a:pt x="1376" y="2419"/>
                    </a:lnTo>
                    <a:lnTo>
                      <a:pt x="1517" y="2535"/>
                    </a:lnTo>
                    <a:lnTo>
                      <a:pt x="1665" y="2650"/>
                    </a:lnTo>
                    <a:lnTo>
                      <a:pt x="1821" y="2763"/>
                    </a:lnTo>
                    <a:lnTo>
                      <a:pt x="1983" y="2875"/>
                    </a:lnTo>
                    <a:lnTo>
                      <a:pt x="2150" y="2984"/>
                    </a:lnTo>
                    <a:lnTo>
                      <a:pt x="2324" y="3092"/>
                    </a:lnTo>
                    <a:lnTo>
                      <a:pt x="2504" y="3198"/>
                    </a:lnTo>
                    <a:lnTo>
                      <a:pt x="2690" y="3299"/>
                    </a:lnTo>
                    <a:lnTo>
                      <a:pt x="2882" y="3400"/>
                    </a:lnTo>
                    <a:lnTo>
                      <a:pt x="3078" y="3500"/>
                    </a:lnTo>
                    <a:lnTo>
                      <a:pt x="3281" y="3597"/>
                    </a:lnTo>
                    <a:lnTo>
                      <a:pt x="3489" y="3691"/>
                    </a:lnTo>
                    <a:lnTo>
                      <a:pt x="3702" y="3783"/>
                    </a:lnTo>
                    <a:lnTo>
                      <a:pt x="3920" y="3873"/>
                    </a:lnTo>
                    <a:lnTo>
                      <a:pt x="4144" y="3961"/>
                    </a:lnTo>
                    <a:lnTo>
                      <a:pt x="4372" y="4045"/>
                    </a:lnTo>
                    <a:lnTo>
                      <a:pt x="4604" y="4128"/>
                    </a:lnTo>
                    <a:lnTo>
                      <a:pt x="4841" y="4207"/>
                    </a:lnTo>
                    <a:lnTo>
                      <a:pt x="5083" y="4284"/>
                    </a:lnTo>
                    <a:lnTo>
                      <a:pt x="5329" y="4358"/>
                    </a:lnTo>
                    <a:lnTo>
                      <a:pt x="5580" y="4429"/>
                    </a:lnTo>
                    <a:lnTo>
                      <a:pt x="5833" y="4498"/>
                    </a:lnTo>
                    <a:lnTo>
                      <a:pt x="6092" y="4561"/>
                    </a:lnTo>
                    <a:lnTo>
                      <a:pt x="6353" y="4624"/>
                    </a:lnTo>
                    <a:lnTo>
                      <a:pt x="6617" y="4684"/>
                    </a:lnTo>
                    <a:lnTo>
                      <a:pt x="6886" y="4740"/>
                    </a:lnTo>
                    <a:lnTo>
                      <a:pt x="7156" y="4794"/>
                    </a:lnTo>
                    <a:lnTo>
                      <a:pt x="7430" y="4844"/>
                    </a:lnTo>
                    <a:lnTo>
                      <a:pt x="7707" y="4892"/>
                    </a:lnTo>
                    <a:lnTo>
                      <a:pt x="7986" y="4936"/>
                    </a:lnTo>
                    <a:lnTo>
                      <a:pt x="8268" y="4977"/>
                    </a:lnTo>
                    <a:lnTo>
                      <a:pt x="8552" y="5015"/>
                    </a:lnTo>
                    <a:lnTo>
                      <a:pt x="8838" y="5050"/>
                    </a:lnTo>
                    <a:lnTo>
                      <a:pt x="9126" y="5081"/>
                    </a:lnTo>
                    <a:lnTo>
                      <a:pt x="9416" y="5109"/>
                    </a:lnTo>
                    <a:lnTo>
                      <a:pt x="9707" y="5134"/>
                    </a:lnTo>
                    <a:lnTo>
                      <a:pt x="9999" y="5156"/>
                    </a:lnTo>
                    <a:lnTo>
                      <a:pt x="10293" y="5174"/>
                    </a:lnTo>
                    <a:lnTo>
                      <a:pt x="10587" y="5189"/>
                    </a:lnTo>
                    <a:lnTo>
                      <a:pt x="10882" y="5201"/>
                    </a:lnTo>
                    <a:lnTo>
                      <a:pt x="11177" y="5209"/>
                    </a:lnTo>
                    <a:lnTo>
                      <a:pt x="11474" y="5214"/>
                    </a:lnTo>
                    <a:lnTo>
                      <a:pt x="11770" y="5216"/>
                    </a:lnTo>
                  </a:path>
                </a:pathLst>
              </a:custGeom>
              <a:noFill/>
              <a:ln w="76320">
                <a:solidFill>
                  <a:srgbClr val="51DC00"/>
                </a:solidFill>
                <a:round/>
                <a:headEnd/>
                <a:tailEnd/>
              </a:ln>
            </p:spPr>
            <p:txBody>
              <a:bodyPr/>
              <a:lstStyle/>
              <a:p>
                <a:endParaRPr lang="en-US"/>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up)">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685800" y="330200"/>
            <a:ext cx="7770813" cy="930275"/>
          </a:xfrm>
          <a:ln/>
        </p:spPr>
        <p:txBody>
          <a:bodyPr/>
          <a:lstStyle/>
          <a:p>
            <a:pPr>
              <a:lnSpc>
                <a:spcPct val="95000"/>
              </a:lnSpc>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Who is an Entrepreneur?</a:t>
            </a:r>
          </a:p>
        </p:txBody>
      </p:sp>
      <p:sp>
        <p:nvSpPr>
          <p:cNvPr id="16386" name="Rectangle 2"/>
          <p:cNvSpPr>
            <a:spLocks noGrp="1" noChangeArrowheads="1"/>
          </p:cNvSpPr>
          <p:nvPr>
            <p:ph type="body" idx="1"/>
          </p:nvPr>
        </p:nvSpPr>
        <p:spPr>
          <a:xfrm>
            <a:off x="685800" y="1185863"/>
            <a:ext cx="7770813" cy="5281612"/>
          </a:xfrm>
          <a:ln/>
        </p:spPr>
        <p:txBody>
          <a:bodyPr/>
          <a:lstStyle/>
          <a:p>
            <a:pPr>
              <a:lnSpc>
                <a:spcPct val="95000"/>
              </a:lnSpc>
              <a:buFont typeface="Verdana" pitchFamily="34"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Manager’s Opportunities</a:t>
            </a:r>
          </a:p>
        </p:txBody>
      </p:sp>
      <p:grpSp>
        <p:nvGrpSpPr>
          <p:cNvPr id="16387" name="Group 3"/>
          <p:cNvGrpSpPr>
            <a:grpSpLocks/>
          </p:cNvGrpSpPr>
          <p:nvPr/>
        </p:nvGrpSpPr>
        <p:grpSpPr bwMode="auto">
          <a:xfrm>
            <a:off x="860425" y="4302125"/>
            <a:ext cx="1801813" cy="727075"/>
            <a:chOff x="542" y="2710"/>
            <a:chExt cx="1135" cy="458"/>
          </a:xfrm>
        </p:grpSpPr>
        <p:sp>
          <p:nvSpPr>
            <p:cNvPr id="16388" name="AutoShape 4"/>
            <p:cNvSpPr>
              <a:spLocks noChangeArrowheads="1"/>
            </p:cNvSpPr>
            <p:nvPr/>
          </p:nvSpPr>
          <p:spPr bwMode="auto">
            <a:xfrm>
              <a:off x="542" y="2710"/>
              <a:ext cx="1136" cy="459"/>
            </a:xfrm>
            <a:prstGeom prst="roundRect">
              <a:avLst>
                <a:gd name="adj" fmla="val 218"/>
              </a:avLst>
            </a:prstGeom>
            <a:solidFill>
              <a:srgbClr val="000000"/>
            </a:solidFill>
            <a:ln w="9525">
              <a:noFill/>
              <a:round/>
              <a:headEnd/>
              <a:tailEnd/>
            </a:ln>
          </p:spPr>
          <p:txBody>
            <a:bodyPr wrap="none" anchor="ctr"/>
            <a:lstStyle/>
            <a:p>
              <a:endParaRPr lang="en-US"/>
            </a:p>
          </p:txBody>
        </p:sp>
        <p:grpSp>
          <p:nvGrpSpPr>
            <p:cNvPr id="16389" name="Group 5"/>
            <p:cNvGrpSpPr>
              <a:grpSpLocks/>
            </p:cNvGrpSpPr>
            <p:nvPr/>
          </p:nvGrpSpPr>
          <p:grpSpPr bwMode="auto">
            <a:xfrm>
              <a:off x="542" y="2710"/>
              <a:ext cx="1134" cy="457"/>
              <a:chOff x="542" y="2710"/>
              <a:chExt cx="1134" cy="457"/>
            </a:xfrm>
          </p:grpSpPr>
          <p:sp>
            <p:nvSpPr>
              <p:cNvPr id="16390" name="AutoShape 6"/>
              <p:cNvSpPr>
                <a:spLocks noChangeArrowheads="1"/>
              </p:cNvSpPr>
              <p:nvPr/>
            </p:nvSpPr>
            <p:spPr bwMode="auto">
              <a:xfrm>
                <a:off x="542" y="2710"/>
                <a:ext cx="1135" cy="458"/>
              </a:xfrm>
              <a:prstGeom prst="roundRect">
                <a:avLst>
                  <a:gd name="adj" fmla="val 218"/>
                </a:avLst>
              </a:prstGeom>
              <a:noFill/>
              <a:ln w="9525">
                <a:noFill/>
                <a:round/>
                <a:headEnd/>
                <a:tailEnd/>
              </a:ln>
            </p:spPr>
            <p:txBody>
              <a:bodyPr wrap="none" anchor="ctr"/>
              <a:lstStyle/>
              <a:p>
                <a:endParaRPr lang="en-US"/>
              </a:p>
            </p:txBody>
          </p:sp>
          <p:grpSp>
            <p:nvGrpSpPr>
              <p:cNvPr id="16391" name="Group 7"/>
              <p:cNvGrpSpPr>
                <a:grpSpLocks/>
              </p:cNvGrpSpPr>
              <p:nvPr/>
            </p:nvGrpSpPr>
            <p:grpSpPr bwMode="auto">
              <a:xfrm>
                <a:off x="542" y="2711"/>
                <a:ext cx="1134" cy="456"/>
                <a:chOff x="542" y="2711"/>
                <a:chExt cx="1134" cy="456"/>
              </a:xfrm>
            </p:grpSpPr>
            <p:sp>
              <p:nvSpPr>
                <p:cNvPr id="16392" name="AutoShape 8"/>
                <p:cNvSpPr>
                  <a:spLocks noChangeArrowheads="1"/>
                </p:cNvSpPr>
                <p:nvPr/>
              </p:nvSpPr>
              <p:spPr bwMode="auto">
                <a:xfrm>
                  <a:off x="542" y="2711"/>
                  <a:ext cx="1135" cy="457"/>
                </a:xfrm>
                <a:prstGeom prst="roundRect">
                  <a:avLst>
                    <a:gd name="adj" fmla="val 218"/>
                  </a:avLst>
                </a:prstGeom>
                <a:noFill/>
                <a:ln w="9525">
                  <a:noFill/>
                  <a:round/>
                  <a:headEnd/>
                  <a:tailEnd/>
                </a:ln>
              </p:spPr>
              <p:txBody>
                <a:bodyPr wrap="none" anchor="ctr"/>
                <a:lstStyle/>
                <a:p>
                  <a:endParaRPr lang="en-US"/>
                </a:p>
              </p:txBody>
            </p:sp>
            <p:sp>
              <p:nvSpPr>
                <p:cNvPr id="16393" name="AutoShape 9"/>
                <p:cNvSpPr>
                  <a:spLocks noChangeArrowheads="1"/>
                </p:cNvSpPr>
                <p:nvPr/>
              </p:nvSpPr>
              <p:spPr bwMode="auto">
                <a:xfrm>
                  <a:off x="542" y="2711"/>
                  <a:ext cx="1135" cy="456"/>
                </a:xfrm>
                <a:prstGeom prst="roundRect">
                  <a:avLst>
                    <a:gd name="adj" fmla="val 218"/>
                  </a:avLst>
                </a:prstGeom>
                <a:noFill/>
                <a:ln w="9525">
                  <a:noFill/>
                  <a:round/>
                  <a:headEnd/>
                  <a:tailEnd/>
                </a:ln>
              </p:spPr>
              <p:txBody>
                <a:bodyPr wrap="none" lIns="90360" tIns="44280" rIns="90360" bIns="44280">
                  <a:spAutoFit/>
                </a:bodyPr>
                <a:lstStyle/>
                <a:p>
                  <a:pPr algn="ctr" eaLnBrk="1" hangingPunct="1">
                    <a:lnSpc>
                      <a:spcPct val="90000"/>
                    </a:lnSpc>
                    <a:buClr>
                      <a:srgbClr val="FFFFFF"/>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200" b="1" i="1">
                      <a:solidFill>
                        <a:srgbClr val="FFFFFF"/>
                      </a:solidFill>
                      <a:latin typeface="Verdana" pitchFamily="34" charset="0"/>
                    </a:rPr>
                    <a:t>Perceived</a:t>
                  </a:r>
                </a:p>
                <a:p>
                  <a:pPr algn="ctr" eaLnBrk="1" hangingPunct="1">
                    <a:lnSpc>
                      <a:spcPct val="90000"/>
                    </a:lnSpc>
                    <a:buClr>
                      <a:srgbClr val="FFFFFF"/>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200" b="1" i="1">
                      <a:solidFill>
                        <a:srgbClr val="FFFFFF"/>
                      </a:solidFill>
                      <a:latin typeface="Verdana" pitchFamily="34" charset="0"/>
                    </a:rPr>
                    <a:t>Capability</a:t>
                  </a:r>
                </a:p>
              </p:txBody>
            </p:sp>
          </p:grpSp>
        </p:grpSp>
      </p:grpSp>
      <p:grpSp>
        <p:nvGrpSpPr>
          <p:cNvPr id="16394" name="Group 10"/>
          <p:cNvGrpSpPr>
            <a:grpSpLocks/>
          </p:cNvGrpSpPr>
          <p:nvPr/>
        </p:nvGrpSpPr>
        <p:grpSpPr bwMode="auto">
          <a:xfrm>
            <a:off x="3741738" y="1865313"/>
            <a:ext cx="2243137" cy="415925"/>
            <a:chOff x="2357" y="1175"/>
            <a:chExt cx="1413" cy="262"/>
          </a:xfrm>
        </p:grpSpPr>
        <p:sp>
          <p:nvSpPr>
            <p:cNvPr id="16395" name="AutoShape 11"/>
            <p:cNvSpPr>
              <a:spLocks noChangeArrowheads="1"/>
            </p:cNvSpPr>
            <p:nvPr/>
          </p:nvSpPr>
          <p:spPr bwMode="auto">
            <a:xfrm>
              <a:off x="2357" y="1175"/>
              <a:ext cx="1414" cy="263"/>
            </a:xfrm>
            <a:prstGeom prst="roundRect">
              <a:avLst>
                <a:gd name="adj" fmla="val 380"/>
              </a:avLst>
            </a:prstGeom>
            <a:solidFill>
              <a:srgbClr val="000000"/>
            </a:solidFill>
            <a:ln w="9525">
              <a:noFill/>
              <a:round/>
              <a:headEnd/>
              <a:tailEnd/>
            </a:ln>
          </p:spPr>
          <p:txBody>
            <a:bodyPr wrap="none" anchor="ctr"/>
            <a:lstStyle/>
            <a:p>
              <a:endParaRPr lang="en-US"/>
            </a:p>
          </p:txBody>
        </p:sp>
        <p:grpSp>
          <p:nvGrpSpPr>
            <p:cNvPr id="16396" name="Group 12"/>
            <p:cNvGrpSpPr>
              <a:grpSpLocks/>
            </p:cNvGrpSpPr>
            <p:nvPr/>
          </p:nvGrpSpPr>
          <p:grpSpPr bwMode="auto">
            <a:xfrm>
              <a:off x="2357" y="1175"/>
              <a:ext cx="1412" cy="261"/>
              <a:chOff x="2357" y="1175"/>
              <a:chExt cx="1412" cy="261"/>
            </a:xfrm>
          </p:grpSpPr>
          <p:sp>
            <p:nvSpPr>
              <p:cNvPr id="16397" name="AutoShape 13"/>
              <p:cNvSpPr>
                <a:spLocks noChangeArrowheads="1"/>
              </p:cNvSpPr>
              <p:nvPr/>
            </p:nvSpPr>
            <p:spPr bwMode="auto">
              <a:xfrm>
                <a:off x="2357" y="1175"/>
                <a:ext cx="1413" cy="262"/>
              </a:xfrm>
              <a:prstGeom prst="roundRect">
                <a:avLst>
                  <a:gd name="adj" fmla="val 380"/>
                </a:avLst>
              </a:prstGeom>
              <a:noFill/>
              <a:ln w="9525">
                <a:noFill/>
                <a:round/>
                <a:headEnd/>
                <a:tailEnd/>
              </a:ln>
            </p:spPr>
            <p:txBody>
              <a:bodyPr wrap="none" anchor="ctr"/>
              <a:lstStyle/>
              <a:p>
                <a:endParaRPr lang="en-US"/>
              </a:p>
            </p:txBody>
          </p:sp>
          <p:grpSp>
            <p:nvGrpSpPr>
              <p:cNvPr id="16398" name="Group 14"/>
              <p:cNvGrpSpPr>
                <a:grpSpLocks/>
              </p:cNvGrpSpPr>
              <p:nvPr/>
            </p:nvGrpSpPr>
            <p:grpSpPr bwMode="auto">
              <a:xfrm>
                <a:off x="2358" y="1175"/>
                <a:ext cx="1411" cy="261"/>
                <a:chOff x="2358" y="1175"/>
                <a:chExt cx="1411" cy="261"/>
              </a:xfrm>
            </p:grpSpPr>
            <p:sp>
              <p:nvSpPr>
                <p:cNvPr id="16399" name="AutoShape 15"/>
                <p:cNvSpPr>
                  <a:spLocks noChangeArrowheads="1"/>
                </p:cNvSpPr>
                <p:nvPr/>
              </p:nvSpPr>
              <p:spPr bwMode="auto">
                <a:xfrm>
                  <a:off x="2358" y="1175"/>
                  <a:ext cx="1412" cy="262"/>
                </a:xfrm>
                <a:prstGeom prst="roundRect">
                  <a:avLst>
                    <a:gd name="adj" fmla="val 380"/>
                  </a:avLst>
                </a:prstGeom>
                <a:noFill/>
                <a:ln w="9525">
                  <a:noFill/>
                  <a:round/>
                  <a:headEnd/>
                  <a:tailEnd/>
                </a:ln>
              </p:spPr>
              <p:txBody>
                <a:bodyPr wrap="none" anchor="ctr"/>
                <a:lstStyle/>
                <a:p>
                  <a:endParaRPr lang="en-US"/>
                </a:p>
              </p:txBody>
            </p:sp>
            <p:sp>
              <p:nvSpPr>
                <p:cNvPr id="16400" name="AutoShape 16"/>
                <p:cNvSpPr>
                  <a:spLocks noChangeArrowheads="1"/>
                </p:cNvSpPr>
                <p:nvPr/>
              </p:nvSpPr>
              <p:spPr bwMode="auto">
                <a:xfrm>
                  <a:off x="2358" y="1175"/>
                  <a:ext cx="1412" cy="262"/>
                </a:xfrm>
                <a:prstGeom prst="roundRect">
                  <a:avLst>
                    <a:gd name="adj" fmla="val 380"/>
                  </a:avLst>
                </a:prstGeom>
                <a:noFill/>
                <a:ln w="9525">
                  <a:noFill/>
                  <a:round/>
                  <a:headEnd/>
                  <a:tailEnd/>
                </a:ln>
              </p:spPr>
              <p:txBody>
                <a:bodyPr wrap="none" lIns="90360" tIns="44280" rIns="90360" bIns="44280">
                  <a:spAutoFit/>
                </a:bodyPr>
                <a:lstStyle/>
                <a:p>
                  <a:pPr algn="ctr" eaLnBrk="1" hangingPunct="1">
                    <a:lnSpc>
                      <a:spcPct val="90000"/>
                    </a:lnSpc>
                    <a:buClr>
                      <a:srgbClr val="FFFFFF"/>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200" b="1" i="1">
                      <a:solidFill>
                        <a:srgbClr val="FFFFFF"/>
                      </a:solidFill>
                      <a:latin typeface="Verdana" pitchFamily="34" charset="0"/>
                    </a:rPr>
                    <a:t>Future Goals</a:t>
                  </a:r>
                </a:p>
              </p:txBody>
            </p:sp>
          </p:grpSp>
        </p:grpSp>
      </p:grpSp>
      <p:grpSp>
        <p:nvGrpSpPr>
          <p:cNvPr id="16401" name="Group 17"/>
          <p:cNvGrpSpPr>
            <a:grpSpLocks/>
          </p:cNvGrpSpPr>
          <p:nvPr/>
        </p:nvGrpSpPr>
        <p:grpSpPr bwMode="auto">
          <a:xfrm>
            <a:off x="3103563" y="2352675"/>
            <a:ext cx="1274762" cy="381000"/>
            <a:chOff x="1955" y="1482"/>
            <a:chExt cx="803" cy="240"/>
          </a:xfrm>
        </p:grpSpPr>
        <p:sp>
          <p:nvSpPr>
            <p:cNvPr id="16402" name="AutoShape 18"/>
            <p:cNvSpPr>
              <a:spLocks noChangeArrowheads="1"/>
            </p:cNvSpPr>
            <p:nvPr/>
          </p:nvSpPr>
          <p:spPr bwMode="auto">
            <a:xfrm>
              <a:off x="1955" y="1482"/>
              <a:ext cx="803" cy="241"/>
            </a:xfrm>
            <a:prstGeom prst="roundRect">
              <a:avLst>
                <a:gd name="adj" fmla="val 417"/>
              </a:avLst>
            </a:prstGeom>
            <a:noFill/>
            <a:ln w="9525">
              <a:noFill/>
              <a:round/>
              <a:headEnd/>
              <a:tailEnd/>
            </a:ln>
          </p:spPr>
          <p:txBody>
            <a:bodyPr wrap="none" anchor="ctr"/>
            <a:lstStyle/>
            <a:p>
              <a:endParaRPr lang="en-US"/>
            </a:p>
          </p:txBody>
        </p:sp>
        <p:grpSp>
          <p:nvGrpSpPr>
            <p:cNvPr id="16403" name="Group 19"/>
            <p:cNvGrpSpPr>
              <a:grpSpLocks/>
            </p:cNvGrpSpPr>
            <p:nvPr/>
          </p:nvGrpSpPr>
          <p:grpSpPr bwMode="auto">
            <a:xfrm>
              <a:off x="1956" y="1482"/>
              <a:ext cx="802" cy="240"/>
              <a:chOff x="1956" y="1482"/>
              <a:chExt cx="802" cy="240"/>
            </a:xfrm>
          </p:grpSpPr>
          <p:sp>
            <p:nvSpPr>
              <p:cNvPr id="16404" name="AutoShape 20"/>
              <p:cNvSpPr>
                <a:spLocks noChangeArrowheads="1"/>
              </p:cNvSpPr>
              <p:nvPr/>
            </p:nvSpPr>
            <p:spPr bwMode="auto">
              <a:xfrm>
                <a:off x="1956" y="1482"/>
                <a:ext cx="803" cy="241"/>
              </a:xfrm>
              <a:prstGeom prst="roundRect">
                <a:avLst>
                  <a:gd name="adj" fmla="val 417"/>
                </a:avLst>
              </a:prstGeom>
              <a:noFill/>
              <a:ln w="9525">
                <a:noFill/>
                <a:round/>
                <a:headEnd/>
                <a:tailEnd/>
              </a:ln>
            </p:spPr>
            <p:txBody>
              <a:bodyPr wrap="none" anchor="ctr"/>
              <a:lstStyle/>
              <a:p>
                <a:endParaRPr lang="en-US"/>
              </a:p>
            </p:txBody>
          </p:sp>
          <p:sp>
            <p:nvSpPr>
              <p:cNvPr id="16405" name="AutoShape 21"/>
              <p:cNvSpPr>
                <a:spLocks noChangeArrowheads="1"/>
              </p:cNvSpPr>
              <p:nvPr/>
            </p:nvSpPr>
            <p:spPr bwMode="auto">
              <a:xfrm>
                <a:off x="1956" y="1482"/>
                <a:ext cx="803" cy="241"/>
              </a:xfrm>
              <a:prstGeom prst="roundRect">
                <a:avLst>
                  <a:gd name="adj" fmla="val 417"/>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000" b="1">
                    <a:solidFill>
                      <a:srgbClr val="000000"/>
                    </a:solidFill>
                    <a:latin typeface="Verdana" pitchFamily="34" charset="0"/>
                  </a:rPr>
                  <a:t>Change</a:t>
                </a:r>
              </a:p>
            </p:txBody>
          </p:sp>
        </p:grpSp>
      </p:grpSp>
      <p:grpSp>
        <p:nvGrpSpPr>
          <p:cNvPr id="16406" name="Group 22"/>
          <p:cNvGrpSpPr>
            <a:grpSpLocks/>
          </p:cNvGrpSpPr>
          <p:nvPr/>
        </p:nvGrpSpPr>
        <p:grpSpPr bwMode="auto">
          <a:xfrm>
            <a:off x="5006975" y="2352675"/>
            <a:ext cx="1779588" cy="381000"/>
            <a:chOff x="3154" y="1482"/>
            <a:chExt cx="1121" cy="240"/>
          </a:xfrm>
        </p:grpSpPr>
        <p:sp>
          <p:nvSpPr>
            <p:cNvPr id="16407" name="AutoShape 23"/>
            <p:cNvSpPr>
              <a:spLocks noChangeArrowheads="1"/>
            </p:cNvSpPr>
            <p:nvPr/>
          </p:nvSpPr>
          <p:spPr bwMode="auto">
            <a:xfrm>
              <a:off x="3154" y="1482"/>
              <a:ext cx="1122" cy="241"/>
            </a:xfrm>
            <a:prstGeom prst="roundRect">
              <a:avLst>
                <a:gd name="adj" fmla="val 417"/>
              </a:avLst>
            </a:prstGeom>
            <a:noFill/>
            <a:ln w="9525">
              <a:noFill/>
              <a:round/>
              <a:headEnd/>
              <a:tailEnd/>
            </a:ln>
          </p:spPr>
          <p:txBody>
            <a:bodyPr wrap="none" anchor="ctr"/>
            <a:lstStyle/>
            <a:p>
              <a:endParaRPr lang="en-US"/>
            </a:p>
          </p:txBody>
        </p:sp>
        <p:grpSp>
          <p:nvGrpSpPr>
            <p:cNvPr id="16408" name="Group 24"/>
            <p:cNvGrpSpPr>
              <a:grpSpLocks/>
            </p:cNvGrpSpPr>
            <p:nvPr/>
          </p:nvGrpSpPr>
          <p:grpSpPr bwMode="auto">
            <a:xfrm>
              <a:off x="3155" y="1482"/>
              <a:ext cx="1120" cy="240"/>
              <a:chOff x="3155" y="1482"/>
              <a:chExt cx="1120" cy="240"/>
            </a:xfrm>
          </p:grpSpPr>
          <p:sp>
            <p:nvSpPr>
              <p:cNvPr id="16409" name="AutoShape 25"/>
              <p:cNvSpPr>
                <a:spLocks noChangeArrowheads="1"/>
              </p:cNvSpPr>
              <p:nvPr/>
            </p:nvSpPr>
            <p:spPr bwMode="auto">
              <a:xfrm>
                <a:off x="3155" y="1482"/>
                <a:ext cx="1121" cy="241"/>
              </a:xfrm>
              <a:prstGeom prst="roundRect">
                <a:avLst>
                  <a:gd name="adj" fmla="val 417"/>
                </a:avLst>
              </a:prstGeom>
              <a:noFill/>
              <a:ln w="9525">
                <a:noFill/>
                <a:round/>
                <a:headEnd/>
                <a:tailEnd/>
              </a:ln>
            </p:spPr>
            <p:txBody>
              <a:bodyPr wrap="none" anchor="ctr"/>
              <a:lstStyle/>
              <a:p>
                <a:endParaRPr lang="en-US"/>
              </a:p>
            </p:txBody>
          </p:sp>
          <p:sp>
            <p:nvSpPr>
              <p:cNvPr id="16410" name="AutoShape 26"/>
              <p:cNvSpPr>
                <a:spLocks noChangeArrowheads="1"/>
              </p:cNvSpPr>
              <p:nvPr/>
            </p:nvSpPr>
            <p:spPr bwMode="auto">
              <a:xfrm>
                <a:off x="3155" y="1482"/>
                <a:ext cx="1121" cy="241"/>
              </a:xfrm>
              <a:prstGeom prst="roundRect">
                <a:avLst>
                  <a:gd name="adj" fmla="val 417"/>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000" b="1">
                    <a:solidFill>
                      <a:srgbClr val="000000"/>
                    </a:solidFill>
                    <a:latin typeface="Verdana" pitchFamily="34" charset="0"/>
                  </a:rPr>
                  <a:t>Status Quo</a:t>
                </a:r>
              </a:p>
            </p:txBody>
          </p:sp>
        </p:grpSp>
      </p:grpSp>
      <p:grpSp>
        <p:nvGrpSpPr>
          <p:cNvPr id="16411" name="Group 27"/>
          <p:cNvGrpSpPr>
            <a:grpSpLocks/>
          </p:cNvGrpSpPr>
          <p:nvPr/>
        </p:nvGrpSpPr>
        <p:grpSpPr bwMode="auto">
          <a:xfrm>
            <a:off x="1304925" y="3484563"/>
            <a:ext cx="1393825" cy="382587"/>
            <a:chOff x="822" y="2195"/>
            <a:chExt cx="878" cy="241"/>
          </a:xfrm>
        </p:grpSpPr>
        <p:sp>
          <p:nvSpPr>
            <p:cNvPr id="16412" name="AutoShape 28"/>
            <p:cNvSpPr>
              <a:spLocks noChangeArrowheads="1"/>
            </p:cNvSpPr>
            <p:nvPr/>
          </p:nvSpPr>
          <p:spPr bwMode="auto">
            <a:xfrm>
              <a:off x="822" y="2195"/>
              <a:ext cx="879" cy="242"/>
            </a:xfrm>
            <a:prstGeom prst="roundRect">
              <a:avLst>
                <a:gd name="adj" fmla="val 412"/>
              </a:avLst>
            </a:prstGeom>
            <a:noFill/>
            <a:ln w="9525">
              <a:noFill/>
              <a:round/>
              <a:headEnd/>
              <a:tailEnd/>
            </a:ln>
          </p:spPr>
          <p:txBody>
            <a:bodyPr wrap="none" anchor="ctr"/>
            <a:lstStyle/>
            <a:p>
              <a:endParaRPr lang="en-US"/>
            </a:p>
          </p:txBody>
        </p:sp>
        <p:grpSp>
          <p:nvGrpSpPr>
            <p:cNvPr id="16413" name="Group 29"/>
            <p:cNvGrpSpPr>
              <a:grpSpLocks/>
            </p:cNvGrpSpPr>
            <p:nvPr/>
          </p:nvGrpSpPr>
          <p:grpSpPr bwMode="auto">
            <a:xfrm>
              <a:off x="822" y="2196"/>
              <a:ext cx="878" cy="240"/>
              <a:chOff x="822" y="2196"/>
              <a:chExt cx="878" cy="240"/>
            </a:xfrm>
          </p:grpSpPr>
          <p:sp>
            <p:nvSpPr>
              <p:cNvPr id="16414" name="AutoShape 30"/>
              <p:cNvSpPr>
                <a:spLocks noChangeArrowheads="1"/>
              </p:cNvSpPr>
              <p:nvPr/>
            </p:nvSpPr>
            <p:spPr bwMode="auto">
              <a:xfrm>
                <a:off x="822" y="2196"/>
                <a:ext cx="879" cy="241"/>
              </a:xfrm>
              <a:prstGeom prst="roundRect">
                <a:avLst>
                  <a:gd name="adj" fmla="val 417"/>
                </a:avLst>
              </a:prstGeom>
              <a:noFill/>
              <a:ln w="9525">
                <a:noFill/>
                <a:round/>
                <a:headEnd/>
                <a:tailEnd/>
              </a:ln>
            </p:spPr>
            <p:txBody>
              <a:bodyPr wrap="none" anchor="ctr"/>
              <a:lstStyle/>
              <a:p>
                <a:endParaRPr lang="en-US"/>
              </a:p>
            </p:txBody>
          </p:sp>
          <p:sp>
            <p:nvSpPr>
              <p:cNvPr id="16415" name="AutoShape 31"/>
              <p:cNvSpPr>
                <a:spLocks noChangeArrowheads="1"/>
              </p:cNvSpPr>
              <p:nvPr/>
            </p:nvSpPr>
            <p:spPr bwMode="auto">
              <a:xfrm>
                <a:off x="822" y="2196"/>
                <a:ext cx="879" cy="241"/>
              </a:xfrm>
              <a:prstGeom prst="roundRect">
                <a:avLst>
                  <a:gd name="adj" fmla="val 417"/>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000" b="1">
                    <a:solidFill>
                      <a:srgbClr val="000000"/>
                    </a:solidFill>
                    <a:latin typeface="Verdana" pitchFamily="34" charset="0"/>
                  </a:rPr>
                  <a:t>Possible</a:t>
                </a:r>
              </a:p>
            </p:txBody>
          </p:sp>
        </p:grpSp>
      </p:grpSp>
      <p:grpSp>
        <p:nvGrpSpPr>
          <p:cNvPr id="16416" name="Group 32"/>
          <p:cNvGrpSpPr>
            <a:grpSpLocks/>
          </p:cNvGrpSpPr>
          <p:nvPr/>
        </p:nvGrpSpPr>
        <p:grpSpPr bwMode="auto">
          <a:xfrm>
            <a:off x="1304925" y="5295900"/>
            <a:ext cx="1333500" cy="382588"/>
            <a:chOff x="822" y="3336"/>
            <a:chExt cx="840" cy="241"/>
          </a:xfrm>
        </p:grpSpPr>
        <p:sp>
          <p:nvSpPr>
            <p:cNvPr id="16417" name="AutoShape 33"/>
            <p:cNvSpPr>
              <a:spLocks noChangeArrowheads="1"/>
            </p:cNvSpPr>
            <p:nvPr/>
          </p:nvSpPr>
          <p:spPr bwMode="auto">
            <a:xfrm>
              <a:off x="822" y="3336"/>
              <a:ext cx="841" cy="242"/>
            </a:xfrm>
            <a:prstGeom prst="roundRect">
              <a:avLst>
                <a:gd name="adj" fmla="val 412"/>
              </a:avLst>
            </a:prstGeom>
            <a:noFill/>
            <a:ln w="9525">
              <a:noFill/>
              <a:round/>
              <a:headEnd/>
              <a:tailEnd/>
            </a:ln>
          </p:spPr>
          <p:txBody>
            <a:bodyPr wrap="none" anchor="ctr"/>
            <a:lstStyle/>
            <a:p>
              <a:endParaRPr lang="en-US"/>
            </a:p>
          </p:txBody>
        </p:sp>
        <p:grpSp>
          <p:nvGrpSpPr>
            <p:cNvPr id="16418" name="Group 34"/>
            <p:cNvGrpSpPr>
              <a:grpSpLocks/>
            </p:cNvGrpSpPr>
            <p:nvPr/>
          </p:nvGrpSpPr>
          <p:grpSpPr bwMode="auto">
            <a:xfrm>
              <a:off x="822" y="3337"/>
              <a:ext cx="840" cy="240"/>
              <a:chOff x="822" y="3337"/>
              <a:chExt cx="840" cy="240"/>
            </a:xfrm>
          </p:grpSpPr>
          <p:sp>
            <p:nvSpPr>
              <p:cNvPr id="16419" name="AutoShape 35"/>
              <p:cNvSpPr>
                <a:spLocks noChangeArrowheads="1"/>
              </p:cNvSpPr>
              <p:nvPr/>
            </p:nvSpPr>
            <p:spPr bwMode="auto">
              <a:xfrm>
                <a:off x="822" y="3337"/>
                <a:ext cx="841" cy="241"/>
              </a:xfrm>
              <a:prstGeom prst="roundRect">
                <a:avLst>
                  <a:gd name="adj" fmla="val 417"/>
                </a:avLst>
              </a:prstGeom>
              <a:noFill/>
              <a:ln w="9525">
                <a:noFill/>
                <a:round/>
                <a:headEnd/>
                <a:tailEnd/>
              </a:ln>
            </p:spPr>
            <p:txBody>
              <a:bodyPr wrap="none" anchor="ctr"/>
              <a:lstStyle/>
              <a:p>
                <a:endParaRPr lang="en-US"/>
              </a:p>
            </p:txBody>
          </p:sp>
          <p:sp>
            <p:nvSpPr>
              <p:cNvPr id="16420" name="AutoShape 36"/>
              <p:cNvSpPr>
                <a:spLocks noChangeArrowheads="1"/>
              </p:cNvSpPr>
              <p:nvPr/>
            </p:nvSpPr>
            <p:spPr bwMode="auto">
              <a:xfrm>
                <a:off x="822" y="3337"/>
                <a:ext cx="841" cy="241"/>
              </a:xfrm>
              <a:prstGeom prst="roundRect">
                <a:avLst>
                  <a:gd name="adj" fmla="val 417"/>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000" b="1">
                    <a:solidFill>
                      <a:srgbClr val="000000"/>
                    </a:solidFill>
                    <a:latin typeface="Verdana" pitchFamily="34" charset="0"/>
                  </a:rPr>
                  <a:t>Blocked</a:t>
                </a:r>
              </a:p>
            </p:txBody>
          </p:sp>
        </p:grpSp>
      </p:grpSp>
      <p:grpSp>
        <p:nvGrpSpPr>
          <p:cNvPr id="16421" name="Group 37"/>
          <p:cNvGrpSpPr>
            <a:grpSpLocks/>
          </p:cNvGrpSpPr>
          <p:nvPr/>
        </p:nvGrpSpPr>
        <p:grpSpPr bwMode="auto">
          <a:xfrm>
            <a:off x="4824413" y="2770188"/>
            <a:ext cx="2143125" cy="1809750"/>
            <a:chOff x="3039" y="1745"/>
            <a:chExt cx="1350" cy="1140"/>
          </a:xfrm>
        </p:grpSpPr>
        <p:sp>
          <p:nvSpPr>
            <p:cNvPr id="16422" name="AutoShape 38"/>
            <p:cNvSpPr>
              <a:spLocks noChangeArrowheads="1"/>
            </p:cNvSpPr>
            <p:nvPr/>
          </p:nvSpPr>
          <p:spPr bwMode="auto">
            <a:xfrm>
              <a:off x="3039" y="1745"/>
              <a:ext cx="1351" cy="1141"/>
            </a:xfrm>
            <a:prstGeom prst="roundRect">
              <a:avLst>
                <a:gd name="adj" fmla="val 83"/>
              </a:avLst>
            </a:prstGeom>
            <a:solidFill>
              <a:srgbClr val="FFFF00"/>
            </a:solidFill>
            <a:ln w="9525">
              <a:noFill/>
              <a:round/>
              <a:headEnd/>
              <a:tailEnd/>
            </a:ln>
          </p:spPr>
          <p:txBody>
            <a:bodyPr wrap="none" anchor="ctr"/>
            <a:lstStyle/>
            <a:p>
              <a:endParaRPr lang="en-US"/>
            </a:p>
          </p:txBody>
        </p:sp>
        <p:grpSp>
          <p:nvGrpSpPr>
            <p:cNvPr id="16423" name="Group 39"/>
            <p:cNvGrpSpPr>
              <a:grpSpLocks/>
            </p:cNvGrpSpPr>
            <p:nvPr/>
          </p:nvGrpSpPr>
          <p:grpSpPr bwMode="auto">
            <a:xfrm>
              <a:off x="3300" y="2128"/>
              <a:ext cx="829" cy="372"/>
              <a:chOff x="3300" y="2128"/>
              <a:chExt cx="829" cy="372"/>
            </a:xfrm>
          </p:grpSpPr>
          <p:sp>
            <p:nvSpPr>
              <p:cNvPr id="16424" name="AutoShape 40"/>
              <p:cNvSpPr>
                <a:spLocks noChangeArrowheads="1"/>
              </p:cNvSpPr>
              <p:nvPr/>
            </p:nvSpPr>
            <p:spPr bwMode="auto">
              <a:xfrm>
                <a:off x="3300" y="2128"/>
                <a:ext cx="830" cy="372"/>
              </a:xfrm>
              <a:prstGeom prst="roundRect">
                <a:avLst>
                  <a:gd name="adj" fmla="val 269"/>
                </a:avLst>
              </a:prstGeom>
              <a:noFill/>
              <a:ln w="9525">
                <a:noFill/>
                <a:round/>
                <a:headEnd/>
                <a:tailEnd/>
              </a:ln>
            </p:spPr>
            <p:txBody>
              <a:bodyPr wrap="none" anchor="ctr"/>
              <a:lstStyle/>
              <a:p>
                <a:endParaRPr lang="en-US"/>
              </a:p>
            </p:txBody>
          </p:sp>
          <p:grpSp>
            <p:nvGrpSpPr>
              <p:cNvPr id="16425" name="Group 41"/>
              <p:cNvGrpSpPr>
                <a:grpSpLocks/>
              </p:cNvGrpSpPr>
              <p:nvPr/>
            </p:nvGrpSpPr>
            <p:grpSpPr bwMode="auto">
              <a:xfrm>
                <a:off x="3300" y="2130"/>
                <a:ext cx="829" cy="371"/>
                <a:chOff x="3300" y="2130"/>
                <a:chExt cx="829" cy="371"/>
              </a:xfrm>
            </p:grpSpPr>
            <p:sp>
              <p:nvSpPr>
                <p:cNvPr id="16426" name="AutoShape 42"/>
                <p:cNvSpPr>
                  <a:spLocks noChangeArrowheads="1"/>
                </p:cNvSpPr>
                <p:nvPr/>
              </p:nvSpPr>
              <p:spPr bwMode="auto">
                <a:xfrm>
                  <a:off x="3300" y="2130"/>
                  <a:ext cx="830" cy="372"/>
                </a:xfrm>
                <a:prstGeom prst="roundRect">
                  <a:avLst>
                    <a:gd name="adj" fmla="val 269"/>
                  </a:avLst>
                </a:prstGeom>
                <a:noFill/>
                <a:ln w="9525">
                  <a:noFill/>
                  <a:round/>
                  <a:headEnd/>
                  <a:tailEnd/>
                </a:ln>
              </p:spPr>
              <p:txBody>
                <a:bodyPr wrap="none" anchor="ctr"/>
                <a:lstStyle/>
                <a:p>
                  <a:endParaRPr lang="en-US"/>
                </a:p>
              </p:txBody>
            </p:sp>
            <p:sp>
              <p:nvSpPr>
                <p:cNvPr id="16427" name="AutoShape 43"/>
                <p:cNvSpPr>
                  <a:spLocks noChangeArrowheads="1"/>
                </p:cNvSpPr>
                <p:nvPr/>
              </p:nvSpPr>
              <p:spPr bwMode="auto">
                <a:xfrm>
                  <a:off x="3300" y="2130"/>
                  <a:ext cx="829" cy="371"/>
                </a:xfrm>
                <a:prstGeom prst="roundRect">
                  <a:avLst>
                    <a:gd name="adj" fmla="val 269"/>
                  </a:avLst>
                </a:prstGeom>
                <a:noFill/>
                <a:ln w="9525">
                  <a:noFill/>
                  <a:round/>
                  <a:headEnd/>
                  <a:tailEnd/>
                </a:ln>
              </p:spPr>
              <p:txBody>
                <a:bodyPr wrap="none" lIns="90360" tIns="44280" rIns="90360" bIns="44280">
                  <a:spAutoFit/>
                </a:bodyPr>
                <a:lstStyle/>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Satisfied</a:t>
                  </a:r>
                </a:p>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manager</a:t>
                  </a:r>
                </a:p>
              </p:txBody>
            </p:sp>
          </p:grpSp>
        </p:grpSp>
      </p:grpSp>
      <p:grpSp>
        <p:nvGrpSpPr>
          <p:cNvPr id="16428" name="Group 44"/>
          <p:cNvGrpSpPr>
            <a:grpSpLocks/>
          </p:cNvGrpSpPr>
          <p:nvPr/>
        </p:nvGrpSpPr>
        <p:grpSpPr bwMode="auto">
          <a:xfrm>
            <a:off x="2671763" y="2770188"/>
            <a:ext cx="2141537" cy="1809750"/>
            <a:chOff x="1683" y="1745"/>
            <a:chExt cx="1349" cy="1140"/>
          </a:xfrm>
        </p:grpSpPr>
        <p:sp>
          <p:nvSpPr>
            <p:cNvPr id="16429" name="AutoShape 45"/>
            <p:cNvSpPr>
              <a:spLocks noChangeArrowheads="1"/>
            </p:cNvSpPr>
            <p:nvPr/>
          </p:nvSpPr>
          <p:spPr bwMode="auto">
            <a:xfrm>
              <a:off x="1683" y="1745"/>
              <a:ext cx="1350" cy="1141"/>
            </a:xfrm>
            <a:prstGeom prst="roundRect">
              <a:avLst>
                <a:gd name="adj" fmla="val 83"/>
              </a:avLst>
            </a:prstGeom>
            <a:solidFill>
              <a:srgbClr val="009999"/>
            </a:solidFill>
            <a:ln w="9525">
              <a:noFill/>
              <a:round/>
              <a:headEnd/>
              <a:tailEnd/>
            </a:ln>
          </p:spPr>
          <p:txBody>
            <a:bodyPr wrap="none" anchor="ctr"/>
            <a:lstStyle/>
            <a:p>
              <a:endParaRPr lang="en-US"/>
            </a:p>
          </p:txBody>
        </p:sp>
        <p:grpSp>
          <p:nvGrpSpPr>
            <p:cNvPr id="16430" name="Group 46"/>
            <p:cNvGrpSpPr>
              <a:grpSpLocks/>
            </p:cNvGrpSpPr>
            <p:nvPr/>
          </p:nvGrpSpPr>
          <p:grpSpPr bwMode="auto">
            <a:xfrm>
              <a:off x="1769" y="2206"/>
              <a:ext cx="1174" cy="220"/>
              <a:chOff x="1769" y="2206"/>
              <a:chExt cx="1174" cy="220"/>
            </a:xfrm>
          </p:grpSpPr>
          <p:sp>
            <p:nvSpPr>
              <p:cNvPr id="16431" name="AutoShape 47"/>
              <p:cNvSpPr>
                <a:spLocks noChangeArrowheads="1"/>
              </p:cNvSpPr>
              <p:nvPr/>
            </p:nvSpPr>
            <p:spPr bwMode="auto">
              <a:xfrm>
                <a:off x="1769" y="2206"/>
                <a:ext cx="1174" cy="221"/>
              </a:xfrm>
              <a:prstGeom prst="roundRect">
                <a:avLst>
                  <a:gd name="adj" fmla="val 454"/>
                </a:avLst>
              </a:prstGeom>
              <a:noFill/>
              <a:ln w="9525">
                <a:noFill/>
                <a:round/>
                <a:headEnd/>
                <a:tailEnd/>
              </a:ln>
            </p:spPr>
            <p:txBody>
              <a:bodyPr wrap="none" anchor="ctr"/>
              <a:lstStyle/>
              <a:p>
                <a:endParaRPr lang="en-US"/>
              </a:p>
            </p:txBody>
          </p:sp>
          <p:grpSp>
            <p:nvGrpSpPr>
              <p:cNvPr id="16432" name="Group 48"/>
              <p:cNvGrpSpPr>
                <a:grpSpLocks/>
              </p:cNvGrpSpPr>
              <p:nvPr/>
            </p:nvGrpSpPr>
            <p:grpSpPr bwMode="auto">
              <a:xfrm>
                <a:off x="1770" y="2206"/>
                <a:ext cx="1173" cy="219"/>
                <a:chOff x="1770" y="2206"/>
                <a:chExt cx="1173" cy="219"/>
              </a:xfrm>
            </p:grpSpPr>
            <p:sp>
              <p:nvSpPr>
                <p:cNvPr id="16433" name="AutoShape 49"/>
                <p:cNvSpPr>
                  <a:spLocks noChangeArrowheads="1"/>
                </p:cNvSpPr>
                <p:nvPr/>
              </p:nvSpPr>
              <p:spPr bwMode="auto">
                <a:xfrm>
                  <a:off x="1770" y="2206"/>
                  <a:ext cx="1174" cy="220"/>
                </a:xfrm>
                <a:prstGeom prst="roundRect">
                  <a:avLst>
                    <a:gd name="adj" fmla="val 454"/>
                  </a:avLst>
                </a:prstGeom>
                <a:noFill/>
                <a:ln w="9525">
                  <a:noFill/>
                  <a:round/>
                  <a:headEnd/>
                  <a:tailEnd/>
                </a:ln>
              </p:spPr>
              <p:txBody>
                <a:bodyPr wrap="none" anchor="ctr"/>
                <a:lstStyle/>
                <a:p>
                  <a:endParaRPr lang="en-US"/>
                </a:p>
              </p:txBody>
            </p:sp>
            <p:sp>
              <p:nvSpPr>
                <p:cNvPr id="16434" name="AutoShape 50"/>
                <p:cNvSpPr>
                  <a:spLocks noChangeArrowheads="1"/>
                </p:cNvSpPr>
                <p:nvPr/>
              </p:nvSpPr>
              <p:spPr bwMode="auto">
                <a:xfrm>
                  <a:off x="1770" y="2206"/>
                  <a:ext cx="1174" cy="219"/>
                </a:xfrm>
                <a:prstGeom prst="roundRect">
                  <a:avLst>
                    <a:gd name="adj" fmla="val 458"/>
                  </a:avLst>
                </a:prstGeom>
                <a:noFill/>
                <a:ln w="9525">
                  <a:noFill/>
                  <a:round/>
                  <a:headEnd/>
                  <a:tailEnd/>
                </a:ln>
              </p:spPr>
              <p:txBody>
                <a:bodyPr wrap="none" lIns="90360" tIns="44280" rIns="90360" bIns="44280">
                  <a:spAutoFit/>
                </a:bodyPr>
                <a:lstStyle/>
                <a:p>
                  <a:pP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Entrepreneur</a:t>
                  </a:r>
                </a:p>
              </p:txBody>
            </p:sp>
          </p:grpSp>
        </p:grpSp>
      </p:grpSp>
      <p:grpSp>
        <p:nvGrpSpPr>
          <p:cNvPr id="16435" name="Group 51"/>
          <p:cNvGrpSpPr>
            <a:grpSpLocks/>
          </p:cNvGrpSpPr>
          <p:nvPr/>
        </p:nvGrpSpPr>
        <p:grpSpPr bwMode="auto">
          <a:xfrm>
            <a:off x="2671763" y="4584700"/>
            <a:ext cx="2141537" cy="1806575"/>
            <a:chOff x="1683" y="2888"/>
            <a:chExt cx="1349" cy="1138"/>
          </a:xfrm>
        </p:grpSpPr>
        <p:sp>
          <p:nvSpPr>
            <p:cNvPr id="16436" name="AutoShape 52"/>
            <p:cNvSpPr>
              <a:spLocks noChangeArrowheads="1"/>
            </p:cNvSpPr>
            <p:nvPr/>
          </p:nvSpPr>
          <p:spPr bwMode="auto">
            <a:xfrm>
              <a:off x="1683" y="2888"/>
              <a:ext cx="1350" cy="1139"/>
            </a:xfrm>
            <a:prstGeom prst="roundRect">
              <a:avLst>
                <a:gd name="adj" fmla="val 83"/>
              </a:avLst>
            </a:prstGeom>
            <a:blipFill dpi="0" rotWithShape="0">
              <a:blip r:embed="rId3"/>
              <a:srcRect/>
              <a:tile tx="0" ty="0" sx="100000" sy="100000" flip="none" algn="tl"/>
            </a:blipFill>
            <a:ln w="9525">
              <a:noFill/>
              <a:round/>
              <a:headEnd/>
              <a:tailEnd/>
            </a:ln>
          </p:spPr>
          <p:txBody>
            <a:bodyPr wrap="none" anchor="ctr"/>
            <a:lstStyle/>
            <a:p>
              <a:endParaRPr lang="en-US"/>
            </a:p>
          </p:txBody>
        </p:sp>
        <p:grpSp>
          <p:nvGrpSpPr>
            <p:cNvPr id="16437" name="Group 53"/>
            <p:cNvGrpSpPr>
              <a:grpSpLocks/>
            </p:cNvGrpSpPr>
            <p:nvPr/>
          </p:nvGrpSpPr>
          <p:grpSpPr bwMode="auto">
            <a:xfrm>
              <a:off x="1879" y="3271"/>
              <a:ext cx="957" cy="373"/>
              <a:chOff x="1879" y="3271"/>
              <a:chExt cx="957" cy="373"/>
            </a:xfrm>
          </p:grpSpPr>
          <p:sp>
            <p:nvSpPr>
              <p:cNvPr id="16438" name="AutoShape 54"/>
              <p:cNvSpPr>
                <a:spLocks noChangeArrowheads="1"/>
              </p:cNvSpPr>
              <p:nvPr/>
            </p:nvSpPr>
            <p:spPr bwMode="auto">
              <a:xfrm>
                <a:off x="1879" y="3271"/>
                <a:ext cx="958" cy="374"/>
              </a:xfrm>
              <a:prstGeom prst="roundRect">
                <a:avLst>
                  <a:gd name="adj" fmla="val 264"/>
                </a:avLst>
              </a:prstGeom>
              <a:noFill/>
              <a:ln w="9525">
                <a:noFill/>
                <a:round/>
                <a:headEnd/>
                <a:tailEnd/>
              </a:ln>
            </p:spPr>
            <p:txBody>
              <a:bodyPr wrap="none" anchor="ctr"/>
              <a:lstStyle/>
              <a:p>
                <a:endParaRPr lang="en-US"/>
              </a:p>
            </p:txBody>
          </p:sp>
          <p:grpSp>
            <p:nvGrpSpPr>
              <p:cNvPr id="16439" name="Group 55"/>
              <p:cNvGrpSpPr>
                <a:grpSpLocks/>
              </p:cNvGrpSpPr>
              <p:nvPr/>
            </p:nvGrpSpPr>
            <p:grpSpPr bwMode="auto">
              <a:xfrm>
                <a:off x="1879" y="3271"/>
                <a:ext cx="957" cy="372"/>
                <a:chOff x="1879" y="3271"/>
                <a:chExt cx="957" cy="372"/>
              </a:xfrm>
            </p:grpSpPr>
            <p:sp>
              <p:nvSpPr>
                <p:cNvPr id="16440" name="AutoShape 56"/>
                <p:cNvSpPr>
                  <a:spLocks noChangeArrowheads="1"/>
                </p:cNvSpPr>
                <p:nvPr/>
              </p:nvSpPr>
              <p:spPr bwMode="auto">
                <a:xfrm>
                  <a:off x="1879" y="3271"/>
                  <a:ext cx="958" cy="373"/>
                </a:xfrm>
                <a:prstGeom prst="roundRect">
                  <a:avLst>
                    <a:gd name="adj" fmla="val 269"/>
                  </a:avLst>
                </a:prstGeom>
                <a:noFill/>
                <a:ln w="9525">
                  <a:noFill/>
                  <a:round/>
                  <a:headEnd/>
                  <a:tailEnd/>
                </a:ln>
              </p:spPr>
              <p:txBody>
                <a:bodyPr wrap="none" anchor="ctr"/>
                <a:lstStyle/>
                <a:p>
                  <a:endParaRPr lang="en-US"/>
                </a:p>
              </p:txBody>
            </p:sp>
            <p:sp>
              <p:nvSpPr>
                <p:cNvPr id="16441" name="AutoShape 57"/>
                <p:cNvSpPr>
                  <a:spLocks noChangeArrowheads="1"/>
                </p:cNvSpPr>
                <p:nvPr/>
              </p:nvSpPr>
              <p:spPr bwMode="auto">
                <a:xfrm>
                  <a:off x="1879" y="3271"/>
                  <a:ext cx="957" cy="372"/>
                </a:xfrm>
                <a:prstGeom prst="roundRect">
                  <a:avLst>
                    <a:gd name="adj" fmla="val 269"/>
                  </a:avLst>
                </a:prstGeom>
                <a:noFill/>
                <a:ln w="9525">
                  <a:noFill/>
                  <a:round/>
                  <a:headEnd/>
                  <a:tailEnd/>
                </a:ln>
              </p:spPr>
              <p:txBody>
                <a:bodyPr wrap="none" lIns="90360" tIns="44280" rIns="90360" bIns="44280">
                  <a:spAutoFit/>
                </a:bodyPr>
                <a:lstStyle/>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Frustrated</a:t>
                  </a:r>
                </a:p>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manager</a:t>
                  </a:r>
                </a:p>
              </p:txBody>
            </p:sp>
          </p:grpSp>
        </p:grpSp>
      </p:grpSp>
      <p:grpSp>
        <p:nvGrpSpPr>
          <p:cNvPr id="16442" name="Group 58"/>
          <p:cNvGrpSpPr>
            <a:grpSpLocks/>
          </p:cNvGrpSpPr>
          <p:nvPr/>
        </p:nvGrpSpPr>
        <p:grpSpPr bwMode="auto">
          <a:xfrm>
            <a:off x="4824413" y="4584700"/>
            <a:ext cx="2143125" cy="1806575"/>
            <a:chOff x="3039" y="2888"/>
            <a:chExt cx="1350" cy="1138"/>
          </a:xfrm>
        </p:grpSpPr>
        <p:sp>
          <p:nvSpPr>
            <p:cNvPr id="16443" name="AutoShape 59"/>
            <p:cNvSpPr>
              <a:spLocks noChangeArrowheads="1"/>
            </p:cNvSpPr>
            <p:nvPr/>
          </p:nvSpPr>
          <p:spPr bwMode="auto">
            <a:xfrm>
              <a:off x="3039" y="2888"/>
              <a:ext cx="1351" cy="1139"/>
            </a:xfrm>
            <a:prstGeom prst="roundRect">
              <a:avLst>
                <a:gd name="adj" fmla="val 83"/>
              </a:avLst>
            </a:prstGeom>
            <a:solidFill>
              <a:srgbClr val="CF0959"/>
            </a:solidFill>
            <a:ln w="9525">
              <a:noFill/>
              <a:round/>
              <a:headEnd/>
              <a:tailEnd/>
            </a:ln>
          </p:spPr>
          <p:txBody>
            <a:bodyPr wrap="none" anchor="ctr"/>
            <a:lstStyle/>
            <a:p>
              <a:endParaRPr lang="en-US"/>
            </a:p>
          </p:txBody>
        </p:sp>
        <p:grpSp>
          <p:nvGrpSpPr>
            <p:cNvPr id="16444" name="Group 60"/>
            <p:cNvGrpSpPr>
              <a:grpSpLocks/>
            </p:cNvGrpSpPr>
            <p:nvPr/>
          </p:nvGrpSpPr>
          <p:grpSpPr bwMode="auto">
            <a:xfrm>
              <a:off x="3217" y="3271"/>
              <a:ext cx="996" cy="373"/>
              <a:chOff x="3217" y="3271"/>
              <a:chExt cx="996" cy="373"/>
            </a:xfrm>
          </p:grpSpPr>
          <p:sp>
            <p:nvSpPr>
              <p:cNvPr id="16445" name="AutoShape 61"/>
              <p:cNvSpPr>
                <a:spLocks noChangeArrowheads="1"/>
              </p:cNvSpPr>
              <p:nvPr/>
            </p:nvSpPr>
            <p:spPr bwMode="auto">
              <a:xfrm>
                <a:off x="3217" y="3271"/>
                <a:ext cx="997" cy="374"/>
              </a:xfrm>
              <a:prstGeom prst="roundRect">
                <a:avLst>
                  <a:gd name="adj" fmla="val 264"/>
                </a:avLst>
              </a:prstGeom>
              <a:noFill/>
              <a:ln w="9525">
                <a:noFill/>
                <a:round/>
                <a:headEnd/>
                <a:tailEnd/>
              </a:ln>
            </p:spPr>
            <p:txBody>
              <a:bodyPr wrap="none" anchor="ctr"/>
              <a:lstStyle/>
              <a:p>
                <a:endParaRPr lang="en-US"/>
              </a:p>
            </p:txBody>
          </p:sp>
          <p:grpSp>
            <p:nvGrpSpPr>
              <p:cNvPr id="16446" name="Group 62"/>
              <p:cNvGrpSpPr>
                <a:grpSpLocks/>
              </p:cNvGrpSpPr>
              <p:nvPr/>
            </p:nvGrpSpPr>
            <p:grpSpPr bwMode="auto">
              <a:xfrm>
                <a:off x="3217" y="3271"/>
                <a:ext cx="995" cy="372"/>
                <a:chOff x="3217" y="3271"/>
                <a:chExt cx="995" cy="372"/>
              </a:xfrm>
            </p:grpSpPr>
            <p:sp>
              <p:nvSpPr>
                <p:cNvPr id="16447" name="AutoShape 63"/>
                <p:cNvSpPr>
                  <a:spLocks noChangeArrowheads="1"/>
                </p:cNvSpPr>
                <p:nvPr/>
              </p:nvSpPr>
              <p:spPr bwMode="auto">
                <a:xfrm>
                  <a:off x="3217" y="3271"/>
                  <a:ext cx="996" cy="373"/>
                </a:xfrm>
                <a:prstGeom prst="roundRect">
                  <a:avLst>
                    <a:gd name="adj" fmla="val 269"/>
                  </a:avLst>
                </a:prstGeom>
                <a:noFill/>
                <a:ln w="9525">
                  <a:noFill/>
                  <a:round/>
                  <a:headEnd/>
                  <a:tailEnd/>
                </a:ln>
              </p:spPr>
              <p:txBody>
                <a:bodyPr wrap="none" anchor="ctr"/>
                <a:lstStyle/>
                <a:p>
                  <a:endParaRPr lang="en-US"/>
                </a:p>
              </p:txBody>
            </p:sp>
            <p:sp>
              <p:nvSpPr>
                <p:cNvPr id="16448" name="AutoShape 64"/>
                <p:cNvSpPr>
                  <a:spLocks noChangeArrowheads="1"/>
                </p:cNvSpPr>
                <p:nvPr/>
              </p:nvSpPr>
              <p:spPr bwMode="auto">
                <a:xfrm>
                  <a:off x="3217" y="3271"/>
                  <a:ext cx="996" cy="372"/>
                </a:xfrm>
                <a:prstGeom prst="roundRect">
                  <a:avLst>
                    <a:gd name="adj" fmla="val 269"/>
                  </a:avLst>
                </a:prstGeom>
                <a:noFill/>
                <a:ln w="9525">
                  <a:noFill/>
                  <a:round/>
                  <a:headEnd/>
                  <a:tailEnd/>
                </a:ln>
              </p:spPr>
              <p:txBody>
                <a:bodyPr wrap="none" lIns="90360" tIns="44280" rIns="90360" bIns="44280">
                  <a:spAutoFit/>
                </a:bodyPr>
                <a:lstStyle/>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Classic</a:t>
                  </a:r>
                </a:p>
                <a:p>
                  <a:pPr algn="ctr" eaLnBrk="1" hangingPunct="1">
                    <a:lnSpc>
                      <a:spcPct val="90000"/>
                    </a:lnSpc>
                    <a:buClr>
                      <a:srgbClr val="000000"/>
                    </a:buClr>
                    <a:buSzPct val="100000"/>
                    <a:buFont typeface="Verdan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b="1">
                      <a:solidFill>
                        <a:schemeClr val="tx1"/>
                      </a:solidFill>
                      <a:latin typeface="Verdana" pitchFamily="34" charset="0"/>
                    </a:rPr>
                    <a:t>bureaucrat</a:t>
                  </a:r>
                </a:p>
              </p:txBody>
            </p:sp>
          </p:grpSp>
        </p:grpSp>
      </p:grpSp>
      <p:sp>
        <p:nvSpPr>
          <p:cNvPr id="16449" name="AutoShape 65"/>
          <p:cNvSpPr>
            <a:spLocks noChangeArrowheads="1"/>
          </p:cNvSpPr>
          <p:nvPr/>
        </p:nvSpPr>
        <p:spPr bwMode="auto">
          <a:xfrm>
            <a:off x="2674938" y="2767013"/>
            <a:ext cx="4286250" cy="3617912"/>
          </a:xfrm>
          <a:prstGeom prst="roundRect">
            <a:avLst>
              <a:gd name="adj" fmla="val 42"/>
            </a:avLst>
          </a:prstGeom>
          <a:noFill/>
          <a:ln w="9360">
            <a:solidFill>
              <a:srgbClr val="000000"/>
            </a:solidFill>
            <a:round/>
            <a:headEnd/>
            <a:tailEnd/>
          </a:ln>
        </p:spPr>
        <p:txBody>
          <a:bodyPr wrap="none" anchor="ctr"/>
          <a:lstStyle/>
          <a:p>
            <a:endParaRPr lang="en-US"/>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381000" y="376238"/>
            <a:ext cx="8458200" cy="836612"/>
          </a:xfrm>
          <a:ln/>
        </p:spPr>
        <p:txBody>
          <a:bodyPr lIns="0" tIns="0" rIns="0" bIns="0"/>
          <a:lstStyle/>
          <a:p>
            <a:pPr marL="338138" indent="-338138">
              <a:lnSpc>
                <a:spcPct val="95000"/>
              </a:lnSpc>
              <a:spcBef>
                <a:spcPts val="800"/>
              </a:spcBef>
              <a:tabLst>
                <a:tab pos="452438" algn="l"/>
                <a:tab pos="677863"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GB" b="1"/>
              <a:t>Burch's Entrep. Personality Traits</a:t>
            </a:r>
          </a:p>
        </p:txBody>
      </p:sp>
      <p:sp>
        <p:nvSpPr>
          <p:cNvPr id="17410" name="Rectangle 2"/>
          <p:cNvSpPr>
            <a:spLocks noGrp="1" noChangeArrowheads="1"/>
          </p:cNvSpPr>
          <p:nvPr>
            <p:ph type="body" idx="1"/>
          </p:nvPr>
        </p:nvSpPr>
        <p:spPr>
          <a:xfrm>
            <a:off x="685800" y="1317625"/>
            <a:ext cx="7769225" cy="5056188"/>
          </a:xfrm>
          <a:ln/>
        </p:spPr>
        <p:txBody>
          <a:bodyPr lIns="0" tIns="0" rIns="0" bIns="0"/>
          <a:lstStyle/>
          <a:p>
            <a:pPr marL="0" indent="0">
              <a:lnSpc>
                <a:spcPct val="95000"/>
              </a:lnSpc>
              <a:buFont typeface="Times New Roman" pitchFamily="18" charset="0"/>
              <a:buAutoNum type="arabicPeriod"/>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b="1"/>
              <a:t>A desire to achieve</a:t>
            </a:r>
          </a:p>
          <a:p>
            <a:pPr marL="431800" lvl="1" indent="-215900">
              <a:buSzPct val="45000"/>
              <a:buFont typeface="StarSymbol" charset="2"/>
              <a:buChar char="•"/>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a:t>Conquer problems, create successful venture</a:t>
            </a:r>
          </a:p>
          <a:p>
            <a:pPr marL="0" indent="0">
              <a:buFont typeface="Times New Roman" pitchFamily="18" charset="0"/>
              <a:buAutoNum type="arabicPeriod"/>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b="1"/>
              <a:t>Hard work</a:t>
            </a:r>
          </a:p>
          <a:p>
            <a:pPr marL="431800" lvl="1" indent="-215900">
              <a:buSzPct val="45000"/>
              <a:buFont typeface="StarSymbol" charset="2"/>
              <a:buChar char="•"/>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a:t>Their workload is very hard  to match</a:t>
            </a:r>
          </a:p>
          <a:p>
            <a:pPr marL="0" indent="0">
              <a:buFont typeface="Times New Roman" pitchFamily="18" charset="0"/>
              <a:buAutoNum type="arabicPeriod"/>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b="1"/>
              <a:t>Nurturing quality</a:t>
            </a:r>
          </a:p>
          <a:p>
            <a:pPr marL="0" indent="0">
              <a:buFont typeface="Times New Roman" pitchFamily="18" charset="0"/>
              <a:buAutoNum type="arabicPeriod"/>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b="1"/>
              <a:t>Acceptance of responsibility</a:t>
            </a:r>
          </a:p>
          <a:p>
            <a:pPr marL="431800" lvl="1" indent="-215900">
              <a:buSzPct val="45000"/>
              <a:buFont typeface="StarSymbol" charset="2"/>
              <a:buChar char="•"/>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a:t>Morally, legally and mentally accountable</a:t>
            </a:r>
          </a:p>
          <a:p>
            <a:pPr marL="0" indent="0">
              <a:buFont typeface="Times New Roman" pitchFamily="18" charset="0"/>
              <a:buAutoNum type="arabicPeriod"/>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b="1"/>
              <a:t>Reward orientation</a:t>
            </a:r>
          </a:p>
          <a:p>
            <a:pPr marL="431800" lvl="1" indent="-215900">
              <a:buSzPct val="45000"/>
              <a:buFont typeface="StarSymbol" charset="2"/>
              <a:buChar char="•"/>
              <a:tabLst>
                <a:tab pos="0" algn="l"/>
                <a:tab pos="339725" algn="l"/>
                <a:tab pos="415925" algn="l"/>
                <a:tab pos="1177925" algn="l"/>
                <a:tab pos="1939925" algn="l"/>
                <a:tab pos="2701925" algn="l"/>
                <a:tab pos="3463925" algn="l"/>
                <a:tab pos="4225925" algn="l"/>
                <a:tab pos="4987925" algn="l"/>
                <a:tab pos="5749925" algn="l"/>
                <a:tab pos="6511925" algn="l"/>
                <a:tab pos="7273925" algn="l"/>
                <a:tab pos="8035925" algn="l"/>
                <a:tab pos="8797925" algn="l"/>
                <a:tab pos="9559925" algn="l"/>
                <a:tab pos="10321925" algn="l"/>
              </a:tabLst>
            </a:pPr>
            <a:r>
              <a:rPr lang="en-GB"/>
              <a:t>Want be rewarded for their efforts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up)">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304800" y="376238"/>
            <a:ext cx="8534400" cy="836612"/>
          </a:xfrm>
          <a:ln/>
        </p:spPr>
        <p:txBody>
          <a:bodyPr lIns="0" tIns="0" rIns="0" bIns="0"/>
          <a:lstStyle/>
          <a:p>
            <a: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b="1"/>
              <a:t>Burch's Entrep. Personality Traits</a:t>
            </a:r>
          </a:p>
        </p:txBody>
      </p:sp>
      <p:sp>
        <p:nvSpPr>
          <p:cNvPr id="18434" name="Rectangle 2"/>
          <p:cNvSpPr>
            <a:spLocks noGrp="1" noChangeArrowheads="1"/>
          </p:cNvSpPr>
          <p:nvPr>
            <p:ph type="body" idx="1"/>
          </p:nvPr>
        </p:nvSpPr>
        <p:spPr>
          <a:xfrm>
            <a:off x="685800" y="1317625"/>
            <a:ext cx="7769225" cy="5056188"/>
          </a:xfrm>
          <a:ln/>
        </p:spPr>
        <p:txBody>
          <a:bodyPr lIns="0" tIns="0" rIns="0" bIns="0"/>
          <a:lstStyle/>
          <a:p>
            <a:pPr marL="0" indent="0">
              <a:lnSpc>
                <a:spcPct val="95000"/>
              </a:lnSpc>
              <a:buFont typeface="Times New Roman" pitchFamily="18" charset="0"/>
              <a:buAutoNum type="arabicPeriod" startAt="6"/>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b="1"/>
              <a:t>Optimism</a:t>
            </a:r>
          </a:p>
          <a:p>
            <a:pPr marL="431800" lvl="1" indent="-215900">
              <a:buSzPct val="45000"/>
              <a:buFont typeface="StarSymbol" charset="2"/>
              <a:buChar char="•"/>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a:t>Anything is possible</a:t>
            </a:r>
          </a:p>
          <a:p>
            <a:pPr marL="0" indent="0">
              <a:buFont typeface="Times New Roman" pitchFamily="18" charset="0"/>
              <a:buAutoNum type="arabicPeriod" startAt="6"/>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b="1"/>
              <a:t>Orientation to excellence</a:t>
            </a:r>
          </a:p>
          <a:p>
            <a:pPr marL="431800" lvl="1" indent="-215900">
              <a:buSzPct val="45000"/>
              <a:buFont typeface="StarSymbol" charset="2"/>
              <a:buChar char="•"/>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a:t>Pride in something first class</a:t>
            </a:r>
          </a:p>
          <a:p>
            <a:pPr marL="0" indent="0">
              <a:buFont typeface="Times New Roman" pitchFamily="18" charset="0"/>
              <a:buAutoNum type="arabicPeriod" startAt="6"/>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b="1"/>
              <a:t>Organization</a:t>
            </a:r>
          </a:p>
          <a:p>
            <a:pPr marL="431800" lvl="1" indent="-215900">
              <a:buSzPct val="45000"/>
              <a:buFont typeface="StarSymbol" charset="2"/>
              <a:buChar char="•"/>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a:t>They are wholly "take charge" people</a:t>
            </a:r>
          </a:p>
          <a:p>
            <a:pPr marL="0" indent="0">
              <a:buFont typeface="Times New Roman" pitchFamily="18" charset="0"/>
              <a:buAutoNum type="arabicPeriod" startAt="6"/>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b="1"/>
              <a:t>Profit orientation</a:t>
            </a:r>
          </a:p>
          <a:p>
            <a:pPr marL="431800" lvl="1" indent="-215900">
              <a:buSzPct val="45000"/>
              <a:buFont typeface="StarSymbol" charset="2"/>
              <a:buChar char="•"/>
              <a:tabLst>
                <a:tab pos="0" algn="l"/>
                <a:tab pos="114300" algn="l"/>
                <a:tab pos="339725"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Lst>
            </a:pPr>
            <a:r>
              <a:rPr lang="en-GB"/>
              <a:t>Profit primarily a gauge of performance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up)">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685800" y="376238"/>
            <a:ext cx="7769225" cy="836612"/>
          </a:xfrm>
          <a:ln/>
        </p:spPr>
        <p:txBody>
          <a:bodyPr lIns="0" tIns="0" rIns="0" bIns="0"/>
          <a:lstStyle/>
          <a:p>
            <a:pPr>
              <a:lnSpc>
                <a:spcPct val="95000"/>
              </a:lnSpc>
              <a:buClr>
                <a:srgbClr val="FE9B03"/>
              </a:buClr>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Failure? So what!</a:t>
            </a:r>
          </a:p>
        </p:txBody>
      </p:sp>
      <p:sp>
        <p:nvSpPr>
          <p:cNvPr id="19458" name="Rectangle 2"/>
          <p:cNvSpPr>
            <a:spLocks noGrp="1" noChangeArrowheads="1"/>
          </p:cNvSpPr>
          <p:nvPr>
            <p:ph type="body" idx="1"/>
          </p:nvPr>
        </p:nvSpPr>
        <p:spPr>
          <a:xfrm>
            <a:off x="476250" y="1317625"/>
            <a:ext cx="8124825" cy="5164138"/>
          </a:xfrm>
          <a:ln/>
        </p:spPr>
        <p:txBody>
          <a:bodyPr lIns="0" tIns="0" rIns="0" bIns="0"/>
          <a:lstStyle/>
          <a:p>
            <a:pPr marL="339725" indent="-339725">
              <a:lnSpc>
                <a:spcPct val="95000"/>
              </a:lnSpc>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Failure seen differently in America &amp; Europe.</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In Europe it is a major set-back</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U.S. expected (required even!)</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Canada - in between but tending to U.S. </a:t>
            </a:r>
          </a:p>
          <a:p>
            <a:pPr marL="339725" indent="-339725">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“Our” System:</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Many entrepreneurs had been "blue collar"</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Many come from families of entrepreneurs</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Many are immigrants or their children</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But, there are no "rules" that ensure success</a:t>
            </a:r>
          </a:p>
          <a:p>
            <a:pPr marL="339725" indent="-339725">
              <a:lnSpc>
                <a:spcPct val="102000"/>
              </a:lnSpc>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Universally, entrepreneurs shake off failure!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wipe(up)">
                                      <p:cBhvr>
                                        <p:cTn id="7"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685800" y="376238"/>
            <a:ext cx="7769225" cy="836612"/>
          </a:xfrm>
          <a:ln/>
        </p:spPr>
        <p:txBody>
          <a:bodyPr lIns="0" tIns="0" rIns="0" bIns="0"/>
          <a:lstStyle/>
          <a:p>
            <a: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Failure as “Learning Process”</a:t>
            </a:r>
          </a:p>
        </p:txBody>
      </p:sp>
      <p:sp>
        <p:nvSpPr>
          <p:cNvPr id="20482" name="Rectangle 2"/>
          <p:cNvSpPr>
            <a:spLocks noGrp="1" noChangeArrowheads="1"/>
          </p:cNvSpPr>
          <p:nvPr>
            <p:ph type="body" idx="1"/>
          </p:nvPr>
        </p:nvSpPr>
        <p:spPr>
          <a:xfrm>
            <a:off x="685800" y="1317625"/>
            <a:ext cx="7769225" cy="5056188"/>
          </a:xfrm>
          <a:ln/>
        </p:spPr>
        <p:txBody>
          <a:bodyPr lIns="0" tIns="0" rIns="0" bIns="0"/>
          <a:lstStyle/>
          <a:p>
            <a:pPr marL="339725" indent="-339725">
              <a:lnSpc>
                <a:spcPct val="95000"/>
              </a:lnSpc>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Ignore it, then start again</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Some find it easy to blame someone else</a:t>
            </a:r>
          </a:p>
          <a:p>
            <a:pPr marL="339725" indent="-339725">
              <a:lnSpc>
                <a:spcPct val="97000"/>
              </a:lnSpc>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In public, always optimistic</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Especially with funders</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Agonise over what went wrong in private</a:t>
            </a:r>
          </a:p>
          <a:p>
            <a:pPr marL="339725" indent="-339725">
              <a:lnSpc>
                <a:spcPct val="97000"/>
              </a:lnSpc>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Willingness to disregard the rules </a:t>
            </a:r>
          </a:p>
          <a:p>
            <a:pPr marL="739775" lvl="1" indent="-282575">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Start from first principles.</a:t>
            </a:r>
          </a:p>
          <a:p>
            <a:pPr marL="339725" indent="-339725">
              <a:buFont typeface="Arial" charset="0"/>
              <a:buChar char="•"/>
              <a:tabLst>
                <a:tab pos="339725" algn="l"/>
                <a:tab pos="755650" algn="l"/>
                <a:tab pos="1517650" algn="l"/>
                <a:tab pos="2279650" algn="l"/>
                <a:tab pos="3041650" algn="l"/>
                <a:tab pos="3803650" algn="l"/>
                <a:tab pos="4565650" algn="l"/>
                <a:tab pos="5327650" algn="l"/>
                <a:tab pos="6089650" algn="l"/>
                <a:tab pos="6851650" algn="l"/>
                <a:tab pos="7613650" algn="l"/>
                <a:tab pos="8375650" algn="l"/>
                <a:tab pos="9137650" algn="l"/>
                <a:tab pos="9899650" algn="l"/>
                <a:tab pos="10661650" algn="l"/>
              </a:tabLst>
            </a:pPr>
            <a:r>
              <a:rPr lang="en-GB"/>
              <a:t>Ability to "bend, not break" rules of life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ipe(up)">
                                      <p:cBhvr>
                                        <p:cTn id="7"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685800" y="230188"/>
            <a:ext cx="7770813" cy="1331912"/>
          </a:xfrm>
          <a:ln/>
        </p:spPr>
        <p:txBody>
          <a:bodyPr/>
          <a:lstStyle/>
          <a:p>
            <a:pPr>
              <a:lnSpc>
                <a:spcPct val="95000"/>
              </a:lnSpc>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Classic Entrepreneurship:  </a:t>
            </a:r>
            <a:br>
              <a:rPr lang="en-GB"/>
            </a:br>
            <a:r>
              <a:rPr lang="en-GB"/>
              <a:t>The Startup</a:t>
            </a:r>
          </a:p>
        </p:txBody>
      </p:sp>
      <p:sp>
        <p:nvSpPr>
          <p:cNvPr id="21506" name="Rectangle 2"/>
          <p:cNvSpPr>
            <a:spLocks noGrp="1" noChangeArrowheads="1"/>
          </p:cNvSpPr>
          <p:nvPr>
            <p:ph type="body" idx="1"/>
          </p:nvPr>
        </p:nvSpPr>
        <p:spPr>
          <a:xfrm>
            <a:off x="685800" y="1712913"/>
            <a:ext cx="7770813" cy="4756150"/>
          </a:xfrm>
          <a:ln/>
        </p:spPr>
        <p:txBody>
          <a:bodyPr/>
          <a:lstStyle/>
          <a:p>
            <a:pPr>
              <a:lnSpc>
                <a:spcPct val="95000"/>
              </a:lnSpc>
              <a:spcBef>
                <a:spcPts val="700"/>
              </a:spcBef>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i="1"/>
              <a:t>Raw startup company</a:t>
            </a:r>
            <a:r>
              <a:rPr lang="en-GB"/>
              <a:t>—an innovative idea that develops into a high growth company</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Qualities of a startup company</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400"/>
              <a:t>Strong leadership from the main entrepreneur</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400"/>
              <a:t>Complementary talents and outstanding teamwork of team members</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400"/>
              <a:t>Skill and ingenuity to find and control resources</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400"/>
              <a:t>Financial backing to chase opportunity</a:t>
            </a:r>
            <a:endParaRPr lang="en-GB" sz="200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wipe(up)">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506">
                                            <p:txEl>
                                              <p:pRg st="1" end="1"/>
                                            </p:txEl>
                                          </p:spTgt>
                                        </p:tgtEl>
                                        <p:attrNameLst>
                                          <p:attrName>style.visibility</p:attrName>
                                        </p:attrNameLst>
                                      </p:cBhvr>
                                      <p:to>
                                        <p:strVal val="visible"/>
                                      </p:to>
                                    </p:set>
                                    <p:animEffect transition="in" filter="wipe(up)">
                                      <p:cBhvr>
                                        <p:cTn id="12" dur="500"/>
                                        <p:tgtEl>
                                          <p:spTgt spid="21506">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1506">
                                            <p:txEl>
                                              <p:pRg st="2" end="2"/>
                                            </p:txEl>
                                          </p:spTgt>
                                        </p:tgtEl>
                                        <p:attrNameLst>
                                          <p:attrName>style.visibility</p:attrName>
                                        </p:attrNameLst>
                                      </p:cBhvr>
                                      <p:to>
                                        <p:strVal val="visible"/>
                                      </p:to>
                                    </p:set>
                                    <p:animEffect transition="in" filter="wipe(up)">
                                      <p:cBhvr>
                                        <p:cTn id="15" dur="500"/>
                                        <p:tgtEl>
                                          <p:spTgt spid="21506">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1506">
                                            <p:txEl>
                                              <p:pRg st="3" end="3"/>
                                            </p:txEl>
                                          </p:spTgt>
                                        </p:tgtEl>
                                        <p:attrNameLst>
                                          <p:attrName>style.visibility</p:attrName>
                                        </p:attrNameLst>
                                      </p:cBhvr>
                                      <p:to>
                                        <p:strVal val="visible"/>
                                      </p:to>
                                    </p:set>
                                    <p:animEffect transition="in" filter="wipe(up)">
                                      <p:cBhvr>
                                        <p:cTn id="18" dur="500"/>
                                        <p:tgtEl>
                                          <p:spTgt spid="21506">
                                            <p:txEl>
                                              <p:pRg st="3" end="3"/>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1506">
                                            <p:txEl>
                                              <p:pRg st="4" end="4"/>
                                            </p:txEl>
                                          </p:spTgt>
                                        </p:tgtEl>
                                        <p:attrNameLst>
                                          <p:attrName>style.visibility</p:attrName>
                                        </p:attrNameLst>
                                      </p:cBhvr>
                                      <p:to>
                                        <p:strVal val="visible"/>
                                      </p:to>
                                    </p:set>
                                    <p:animEffect transition="in" filter="wipe(up)">
                                      <p:cBhvr>
                                        <p:cTn id="21" dur="500"/>
                                        <p:tgtEl>
                                          <p:spTgt spid="21506">
                                            <p:txEl>
                                              <p:pRg st="4" end="4"/>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1506">
                                            <p:txEl>
                                              <p:pRg st="5" end="5"/>
                                            </p:txEl>
                                          </p:spTgt>
                                        </p:tgtEl>
                                        <p:attrNameLst>
                                          <p:attrName>style.visibility</p:attrName>
                                        </p:attrNameLst>
                                      </p:cBhvr>
                                      <p:to>
                                        <p:strVal val="visible"/>
                                      </p:to>
                                    </p:set>
                                    <p:animEffect transition="in" filter="wipe(up)">
                                      <p:cBhvr>
                                        <p:cTn id="24" dur="500"/>
                                        <p:tgtEl>
                                          <p:spTgt spid="215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685800" y="128588"/>
            <a:ext cx="7770813" cy="1331912"/>
          </a:xfrm>
          <a:ln/>
        </p:spPr>
        <p:txBody>
          <a:bodyPr/>
          <a:lstStyle/>
          <a:p>
            <a:pPr>
              <a:lnSpc>
                <a:spcPct val="95000"/>
              </a:lnSpc>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Desirable and </a:t>
            </a:r>
            <a:r>
              <a:rPr lang="en-GB" u="sng"/>
              <a:t>Acquirable</a:t>
            </a:r>
            <a:r>
              <a:rPr lang="en-GB"/>
              <a:t> Attitudes and Behaviors</a:t>
            </a:r>
          </a:p>
        </p:txBody>
      </p:sp>
      <p:sp>
        <p:nvSpPr>
          <p:cNvPr id="22530" name="Rectangle 2"/>
          <p:cNvSpPr>
            <a:spLocks noGrp="1" noChangeArrowheads="1"/>
          </p:cNvSpPr>
          <p:nvPr>
            <p:ph type="body" idx="1"/>
          </p:nvPr>
        </p:nvSpPr>
        <p:spPr>
          <a:xfrm>
            <a:off x="685800" y="1601788"/>
            <a:ext cx="7770813" cy="4945062"/>
          </a:xfrm>
          <a:ln/>
        </p:spPr>
        <p:txBody>
          <a:bodyPr/>
          <a:lstStyle/>
          <a:p>
            <a:pPr>
              <a:lnSpc>
                <a:spcPct val="90000"/>
              </a:lnSpc>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Commitment and determination</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Leadership</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Opportunity obsession</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Tolerance of </a:t>
            </a:r>
          </a:p>
          <a:p>
            <a:pPr lvl="1">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Risk</a:t>
            </a:r>
          </a:p>
          <a:p>
            <a:pPr lvl="1">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Ambiguity</a:t>
            </a:r>
          </a:p>
          <a:p>
            <a:pPr lvl="1">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Uncertainty</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Creativity, self-reliance, and adaptability</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Motivation to excel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up)">
                                      <p:cBhvr>
                                        <p:cTn id="7"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685800" y="330200"/>
            <a:ext cx="7770813" cy="930275"/>
          </a:xfrm>
          <a:ln/>
        </p:spPr>
        <p:txBody>
          <a:bodyPr/>
          <a:lstStyle/>
          <a:p>
            <a:pPr>
              <a:lnSpc>
                <a:spcPct val="95000"/>
              </a:lnSpc>
              <a:buFont typeface="Time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t>The Entrepreneurial Process</a:t>
            </a:r>
          </a:p>
        </p:txBody>
      </p:sp>
      <p:sp>
        <p:nvSpPr>
          <p:cNvPr id="23554" name="Rectangle 2"/>
          <p:cNvSpPr>
            <a:spLocks noGrp="1" noChangeArrowheads="1"/>
          </p:cNvSpPr>
          <p:nvPr>
            <p:ph type="body" idx="1"/>
          </p:nvPr>
        </p:nvSpPr>
        <p:spPr>
          <a:xfrm>
            <a:off x="685800" y="1317625"/>
            <a:ext cx="7770813" cy="5151438"/>
          </a:xfrm>
          <a:ln/>
        </p:spPr>
        <p:txBody>
          <a:bodyPr/>
          <a:lstStyle/>
          <a:p>
            <a:pPr>
              <a:lnSpc>
                <a:spcPct val="95000"/>
              </a:lnSpc>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It is </a:t>
            </a:r>
            <a:r>
              <a:rPr lang="en-GB" i="1" u="sng">
                <a:effectLst>
                  <a:outerShdw blurRad="38100" dist="38100" dir="2700000" algn="tl">
                    <a:srgbClr val="FFFFFF"/>
                  </a:outerShdw>
                </a:effectLst>
              </a:rPr>
              <a:t>opportunity/market</a:t>
            </a:r>
            <a:r>
              <a:rPr lang="en-GB" i="1">
                <a:solidFill>
                  <a:srgbClr val="00FF00"/>
                </a:solidFill>
                <a:effectLst>
                  <a:outerShdw blurRad="38100" dist="38100" dir="2700000" algn="tl">
                    <a:srgbClr val="000000"/>
                  </a:outerShdw>
                </a:effectLst>
              </a:rPr>
              <a:t> </a:t>
            </a:r>
            <a:r>
              <a:rPr lang="en-GB"/>
              <a:t>driven</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It is driven by a </a:t>
            </a:r>
            <a:r>
              <a:rPr lang="en-GB" i="1" u="sng">
                <a:effectLst>
                  <a:outerShdw blurRad="38100" dist="38100" dir="2700000" algn="tl">
                    <a:srgbClr val="FFFFFF"/>
                  </a:outerShdw>
                </a:effectLst>
              </a:rPr>
              <a:t>lead entrepreneur</a:t>
            </a:r>
            <a:r>
              <a:rPr lang="en-GB"/>
              <a:t>           and an </a:t>
            </a:r>
            <a:r>
              <a:rPr lang="en-GB" i="1" u="sng">
                <a:effectLst>
                  <a:outerShdw blurRad="38100" dist="38100" dir="2700000" algn="tl">
                    <a:srgbClr val="FFFFFF"/>
                  </a:outerShdw>
                </a:effectLst>
              </a:rPr>
              <a:t>entrepreneurial team</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It is resource </a:t>
            </a:r>
            <a:r>
              <a:rPr lang="en-GB" i="1" u="sng">
                <a:effectLst>
                  <a:outerShdw blurRad="38100" dist="38100" dir="2700000" algn="tl">
                    <a:srgbClr val="FFFFFF"/>
                  </a:outerShdw>
                </a:effectLst>
              </a:rPr>
              <a:t>parsimonious</a:t>
            </a:r>
            <a:r>
              <a:rPr lang="en-GB"/>
              <a:t> and </a:t>
            </a:r>
            <a:r>
              <a:rPr lang="en-GB" i="1" u="sng">
                <a:effectLst>
                  <a:outerShdw blurRad="38100" dist="38100" dir="2700000" algn="tl">
                    <a:srgbClr val="FFFFFF"/>
                  </a:outerShdw>
                </a:effectLst>
              </a:rPr>
              <a:t>creative</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It depends on the </a:t>
            </a:r>
            <a:r>
              <a:rPr lang="en-GB" i="1" u="sng">
                <a:effectLst>
                  <a:outerShdw blurRad="38100" dist="38100" dir="2700000" algn="tl">
                    <a:srgbClr val="FFFFFF"/>
                  </a:outerShdw>
                </a:effectLst>
              </a:rPr>
              <a:t>fit</a:t>
            </a:r>
            <a:r>
              <a:rPr lang="en-GB"/>
              <a:t> and </a:t>
            </a:r>
            <a:r>
              <a:rPr lang="en-GB" i="1" u="sng">
                <a:effectLst>
                  <a:outerShdw blurRad="38100" dist="38100" dir="2700000" algn="tl">
                    <a:srgbClr val="FFFFFF"/>
                  </a:outerShdw>
                </a:effectLst>
              </a:rPr>
              <a:t>balance</a:t>
            </a:r>
            <a:r>
              <a:rPr lang="en-GB" i="1"/>
              <a:t> </a:t>
            </a:r>
            <a:r>
              <a:rPr lang="en-GB"/>
              <a:t>among these</a:t>
            </a:r>
          </a:p>
          <a:p>
            <a:pPr>
              <a:buFont typeface="Times" charset="0"/>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t>It is </a:t>
            </a:r>
            <a:r>
              <a:rPr lang="en-GB" i="1" u="sng">
                <a:effectLst>
                  <a:outerShdw blurRad="38100" dist="38100" dir="2700000" algn="tl">
                    <a:srgbClr val="FFFFFF"/>
                  </a:outerShdw>
                </a:effectLst>
              </a:rPr>
              <a:t>integrated</a:t>
            </a:r>
            <a:r>
              <a:rPr lang="en-GB"/>
              <a:t> and </a:t>
            </a:r>
            <a:r>
              <a:rPr lang="en-GB" i="1" u="sng">
                <a:effectLst>
                  <a:outerShdw blurRad="38100" dist="38100" dir="2700000" algn="tl">
                    <a:srgbClr val="FFFFFF"/>
                  </a:outerShdw>
                </a:effectLst>
              </a:rPr>
              <a:t>holistic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up)">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Lucida Sans Unicode"/>
      </a:majorFont>
      <a:minorFont>
        <a:latin typeface="Times New Roman"/>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560</Words>
  <PresentationFormat>On-screen Show (4:3)</PresentationFormat>
  <Paragraphs>132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Default Design</vt:lpstr>
      <vt:lpstr>What is an Entrepreneur?</vt:lpstr>
      <vt:lpstr>What Is An Entrepreneur?</vt:lpstr>
      <vt:lpstr>What Is An Entrepreneur?</vt:lpstr>
      <vt:lpstr>Entrepreneurship</vt:lpstr>
      <vt:lpstr>Entrepreneurs: Born or Made?</vt:lpstr>
      <vt:lpstr>Entrepreneurs: Born or Made?</vt:lpstr>
      <vt:lpstr>Who is an Entrepreneur?</vt:lpstr>
      <vt:lpstr>Who is an Entrepreneur?</vt:lpstr>
      <vt:lpstr>Burch's Entrep. Personality Traits</vt:lpstr>
      <vt:lpstr>Burch's Entrep. Personality Traits</vt:lpstr>
      <vt:lpstr>Failure? So what!</vt:lpstr>
      <vt:lpstr>Failure as “Learning Process”</vt:lpstr>
      <vt:lpstr>Classic Entrepreneurship:   The Startup</vt:lpstr>
      <vt:lpstr>Desirable and Acquirable Attitudes and Behaviors</vt:lpstr>
      <vt:lpstr>The Entrepreneurial Process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Entrepreneurship</dc:title>
  <cp:lastModifiedBy>admin</cp:lastModifiedBy>
  <cp:revision>5</cp:revision>
  <dcterms:modified xsi:type="dcterms:W3CDTF">2012-08-11T10:30:01Z</dcterms:modified>
</cp:coreProperties>
</file>