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</p:sldMasterIdLst>
  <p:notesMasterIdLst>
    <p:notesMasterId r:id="rId22"/>
  </p:notesMasterIdLst>
  <p:handoutMasterIdLst>
    <p:handoutMasterId r:id="rId23"/>
  </p:handoutMasterIdLst>
  <p:sldIdLst>
    <p:sldId id="293" r:id="rId2"/>
    <p:sldId id="294" r:id="rId3"/>
    <p:sldId id="295" r:id="rId4"/>
    <p:sldId id="308" r:id="rId5"/>
    <p:sldId id="266" r:id="rId6"/>
    <p:sldId id="267" r:id="rId7"/>
    <p:sldId id="299" r:id="rId8"/>
    <p:sldId id="309" r:id="rId9"/>
    <p:sldId id="303" r:id="rId10"/>
    <p:sldId id="301" r:id="rId11"/>
    <p:sldId id="304" r:id="rId12"/>
    <p:sldId id="305" r:id="rId13"/>
    <p:sldId id="306" r:id="rId14"/>
    <p:sldId id="310" r:id="rId15"/>
    <p:sldId id="311" r:id="rId16"/>
    <p:sldId id="312" r:id="rId17"/>
    <p:sldId id="313" r:id="rId18"/>
    <p:sldId id="314" r:id="rId19"/>
    <p:sldId id="315" r:id="rId20"/>
    <p:sldId id="316" r:id="rId21"/>
  </p:sldIdLst>
  <p:sldSz cx="8229600" cy="5943600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5613" indent="1588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2813" indent="1588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0013" indent="1588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7213" indent="1588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1F1F1F"/>
    <a:srgbClr val="1F1F0D"/>
    <a:srgbClr val="202020"/>
    <a:srgbClr val="C80064"/>
    <a:srgbClr val="FF0381"/>
    <a:srgbClr val="FFFFFF"/>
    <a:srgbClr val="BC005E"/>
    <a:srgbClr val="D8006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896" autoAdjust="0"/>
    <p:restoredTop sz="94709" autoAdjust="0"/>
  </p:normalViewPr>
  <p:slideViewPr>
    <p:cSldViewPr snapToGrid="0">
      <p:cViewPr varScale="1">
        <p:scale>
          <a:sx n="81" d="100"/>
          <a:sy n="81" d="100"/>
        </p:scale>
        <p:origin x="-384" y="-90"/>
      </p:cViewPr>
      <p:guideLst>
        <p:guide orient="horz" pos="1872"/>
        <p:guide pos="25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21B855-95D2-45E9-A91F-C888B3CCCBEC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26DDD6D-E296-423E-AE53-C752197496DF}">
      <dgm:prSet phldrT="[Text]"/>
      <dgm:spPr/>
      <dgm:t>
        <a:bodyPr/>
        <a:lstStyle/>
        <a:p>
          <a:r>
            <a:rPr lang="en-US" dirty="0" smtClean="0"/>
            <a:t>Political Systems</a:t>
          </a:r>
          <a:endParaRPr lang="en-US" dirty="0"/>
        </a:p>
      </dgm:t>
    </dgm:pt>
    <dgm:pt modelId="{7CFD9A91-CADF-47FF-B0BC-4EAB56624F25}" type="parTrans" cxnId="{0EC49629-F72E-4FD7-A848-9A9357E36F40}">
      <dgm:prSet/>
      <dgm:spPr/>
      <dgm:t>
        <a:bodyPr/>
        <a:lstStyle/>
        <a:p>
          <a:endParaRPr lang="en-US"/>
        </a:p>
      </dgm:t>
    </dgm:pt>
    <dgm:pt modelId="{B02A5154-8CC6-4802-B442-2102D96EBE8D}" type="sibTrans" cxnId="{0EC49629-F72E-4FD7-A848-9A9357E36F40}">
      <dgm:prSet/>
      <dgm:spPr/>
      <dgm:t>
        <a:bodyPr/>
        <a:lstStyle/>
        <a:p>
          <a:endParaRPr lang="en-US"/>
        </a:p>
      </dgm:t>
    </dgm:pt>
    <dgm:pt modelId="{C04D4C95-767E-445E-BFA4-163586287883}">
      <dgm:prSet phldrT="[Text]"/>
      <dgm:spPr/>
      <dgm:t>
        <a:bodyPr/>
        <a:lstStyle/>
        <a:p>
          <a:r>
            <a:rPr lang="en-US" dirty="0" smtClean="0"/>
            <a:t>Economic Systems</a:t>
          </a:r>
          <a:endParaRPr lang="en-US" dirty="0"/>
        </a:p>
      </dgm:t>
    </dgm:pt>
    <dgm:pt modelId="{1D3677DD-881C-4DBB-B01F-6B321D6E7406}" type="parTrans" cxnId="{9679C4AF-1732-4C02-9374-9950F424E8C7}">
      <dgm:prSet/>
      <dgm:spPr/>
      <dgm:t>
        <a:bodyPr/>
        <a:lstStyle/>
        <a:p>
          <a:endParaRPr lang="en-US"/>
        </a:p>
      </dgm:t>
    </dgm:pt>
    <dgm:pt modelId="{2459EB36-8676-47D9-BF09-154A9AAB8061}" type="sibTrans" cxnId="{9679C4AF-1732-4C02-9374-9950F424E8C7}">
      <dgm:prSet/>
      <dgm:spPr/>
      <dgm:t>
        <a:bodyPr/>
        <a:lstStyle/>
        <a:p>
          <a:endParaRPr lang="en-US"/>
        </a:p>
      </dgm:t>
    </dgm:pt>
    <dgm:pt modelId="{416615DF-B6E6-410F-B7D8-9CF8637C0D98}">
      <dgm:prSet phldrT="[Text]"/>
      <dgm:spPr/>
      <dgm:t>
        <a:bodyPr/>
        <a:lstStyle/>
        <a:p>
          <a:r>
            <a:rPr lang="en-US" dirty="0" smtClean="0"/>
            <a:t>Belief Systems</a:t>
          </a:r>
          <a:endParaRPr lang="en-US" dirty="0"/>
        </a:p>
      </dgm:t>
    </dgm:pt>
    <dgm:pt modelId="{39A7A7DC-FF87-4BFD-B309-969E1EE8B7D5}" type="parTrans" cxnId="{B4355ACB-D9EA-4BCE-9C19-699C0E6F6963}">
      <dgm:prSet/>
      <dgm:spPr/>
      <dgm:t>
        <a:bodyPr/>
        <a:lstStyle/>
        <a:p>
          <a:endParaRPr lang="en-US"/>
        </a:p>
      </dgm:t>
    </dgm:pt>
    <dgm:pt modelId="{E77186EF-6F9E-490E-B85E-F2363A48A891}" type="sibTrans" cxnId="{B4355ACB-D9EA-4BCE-9C19-699C0E6F6963}">
      <dgm:prSet/>
      <dgm:spPr/>
      <dgm:t>
        <a:bodyPr/>
        <a:lstStyle/>
        <a:p>
          <a:endParaRPr lang="en-US"/>
        </a:p>
      </dgm:t>
    </dgm:pt>
    <dgm:pt modelId="{E67D9739-4CE0-42F9-83FC-00FD813CD7F3}">
      <dgm:prSet phldrT="[Text]"/>
      <dgm:spPr/>
      <dgm:t>
        <a:bodyPr/>
        <a:lstStyle/>
        <a:p>
          <a:r>
            <a:rPr lang="en-US" dirty="0" smtClean="0"/>
            <a:t>Culture</a:t>
          </a:r>
        </a:p>
      </dgm:t>
    </dgm:pt>
    <dgm:pt modelId="{70270FFA-387B-4E1A-8B13-1659AE0079D8}" type="parTrans" cxnId="{622EEB60-1CA6-430D-A529-6D10066C7510}">
      <dgm:prSet/>
      <dgm:spPr/>
      <dgm:t>
        <a:bodyPr/>
        <a:lstStyle/>
        <a:p>
          <a:endParaRPr lang="en-US"/>
        </a:p>
      </dgm:t>
    </dgm:pt>
    <dgm:pt modelId="{4574FCC4-3A99-4DA4-9D8C-CFC89E72041C}" type="sibTrans" cxnId="{622EEB60-1CA6-430D-A529-6D10066C7510}">
      <dgm:prSet/>
      <dgm:spPr/>
      <dgm:t>
        <a:bodyPr/>
        <a:lstStyle/>
        <a:p>
          <a:endParaRPr lang="en-US"/>
        </a:p>
      </dgm:t>
    </dgm:pt>
    <dgm:pt modelId="{2B9DE495-E8CE-4E99-9E28-C2629266C37C}">
      <dgm:prSet phldrT="[Text]"/>
      <dgm:spPr/>
      <dgm:t>
        <a:bodyPr/>
        <a:lstStyle/>
        <a:p>
          <a:r>
            <a:rPr lang="en-US" dirty="0" smtClean="0"/>
            <a:t>Information Systems</a:t>
          </a:r>
          <a:endParaRPr lang="en-US" dirty="0"/>
        </a:p>
      </dgm:t>
    </dgm:pt>
    <dgm:pt modelId="{0F3AF29B-F2B4-4FFA-80ED-72B22EA41564}" type="parTrans" cxnId="{2F95CC93-6B1F-419B-BA4E-BFDAD4BE6568}">
      <dgm:prSet/>
      <dgm:spPr/>
      <dgm:t>
        <a:bodyPr/>
        <a:lstStyle/>
        <a:p>
          <a:endParaRPr lang="en-US"/>
        </a:p>
      </dgm:t>
    </dgm:pt>
    <dgm:pt modelId="{DA97DD7A-40E7-4E2D-B5FB-0C074C023180}" type="sibTrans" cxnId="{2F95CC93-6B1F-419B-BA4E-BFDAD4BE6568}">
      <dgm:prSet/>
      <dgm:spPr/>
      <dgm:t>
        <a:bodyPr/>
        <a:lstStyle/>
        <a:p>
          <a:endParaRPr lang="en-US"/>
        </a:p>
      </dgm:t>
    </dgm:pt>
    <dgm:pt modelId="{D97523CE-F14D-42FC-ADCD-6CF3EB89DB0D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Technology</a:t>
          </a:r>
          <a:endParaRPr lang="en-US" dirty="0"/>
        </a:p>
      </dgm:t>
    </dgm:pt>
    <dgm:pt modelId="{23B3A203-8815-4D96-947C-4B2BCB949925}" type="parTrans" cxnId="{2D4B61D1-E43D-4304-BFDC-EFE1F070C776}">
      <dgm:prSet/>
      <dgm:spPr/>
      <dgm:t>
        <a:bodyPr/>
        <a:lstStyle/>
        <a:p>
          <a:endParaRPr lang="en-US"/>
        </a:p>
      </dgm:t>
    </dgm:pt>
    <dgm:pt modelId="{16D87DB7-5C55-4349-B571-8DD63A83C80A}" type="sibTrans" cxnId="{2D4B61D1-E43D-4304-BFDC-EFE1F070C776}">
      <dgm:prSet/>
      <dgm:spPr/>
      <dgm:t>
        <a:bodyPr/>
        <a:lstStyle/>
        <a:p>
          <a:endParaRPr lang="en-US"/>
        </a:p>
      </dgm:t>
    </dgm:pt>
    <dgm:pt modelId="{6445F992-A92C-46DD-8743-7D6B9F61BC8E}" type="pres">
      <dgm:prSet presAssocID="{FC21B855-95D2-45E9-A91F-C888B3CCCBE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D06682-BAA3-4C4D-A36C-8EACB38A10EF}" type="pres">
      <dgm:prSet presAssocID="{126DDD6D-E296-423E-AE53-C752197496D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FE4969-BE26-4F62-89CB-48C2C72965F1}" type="pres">
      <dgm:prSet presAssocID="{126DDD6D-E296-423E-AE53-C752197496DF}" presName="spNode" presStyleCnt="0"/>
      <dgm:spPr/>
    </dgm:pt>
    <dgm:pt modelId="{E0BF9C96-F248-4F40-AA4F-CA6D73D07230}" type="pres">
      <dgm:prSet presAssocID="{B02A5154-8CC6-4802-B442-2102D96EBE8D}" presName="sibTrans" presStyleLbl="sibTrans1D1" presStyleIdx="0" presStyleCnt="6"/>
      <dgm:spPr/>
      <dgm:t>
        <a:bodyPr/>
        <a:lstStyle/>
        <a:p>
          <a:endParaRPr lang="en-US"/>
        </a:p>
      </dgm:t>
    </dgm:pt>
    <dgm:pt modelId="{4A22FC3D-D66B-4F8F-BBB0-CBBC5D92E9E0}" type="pres">
      <dgm:prSet presAssocID="{C04D4C95-767E-445E-BFA4-16358628788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E1F32A-0816-499D-9E12-661AC74A5E7A}" type="pres">
      <dgm:prSet presAssocID="{C04D4C95-767E-445E-BFA4-163586287883}" presName="spNode" presStyleCnt="0"/>
      <dgm:spPr/>
    </dgm:pt>
    <dgm:pt modelId="{EA1F6691-139F-44CC-85AB-840EA16EFB62}" type="pres">
      <dgm:prSet presAssocID="{2459EB36-8676-47D9-BF09-154A9AAB8061}" presName="sibTrans" presStyleLbl="sibTrans1D1" presStyleIdx="1" presStyleCnt="6"/>
      <dgm:spPr/>
      <dgm:t>
        <a:bodyPr/>
        <a:lstStyle/>
        <a:p>
          <a:endParaRPr lang="en-US"/>
        </a:p>
      </dgm:t>
    </dgm:pt>
    <dgm:pt modelId="{53D78AF1-045A-44B1-ACB0-54DAEE30CC6C}" type="pres">
      <dgm:prSet presAssocID="{416615DF-B6E6-410F-B7D8-9CF8637C0D98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64749-736D-4C60-8899-F66076CE5BA8}" type="pres">
      <dgm:prSet presAssocID="{416615DF-B6E6-410F-B7D8-9CF8637C0D98}" presName="spNode" presStyleCnt="0"/>
      <dgm:spPr/>
    </dgm:pt>
    <dgm:pt modelId="{52301858-BE86-464D-8756-E963CC0A2A15}" type="pres">
      <dgm:prSet presAssocID="{E77186EF-6F9E-490E-B85E-F2363A48A891}" presName="sibTrans" presStyleLbl="sibTrans1D1" presStyleIdx="2" presStyleCnt="6"/>
      <dgm:spPr/>
      <dgm:t>
        <a:bodyPr/>
        <a:lstStyle/>
        <a:p>
          <a:endParaRPr lang="en-US"/>
        </a:p>
      </dgm:t>
    </dgm:pt>
    <dgm:pt modelId="{39828595-36D0-4B37-B7EA-7A3AC4EA2EA0}" type="pres">
      <dgm:prSet presAssocID="{E67D9739-4CE0-42F9-83FC-00FD813CD7F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1E3BF9-5D64-4294-B299-05C572308B75}" type="pres">
      <dgm:prSet presAssocID="{E67D9739-4CE0-42F9-83FC-00FD813CD7F3}" presName="spNode" presStyleCnt="0"/>
      <dgm:spPr/>
    </dgm:pt>
    <dgm:pt modelId="{C450AEBF-9552-40DD-AB41-E9CDB414E3AA}" type="pres">
      <dgm:prSet presAssocID="{4574FCC4-3A99-4DA4-9D8C-CFC89E72041C}" presName="sibTrans" presStyleLbl="sibTrans1D1" presStyleIdx="3" presStyleCnt="6"/>
      <dgm:spPr/>
      <dgm:t>
        <a:bodyPr/>
        <a:lstStyle/>
        <a:p>
          <a:endParaRPr lang="en-US"/>
        </a:p>
      </dgm:t>
    </dgm:pt>
    <dgm:pt modelId="{ABEB4CE3-D64E-46AB-8AC0-5E731996FDB3}" type="pres">
      <dgm:prSet presAssocID="{2B9DE495-E8CE-4E99-9E28-C2629266C37C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6800A8-1A84-43D2-B922-36E393A71241}" type="pres">
      <dgm:prSet presAssocID="{2B9DE495-E8CE-4E99-9E28-C2629266C37C}" presName="spNode" presStyleCnt="0"/>
      <dgm:spPr/>
    </dgm:pt>
    <dgm:pt modelId="{AE18341D-F165-4BE2-8835-A7BFAD0B0A85}" type="pres">
      <dgm:prSet presAssocID="{DA97DD7A-40E7-4E2D-B5FB-0C074C023180}" presName="sibTrans" presStyleLbl="sibTrans1D1" presStyleIdx="4" presStyleCnt="6"/>
      <dgm:spPr/>
      <dgm:t>
        <a:bodyPr/>
        <a:lstStyle/>
        <a:p>
          <a:endParaRPr lang="en-US"/>
        </a:p>
      </dgm:t>
    </dgm:pt>
    <dgm:pt modelId="{A38ABC5B-8911-4F0B-8609-A45C0765A2C9}" type="pres">
      <dgm:prSet presAssocID="{D97523CE-F14D-42FC-ADCD-6CF3EB89DB0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063F8-5FDB-4660-93ED-3D88A1F3AE35}" type="pres">
      <dgm:prSet presAssocID="{D97523CE-F14D-42FC-ADCD-6CF3EB89DB0D}" presName="spNode" presStyleCnt="0"/>
      <dgm:spPr/>
    </dgm:pt>
    <dgm:pt modelId="{E3466175-1EBE-49EB-8C33-D836D844509D}" type="pres">
      <dgm:prSet presAssocID="{16D87DB7-5C55-4349-B571-8DD63A83C80A}" presName="sibTrans" presStyleLbl="sibTrans1D1" presStyleIdx="5" presStyleCnt="6"/>
      <dgm:spPr/>
      <dgm:t>
        <a:bodyPr/>
        <a:lstStyle/>
        <a:p>
          <a:endParaRPr lang="en-US"/>
        </a:p>
      </dgm:t>
    </dgm:pt>
  </dgm:ptLst>
  <dgm:cxnLst>
    <dgm:cxn modelId="{7F65EF22-6D83-45F6-977A-DD6E8A494CDD}" type="presOf" srcId="{126DDD6D-E296-423E-AE53-C752197496DF}" destId="{69D06682-BAA3-4C4D-A36C-8EACB38A10EF}" srcOrd="0" destOrd="0" presId="urn:microsoft.com/office/officeart/2005/8/layout/cycle6"/>
    <dgm:cxn modelId="{058BC3E1-34BE-44B7-9F1B-356A48B20650}" type="presOf" srcId="{D97523CE-F14D-42FC-ADCD-6CF3EB89DB0D}" destId="{A38ABC5B-8911-4F0B-8609-A45C0765A2C9}" srcOrd="0" destOrd="0" presId="urn:microsoft.com/office/officeart/2005/8/layout/cycle6"/>
    <dgm:cxn modelId="{359F57DB-F7B9-4FD4-B043-79573462F3F0}" type="presOf" srcId="{416615DF-B6E6-410F-B7D8-9CF8637C0D98}" destId="{53D78AF1-045A-44B1-ACB0-54DAEE30CC6C}" srcOrd="0" destOrd="0" presId="urn:microsoft.com/office/officeart/2005/8/layout/cycle6"/>
    <dgm:cxn modelId="{77447771-6F97-4EC8-9309-746EC9C4D09C}" type="presOf" srcId="{2459EB36-8676-47D9-BF09-154A9AAB8061}" destId="{EA1F6691-139F-44CC-85AB-840EA16EFB62}" srcOrd="0" destOrd="0" presId="urn:microsoft.com/office/officeart/2005/8/layout/cycle6"/>
    <dgm:cxn modelId="{2F95CC93-6B1F-419B-BA4E-BFDAD4BE6568}" srcId="{FC21B855-95D2-45E9-A91F-C888B3CCCBEC}" destId="{2B9DE495-E8CE-4E99-9E28-C2629266C37C}" srcOrd="4" destOrd="0" parTransId="{0F3AF29B-F2B4-4FFA-80ED-72B22EA41564}" sibTransId="{DA97DD7A-40E7-4E2D-B5FB-0C074C023180}"/>
    <dgm:cxn modelId="{622EEB60-1CA6-430D-A529-6D10066C7510}" srcId="{FC21B855-95D2-45E9-A91F-C888B3CCCBEC}" destId="{E67D9739-4CE0-42F9-83FC-00FD813CD7F3}" srcOrd="3" destOrd="0" parTransId="{70270FFA-387B-4E1A-8B13-1659AE0079D8}" sibTransId="{4574FCC4-3A99-4DA4-9D8C-CFC89E72041C}"/>
    <dgm:cxn modelId="{0EC49629-F72E-4FD7-A848-9A9357E36F40}" srcId="{FC21B855-95D2-45E9-A91F-C888B3CCCBEC}" destId="{126DDD6D-E296-423E-AE53-C752197496DF}" srcOrd="0" destOrd="0" parTransId="{7CFD9A91-CADF-47FF-B0BC-4EAB56624F25}" sibTransId="{B02A5154-8CC6-4802-B442-2102D96EBE8D}"/>
    <dgm:cxn modelId="{2D4B61D1-E43D-4304-BFDC-EFE1F070C776}" srcId="{FC21B855-95D2-45E9-A91F-C888B3CCCBEC}" destId="{D97523CE-F14D-42FC-ADCD-6CF3EB89DB0D}" srcOrd="5" destOrd="0" parTransId="{23B3A203-8815-4D96-947C-4B2BCB949925}" sibTransId="{16D87DB7-5C55-4349-B571-8DD63A83C80A}"/>
    <dgm:cxn modelId="{8F3B6B8E-F1DB-4378-9620-2F7006390B93}" type="presOf" srcId="{FC21B855-95D2-45E9-A91F-C888B3CCCBEC}" destId="{6445F992-A92C-46DD-8743-7D6B9F61BC8E}" srcOrd="0" destOrd="0" presId="urn:microsoft.com/office/officeart/2005/8/layout/cycle6"/>
    <dgm:cxn modelId="{C475F663-E445-4912-9888-14748E867026}" type="presOf" srcId="{16D87DB7-5C55-4349-B571-8DD63A83C80A}" destId="{E3466175-1EBE-49EB-8C33-D836D844509D}" srcOrd="0" destOrd="0" presId="urn:microsoft.com/office/officeart/2005/8/layout/cycle6"/>
    <dgm:cxn modelId="{20A6273C-0598-413B-8DCB-7C8A2B126F18}" type="presOf" srcId="{DA97DD7A-40E7-4E2D-B5FB-0C074C023180}" destId="{AE18341D-F165-4BE2-8835-A7BFAD0B0A85}" srcOrd="0" destOrd="0" presId="urn:microsoft.com/office/officeart/2005/8/layout/cycle6"/>
    <dgm:cxn modelId="{F2D146A8-B38C-4D2F-9C06-A0AF4D1696A1}" type="presOf" srcId="{E77186EF-6F9E-490E-B85E-F2363A48A891}" destId="{52301858-BE86-464D-8756-E963CC0A2A15}" srcOrd="0" destOrd="0" presId="urn:microsoft.com/office/officeart/2005/8/layout/cycle6"/>
    <dgm:cxn modelId="{B4355ACB-D9EA-4BCE-9C19-699C0E6F6963}" srcId="{FC21B855-95D2-45E9-A91F-C888B3CCCBEC}" destId="{416615DF-B6E6-410F-B7D8-9CF8637C0D98}" srcOrd="2" destOrd="0" parTransId="{39A7A7DC-FF87-4BFD-B309-969E1EE8B7D5}" sibTransId="{E77186EF-6F9E-490E-B85E-F2363A48A891}"/>
    <dgm:cxn modelId="{CF821639-116A-482F-83F2-B0C155748BA9}" type="presOf" srcId="{E67D9739-4CE0-42F9-83FC-00FD813CD7F3}" destId="{39828595-36D0-4B37-B7EA-7A3AC4EA2EA0}" srcOrd="0" destOrd="0" presId="urn:microsoft.com/office/officeart/2005/8/layout/cycle6"/>
    <dgm:cxn modelId="{9679C4AF-1732-4C02-9374-9950F424E8C7}" srcId="{FC21B855-95D2-45E9-A91F-C888B3CCCBEC}" destId="{C04D4C95-767E-445E-BFA4-163586287883}" srcOrd="1" destOrd="0" parTransId="{1D3677DD-881C-4DBB-B01F-6B321D6E7406}" sibTransId="{2459EB36-8676-47D9-BF09-154A9AAB8061}"/>
    <dgm:cxn modelId="{AC4D1EB8-5FE7-4B8F-BDFF-6070CA302867}" type="presOf" srcId="{C04D4C95-767E-445E-BFA4-163586287883}" destId="{4A22FC3D-D66B-4F8F-BBB0-CBBC5D92E9E0}" srcOrd="0" destOrd="0" presId="urn:microsoft.com/office/officeart/2005/8/layout/cycle6"/>
    <dgm:cxn modelId="{4E9715F3-8B5A-41AE-81AA-6330F885DB3F}" type="presOf" srcId="{B02A5154-8CC6-4802-B442-2102D96EBE8D}" destId="{E0BF9C96-F248-4F40-AA4F-CA6D73D07230}" srcOrd="0" destOrd="0" presId="urn:microsoft.com/office/officeart/2005/8/layout/cycle6"/>
    <dgm:cxn modelId="{2F944479-5233-46E4-AB71-D6BE8751A236}" type="presOf" srcId="{2B9DE495-E8CE-4E99-9E28-C2629266C37C}" destId="{ABEB4CE3-D64E-46AB-8AC0-5E731996FDB3}" srcOrd="0" destOrd="0" presId="urn:microsoft.com/office/officeart/2005/8/layout/cycle6"/>
    <dgm:cxn modelId="{C7BD4685-4DD9-4612-8370-F8D2F8B9B986}" type="presOf" srcId="{4574FCC4-3A99-4DA4-9D8C-CFC89E72041C}" destId="{C450AEBF-9552-40DD-AB41-E9CDB414E3AA}" srcOrd="0" destOrd="0" presId="urn:microsoft.com/office/officeart/2005/8/layout/cycle6"/>
    <dgm:cxn modelId="{F31D4BE8-54C2-4906-99A7-C01D26011F7E}" type="presParOf" srcId="{6445F992-A92C-46DD-8743-7D6B9F61BC8E}" destId="{69D06682-BAA3-4C4D-A36C-8EACB38A10EF}" srcOrd="0" destOrd="0" presId="urn:microsoft.com/office/officeart/2005/8/layout/cycle6"/>
    <dgm:cxn modelId="{D9717D93-C185-4048-A313-D66C3F045E03}" type="presParOf" srcId="{6445F992-A92C-46DD-8743-7D6B9F61BC8E}" destId="{13FE4969-BE26-4F62-89CB-48C2C72965F1}" srcOrd="1" destOrd="0" presId="urn:microsoft.com/office/officeart/2005/8/layout/cycle6"/>
    <dgm:cxn modelId="{DCA5E403-04E5-422C-B172-39EAEDF105CC}" type="presParOf" srcId="{6445F992-A92C-46DD-8743-7D6B9F61BC8E}" destId="{E0BF9C96-F248-4F40-AA4F-CA6D73D07230}" srcOrd="2" destOrd="0" presId="urn:microsoft.com/office/officeart/2005/8/layout/cycle6"/>
    <dgm:cxn modelId="{AE992EF7-902E-4B6F-A4EA-ABB533AC89A2}" type="presParOf" srcId="{6445F992-A92C-46DD-8743-7D6B9F61BC8E}" destId="{4A22FC3D-D66B-4F8F-BBB0-CBBC5D92E9E0}" srcOrd="3" destOrd="0" presId="urn:microsoft.com/office/officeart/2005/8/layout/cycle6"/>
    <dgm:cxn modelId="{1CFC7723-5676-46F5-ADFC-5BFB46AD454D}" type="presParOf" srcId="{6445F992-A92C-46DD-8743-7D6B9F61BC8E}" destId="{32E1F32A-0816-499D-9E12-661AC74A5E7A}" srcOrd="4" destOrd="0" presId="urn:microsoft.com/office/officeart/2005/8/layout/cycle6"/>
    <dgm:cxn modelId="{5521A161-15AC-487B-9BD6-A3446C67895A}" type="presParOf" srcId="{6445F992-A92C-46DD-8743-7D6B9F61BC8E}" destId="{EA1F6691-139F-44CC-85AB-840EA16EFB62}" srcOrd="5" destOrd="0" presId="urn:microsoft.com/office/officeart/2005/8/layout/cycle6"/>
    <dgm:cxn modelId="{59F8EA70-6177-4DAD-8EF9-0722C49EEF45}" type="presParOf" srcId="{6445F992-A92C-46DD-8743-7D6B9F61BC8E}" destId="{53D78AF1-045A-44B1-ACB0-54DAEE30CC6C}" srcOrd="6" destOrd="0" presId="urn:microsoft.com/office/officeart/2005/8/layout/cycle6"/>
    <dgm:cxn modelId="{E1F7BF06-3864-4561-AE75-3A0DCFD41558}" type="presParOf" srcId="{6445F992-A92C-46DD-8743-7D6B9F61BC8E}" destId="{4DD64749-736D-4C60-8899-F66076CE5BA8}" srcOrd="7" destOrd="0" presId="urn:microsoft.com/office/officeart/2005/8/layout/cycle6"/>
    <dgm:cxn modelId="{95816A73-4CAB-4B1F-8262-212BBB72EB35}" type="presParOf" srcId="{6445F992-A92C-46DD-8743-7D6B9F61BC8E}" destId="{52301858-BE86-464D-8756-E963CC0A2A15}" srcOrd="8" destOrd="0" presId="urn:microsoft.com/office/officeart/2005/8/layout/cycle6"/>
    <dgm:cxn modelId="{B8CB69A1-E532-45AF-829A-14083A39AD49}" type="presParOf" srcId="{6445F992-A92C-46DD-8743-7D6B9F61BC8E}" destId="{39828595-36D0-4B37-B7EA-7A3AC4EA2EA0}" srcOrd="9" destOrd="0" presId="urn:microsoft.com/office/officeart/2005/8/layout/cycle6"/>
    <dgm:cxn modelId="{81F43CC1-B02D-4840-AF89-06B1EF8CFC86}" type="presParOf" srcId="{6445F992-A92C-46DD-8743-7D6B9F61BC8E}" destId="{651E3BF9-5D64-4294-B299-05C572308B75}" srcOrd="10" destOrd="0" presId="urn:microsoft.com/office/officeart/2005/8/layout/cycle6"/>
    <dgm:cxn modelId="{4E9B2D7D-568B-46EC-8C2E-6AAA964DCB9A}" type="presParOf" srcId="{6445F992-A92C-46DD-8743-7D6B9F61BC8E}" destId="{C450AEBF-9552-40DD-AB41-E9CDB414E3AA}" srcOrd="11" destOrd="0" presId="urn:microsoft.com/office/officeart/2005/8/layout/cycle6"/>
    <dgm:cxn modelId="{8D62B276-4AD7-4820-B3B4-6DC0A31C394D}" type="presParOf" srcId="{6445F992-A92C-46DD-8743-7D6B9F61BC8E}" destId="{ABEB4CE3-D64E-46AB-8AC0-5E731996FDB3}" srcOrd="12" destOrd="0" presId="urn:microsoft.com/office/officeart/2005/8/layout/cycle6"/>
    <dgm:cxn modelId="{7EE451DD-69C4-4865-8AC2-EF8356277C4A}" type="presParOf" srcId="{6445F992-A92C-46DD-8743-7D6B9F61BC8E}" destId="{9E6800A8-1A84-43D2-B922-36E393A71241}" srcOrd="13" destOrd="0" presId="urn:microsoft.com/office/officeart/2005/8/layout/cycle6"/>
    <dgm:cxn modelId="{761C0992-879B-4F34-8410-9C50DA0575B4}" type="presParOf" srcId="{6445F992-A92C-46DD-8743-7D6B9F61BC8E}" destId="{AE18341D-F165-4BE2-8835-A7BFAD0B0A85}" srcOrd="14" destOrd="0" presId="urn:microsoft.com/office/officeart/2005/8/layout/cycle6"/>
    <dgm:cxn modelId="{2C768426-A59F-4EE6-A674-7CEA9F7D2880}" type="presParOf" srcId="{6445F992-A92C-46DD-8743-7D6B9F61BC8E}" destId="{A38ABC5B-8911-4F0B-8609-A45C0765A2C9}" srcOrd="15" destOrd="0" presId="urn:microsoft.com/office/officeart/2005/8/layout/cycle6"/>
    <dgm:cxn modelId="{D5C89CDF-2F4B-4CD2-A69F-F805304E4CE8}" type="presParOf" srcId="{6445F992-A92C-46DD-8743-7D6B9F61BC8E}" destId="{C0D063F8-5FDB-4660-93ED-3D88A1F3AE35}" srcOrd="16" destOrd="0" presId="urn:microsoft.com/office/officeart/2005/8/layout/cycle6"/>
    <dgm:cxn modelId="{38DBD3E7-7CAA-4783-AB90-0FCA01EC53BE}" type="presParOf" srcId="{6445F992-A92C-46DD-8743-7D6B9F61BC8E}" destId="{E3466175-1EBE-49EB-8C33-D836D844509D}" srcOrd="17" destOrd="0" presId="urn:microsoft.com/office/officeart/2005/8/layout/cycle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0D91E452-FEB6-4AF3-9DAE-6EDBAE57D7FE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7A12807A-7CE6-43DA-967E-701F1999F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16000" y="696913"/>
            <a:ext cx="48260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301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F888566-248D-4B31-8342-1C4BA28AA2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796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5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4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2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AE8CB6-9C95-4633-B82B-9723E26D36D6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70D283-C5C1-4588-8C93-B3E61AFD343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0DA78E-F120-4E88-8629-9AC005DFAD7A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6F30FA-B8CF-4636-8AD9-0E642CF0C58C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BFD55B-B6BC-4A74-B236-EA3773E37BB3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30211E-DF35-475D-8A7F-19C3DD2C1094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0A1634-CF93-4FB1-B93D-52F8D6A41C69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B853A4-AA5B-473E-8F55-1E4734EBDD16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5F32C6-E204-4D67-81C9-2F5A91149CCC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82E4F9-7F6B-47AA-9AA7-DCB46E38E15E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BCB091-A452-47F2-A2C8-45D890AE93AB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05042-D13C-4C02-B8AD-A62B7811BB27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E23FB7-27FF-4FBA-81B3-04952CA452DF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01F408-BDEA-40EF-AFE1-DE638C63FB24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494A50-A1B0-4CC8-AB85-E54D3AF85F0D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E039AD-1B2E-4636-93E2-DB10E9964F4B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AC82B6-0F6F-42BD-875A-7941FBAAF7AD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811629-3A27-4D54-8198-A69C402FC5FA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8D212A-6992-41E6-809F-4AB27D27A22B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6000" y="696913"/>
            <a:ext cx="4826000" cy="3486150"/>
          </a:xfrm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D4E274-CFC5-41F1-BD1D-11D837A35EE9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29291" y="1225295"/>
            <a:ext cx="189281" cy="18227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041400" y="1165226"/>
            <a:ext cx="57150" cy="55563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289304" y="311912"/>
            <a:ext cx="6665976" cy="1275893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289304" y="1603389"/>
            <a:ext cx="6665976" cy="1518920"/>
          </a:xfrm>
        </p:spPr>
        <p:txBody>
          <a:bodyPr tIns="0"/>
          <a:lstStyle>
            <a:lvl1pPr marL="24297" indent="0" algn="l">
              <a:buNone/>
              <a:defRPr sz="23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04942" indent="0" algn="ctr">
              <a:buNone/>
            </a:lvl2pPr>
            <a:lvl3pPr marL="809884" indent="0" algn="ctr">
              <a:buNone/>
            </a:lvl3pPr>
            <a:lvl4pPr marL="1214826" indent="0" algn="ctr">
              <a:buNone/>
            </a:lvl4pPr>
            <a:lvl5pPr marL="1619768" indent="0" algn="ctr">
              <a:buNone/>
            </a:lvl5pPr>
            <a:lvl6pPr marL="2024710" indent="0" algn="ctr">
              <a:buNone/>
            </a:lvl6pPr>
            <a:lvl7pPr marL="2429652" indent="0" algn="ctr">
              <a:buNone/>
            </a:lvl7pPr>
            <a:lvl8pPr marL="2834594" indent="0" algn="ctr">
              <a:buNone/>
            </a:lvl8pPr>
            <a:lvl9pPr marL="3239536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2B49B2-3124-4DF5-AE37-BBC784C937B6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05BB85-65DB-4F1E-B6D9-CCDDBB70F1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EB293DD-B4EC-4B90-AD74-1A0C8D7E96D9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A4AD127-C127-4436-9C0C-F02AB3A77A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4225" y="0"/>
            <a:ext cx="6172200" cy="59436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057401" y="0"/>
            <a:ext cx="68263" cy="59436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55090" y="2439369"/>
            <a:ext cx="189281" cy="18227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166939" y="2379663"/>
            <a:ext cx="57150" cy="5556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553" y="2253615"/>
            <a:ext cx="5760720" cy="1981200"/>
          </a:xfrm>
        </p:spPr>
        <p:txBody>
          <a:bodyPr anchor="t"/>
          <a:lstStyle>
            <a:lvl1pPr algn="l">
              <a:lnSpc>
                <a:spcPts val="3986"/>
              </a:lnSpc>
              <a:buNone/>
              <a:defRPr sz="35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0553" y="924561"/>
            <a:ext cx="5760720" cy="1308417"/>
          </a:xfrm>
        </p:spPr>
        <p:txBody>
          <a:bodyPr anchor="b"/>
          <a:lstStyle>
            <a:lvl1pPr marL="16198" indent="0">
              <a:lnSpc>
                <a:spcPts val="2037"/>
              </a:lnSpc>
              <a:spcBef>
                <a:spcPts val="0"/>
              </a:spcBef>
              <a:buNone/>
              <a:defRPr sz="18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B3A71A-8840-49D7-B696-D534FFCEAC38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FAE513-1769-4BF7-AA02-4D68C98012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047" y="237744"/>
            <a:ext cx="6748272" cy="9906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2047" y="1320800"/>
            <a:ext cx="3291840" cy="40416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8479" y="1320800"/>
            <a:ext cx="3291840" cy="40416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BA57427-9BD2-4CA7-89C3-B6B5601B62B3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8D8B72-B88E-42EB-B4C2-8CAF25D65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4472291"/>
            <a:ext cx="7406640" cy="990600"/>
          </a:xfrm>
        </p:spPr>
        <p:txBody>
          <a:bodyPr/>
          <a:lstStyle>
            <a:lvl1pPr algn="ctr">
              <a:defRPr sz="40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" y="284508"/>
            <a:ext cx="3621024" cy="554736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56692" indent="0" algn="l">
              <a:lnSpc>
                <a:spcPct val="100000"/>
              </a:lnSpc>
              <a:spcBef>
                <a:spcPts val="89"/>
              </a:spcBef>
              <a:buNone/>
              <a:defRPr sz="1700" b="0">
                <a:solidFill>
                  <a:schemeClr val="tx1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97096" y="284508"/>
            <a:ext cx="3621024" cy="554736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56692" indent="0" algn="l">
              <a:lnSpc>
                <a:spcPct val="100000"/>
              </a:lnSpc>
              <a:spcBef>
                <a:spcPts val="89"/>
              </a:spcBef>
              <a:buNone/>
              <a:defRPr sz="1700" b="0">
                <a:solidFill>
                  <a:schemeClr val="tx1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11480" y="840091"/>
            <a:ext cx="3621024" cy="356616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48250" indent="-242965">
              <a:lnSpc>
                <a:spcPct val="100000"/>
              </a:lnSpc>
              <a:spcBef>
                <a:spcPts val="620"/>
              </a:spcBef>
              <a:defRPr sz="2100"/>
            </a:lvl1pPr>
            <a:lvl2pPr>
              <a:lnSpc>
                <a:spcPct val="100000"/>
              </a:lnSpc>
              <a:spcBef>
                <a:spcPts val="620"/>
              </a:spcBef>
              <a:defRPr sz="1800"/>
            </a:lvl2pPr>
            <a:lvl3pPr>
              <a:lnSpc>
                <a:spcPct val="100000"/>
              </a:lnSpc>
              <a:spcBef>
                <a:spcPts val="620"/>
              </a:spcBef>
              <a:defRPr sz="1600"/>
            </a:lvl3pPr>
            <a:lvl4pPr>
              <a:lnSpc>
                <a:spcPct val="100000"/>
              </a:lnSpc>
              <a:spcBef>
                <a:spcPts val="620"/>
              </a:spcBef>
              <a:defRPr sz="1400"/>
            </a:lvl4pPr>
            <a:lvl5pPr>
              <a:lnSpc>
                <a:spcPct val="100000"/>
              </a:lnSpc>
              <a:spcBef>
                <a:spcPts val="620"/>
              </a:spcBef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7096" y="840091"/>
            <a:ext cx="3621024" cy="356616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48250" indent="-242965">
              <a:lnSpc>
                <a:spcPct val="100000"/>
              </a:lnSpc>
              <a:spcBef>
                <a:spcPts val="620"/>
              </a:spcBef>
              <a:defRPr sz="2100"/>
            </a:lvl1pPr>
            <a:lvl2pPr>
              <a:lnSpc>
                <a:spcPct val="100000"/>
              </a:lnSpc>
              <a:spcBef>
                <a:spcPts val="620"/>
              </a:spcBef>
              <a:defRPr sz="1800"/>
            </a:lvl2pPr>
            <a:lvl3pPr>
              <a:lnSpc>
                <a:spcPct val="100000"/>
              </a:lnSpc>
              <a:spcBef>
                <a:spcPts val="620"/>
              </a:spcBef>
              <a:defRPr sz="1600"/>
            </a:lvl3pPr>
            <a:lvl4pPr>
              <a:lnSpc>
                <a:spcPct val="100000"/>
              </a:lnSpc>
              <a:spcBef>
                <a:spcPts val="620"/>
              </a:spcBef>
              <a:defRPr sz="1400"/>
            </a:lvl4pPr>
            <a:lvl5pPr>
              <a:lnSpc>
                <a:spcPct val="100000"/>
              </a:lnSpc>
              <a:spcBef>
                <a:spcPts val="620"/>
              </a:spcBef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11E6B31-32DA-4440-BCAB-48018CB0AC3E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19E0159-8A6E-4C36-80CC-8C9F5AB038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047" y="237744"/>
            <a:ext cx="6748272" cy="9906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97B7B85-2A7F-4EC5-8989-7A708AD1F561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DFE576C-423C-43E1-9C93-886B8D37AA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2813" y="0"/>
            <a:ext cx="7316787" cy="59436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912813" y="0"/>
            <a:ext cx="66675" cy="59436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CD77BE-1A78-4AA7-84A7-7916028FD22E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85923D-DDE7-4429-930A-3A51B1B42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187874"/>
            <a:ext cx="3429000" cy="1007110"/>
          </a:xfrm>
          <a:ln>
            <a:noFill/>
          </a:ln>
        </p:spPr>
        <p:txBody>
          <a:bodyPr anchor="b"/>
          <a:lstStyle>
            <a:lvl1pPr algn="l">
              <a:lnSpc>
                <a:spcPts val="1771"/>
              </a:lnSpc>
              <a:buNone/>
              <a:defRPr sz="19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11480" y="1219370"/>
            <a:ext cx="3429000" cy="605367"/>
          </a:xfrm>
        </p:spPr>
        <p:txBody>
          <a:bodyPr/>
          <a:lstStyle>
            <a:lvl1pPr marL="40494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>
              <a:buNone/>
              <a:defRPr sz="1100"/>
            </a:lvl2pPr>
            <a:lvl3pPr>
              <a:buNone/>
              <a:defRPr sz="900"/>
            </a:lvl3pPr>
            <a:lvl4pPr>
              <a:buNone/>
              <a:defRPr sz="800"/>
            </a:lvl4pPr>
            <a:lvl5pPr>
              <a:buNone/>
              <a:defRPr sz="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11480" y="1849122"/>
            <a:ext cx="7338060" cy="3460221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B4BCE0-23EA-477C-84F5-061496A73D83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D53886-8488-4163-A2F5-6B779BCE82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924560"/>
            <a:ext cx="4114800" cy="39624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80988" tIns="242965" rIns="80988" bIns="40494">
            <a:normAutofit/>
          </a:bodyPr>
          <a:lstStyle>
            <a:extLst/>
          </a:lstStyle>
          <a:p>
            <a:pPr indent="-251064">
              <a:lnSpc>
                <a:spcPts val="2657"/>
              </a:lnSpc>
              <a:spcBef>
                <a:spcPts val="531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28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57189" y="827089"/>
            <a:ext cx="617537" cy="17780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4503738" y="811214"/>
            <a:ext cx="584200" cy="17780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8206" y="924560"/>
            <a:ext cx="2468880" cy="1717040"/>
          </a:xfrm>
        </p:spPr>
        <p:txBody>
          <a:bodyPr anchor="b">
            <a:noAutofit/>
          </a:bodyPr>
          <a:lstStyle>
            <a:lvl1pPr algn="l">
              <a:buNone/>
              <a:defRPr sz="19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4380" y="990604"/>
            <a:ext cx="3977640" cy="3045927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42965">
            <a:normAutofit/>
          </a:bodyPr>
          <a:lstStyle>
            <a:lvl1pPr marL="0" indent="0" algn="l" eaLnBrk="1" latinLnBrk="0" hangingPunct="1">
              <a:buNone/>
              <a:defRPr sz="28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80" y="4160520"/>
            <a:ext cx="3977640" cy="660400"/>
          </a:xfrm>
        </p:spPr>
        <p:txBody>
          <a:bodyPr anchor="ctr"/>
          <a:lstStyle>
            <a:lvl1pPr marL="0" indent="0" algn="l">
              <a:lnSpc>
                <a:spcPts val="1417"/>
              </a:lnSpc>
              <a:spcBef>
                <a:spcPts val="0"/>
              </a:spcBef>
              <a:buNone/>
              <a:defRPr sz="1200">
                <a:solidFill>
                  <a:srgbClr val="777777"/>
                </a:solidFill>
              </a:defRPr>
            </a:lvl1pPr>
            <a:lvl2pPr>
              <a:defRPr sz="11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C81EF2-A58D-43C1-BFF9-F67F15A21630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B02293-FC25-4ABC-BAE8-19FD9EE0F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973371-794D-4424-948A-FAF9BD2A160C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A9289A3-96DC-4C12-ADF4-7471BE058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2200" y="238021"/>
            <a:ext cx="1645920" cy="5071322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38022"/>
            <a:ext cx="5006340" cy="5071322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31AC632-EB18-48A5-9107-BB662FB7FE07}" type="datetimeFigureOut">
              <a:rPr lang="en-US"/>
              <a:pPr>
                <a:defRPr/>
              </a:pPr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F926C3D-8CC3-4308-91D0-D0E5E43604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735014" y="-706438"/>
            <a:ext cx="1476377" cy="1419226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52401" y="19050"/>
            <a:ext cx="1531938" cy="1474788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64595" y="914400"/>
            <a:ext cx="1013145" cy="955607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1226" y="0"/>
            <a:ext cx="7318375" cy="59436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292226" y="238125"/>
            <a:ext cx="6748463" cy="990600"/>
          </a:xfrm>
          <a:prstGeom prst="rect">
            <a:avLst/>
          </a:prstGeom>
        </p:spPr>
        <p:txBody>
          <a:bodyPr lIns="80988" tIns="40494" rIns="80988" bIns="40494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292226" y="1254125"/>
            <a:ext cx="6748463" cy="416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988" tIns="40494" rIns="80988" bIns="404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222626" y="5464175"/>
            <a:ext cx="1920876" cy="412750"/>
          </a:xfrm>
          <a:prstGeom prst="rect">
            <a:avLst/>
          </a:prstGeom>
        </p:spPr>
        <p:txBody>
          <a:bodyPr lIns="80988" tIns="40494" rIns="80988" bIns="40494" anchor="b"/>
          <a:lstStyle>
            <a:lvl1pPr algn="r" eaLnBrk="1" latinLnBrk="0" hangingPunct="1">
              <a:defRPr kumimoji="0" sz="1100" smtClean="0">
                <a:solidFill>
                  <a:schemeClr val="bg2">
                    <a:shade val="50000"/>
                    <a:satMod val="200000"/>
                  </a:schemeClr>
                </a:solidFill>
                <a:cs typeface="+mn-cs"/>
              </a:defRPr>
            </a:lvl1pPr>
            <a:extLst/>
          </a:lstStyle>
          <a:p>
            <a:pPr>
              <a:defRPr/>
            </a:pPr>
            <a:fld id="{6DC0DC55-D439-4727-8AF5-C1E654421048}" type="datetimeFigureOut">
              <a:rPr lang="en-US"/>
              <a:pPr>
                <a:defRPr/>
              </a:pPr>
              <a:t>11/08/2012</a:t>
            </a:fld>
            <a:endParaRPr lang="en-US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143500" y="5464175"/>
            <a:ext cx="2606676" cy="412750"/>
          </a:xfrm>
          <a:prstGeom prst="rect">
            <a:avLst/>
          </a:prstGeom>
        </p:spPr>
        <p:txBody>
          <a:bodyPr lIns="80988" tIns="40494" rIns="80988" bIns="40494" anchor="b"/>
          <a:lstStyle>
            <a:lvl1pPr eaLnBrk="1" latinLnBrk="0" hangingPunct="1">
              <a:defRPr kumimoji="0" sz="1100">
                <a:solidFill>
                  <a:schemeClr val="bg2">
                    <a:shade val="50000"/>
                  </a:schemeClr>
                </a:solidFill>
                <a:effectLst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7751764" y="5464175"/>
            <a:ext cx="412750" cy="412750"/>
          </a:xfrm>
          <a:prstGeom prst="rect">
            <a:avLst/>
          </a:prstGeom>
        </p:spPr>
        <p:txBody>
          <a:bodyPr lIns="80988" tIns="40494" rIns="80988" bIns="40494" anchor="b"/>
          <a:lstStyle>
            <a:lvl1pPr algn="ctr" eaLnBrk="1" latinLnBrk="0" hangingPunct="1">
              <a:defRPr kumimoji="0" sz="11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cs typeface="+mn-cs"/>
              </a:defRPr>
            </a:lvl1pPr>
            <a:extLst/>
          </a:lstStyle>
          <a:p>
            <a:pPr>
              <a:defRPr/>
            </a:pPr>
            <a:fld id="{9B6E99DF-F8F2-4C1B-A7B8-B37B458A311E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912813" y="0"/>
            <a:ext cx="66675" cy="59436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0988" tIns="40494" rIns="80988" bIns="40494"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9" grpId="0" build="p" bldLvl="2" autoUpdateAnimBg="0"/>
    </p:bldLst>
  </p:timing>
  <p:txStyles>
    <p:titleStyle>
      <a:lvl1pPr algn="l" rtl="0" fontAlgn="base">
        <a:spcBef>
          <a:spcPct val="0"/>
        </a:spcBef>
        <a:spcAft>
          <a:spcPct val="0"/>
        </a:spcAft>
        <a:defRPr sz="38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rgbClr val="572314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rgbClr val="572314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rgbClr val="572314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23850" indent="-250825" algn="l" rtl="0" fontAlgn="base">
        <a:spcBef>
          <a:spcPts val="525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66738" indent="-209550" algn="l" rtl="0" fontAlgn="base">
        <a:spcBef>
          <a:spcPts val="488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784225" indent="-20161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52400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149350" indent="-161925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336309" indent="-161977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522582" indent="-161977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700757" indent="-161977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887030" indent="-161977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0494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098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2148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6197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0247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4296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83459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2395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9051" y="311150"/>
            <a:ext cx="6665914" cy="1276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tx2">
                    <a:satMod val="130000"/>
                  </a:schemeClr>
                </a:solidFill>
              </a:rPr>
              <a:t>The Global Environment</a:t>
            </a:r>
            <a:endParaRPr lang="en-US" sz="44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9051" y="1603376"/>
            <a:ext cx="6665914" cy="771525"/>
          </a:xfrm>
        </p:spPr>
        <p:txBody>
          <a:bodyPr>
            <a:noAutofit/>
          </a:bodyPr>
          <a:lstStyle/>
          <a:p>
            <a:pPr fontAlgn="auto">
              <a:spcBef>
                <a:spcPts val="531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600" dirty="0" smtClean="0"/>
              <a:t>Globalization and the International Management Environment</a:t>
            </a:r>
            <a:endParaRPr lang="en-US" sz="2600" dirty="0"/>
          </a:p>
        </p:txBody>
      </p:sp>
      <p:sp>
        <p:nvSpPr>
          <p:cNvPr id="4" name="TextBox 3"/>
          <p:cNvSpPr txBox="1"/>
          <p:nvPr/>
        </p:nvSpPr>
        <p:spPr>
          <a:xfrm>
            <a:off x="1303339" y="4246564"/>
            <a:ext cx="6548437" cy="1508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cs typeface="+mn-cs"/>
              </a:rPr>
              <a:t>Chapters 1 and 2,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cs typeface="+mn-cs"/>
              </a:rPr>
              <a:t>Hodgetts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cs typeface="+mn-cs"/>
              </a:rPr>
              <a:t>,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cs typeface="+mn-cs"/>
              </a:rPr>
              <a:t>Luthans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cs typeface="+mn-cs"/>
              </a:rPr>
              <a:t> and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cs typeface="+mn-cs"/>
              </a:rPr>
              <a:t>Doh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cs typeface="+mn-cs"/>
              </a:rPr>
              <a:t>, </a:t>
            </a:r>
            <a:r>
              <a:rPr lang="en-US" i="1" dirty="0">
                <a:solidFill>
                  <a:schemeClr val="bg2">
                    <a:lumMod val="25000"/>
                  </a:schemeClr>
                </a:solidFill>
                <a:cs typeface="+mn-cs"/>
              </a:rPr>
              <a:t>International Management: Culture, Strategy and Behavior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cs typeface="+mn-cs"/>
              </a:rPr>
              <a:t>, 6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  <a:cs typeface="+mn-cs"/>
              </a:rPr>
              <a:t>th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cs typeface="+mn-cs"/>
              </a:rPr>
              <a:t> edition (New York: McGraw-Hill Irwin, 2006)</a:t>
            </a:r>
          </a:p>
          <a:p>
            <a:pPr>
              <a:defRPr/>
            </a:pPr>
            <a:endParaRPr lang="en-US" i="1" dirty="0">
              <a:solidFill>
                <a:schemeClr val="bg2">
                  <a:lumMod val="25000"/>
                </a:schemeClr>
              </a:solidFill>
              <a:cs typeface="+mn-cs"/>
            </a:endParaRPr>
          </a:p>
          <a:p>
            <a:pPr>
              <a:defRPr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cs typeface="+mn-cs"/>
              </a:rPr>
              <a:t>Adapted from PowerPoint slides by R. Dennis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cs typeface="+mn-cs"/>
              </a:rPr>
              <a:t>Middlemist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cs typeface="+mn-cs"/>
              </a:rPr>
              <a:t>, Professor of Management, Colorado State University</a:t>
            </a:r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1314450" y="2890839"/>
            <a:ext cx="62325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Mark McKenna</a:t>
            </a:r>
          </a:p>
          <a:p>
            <a:r>
              <a:rPr lang="en-US" sz="1800"/>
              <a:t>BUS 162 (6), International and Comparative Management</a:t>
            </a:r>
          </a:p>
          <a:p>
            <a:r>
              <a:rPr lang="en-US" sz="1800"/>
              <a:t>San Jose State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0451" y="1093788"/>
            <a:ext cx="5761038" cy="671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satMod val="130000"/>
                  </a:schemeClr>
                </a:solidFill>
              </a:rPr>
              <a:t>Overview</a:t>
            </a:r>
            <a:endParaRPr lang="en-US" sz="40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2468563" y="1881188"/>
            <a:ext cx="5403851" cy="3573462"/>
          </a:xfrm>
        </p:spPr>
        <p:txBody>
          <a:bodyPr>
            <a:normAutofit/>
          </a:bodyPr>
          <a:lstStyle/>
          <a:p>
            <a:pPr marL="587240" indent="-514350" fontAlgn="auto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International Management and Globalization</a:t>
            </a:r>
          </a:p>
          <a:p>
            <a:pPr marL="58724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What is Globalization?</a:t>
            </a:r>
          </a:p>
          <a:p>
            <a:pPr marL="58724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Environmental Forces</a:t>
            </a:r>
          </a:p>
          <a:p>
            <a:pPr marL="587240" indent="-514350" fontAlgn="auto">
              <a:lnSpc>
                <a:spcPct val="16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226" y="238125"/>
            <a:ext cx="6748463" cy="11493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International Management and Globalization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292226" y="1428751"/>
            <a:ext cx="6748463" cy="4341813"/>
          </a:xfrm>
        </p:spPr>
        <p:txBody>
          <a:bodyPr/>
          <a:lstStyle/>
          <a:p>
            <a:r>
              <a:rPr lang="en-US" smtClean="0"/>
              <a:t>What is international management?</a:t>
            </a:r>
          </a:p>
          <a:p>
            <a:pPr lvl="1"/>
            <a:r>
              <a:rPr lang="en-US" sz="2200" smtClean="0"/>
              <a:t>“the process of applying management concepts and techniques in a multinational environment and adapting management practices to different economic, political, and cultural environments” (HLD, p. 6)</a:t>
            </a:r>
          </a:p>
          <a:p>
            <a:r>
              <a:rPr lang="en-US" smtClean="0"/>
              <a:t>Why is globalization important?</a:t>
            </a:r>
          </a:p>
          <a:p>
            <a:pPr lvl="1"/>
            <a:r>
              <a:rPr lang="en-US" sz="2200" smtClean="0"/>
              <a:t>International management is rapidly gaining in importance in tandem with the quickening pace of globalization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924" y="946150"/>
            <a:ext cx="5761038" cy="12080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satMod val="130000"/>
                  </a:schemeClr>
                </a:solidFill>
              </a:rPr>
              <a:t>WHAT IS GLOBALIZATION?</a:t>
            </a:r>
            <a:endParaRPr lang="en-US" sz="40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2447926" y="2017713"/>
            <a:ext cx="5403851" cy="1839179"/>
          </a:xfrm>
        </p:spPr>
        <p:txBody>
          <a:bodyPr>
            <a:normAutofit/>
          </a:bodyPr>
          <a:lstStyle/>
          <a:p>
            <a:pPr marL="58724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Definitions</a:t>
            </a:r>
          </a:p>
          <a:p>
            <a:pPr marL="58724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Roots of Globalization</a:t>
            </a:r>
          </a:p>
          <a:p>
            <a:pPr marL="58724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en-US" sz="2400" dirty="0" smtClean="0"/>
              <a:t>Convergence </a:t>
            </a:r>
            <a:r>
              <a:rPr lang="en-US" sz="2400" dirty="0" smtClean="0"/>
              <a:t>or Divergence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Globalization: Definitions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1"/>
          </p:nvPr>
        </p:nvSpPr>
        <p:spPr>
          <a:xfrm>
            <a:off x="1292226" y="1149351"/>
            <a:ext cx="6748463" cy="2540000"/>
          </a:xfrm>
        </p:spPr>
        <p:txBody>
          <a:bodyPr/>
          <a:lstStyle/>
          <a:p>
            <a:pPr marL="230188" indent="-230188"/>
            <a:r>
              <a:rPr lang="en-US" sz="2600" smtClean="0"/>
              <a:t>Hodgetts, Luthans and Doh,</a:t>
            </a:r>
          </a:p>
          <a:p>
            <a:pPr marL="474663" lvl="1" indent="-230188"/>
            <a:r>
              <a:rPr lang="en-US" sz="2000" smtClean="0"/>
              <a:t>Globalization is “the process of social, political, economic, cultural, and technological integration among countries around the world” (p. 7)</a:t>
            </a:r>
          </a:p>
          <a:p>
            <a:pPr marL="230188" indent="-230188"/>
            <a:r>
              <a:rPr lang="en-US" sz="2600" smtClean="0"/>
              <a:t>Robertson (</a:t>
            </a:r>
            <a:r>
              <a:rPr lang="en-US" sz="2600" i="1" smtClean="0"/>
              <a:t>Globalization: Social Theory and Global Culture</a:t>
            </a:r>
            <a:r>
              <a:rPr lang="en-US" sz="2600" smtClean="0"/>
              <a:t>, 1992</a:t>
            </a:r>
            <a:r>
              <a:rPr lang="en-US" sz="2600" i="1" smtClean="0"/>
              <a:t>),</a:t>
            </a:r>
          </a:p>
        </p:txBody>
      </p:sp>
      <p:pic>
        <p:nvPicPr>
          <p:cNvPr id="146436" name="Picture 4" descr="PE07663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6313" y="3478213"/>
            <a:ext cx="1593850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1292226" y="3983039"/>
            <a:ext cx="47196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287464" y="3425826"/>
            <a:ext cx="4419600" cy="2208213"/>
          </a:xfrm>
          <a:prstGeom prst="rect">
            <a:avLst/>
          </a:prstGeom>
        </p:spPr>
        <p:txBody>
          <a:bodyPr lIns="80988" tIns="40494" rIns="80988" bIns="40494">
            <a:normAutofit/>
          </a:bodyPr>
          <a:lstStyle/>
          <a:p>
            <a:pPr marL="474720" lvl="1" indent="-231755" fontAlgn="auto">
              <a:spcBef>
                <a:spcPts val="487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  <a:defRPr/>
            </a:pPr>
            <a:r>
              <a:rPr lang="en-US" sz="2000" dirty="0">
                <a:latin typeface="+mn-lt"/>
                <a:cs typeface="+mn-cs"/>
              </a:rPr>
              <a:t>Globalization in its most all-embracing form “refers to both the compression of the world and the intensification of consciousness of the world as a whole” (p. 8)</a:t>
            </a:r>
            <a:endParaRPr lang="en-US" sz="20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4" grpId="0" autoUpdateAnimBg="0"/>
      <p:bldP spid="146435" grpId="0" build="p" bldLvl="2" autoUpdateAnimBg="0"/>
      <p:bldP spid="6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The Roots of Globalization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7459" name="Rectangle 3"/>
          <p:cNvSpPr>
            <a:spLocks noGrp="1" noChangeArrowheads="1"/>
          </p:cNvSpPr>
          <p:nvPr>
            <p:ph idx="1"/>
          </p:nvPr>
        </p:nvSpPr>
        <p:spPr>
          <a:xfrm>
            <a:off x="1292226" y="1254125"/>
            <a:ext cx="6748463" cy="4243388"/>
          </a:xfrm>
        </p:spPr>
        <p:txBody>
          <a:bodyPr>
            <a:normAutofit lnSpcReduction="10000"/>
          </a:bodyPr>
          <a:lstStyle/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When did globalization begin?</a:t>
            </a:r>
            <a:endParaRPr lang="en-US" dirty="0"/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Ancient trade routes – barter trade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Standard weights and measures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Mercantilism – the highways of the sea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Post WWII – institutions of global governance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Past 1980s – ICT, globalization defined</a:t>
            </a:r>
          </a:p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 smtClean="0"/>
              <a:t>Hodgetts</a:t>
            </a:r>
            <a:r>
              <a:rPr lang="en-US" dirty="0" smtClean="0"/>
              <a:t>, </a:t>
            </a:r>
            <a:r>
              <a:rPr lang="en-US" dirty="0" err="1" smtClean="0"/>
              <a:t>Luthans</a:t>
            </a:r>
            <a:r>
              <a:rPr lang="en-US" dirty="0" smtClean="0"/>
              <a:t>, and </a:t>
            </a:r>
            <a:r>
              <a:rPr lang="en-US" dirty="0" err="1" smtClean="0"/>
              <a:t>Doh</a:t>
            </a:r>
            <a:r>
              <a:rPr lang="en-US" dirty="0" smtClean="0"/>
              <a:t>,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“Contemporary globalization is a new branch of a very old tree whose roots were planted in antiquity” (p. 8)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Convergence or Divergence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292226" y="1250731"/>
          <a:ext cx="6748463" cy="4372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924" y="946150"/>
            <a:ext cx="5761038" cy="12080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satMod val="130000"/>
                  </a:schemeClr>
                </a:solidFill>
              </a:rPr>
              <a:t>Environmental Forces</a:t>
            </a:r>
            <a:endParaRPr lang="en-US" sz="40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2436813" y="2060576"/>
            <a:ext cx="5403851" cy="2784475"/>
          </a:xfrm>
        </p:spPr>
        <p:txBody>
          <a:bodyPr>
            <a:normAutofit lnSpcReduction="10000"/>
          </a:bodyPr>
          <a:lstStyle/>
          <a:p>
            <a:pPr marL="58724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Economic environment</a:t>
            </a:r>
          </a:p>
          <a:p>
            <a:pPr marL="58724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Political environmental</a:t>
            </a:r>
          </a:p>
          <a:p>
            <a:pPr marL="58724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Legal/regulatory environment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8724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en-US" sz="2400" dirty="0" smtClean="0"/>
              <a:t>Socio-cultural environment</a:t>
            </a:r>
          </a:p>
          <a:p>
            <a:pPr marL="58724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en-US" sz="2400" dirty="0" smtClean="0"/>
              <a:t>Technological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2226" y="238126"/>
            <a:ext cx="6748463" cy="13811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Economic Environment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1292226" y="1376363"/>
            <a:ext cx="6748463" cy="4298950"/>
          </a:xfrm>
        </p:spPr>
        <p:txBody>
          <a:bodyPr>
            <a:normAutofit fontScale="92500"/>
          </a:bodyPr>
          <a:lstStyle/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Global and regional integration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International agreements (GATT, WTO)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Regional agreements (EU, ASEAN, NAFTA, CAFTA, FTAA, </a:t>
            </a:r>
            <a:r>
              <a:rPr lang="en-US" dirty="0" err="1" smtClean="0"/>
              <a:t>Mercosur</a:t>
            </a:r>
            <a:r>
              <a:rPr lang="en-US" dirty="0" smtClean="0"/>
              <a:t>)</a:t>
            </a:r>
          </a:p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World trade and investment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80% of FDI contributed by developed economies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U.S. exports/imports increased by 550% from 1983 to 2003 (to $1.3 and $1.8 trillion)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Trade within the EU increased sharply, to &gt; $2 trillion annually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Political Environment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2226" y="1282701"/>
            <a:ext cx="6748463" cy="4276725"/>
          </a:xfrm>
        </p:spPr>
        <p:txBody>
          <a:bodyPr>
            <a:normAutofit fontScale="85000" lnSpcReduction="20000"/>
          </a:bodyPr>
          <a:lstStyle/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latin typeface="Times-Roman" charset="0"/>
              </a:rPr>
              <a:t>Rapid and uncertain change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latin typeface="Times-Roman" charset="0"/>
              </a:rPr>
              <a:t>China’s transition to a market economy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latin typeface="Times-Roman" charset="0"/>
              </a:rPr>
              <a:t>European expansion and integration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latin typeface="Times-Roman" charset="0"/>
              </a:rPr>
              <a:t>Russia’s unstable political institutions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latin typeface="Times-Roman" charset="0"/>
              </a:rPr>
              <a:t>The emergence of political Islam in the Middle East</a:t>
            </a:r>
          </a:p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Significant differences across countries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Less stable governments increase political risk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Uncertain responses to democratization</a:t>
            </a:r>
            <a:endParaRPr lang="en-US" dirty="0" smtClean="0">
              <a:latin typeface="Times-Roman" charset="0"/>
            </a:endParaRPr>
          </a:p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latin typeface="Times-Roman" charset="0"/>
              </a:rPr>
              <a:t>Change in government policies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latin typeface="Times-Roman" charset="0"/>
              </a:rPr>
              <a:t>Adjusting to adjust to new perspectives and changing requirements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latin typeface="Times-Roman" charset="0"/>
              </a:rPr>
              <a:t>Assessing political risks (Chapter 10)</a:t>
            </a:r>
            <a:endParaRPr lang="en-US" dirty="0" smtClean="0"/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dirty="0" smtClean="0"/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Legal/Regulatory Environment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2226" y="1135064"/>
            <a:ext cx="6748463" cy="4656137"/>
          </a:xfrm>
        </p:spPr>
        <p:txBody>
          <a:bodyPr>
            <a:normAutofit fontScale="92500" lnSpcReduction="10000"/>
          </a:bodyPr>
          <a:lstStyle/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Complex and confusing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MNCs must</a:t>
            </a:r>
          </a:p>
          <a:p>
            <a:pPr marL="971861" lvl="3" indent="-153878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dirty="0" smtClean="0"/>
              <a:t>Conform to national laws and standards</a:t>
            </a:r>
          </a:p>
          <a:p>
            <a:pPr marL="971861" lvl="3" indent="-153878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dirty="0" smtClean="0"/>
              <a:t>Abide by the laws of their own countries</a:t>
            </a:r>
          </a:p>
          <a:p>
            <a:pPr marL="971861" lvl="3" indent="-153878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dirty="0" smtClean="0"/>
              <a:t>Be aware of international treaties and obligations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Differences in regulatory regimes</a:t>
            </a:r>
          </a:p>
          <a:p>
            <a:pPr marL="971861" lvl="3" indent="-153878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dirty="0" smtClean="0"/>
              <a:t>Increase transaction costs</a:t>
            </a:r>
          </a:p>
          <a:p>
            <a:pPr marL="971861" lvl="3" indent="-153878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dirty="0" smtClean="0"/>
              <a:t>Restrict and distort trade</a:t>
            </a:r>
          </a:p>
          <a:p>
            <a:pPr marL="971861" lvl="3" indent="-153878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dirty="0" smtClean="0"/>
              <a:t>Can result in retaliatory practices or sanctions</a:t>
            </a:r>
          </a:p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Four main legal traditions</a:t>
            </a:r>
          </a:p>
          <a:p>
            <a:pPr marL="971861" lvl="3" indent="-153878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dirty="0" smtClean="0"/>
              <a:t>Common law</a:t>
            </a:r>
          </a:p>
          <a:p>
            <a:pPr marL="971861" lvl="3" indent="-153878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dirty="0" smtClean="0"/>
              <a:t>Civil law</a:t>
            </a:r>
          </a:p>
          <a:p>
            <a:pPr marL="971861" lvl="3" indent="-153878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dirty="0" smtClean="0"/>
              <a:t>Islamic law (theocratic law)</a:t>
            </a:r>
          </a:p>
          <a:p>
            <a:pPr marL="971861" lvl="3" indent="-153878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"/>
              <a:defRPr/>
            </a:pPr>
            <a:r>
              <a:rPr lang="en-US" dirty="0" smtClean="0"/>
              <a:t>Socialist law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Socio-Cultural Environment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2226" y="1254125"/>
            <a:ext cx="6748463" cy="4400550"/>
          </a:xfrm>
        </p:spPr>
        <p:txBody>
          <a:bodyPr>
            <a:normAutofit fontScale="92500"/>
          </a:bodyPr>
          <a:lstStyle/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Ethics and social responsibility (Chapter 3)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Business practices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Labor standards and workers rights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Corporate governance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Intellectual property rights</a:t>
            </a:r>
          </a:p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Values and culture (Part II)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Responses to authority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Individual vs. group recognition and responsibility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Balance of work and family obligations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Managing and resolving conflict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Technological Environment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2224" y="1254125"/>
            <a:ext cx="6789738" cy="4337050"/>
          </a:xfrm>
        </p:spPr>
        <p:txBody>
          <a:bodyPr>
            <a:normAutofit fontScale="85000" lnSpcReduction="10000"/>
          </a:bodyPr>
          <a:lstStyle/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100" dirty="0" smtClean="0"/>
              <a:t>Changing at “lightning speed”</a:t>
            </a:r>
          </a:p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100" dirty="0" smtClean="0"/>
              <a:t>Internet and telecommunications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 smtClean="0"/>
              <a:t>Increasing bandwidth/high-speed access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 smtClean="0"/>
              <a:t>Reduced costs of entry/leapfrogging</a:t>
            </a:r>
          </a:p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100" dirty="0" smtClean="0"/>
              <a:t>E-business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 smtClean="0"/>
              <a:t>Customization (“the long end of the tail”)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 smtClean="0"/>
              <a:t>E-retailing and financial services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Movement of money across borders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“E-cash” – a currency without a country</a:t>
            </a:r>
          </a:p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100" dirty="0" smtClean="0"/>
              <a:t>Outsourcing and </a:t>
            </a:r>
            <a:r>
              <a:rPr lang="en-US" sz="3100" dirty="0" err="1" smtClean="0"/>
              <a:t>offshoring</a:t>
            </a:r>
            <a:endParaRPr lang="en-US" sz="3100" dirty="0" smtClean="0"/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 smtClean="0"/>
              <a:t>Information as a commodity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 smtClean="0"/>
              <a:t>The 24-hour office – increased productivity/lower cost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813" y="798514"/>
            <a:ext cx="5751512" cy="12096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satMod val="130000"/>
                  </a:schemeClr>
                </a:solidFill>
              </a:rPr>
              <a:t>The Pros and CONS of Globalization</a:t>
            </a:r>
            <a:endParaRPr lang="en-US" sz="40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2447926" y="2154238"/>
            <a:ext cx="5403851" cy="3175000"/>
          </a:xfrm>
        </p:spPr>
        <p:txBody>
          <a:bodyPr>
            <a:normAutofit lnSpcReduction="10000"/>
          </a:bodyPr>
          <a:lstStyle/>
          <a:p>
            <a:pPr marL="587240" indent="-514350" fontAlgn="auto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400" dirty="0" smtClean="0"/>
              <a:t>Where do you stand?</a:t>
            </a:r>
          </a:p>
          <a:p>
            <a:pPr marL="587240" indent="-514350" fontAlgn="auto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Key themes to consider</a:t>
            </a:r>
          </a:p>
          <a:p>
            <a:pPr marL="1137961" lvl="1" indent="-514350" fontAlgn="auto">
              <a:lnSpc>
                <a:spcPct val="120000"/>
              </a:lnSpc>
              <a:spcBef>
                <a:spcPts val="487"/>
              </a:spcBef>
              <a:spcAft>
                <a:spcPts val="0"/>
              </a:spcAft>
              <a:buFont typeface="Verdana"/>
              <a:buAutoNum type="alphaLcPeriod"/>
              <a:defRPr/>
            </a:pPr>
            <a:r>
              <a:rPr lang="en-US" sz="2200" dirty="0" smtClean="0"/>
              <a:t>Impact on Labor</a:t>
            </a:r>
          </a:p>
          <a:p>
            <a:pPr marL="1137961" lvl="1" indent="-514350" fontAlgn="auto">
              <a:lnSpc>
                <a:spcPct val="120000"/>
              </a:lnSpc>
              <a:spcBef>
                <a:spcPts val="487"/>
              </a:spcBef>
              <a:spcAft>
                <a:spcPts val="0"/>
              </a:spcAft>
              <a:buFont typeface="Verdana"/>
              <a:buAutoNum type="alphaLcPeriod"/>
              <a:defRPr/>
            </a:pPr>
            <a:r>
              <a:rPr lang="en-US" sz="2200" dirty="0" smtClean="0"/>
              <a:t>Impact on Equality</a:t>
            </a:r>
          </a:p>
          <a:p>
            <a:pPr marL="1137961" lvl="1" indent="-514350" fontAlgn="auto">
              <a:lnSpc>
                <a:spcPct val="120000"/>
              </a:lnSpc>
              <a:spcBef>
                <a:spcPts val="487"/>
              </a:spcBef>
              <a:spcAft>
                <a:spcPts val="0"/>
              </a:spcAft>
              <a:buFont typeface="Verdana"/>
              <a:buAutoNum type="alphaLcPeriod"/>
              <a:defRPr/>
            </a:pPr>
            <a:r>
              <a:rPr lang="en-US" sz="2200" dirty="0" smtClean="0"/>
              <a:t>Impact on Government</a:t>
            </a:r>
          </a:p>
          <a:p>
            <a:pPr marL="1137961" lvl="1" indent="-514350" fontAlgn="auto">
              <a:lnSpc>
                <a:spcPct val="120000"/>
              </a:lnSpc>
              <a:spcBef>
                <a:spcPts val="487"/>
              </a:spcBef>
              <a:spcAft>
                <a:spcPts val="0"/>
              </a:spcAft>
              <a:buFont typeface="Verdana"/>
              <a:buAutoNum type="alphaLcPeriod"/>
              <a:defRPr/>
            </a:pPr>
            <a:r>
              <a:rPr lang="en-US" sz="2200" dirty="0" smtClean="0"/>
              <a:t>Impact on the Environment</a:t>
            </a:r>
          </a:p>
          <a:p>
            <a:pPr marL="1137961" lvl="1" indent="-514350" fontAlgn="auto">
              <a:lnSpc>
                <a:spcPct val="120000"/>
              </a:lnSpc>
              <a:spcBef>
                <a:spcPts val="487"/>
              </a:spcBef>
              <a:spcAft>
                <a:spcPts val="0"/>
              </a:spcAft>
              <a:buFont typeface="Verdana"/>
              <a:buAutoNum type="alphaLcPeriod"/>
              <a:defRPr/>
            </a:pPr>
            <a:r>
              <a:rPr lang="en-US" sz="2200" dirty="0" smtClean="0"/>
              <a:t>Impact on Culture and Community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226" y="238125"/>
            <a:ext cx="6748463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Impact on Labor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sz="half" idx="1"/>
          </p:nvPr>
        </p:nvSpPr>
        <p:spPr>
          <a:xfrm>
            <a:off x="1292226" y="1320801"/>
            <a:ext cx="3290887" cy="4041775"/>
          </a:xfrm>
        </p:spPr>
        <p:txBody>
          <a:bodyPr/>
          <a:lstStyle/>
          <a:p>
            <a:r>
              <a:rPr lang="en-US" smtClean="0"/>
              <a:t>Positive effects</a:t>
            </a:r>
          </a:p>
          <a:p>
            <a:pPr lvl="2"/>
            <a:r>
              <a:rPr lang="en-US" smtClean="0"/>
              <a:t>Increased job opportunities</a:t>
            </a:r>
          </a:p>
          <a:p>
            <a:pPr lvl="2"/>
            <a:r>
              <a:rPr lang="en-US" smtClean="0"/>
              <a:t>Upgraded education system</a:t>
            </a:r>
          </a:p>
          <a:p>
            <a:pPr lvl="2"/>
            <a:r>
              <a:rPr lang="en-US" smtClean="0"/>
              <a:t>Increased training</a:t>
            </a:r>
          </a:p>
        </p:txBody>
      </p:sp>
      <p:sp>
        <p:nvSpPr>
          <p:cNvPr id="39940" name="Content Placeholder 3"/>
          <p:cNvSpPr>
            <a:spLocks noGrp="1"/>
          </p:cNvSpPr>
          <p:nvPr>
            <p:ph sz="half" idx="2"/>
          </p:nvPr>
        </p:nvSpPr>
        <p:spPr>
          <a:xfrm>
            <a:off x="4748214" y="1320801"/>
            <a:ext cx="3292476" cy="4041775"/>
          </a:xfrm>
        </p:spPr>
        <p:txBody>
          <a:bodyPr/>
          <a:lstStyle/>
          <a:p>
            <a:r>
              <a:rPr lang="en-US" smtClean="0"/>
              <a:t>Negative effects</a:t>
            </a:r>
          </a:p>
          <a:p>
            <a:pPr lvl="2"/>
            <a:r>
              <a:rPr lang="en-US" smtClean="0"/>
              <a:t>Job displacement</a:t>
            </a:r>
          </a:p>
          <a:p>
            <a:pPr lvl="2"/>
            <a:r>
              <a:rPr lang="en-US" smtClean="0"/>
              <a:t>Loss of industries or economic groups</a:t>
            </a:r>
          </a:p>
          <a:p>
            <a:pPr lvl="2"/>
            <a:r>
              <a:rPr lang="en-US" smtClean="0"/>
              <a:t>Lowered labor standards</a:t>
            </a:r>
          </a:p>
          <a:p>
            <a:pPr lvl="2"/>
            <a:r>
              <a:rPr lang="en-US" smtClean="0"/>
              <a:t>Downward wage pressure</a:t>
            </a:r>
          </a:p>
          <a:p>
            <a:pPr lvl="2"/>
            <a:r>
              <a:rPr lang="en-US" smtClean="0"/>
              <a:t>Decreased union power</a:t>
            </a:r>
          </a:p>
          <a:p>
            <a:pPr lvl="2"/>
            <a:r>
              <a:rPr lang="en-US" smtClean="0"/>
              <a:t>Diminished social contract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226" y="238125"/>
            <a:ext cx="6748463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Impact on Equality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sz="half" idx="1"/>
          </p:nvPr>
        </p:nvSpPr>
        <p:spPr>
          <a:xfrm>
            <a:off x="1292226" y="1320800"/>
            <a:ext cx="3290887" cy="4622800"/>
          </a:xfrm>
        </p:spPr>
        <p:txBody>
          <a:bodyPr/>
          <a:lstStyle/>
          <a:p>
            <a:r>
              <a:rPr lang="en-US" sz="2700" smtClean="0"/>
              <a:t>Positive effects</a:t>
            </a:r>
          </a:p>
          <a:p>
            <a:pPr lvl="2"/>
            <a:r>
              <a:rPr lang="en-US" smtClean="0"/>
              <a:t>Increased income / reduced poverty</a:t>
            </a:r>
          </a:p>
          <a:p>
            <a:pPr lvl="2"/>
            <a:r>
              <a:rPr lang="en-US" smtClean="0"/>
              <a:t>Increased wages for education or technically skilled</a:t>
            </a:r>
          </a:p>
          <a:p>
            <a:pPr lvl="2"/>
            <a:r>
              <a:rPr lang="en-US" smtClean="0"/>
              <a:t>Improved economic conditions</a:t>
            </a:r>
          </a:p>
          <a:p>
            <a:pPr lvl="2"/>
            <a:r>
              <a:rPr lang="en-US" smtClean="0"/>
              <a:t>Rich become richer</a:t>
            </a:r>
          </a:p>
          <a:p>
            <a:pPr lvl="2"/>
            <a:r>
              <a:rPr lang="en-US" smtClean="0"/>
              <a:t>Greater access to goods</a:t>
            </a:r>
          </a:p>
          <a:p>
            <a:pPr lvl="2"/>
            <a:r>
              <a:rPr lang="en-US" smtClean="0"/>
              <a:t>Lower cost of goods</a:t>
            </a:r>
          </a:p>
          <a:p>
            <a:pPr lvl="2"/>
            <a:r>
              <a:rPr lang="en-US" smtClean="0"/>
              <a:t>Increased food supply (in some countries)</a:t>
            </a:r>
          </a:p>
          <a:p>
            <a:pPr lvl="1"/>
            <a:endParaRPr lang="en-US" smtClean="0"/>
          </a:p>
        </p:txBody>
      </p:sp>
      <p:sp>
        <p:nvSpPr>
          <p:cNvPr id="40964" name="Content Placeholder 3"/>
          <p:cNvSpPr>
            <a:spLocks noGrp="1"/>
          </p:cNvSpPr>
          <p:nvPr>
            <p:ph sz="half" idx="2"/>
          </p:nvPr>
        </p:nvSpPr>
        <p:spPr>
          <a:xfrm>
            <a:off x="4748214" y="1320801"/>
            <a:ext cx="3292476" cy="4041775"/>
          </a:xfrm>
        </p:spPr>
        <p:txBody>
          <a:bodyPr/>
          <a:lstStyle/>
          <a:p>
            <a:r>
              <a:rPr lang="en-US" sz="2700" smtClean="0"/>
              <a:t>Negative effects</a:t>
            </a:r>
          </a:p>
          <a:p>
            <a:pPr lvl="2"/>
            <a:r>
              <a:rPr lang="en-US" smtClean="0"/>
              <a:t>Greater disparity between haves and have-nots within and across countries</a:t>
            </a:r>
          </a:p>
          <a:p>
            <a:pPr lvl="2"/>
            <a:r>
              <a:rPr lang="en-US" smtClean="0"/>
              <a:t>Some downward pressure on wages for the poorly educated or unskilled</a:t>
            </a:r>
          </a:p>
          <a:p>
            <a:pPr lvl="2"/>
            <a:r>
              <a:rPr lang="en-US" smtClean="0"/>
              <a:t>Worsened economic conditions in marginalized countries</a:t>
            </a:r>
          </a:p>
          <a:p>
            <a:pPr lvl="2"/>
            <a:r>
              <a:rPr lang="en-US" smtClean="0"/>
              <a:t>Poor become poorer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226" y="238125"/>
            <a:ext cx="6748463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Impact on Government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sz="half" idx="1"/>
          </p:nvPr>
        </p:nvSpPr>
        <p:spPr>
          <a:xfrm>
            <a:off x="1292226" y="1320800"/>
            <a:ext cx="3290887" cy="4197350"/>
          </a:xfrm>
        </p:spPr>
        <p:txBody>
          <a:bodyPr/>
          <a:lstStyle/>
          <a:p>
            <a:r>
              <a:rPr lang="en-US" sz="2700" smtClean="0"/>
              <a:t>Positive effects</a:t>
            </a:r>
          </a:p>
          <a:p>
            <a:pPr lvl="2"/>
            <a:r>
              <a:rPr lang="en-US" smtClean="0"/>
              <a:t>Increased economic development</a:t>
            </a:r>
          </a:p>
          <a:p>
            <a:pPr lvl="2"/>
            <a:r>
              <a:rPr lang="en-US" smtClean="0"/>
              <a:t>Expanded infrastructure</a:t>
            </a:r>
          </a:p>
          <a:p>
            <a:pPr lvl="2"/>
            <a:r>
              <a:rPr lang="en-US" smtClean="0"/>
              <a:t>Transfer of modern management techniques</a:t>
            </a:r>
          </a:p>
          <a:p>
            <a:pPr lvl="2"/>
            <a:r>
              <a:rPr lang="en-US" smtClean="0"/>
              <a:t>Greater interdependence among business partners</a:t>
            </a:r>
          </a:p>
        </p:txBody>
      </p:sp>
      <p:sp>
        <p:nvSpPr>
          <p:cNvPr id="41988" name="Content Placeholder 3"/>
          <p:cNvSpPr>
            <a:spLocks noGrp="1"/>
          </p:cNvSpPr>
          <p:nvPr>
            <p:ph sz="half" idx="2"/>
          </p:nvPr>
        </p:nvSpPr>
        <p:spPr>
          <a:xfrm>
            <a:off x="4748214" y="1320801"/>
            <a:ext cx="3292476" cy="4481513"/>
          </a:xfrm>
        </p:spPr>
        <p:txBody>
          <a:bodyPr/>
          <a:lstStyle/>
          <a:p>
            <a:r>
              <a:rPr lang="en-US" sz="2700" smtClean="0"/>
              <a:t>Negative effects</a:t>
            </a:r>
          </a:p>
          <a:p>
            <a:pPr lvl="2"/>
            <a:r>
              <a:rPr lang="en-US" smtClean="0"/>
              <a:t>MNC power increased</a:t>
            </a:r>
          </a:p>
          <a:p>
            <a:pPr lvl="2"/>
            <a:r>
              <a:rPr lang="en-US" smtClean="0"/>
              <a:t>MNCs externalize cost to countries</a:t>
            </a:r>
          </a:p>
          <a:p>
            <a:pPr lvl="2"/>
            <a:r>
              <a:rPr lang="en-US" smtClean="0"/>
              <a:t>Competition results in too many concessions</a:t>
            </a:r>
          </a:p>
          <a:p>
            <a:pPr lvl="2"/>
            <a:r>
              <a:rPr lang="en-US" smtClean="0"/>
              <a:t>MNCs influence local policies</a:t>
            </a:r>
          </a:p>
          <a:p>
            <a:pPr lvl="2"/>
            <a:r>
              <a:rPr lang="en-US" smtClean="0"/>
              <a:t>Companies incorporate in low tax countries</a:t>
            </a:r>
          </a:p>
          <a:p>
            <a:pPr lvl="2"/>
            <a:r>
              <a:rPr lang="en-US" smtClean="0"/>
              <a:t>Pressure to reduce social benefits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226" y="238125"/>
            <a:ext cx="6748463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Impact on the Environment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2226" y="1320801"/>
            <a:ext cx="3290887" cy="4041775"/>
          </a:xfrm>
        </p:spPr>
        <p:txBody>
          <a:bodyPr>
            <a:normAutofit/>
          </a:bodyPr>
          <a:lstStyle/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700" dirty="0" smtClean="0"/>
              <a:t>Positive effects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More efficient use of resources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Increased demand for and transfer of more efficient technologies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Increased incomes lead to greater concern for environmental protection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8214" y="1320801"/>
            <a:ext cx="3292476" cy="4206875"/>
          </a:xfrm>
        </p:spPr>
        <p:txBody>
          <a:bodyPr>
            <a:normAutofit/>
          </a:bodyPr>
          <a:lstStyle/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700" dirty="0" smtClean="0"/>
              <a:t>Negative effects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Increased consumption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Advertising creates artificial needs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Greater use of fossil fuels (increased travel)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Increased surplus and scarcity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Increased degradation from unregulated businesses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More factories require more infrastructure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226" y="238125"/>
            <a:ext cx="6748463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Impact on Culture/Community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sz="half" idx="1"/>
          </p:nvPr>
        </p:nvSpPr>
        <p:spPr>
          <a:xfrm>
            <a:off x="1292226" y="1320801"/>
            <a:ext cx="3290887" cy="4041775"/>
          </a:xfrm>
        </p:spPr>
        <p:txBody>
          <a:bodyPr/>
          <a:lstStyle/>
          <a:p>
            <a:r>
              <a:rPr lang="en-US" smtClean="0"/>
              <a:t>Positive effects</a:t>
            </a:r>
          </a:p>
          <a:p>
            <a:pPr lvl="2"/>
            <a:r>
              <a:rPr lang="en-US" smtClean="0"/>
              <a:t>Increased cultural exposure and understanding</a:t>
            </a:r>
          </a:p>
          <a:p>
            <a:pPr lvl="2"/>
            <a:r>
              <a:rPr lang="en-US" smtClean="0"/>
              <a:t>Closer cross-border ties</a:t>
            </a:r>
          </a:p>
        </p:txBody>
      </p:sp>
      <p:sp>
        <p:nvSpPr>
          <p:cNvPr id="44036" name="Content Placeholder 3"/>
          <p:cNvSpPr>
            <a:spLocks noGrp="1"/>
          </p:cNvSpPr>
          <p:nvPr>
            <p:ph sz="half" idx="2"/>
          </p:nvPr>
        </p:nvSpPr>
        <p:spPr>
          <a:xfrm>
            <a:off x="4748214" y="1320801"/>
            <a:ext cx="3292476" cy="4041775"/>
          </a:xfrm>
        </p:spPr>
        <p:txBody>
          <a:bodyPr/>
          <a:lstStyle/>
          <a:p>
            <a:r>
              <a:rPr lang="en-US" smtClean="0"/>
              <a:t>Negative effects</a:t>
            </a:r>
          </a:p>
          <a:p>
            <a:pPr lvl="2"/>
            <a:r>
              <a:rPr lang="en-US" smtClean="0"/>
              <a:t>More mobility disrupts social life, particularly in remote or rural communities</a:t>
            </a:r>
          </a:p>
          <a:p>
            <a:pPr lvl="2"/>
            <a:r>
              <a:rPr lang="en-US" smtClean="0"/>
              <a:t>Disintegration of local communities</a:t>
            </a:r>
          </a:p>
          <a:p>
            <a:pPr lvl="2"/>
            <a:r>
              <a:rPr lang="en-US" smtClean="0"/>
              <a:t>Cultural homogenization and monoculture / reduced cultural diversity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Globalization: Pros and Cons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2226" y="1254126"/>
            <a:ext cx="6748463" cy="4411663"/>
          </a:xfrm>
        </p:spPr>
        <p:txBody>
          <a:bodyPr>
            <a:normAutofit fontScale="92500" lnSpcReduction="10000"/>
          </a:bodyPr>
          <a:lstStyle/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Globalization as “moral conflict”</a:t>
            </a:r>
          </a:p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Impacts of Globalization 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Increases economic interdependence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Creates winners and losers</a:t>
            </a:r>
          </a:p>
          <a:p>
            <a:pPr marL="323954" indent="-251064" fontAlgn="auto">
              <a:spcBef>
                <a:spcPts val="53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Implications of the debate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For academics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Need for more objective research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Need to question assumptions and be open to alternatives</a:t>
            </a:r>
          </a:p>
          <a:p>
            <a:pPr marL="566919" lvl="1" indent="-210570" fontAlgn="auto">
              <a:spcBef>
                <a:spcPts val="487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For companies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Be aware of multiple stakeholder interests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Follow the guidelines of the UN Global Compact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Consider the “triple bottom line”</a:t>
            </a:r>
          </a:p>
          <a:p>
            <a:pPr marL="785588" lvl="2" indent="-202471" fontAlgn="auto">
              <a:spcAft>
                <a:spcPts val="0"/>
              </a:spcAft>
              <a:buFont typeface="Wingdings 2"/>
              <a:buChar char="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741</TotalTime>
  <Words>1014</Words>
  <Application>Microsoft PowerPoint</Application>
  <PresentationFormat>Custom</PresentationFormat>
  <Paragraphs>208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Gill Sans MT</vt:lpstr>
      <vt:lpstr>Wingdings 2</vt:lpstr>
      <vt:lpstr>Verdana</vt:lpstr>
      <vt:lpstr>Times-Roman</vt:lpstr>
      <vt:lpstr>Solstice</vt:lpstr>
      <vt:lpstr>The Global Environment</vt:lpstr>
      <vt:lpstr>Overview</vt:lpstr>
      <vt:lpstr>International Management and Globalization</vt:lpstr>
      <vt:lpstr>WHAT IS GLOBALIZATION?</vt:lpstr>
      <vt:lpstr>Globalization: Definitions</vt:lpstr>
      <vt:lpstr>The Roots of Globalization</vt:lpstr>
      <vt:lpstr>Convergence or Divergence</vt:lpstr>
      <vt:lpstr>Environmental Forces</vt:lpstr>
      <vt:lpstr>Economic Environment</vt:lpstr>
      <vt:lpstr>Political Environment</vt:lpstr>
      <vt:lpstr>Legal/Regulatory Environment</vt:lpstr>
      <vt:lpstr>Socio-Cultural Environment</vt:lpstr>
      <vt:lpstr>Technological Environment</vt:lpstr>
      <vt:lpstr>The Pros and CONS of Globalization</vt:lpstr>
      <vt:lpstr>Impact on Labor</vt:lpstr>
      <vt:lpstr>Impact on Equality</vt:lpstr>
      <vt:lpstr>Impact on Government</vt:lpstr>
      <vt:lpstr>Impact on the Environment</vt:lpstr>
      <vt:lpstr>Impact on Culture/Community</vt:lpstr>
      <vt:lpstr>Globalization: Pros and Cons</vt:lpstr>
    </vt:vector>
  </TitlesOfParts>
  <Manager>Hadala</Manager>
  <Company>CSU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Chapter 1: Environmental Foundation</dc:subject>
  <dc:creator>College of Business</dc:creator>
  <dc:description>PowerPoint slides by R. Dennis Middlemist_x000d_
contact: dennis@middlemist.com</dc:description>
  <cp:lastModifiedBy>admin</cp:lastModifiedBy>
  <cp:revision>66</cp:revision>
  <dcterms:created xsi:type="dcterms:W3CDTF">2004-11-29T18:11:12Z</dcterms:created>
  <dcterms:modified xsi:type="dcterms:W3CDTF">2012-08-11T10:22:11Z</dcterms:modified>
  <cp:category>Presentation</cp:category>
</cp:coreProperties>
</file>