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3" r:id="rId16"/>
    <p:sldId id="270" r:id="rId17"/>
    <p:sldId id="271" r:id="rId18"/>
    <p:sldId id="272" r:id="rId19"/>
  </p:sldIdLst>
  <p:sldSz cx="10160000" cy="7620000"/>
  <p:notesSz cx="6858000" cy="9144000"/>
  <p:defaultTextStyle>
    <a:defPPr>
      <a:defRPr lang="en-US"/>
    </a:defPPr>
    <a:lvl1pPr algn="l" rtl="0" fontAlgn="base">
      <a:spcBef>
        <a:spcPct val="0"/>
      </a:spcBef>
      <a:spcAft>
        <a:spcPct val="0"/>
      </a:spcAft>
      <a:defRPr sz="2400" kern="1200">
        <a:solidFill>
          <a:schemeClr val="tx1"/>
        </a:solidFill>
        <a:latin typeface="Times New Roman" charset="0"/>
        <a:ea typeface="+mn-ea"/>
        <a:cs typeface="+mn-cs"/>
      </a:defRPr>
    </a:lvl1pPr>
    <a:lvl2pPr marL="457200" algn="l" rtl="0" fontAlgn="base">
      <a:spcBef>
        <a:spcPct val="0"/>
      </a:spcBef>
      <a:spcAft>
        <a:spcPct val="0"/>
      </a:spcAft>
      <a:defRPr sz="2400" kern="1200">
        <a:solidFill>
          <a:schemeClr val="tx1"/>
        </a:solidFill>
        <a:latin typeface="Times New Roman" charset="0"/>
        <a:ea typeface="+mn-ea"/>
        <a:cs typeface="+mn-cs"/>
      </a:defRPr>
    </a:lvl2pPr>
    <a:lvl3pPr marL="914400" algn="l" rtl="0" fontAlgn="base">
      <a:spcBef>
        <a:spcPct val="0"/>
      </a:spcBef>
      <a:spcAft>
        <a:spcPct val="0"/>
      </a:spcAft>
      <a:defRPr sz="2400" kern="1200">
        <a:solidFill>
          <a:schemeClr val="tx1"/>
        </a:solidFill>
        <a:latin typeface="Times New Roman" charset="0"/>
        <a:ea typeface="+mn-ea"/>
        <a:cs typeface="+mn-cs"/>
      </a:defRPr>
    </a:lvl3pPr>
    <a:lvl4pPr marL="1371600" algn="l" rtl="0" fontAlgn="base">
      <a:spcBef>
        <a:spcPct val="0"/>
      </a:spcBef>
      <a:spcAft>
        <a:spcPct val="0"/>
      </a:spcAft>
      <a:defRPr sz="2400" kern="1200">
        <a:solidFill>
          <a:schemeClr val="tx1"/>
        </a:solidFill>
        <a:latin typeface="Times New Roman" charset="0"/>
        <a:ea typeface="+mn-ea"/>
        <a:cs typeface="+mn-cs"/>
      </a:defRPr>
    </a:lvl4pPr>
    <a:lvl5pPr marL="1828800" algn="l" rtl="0" fontAlgn="base">
      <a:spcBef>
        <a:spcPct val="0"/>
      </a:spcBef>
      <a:spcAft>
        <a:spcPct val="0"/>
      </a:spcAft>
      <a:defRPr sz="2400" kern="1200">
        <a:solidFill>
          <a:schemeClr val="tx1"/>
        </a:solidFill>
        <a:latin typeface="Times New Roman" charset="0"/>
        <a:ea typeface="+mn-ea"/>
        <a:cs typeface="+mn-cs"/>
      </a:defRPr>
    </a:lvl5pPr>
    <a:lvl6pPr marL="2286000" algn="l" defTabSz="914400" rtl="0" eaLnBrk="1" latinLnBrk="0" hangingPunct="1">
      <a:defRPr sz="2400" kern="1200">
        <a:solidFill>
          <a:schemeClr val="tx1"/>
        </a:solidFill>
        <a:latin typeface="Times New Roman" charset="0"/>
        <a:ea typeface="+mn-ea"/>
        <a:cs typeface="+mn-cs"/>
      </a:defRPr>
    </a:lvl6pPr>
    <a:lvl7pPr marL="2743200" algn="l" defTabSz="914400" rtl="0" eaLnBrk="1" latinLnBrk="0" hangingPunct="1">
      <a:defRPr sz="2400" kern="1200">
        <a:solidFill>
          <a:schemeClr val="tx1"/>
        </a:solidFill>
        <a:latin typeface="Times New Roman" charset="0"/>
        <a:ea typeface="+mn-ea"/>
        <a:cs typeface="+mn-cs"/>
      </a:defRPr>
    </a:lvl7pPr>
    <a:lvl8pPr marL="3200400" algn="l" defTabSz="914400" rtl="0" eaLnBrk="1" latinLnBrk="0" hangingPunct="1">
      <a:defRPr sz="2400" kern="1200">
        <a:solidFill>
          <a:schemeClr val="tx1"/>
        </a:solidFill>
        <a:latin typeface="Times New Roman" charset="0"/>
        <a:ea typeface="+mn-ea"/>
        <a:cs typeface="+mn-cs"/>
      </a:defRPr>
    </a:lvl8pPr>
    <a:lvl9pPr marL="3657600" algn="l" defTabSz="914400" rtl="0" eaLnBrk="1" latinLnBrk="0" hangingPunct="1">
      <a:defRPr sz="2400" kern="1200">
        <a:solidFill>
          <a:schemeClr val="tx1"/>
        </a:solidFill>
        <a:latin typeface="Times New Roman"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28297" autoAdjust="0"/>
    <p:restoredTop sz="90929"/>
  </p:normalViewPr>
  <p:slideViewPr>
    <p:cSldViewPr>
      <p:cViewPr varScale="1">
        <p:scale>
          <a:sx n="61" d="100"/>
          <a:sy n="61" d="100"/>
        </p:scale>
        <p:origin x="-174"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62000" y="2366963"/>
            <a:ext cx="8636000" cy="1633537"/>
          </a:xfrm>
        </p:spPr>
        <p:txBody>
          <a:bodyPr/>
          <a:lstStyle/>
          <a:p>
            <a:r>
              <a:rPr lang="en-US" smtClean="0"/>
              <a:t>Click to edit Master title style</a:t>
            </a:r>
            <a:endParaRPr lang="en-US"/>
          </a:p>
        </p:txBody>
      </p:sp>
      <p:sp>
        <p:nvSpPr>
          <p:cNvPr id="3" name="Subtitle 2"/>
          <p:cNvSpPr>
            <a:spLocks noGrp="1"/>
          </p:cNvSpPr>
          <p:nvPr>
            <p:ph type="subTitle" idx="1"/>
          </p:nvPr>
        </p:nvSpPr>
        <p:spPr>
          <a:xfrm>
            <a:off x="1524000" y="4318000"/>
            <a:ext cx="7112000" cy="1947863"/>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31D8A523-3215-4A9F-8034-2749DFEB4FF1}"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687646ED-7130-4213-9EC2-7A9CF720CDA7}"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03275" y="4895850"/>
            <a:ext cx="8636000" cy="15144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803275" y="3228975"/>
            <a:ext cx="8636000" cy="1666875"/>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0BF6A25F-1217-43CD-B51F-109B6C12124C}"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762000" y="2200275"/>
            <a:ext cx="4241800" cy="45735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56200" y="2200275"/>
            <a:ext cx="4241800" cy="45735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EA0B4E15-17B4-4BA3-B087-F36BF032F227}"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8000" y="304800"/>
            <a:ext cx="9144000" cy="1270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508000" y="1704975"/>
            <a:ext cx="4489450" cy="71120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08000" y="2416175"/>
            <a:ext cx="4489450" cy="43910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160963" y="1704975"/>
            <a:ext cx="4491037" cy="71120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160963" y="2416175"/>
            <a:ext cx="4491037" cy="43910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DA91B2DA-B365-41DA-B115-FE2BAD2FCF31}"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96919431-76FF-42CF-89E6-44CAA4331609}"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2D5394DE-15D0-4583-A79C-AD9AD973B00E}"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8000" y="303213"/>
            <a:ext cx="3343275" cy="1290637"/>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971925" y="303213"/>
            <a:ext cx="5680075" cy="650398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508000" y="1593850"/>
            <a:ext cx="3343275" cy="52133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4C43256E-A50C-4F3E-83B2-2A5ABE59A9BB}"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90725" y="5334000"/>
            <a:ext cx="6096000" cy="6302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90725" y="681038"/>
            <a:ext cx="6096000" cy="4572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990725" y="5964238"/>
            <a:ext cx="6096000" cy="8937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98DD3F88-FB0D-4294-9CB4-FE18B3581932}"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18D4063D-CACB-4D2E-87A4-D3FE166F09CC}"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239000" y="676275"/>
            <a:ext cx="2159000" cy="609758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762000" y="676275"/>
            <a:ext cx="6324600" cy="609758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BE8BF438-251E-4BB1-ACA4-C414F44DAC00}"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762000" y="676275"/>
            <a:ext cx="8636000" cy="127158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762000" y="2200275"/>
            <a:ext cx="8636000" cy="45735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762000" y="6942138"/>
            <a:ext cx="2117725" cy="50958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en-US"/>
          </a:p>
        </p:txBody>
      </p:sp>
      <p:sp>
        <p:nvSpPr>
          <p:cNvPr id="1029" name="Rectangle 5"/>
          <p:cNvSpPr>
            <a:spLocks noGrp="1" noChangeArrowheads="1"/>
          </p:cNvSpPr>
          <p:nvPr>
            <p:ph type="ftr" sz="quarter" idx="3"/>
          </p:nvPr>
        </p:nvSpPr>
        <p:spPr bwMode="auto">
          <a:xfrm>
            <a:off x="3470275" y="6942138"/>
            <a:ext cx="3219450" cy="50958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en-US"/>
          </a:p>
        </p:txBody>
      </p:sp>
      <p:sp>
        <p:nvSpPr>
          <p:cNvPr id="1030" name="Rectangle 6"/>
          <p:cNvSpPr>
            <a:spLocks noGrp="1" noChangeArrowheads="1"/>
          </p:cNvSpPr>
          <p:nvPr>
            <p:ph type="sldNum" sz="quarter" idx="4"/>
          </p:nvPr>
        </p:nvSpPr>
        <p:spPr bwMode="auto">
          <a:xfrm>
            <a:off x="7280275" y="6942138"/>
            <a:ext cx="2119313" cy="50958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D91F9186-AABE-488E-B066-41F7E90CCFAB}"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Times New Roman" charset="0"/>
        </a:defRPr>
      </a:lvl2pPr>
      <a:lvl3pPr algn="ctr" rtl="0" fontAlgn="base">
        <a:spcBef>
          <a:spcPct val="0"/>
        </a:spcBef>
        <a:spcAft>
          <a:spcPct val="0"/>
        </a:spcAft>
        <a:defRPr sz="4400">
          <a:solidFill>
            <a:schemeClr val="tx2"/>
          </a:solidFill>
          <a:latin typeface="Times New Roman" charset="0"/>
        </a:defRPr>
      </a:lvl3pPr>
      <a:lvl4pPr algn="ctr" rtl="0" fontAlgn="base">
        <a:spcBef>
          <a:spcPct val="0"/>
        </a:spcBef>
        <a:spcAft>
          <a:spcPct val="0"/>
        </a:spcAft>
        <a:defRPr sz="4400">
          <a:solidFill>
            <a:schemeClr val="tx2"/>
          </a:solidFill>
          <a:latin typeface="Times New Roman" charset="0"/>
        </a:defRPr>
      </a:lvl4pPr>
      <a:lvl5pPr algn="ctr" rtl="0" fontAlgn="base">
        <a:spcBef>
          <a:spcPct val="0"/>
        </a:spcBef>
        <a:spcAft>
          <a:spcPct val="0"/>
        </a:spcAft>
        <a:defRPr sz="4400">
          <a:solidFill>
            <a:schemeClr val="tx2"/>
          </a:solidFill>
          <a:latin typeface="Times New Roman" charset="0"/>
        </a:defRPr>
      </a:lvl5pPr>
      <a:lvl6pPr marL="457200" algn="ctr" rtl="0" fontAlgn="base">
        <a:spcBef>
          <a:spcPct val="0"/>
        </a:spcBef>
        <a:spcAft>
          <a:spcPct val="0"/>
        </a:spcAft>
        <a:defRPr sz="4400">
          <a:solidFill>
            <a:schemeClr val="tx2"/>
          </a:solidFill>
          <a:latin typeface="Times New Roman" charset="0"/>
        </a:defRPr>
      </a:lvl6pPr>
      <a:lvl7pPr marL="914400" algn="ctr" rtl="0" fontAlgn="base">
        <a:spcBef>
          <a:spcPct val="0"/>
        </a:spcBef>
        <a:spcAft>
          <a:spcPct val="0"/>
        </a:spcAft>
        <a:defRPr sz="4400">
          <a:solidFill>
            <a:schemeClr val="tx2"/>
          </a:solidFill>
          <a:latin typeface="Times New Roman" charset="0"/>
        </a:defRPr>
      </a:lvl7pPr>
      <a:lvl8pPr marL="1371600" algn="ctr" rtl="0" fontAlgn="base">
        <a:spcBef>
          <a:spcPct val="0"/>
        </a:spcBef>
        <a:spcAft>
          <a:spcPct val="0"/>
        </a:spcAft>
        <a:defRPr sz="4400">
          <a:solidFill>
            <a:schemeClr val="tx2"/>
          </a:solidFill>
          <a:latin typeface="Times New Roman" charset="0"/>
        </a:defRPr>
      </a:lvl8pPr>
      <a:lvl9pPr marL="1828800" algn="ctr" rtl="0" fontAlgn="base">
        <a:spcBef>
          <a:spcPct val="0"/>
        </a:spcBef>
        <a:spcAft>
          <a:spcPct val="0"/>
        </a:spcAft>
        <a:defRPr sz="4400">
          <a:solidFill>
            <a:schemeClr val="tx2"/>
          </a:solidFill>
          <a:latin typeface="Times New Roman"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p:cNvPicPr>
            <a:picLocks noChangeAspect="1" noChangeArrowheads="1"/>
          </p:cNvPicPr>
          <p:nvPr/>
        </p:nvPicPr>
        <p:blipFill>
          <a:blip r:embed="rId2"/>
          <a:srcRect/>
          <a:stretch>
            <a:fillRect/>
          </a:stretch>
        </p:blipFill>
        <p:spPr bwMode="auto">
          <a:xfrm>
            <a:off x="20638" y="3397250"/>
            <a:ext cx="2922587" cy="3630613"/>
          </a:xfrm>
          <a:prstGeom prst="rect">
            <a:avLst/>
          </a:prstGeom>
          <a:noFill/>
        </p:spPr>
      </p:pic>
      <p:pic>
        <p:nvPicPr>
          <p:cNvPr id="2053" name="Picture 5"/>
          <p:cNvPicPr>
            <a:picLocks noChangeAspect="1" noChangeArrowheads="1"/>
          </p:cNvPicPr>
          <p:nvPr/>
        </p:nvPicPr>
        <p:blipFill>
          <a:blip r:embed="rId3"/>
          <a:srcRect/>
          <a:stretch>
            <a:fillRect/>
          </a:stretch>
        </p:blipFill>
        <p:spPr bwMode="auto">
          <a:xfrm>
            <a:off x="7721600" y="-203200"/>
            <a:ext cx="2381250" cy="5768975"/>
          </a:xfrm>
          <a:prstGeom prst="rect">
            <a:avLst/>
          </a:prstGeom>
          <a:noFill/>
        </p:spPr>
      </p:pic>
      <p:pic>
        <p:nvPicPr>
          <p:cNvPr id="2054" name="Picture 6"/>
          <p:cNvPicPr>
            <a:picLocks noChangeAspect="1" noChangeArrowheads="1"/>
          </p:cNvPicPr>
          <p:nvPr/>
        </p:nvPicPr>
        <p:blipFill>
          <a:blip r:embed="rId4"/>
          <a:srcRect/>
          <a:stretch>
            <a:fillRect/>
          </a:stretch>
        </p:blipFill>
        <p:spPr bwMode="auto">
          <a:xfrm>
            <a:off x="4994275" y="3937000"/>
            <a:ext cx="1335088" cy="3673475"/>
          </a:xfrm>
          <a:prstGeom prst="rect">
            <a:avLst/>
          </a:prstGeom>
          <a:noFill/>
        </p:spPr>
      </p:pic>
      <p:pic>
        <p:nvPicPr>
          <p:cNvPr id="2055" name="Picture 7"/>
          <p:cNvPicPr>
            <a:picLocks noChangeAspect="1" noChangeArrowheads="1"/>
          </p:cNvPicPr>
          <p:nvPr/>
        </p:nvPicPr>
        <p:blipFill>
          <a:blip r:embed="rId5"/>
          <a:srcRect/>
          <a:stretch>
            <a:fillRect/>
          </a:stretch>
        </p:blipFill>
        <p:spPr bwMode="auto">
          <a:xfrm>
            <a:off x="6010275" y="1365250"/>
            <a:ext cx="1822450" cy="3757613"/>
          </a:xfrm>
          <a:prstGeom prst="rect">
            <a:avLst/>
          </a:prstGeom>
          <a:noFill/>
        </p:spPr>
      </p:pic>
      <p:sp>
        <p:nvSpPr>
          <p:cNvPr id="2056" name="Text Box 8"/>
          <p:cNvSpPr txBox="1">
            <a:spLocks noChangeArrowheads="1"/>
          </p:cNvSpPr>
          <p:nvPr/>
        </p:nvSpPr>
        <p:spPr bwMode="auto">
          <a:xfrm>
            <a:off x="1712913" y="571500"/>
            <a:ext cx="6046787" cy="744538"/>
          </a:xfrm>
          <a:prstGeom prst="rect">
            <a:avLst/>
          </a:prstGeom>
          <a:noFill/>
          <a:ln w="9525">
            <a:noFill/>
            <a:miter lim="800000"/>
            <a:headEnd/>
            <a:tailEnd/>
          </a:ln>
          <a:effectLst/>
        </p:spPr>
        <p:txBody>
          <a:bodyPr lIns="0" tIns="0" rIns="0" bIns="0">
            <a:spAutoFit/>
          </a:bodyPr>
          <a:lstStyle/>
          <a:p>
            <a:pPr algn="ctr">
              <a:lnSpc>
                <a:spcPct val="95000"/>
              </a:lnSpc>
            </a:pPr>
            <a:r>
              <a:rPr lang="en-US" sz="4900" b="1">
                <a:solidFill>
                  <a:srgbClr val="003366"/>
                </a:solidFill>
                <a:latin typeface="Arial" charset="0"/>
              </a:rPr>
              <a:t>Stress Management</a:t>
            </a:r>
          </a:p>
        </p:txBody>
      </p:sp>
      <p:pic>
        <p:nvPicPr>
          <p:cNvPr id="2057" name="Picture 9"/>
          <p:cNvPicPr>
            <a:picLocks noChangeAspect="1" noChangeArrowheads="1"/>
          </p:cNvPicPr>
          <p:nvPr/>
        </p:nvPicPr>
        <p:blipFill>
          <a:blip r:embed="rId6"/>
          <a:srcRect/>
          <a:stretch>
            <a:fillRect/>
          </a:stretch>
        </p:blipFill>
        <p:spPr bwMode="auto">
          <a:xfrm>
            <a:off x="1320800" y="1320800"/>
            <a:ext cx="3387725" cy="2530475"/>
          </a:xfrm>
          <a:prstGeom prst="rect">
            <a:avLst/>
          </a:prstGeom>
          <a:noFill/>
        </p:spPr>
      </p:pic>
      <p:sp>
        <p:nvSpPr>
          <p:cNvPr id="2059" name="Text Box 11"/>
          <p:cNvSpPr txBox="1">
            <a:spLocks noChangeArrowheads="1"/>
          </p:cNvSpPr>
          <p:nvPr/>
        </p:nvSpPr>
        <p:spPr bwMode="auto">
          <a:xfrm>
            <a:off x="7359650" y="5994400"/>
            <a:ext cx="5205413" cy="1911350"/>
          </a:xfrm>
          <a:prstGeom prst="rect">
            <a:avLst/>
          </a:prstGeom>
          <a:noFill/>
          <a:ln w="9525">
            <a:noFill/>
            <a:miter lim="800000"/>
            <a:headEnd/>
            <a:tailEnd/>
          </a:ln>
          <a:effectLst/>
        </p:spPr>
        <p:txBody>
          <a:bodyPr lIns="0" tIns="0" rIns="0" bIns="0">
            <a:spAutoFit/>
          </a:bodyPr>
          <a:lstStyle/>
          <a:p>
            <a:pPr>
              <a:lnSpc>
                <a:spcPct val="95000"/>
              </a:lnSpc>
            </a:pPr>
            <a:r>
              <a:rPr lang="en-US" sz="2700">
                <a:solidFill>
                  <a:srgbClr val="000000"/>
                </a:solidFill>
                <a:latin typeface="Arial" charset="0"/>
              </a:rPr>
              <a:t>Presented By :-</a:t>
            </a:r>
          </a:p>
          <a:p>
            <a:pPr>
              <a:lnSpc>
                <a:spcPct val="95000"/>
              </a:lnSpc>
            </a:pPr>
            <a:r>
              <a:rPr lang="en-US" sz="2700">
                <a:solidFill>
                  <a:srgbClr val="000000"/>
                </a:solidFill>
                <a:latin typeface="Arial" charset="0"/>
              </a:rPr>
              <a:t>Aayu</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3" name="Rectangle 1"/>
          <p:cNvSpPr>
            <a:spLocks noGrp="1" noChangeArrowheads="1"/>
          </p:cNvSpPr>
          <p:nvPr>
            <p:ph type="ctrTitle"/>
          </p:nvPr>
        </p:nvSpPr>
        <p:spPr>
          <a:xfrm>
            <a:off x="976313" y="642938"/>
            <a:ext cx="8547100" cy="1169987"/>
          </a:xfrm>
        </p:spPr>
        <p:txBody>
          <a:bodyPr lIns="0" tIns="0" rIns="0" bIns="0"/>
          <a:lstStyle/>
          <a:p>
            <a:pPr>
              <a:lnSpc>
                <a:spcPct val="95000"/>
              </a:lnSpc>
            </a:pPr>
            <a:r>
              <a:rPr lang="en-US" b="1">
                <a:solidFill>
                  <a:srgbClr val="003366"/>
                </a:solidFill>
                <a:latin typeface="Arial" charset="0"/>
              </a:rPr>
              <a:t>WHAT IS STRESS?</a:t>
            </a:r>
          </a:p>
        </p:txBody>
      </p:sp>
      <p:sp>
        <p:nvSpPr>
          <p:cNvPr id="3074" name="Rectangle 2"/>
          <p:cNvSpPr>
            <a:spLocks noGrp="1" noChangeArrowheads="1"/>
          </p:cNvSpPr>
          <p:nvPr>
            <p:ph type="subTitle" idx="1"/>
          </p:nvPr>
        </p:nvSpPr>
        <p:spPr>
          <a:xfrm>
            <a:off x="1144588" y="1743075"/>
            <a:ext cx="8547100" cy="4471988"/>
          </a:xfrm>
        </p:spPr>
        <p:txBody>
          <a:bodyPr lIns="0" tIns="0" rIns="0" bIns="0"/>
          <a:lstStyle/>
          <a:p>
            <a:pPr lvl="1" indent="-342900" algn="l">
              <a:lnSpc>
                <a:spcPct val="95000"/>
              </a:lnSpc>
              <a:spcBef>
                <a:spcPct val="0"/>
              </a:spcBef>
              <a:buClr>
                <a:srgbClr val="000000"/>
              </a:buClr>
              <a:buFontTx/>
              <a:buChar char="•"/>
            </a:pPr>
            <a:r>
              <a:rPr lang="en-US" sz="3300">
                <a:solidFill>
                  <a:srgbClr val="000000"/>
                </a:solidFill>
                <a:latin typeface="Arial" charset="0"/>
              </a:rPr>
              <a:t>Stress is your mind and body’s response or reaction to a real or imagined threat, event or change.</a:t>
            </a:r>
          </a:p>
          <a:p>
            <a:pPr lvl="1" indent="-342900" algn="l">
              <a:lnSpc>
                <a:spcPct val="95000"/>
              </a:lnSpc>
              <a:spcBef>
                <a:spcPct val="0"/>
              </a:spcBef>
              <a:buClr>
                <a:srgbClr val="000000"/>
              </a:buClr>
              <a:buFontTx/>
              <a:buChar char="•"/>
            </a:pPr>
            <a:r>
              <a:rPr lang="en-US" sz="3300">
                <a:solidFill>
                  <a:srgbClr val="000000"/>
                </a:solidFill>
                <a:latin typeface="Arial" charset="0"/>
              </a:rPr>
              <a:t>The threat, event or change are commonly called stressors. Stressors can be internal (thoughts, beliefs, attitudes or external (loss, tragedy, change).</a:t>
            </a:r>
          </a:p>
          <a:p>
            <a:pPr algn="l">
              <a:lnSpc>
                <a:spcPct val="95000"/>
              </a:lnSpc>
              <a:spcBef>
                <a:spcPct val="0"/>
              </a:spcBef>
              <a:buClr>
                <a:srgbClr val="000000"/>
              </a:buClr>
            </a:pPr>
            <a:endParaRPr lang="en-US" sz="3600">
              <a:solidFill>
                <a:srgbClr val="000000"/>
              </a:solidFill>
              <a:latin typeface="Arial" charset="0"/>
            </a:endParaRPr>
          </a:p>
        </p:txBody>
      </p:sp>
      <p:pic>
        <p:nvPicPr>
          <p:cNvPr id="3076" name="Picture 4"/>
          <p:cNvPicPr>
            <a:picLocks noChangeAspect="1" noChangeArrowheads="1"/>
          </p:cNvPicPr>
          <p:nvPr/>
        </p:nvPicPr>
        <p:blipFill>
          <a:blip r:embed="rId3"/>
          <a:srcRect/>
          <a:stretch>
            <a:fillRect/>
          </a:stretch>
        </p:blipFill>
        <p:spPr bwMode="auto">
          <a:xfrm>
            <a:off x="7620000" y="4413250"/>
            <a:ext cx="2530475" cy="3206750"/>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097" name="Rectangle 1"/>
          <p:cNvSpPr>
            <a:spLocks noGrp="1" noChangeArrowheads="1"/>
          </p:cNvSpPr>
          <p:nvPr>
            <p:ph type="ctrTitle"/>
          </p:nvPr>
        </p:nvSpPr>
        <p:spPr>
          <a:xfrm>
            <a:off x="1652588" y="2166938"/>
            <a:ext cx="8547100" cy="1169987"/>
          </a:xfrm>
        </p:spPr>
        <p:txBody>
          <a:bodyPr lIns="0" tIns="0" rIns="0" bIns="0"/>
          <a:lstStyle/>
          <a:p>
            <a:pPr algn="l">
              <a:lnSpc>
                <a:spcPct val="95000"/>
              </a:lnSpc>
            </a:pPr>
            <a:r>
              <a:rPr lang="en-US" sz="4900" b="1">
                <a:solidFill>
                  <a:srgbClr val="003366"/>
                </a:solidFill>
                <a:latin typeface="Arial" charset="0"/>
              </a:rPr>
              <a:t>LEVELS OF STRESS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5121" name="Rectangle 1"/>
          <p:cNvSpPr>
            <a:spLocks noGrp="1" noChangeArrowheads="1"/>
          </p:cNvSpPr>
          <p:nvPr>
            <p:ph type="ctrTitle"/>
          </p:nvPr>
        </p:nvSpPr>
        <p:spPr>
          <a:xfrm>
            <a:off x="214313" y="812800"/>
            <a:ext cx="8547100" cy="1168400"/>
          </a:xfrm>
        </p:spPr>
        <p:txBody>
          <a:bodyPr lIns="0" tIns="0" rIns="0" bIns="0"/>
          <a:lstStyle/>
          <a:p>
            <a:pPr>
              <a:lnSpc>
                <a:spcPct val="95000"/>
              </a:lnSpc>
            </a:pPr>
            <a:r>
              <a:rPr lang="en-US" b="1">
                <a:solidFill>
                  <a:srgbClr val="003366"/>
                </a:solidFill>
                <a:latin typeface="Arial" charset="0"/>
              </a:rPr>
              <a:t>EUSTRESS</a:t>
            </a:r>
          </a:p>
        </p:txBody>
      </p:sp>
      <p:sp>
        <p:nvSpPr>
          <p:cNvPr id="5122" name="Rectangle 2"/>
          <p:cNvSpPr>
            <a:spLocks noGrp="1" noChangeArrowheads="1"/>
          </p:cNvSpPr>
          <p:nvPr>
            <p:ph type="subTitle" idx="1"/>
          </p:nvPr>
        </p:nvSpPr>
        <p:spPr>
          <a:xfrm>
            <a:off x="976313" y="2336800"/>
            <a:ext cx="8547100" cy="4470400"/>
          </a:xfrm>
        </p:spPr>
        <p:txBody>
          <a:bodyPr lIns="0" tIns="0" rIns="0" bIns="0"/>
          <a:lstStyle/>
          <a:p>
            <a:pPr algn="l">
              <a:lnSpc>
                <a:spcPct val="95000"/>
              </a:lnSpc>
              <a:spcBef>
                <a:spcPct val="0"/>
              </a:spcBef>
            </a:pPr>
            <a:r>
              <a:rPr lang="en-US" sz="3300">
                <a:solidFill>
                  <a:srgbClr val="000000"/>
                </a:solidFill>
                <a:latin typeface="Arial" charset="0"/>
              </a:rPr>
              <a:t>Eustress or positive stress occurs when your level of stress is high enough to motivate you to move into action to get things accomplished</a:t>
            </a:r>
            <a:r>
              <a:rPr lang="en-US" sz="3600">
                <a:solidFill>
                  <a:srgbClr val="000000"/>
                </a:solidFill>
                <a:latin typeface="Arial" charset="0"/>
              </a:rPr>
              <a:t>.</a:t>
            </a:r>
          </a:p>
        </p:txBody>
      </p:sp>
      <p:pic>
        <p:nvPicPr>
          <p:cNvPr id="5124" name="Picture 4"/>
          <p:cNvPicPr>
            <a:picLocks noChangeAspect="1" noChangeArrowheads="1"/>
          </p:cNvPicPr>
          <p:nvPr/>
        </p:nvPicPr>
        <p:blipFill>
          <a:blip r:embed="rId3"/>
          <a:srcRect/>
          <a:stretch>
            <a:fillRect/>
          </a:stretch>
        </p:blipFill>
        <p:spPr bwMode="auto">
          <a:xfrm>
            <a:off x="5851525" y="4391025"/>
            <a:ext cx="3981450" cy="3228975"/>
          </a:xfrm>
          <a:prstGeom prst="rect">
            <a:avLst/>
          </a:prstGeom>
          <a:noFill/>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6145" name="Rectangle 1"/>
          <p:cNvSpPr>
            <a:spLocks noGrp="1" noChangeArrowheads="1"/>
          </p:cNvSpPr>
          <p:nvPr>
            <p:ph type="ctrTitle"/>
          </p:nvPr>
        </p:nvSpPr>
        <p:spPr>
          <a:xfrm>
            <a:off x="-39688" y="812800"/>
            <a:ext cx="8547101" cy="1168400"/>
          </a:xfrm>
        </p:spPr>
        <p:txBody>
          <a:bodyPr lIns="0" tIns="0" rIns="0" bIns="0"/>
          <a:lstStyle/>
          <a:p>
            <a:pPr>
              <a:lnSpc>
                <a:spcPct val="95000"/>
              </a:lnSpc>
            </a:pPr>
            <a:r>
              <a:rPr lang="en-US" b="1">
                <a:solidFill>
                  <a:srgbClr val="003366"/>
                </a:solidFill>
                <a:latin typeface="Arial" charset="0"/>
              </a:rPr>
              <a:t>DISTRESS</a:t>
            </a:r>
          </a:p>
        </p:txBody>
      </p:sp>
      <p:sp>
        <p:nvSpPr>
          <p:cNvPr id="6146" name="Rectangle 2"/>
          <p:cNvSpPr>
            <a:spLocks noGrp="1" noChangeArrowheads="1"/>
          </p:cNvSpPr>
          <p:nvPr>
            <p:ph type="subTitle" idx="1"/>
          </p:nvPr>
        </p:nvSpPr>
        <p:spPr>
          <a:xfrm>
            <a:off x="890588" y="1828800"/>
            <a:ext cx="8547100" cy="4556125"/>
          </a:xfrm>
        </p:spPr>
        <p:txBody>
          <a:bodyPr lIns="0" tIns="0" rIns="0" bIns="0"/>
          <a:lstStyle/>
          <a:p>
            <a:pPr algn="l">
              <a:lnSpc>
                <a:spcPct val="95000"/>
              </a:lnSpc>
              <a:spcBef>
                <a:spcPct val="0"/>
              </a:spcBef>
            </a:pPr>
            <a:r>
              <a:rPr lang="en-US" sz="3300">
                <a:solidFill>
                  <a:srgbClr val="000000"/>
                </a:solidFill>
                <a:latin typeface="Arial" charset="0"/>
              </a:rPr>
              <a:t>Distress or negative stress occurs when your level of stress is either too high or too low and your body and/or mind begin to respond negatively to the stressors.</a:t>
            </a:r>
          </a:p>
        </p:txBody>
      </p:sp>
      <p:pic>
        <p:nvPicPr>
          <p:cNvPr id="6148" name="Picture 4"/>
          <p:cNvPicPr>
            <a:picLocks noChangeAspect="1" noChangeArrowheads="1"/>
          </p:cNvPicPr>
          <p:nvPr/>
        </p:nvPicPr>
        <p:blipFill>
          <a:blip r:embed="rId3"/>
          <a:srcRect/>
          <a:stretch>
            <a:fillRect/>
          </a:stretch>
        </p:blipFill>
        <p:spPr bwMode="auto">
          <a:xfrm>
            <a:off x="5683250" y="4232275"/>
            <a:ext cx="4476750" cy="3144838"/>
          </a:xfrm>
          <a:prstGeom prst="rect">
            <a:avLst/>
          </a:prstGeom>
          <a:no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7172" name="Text Box 4"/>
          <p:cNvSpPr txBox="1">
            <a:spLocks noChangeArrowheads="1"/>
          </p:cNvSpPr>
          <p:nvPr/>
        </p:nvSpPr>
        <p:spPr bwMode="auto">
          <a:xfrm>
            <a:off x="2112963" y="2251075"/>
            <a:ext cx="6054725" cy="746125"/>
          </a:xfrm>
          <a:prstGeom prst="rect">
            <a:avLst/>
          </a:prstGeom>
          <a:noFill/>
          <a:ln w="9525">
            <a:noFill/>
            <a:miter lim="800000"/>
            <a:headEnd/>
            <a:tailEnd/>
          </a:ln>
          <a:effectLst/>
        </p:spPr>
        <p:txBody>
          <a:bodyPr lIns="0" tIns="0" rIns="0" bIns="0">
            <a:spAutoFit/>
          </a:bodyPr>
          <a:lstStyle/>
          <a:p>
            <a:pPr>
              <a:lnSpc>
                <a:spcPct val="95000"/>
              </a:lnSpc>
            </a:pPr>
            <a:r>
              <a:rPr lang="en-US" sz="4900" b="1">
                <a:solidFill>
                  <a:srgbClr val="000000"/>
                </a:solidFill>
                <a:latin typeface="Arial" charset="0"/>
              </a:rPr>
              <a:t>STAGES OF STRESS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8193" name="Rectangle 1"/>
          <p:cNvSpPr>
            <a:spLocks noGrp="1" noChangeArrowheads="1"/>
          </p:cNvSpPr>
          <p:nvPr>
            <p:ph type="ctrTitle"/>
          </p:nvPr>
        </p:nvSpPr>
        <p:spPr>
          <a:xfrm>
            <a:off x="214313" y="304800"/>
            <a:ext cx="8547100" cy="1168400"/>
          </a:xfrm>
        </p:spPr>
        <p:txBody>
          <a:bodyPr lIns="0" tIns="0" rIns="0" bIns="0"/>
          <a:lstStyle/>
          <a:p>
            <a:pPr>
              <a:lnSpc>
                <a:spcPct val="95000"/>
              </a:lnSpc>
            </a:pPr>
            <a:r>
              <a:rPr lang="en-US" b="1">
                <a:solidFill>
                  <a:srgbClr val="003366"/>
                </a:solidFill>
                <a:latin typeface="Arial" charset="0"/>
              </a:rPr>
              <a:t>ALARM STAGE</a:t>
            </a:r>
          </a:p>
        </p:txBody>
      </p:sp>
      <p:sp>
        <p:nvSpPr>
          <p:cNvPr id="8194" name="Rectangle 2"/>
          <p:cNvSpPr>
            <a:spLocks noGrp="1" noChangeArrowheads="1"/>
          </p:cNvSpPr>
          <p:nvPr>
            <p:ph type="subTitle" idx="1"/>
          </p:nvPr>
        </p:nvSpPr>
        <p:spPr>
          <a:xfrm>
            <a:off x="806450" y="1404938"/>
            <a:ext cx="8547100" cy="4810125"/>
          </a:xfrm>
        </p:spPr>
        <p:txBody>
          <a:bodyPr lIns="0" tIns="0" rIns="0" bIns="0"/>
          <a:lstStyle/>
          <a:p>
            <a:pPr algn="l">
              <a:lnSpc>
                <a:spcPct val="95000"/>
              </a:lnSpc>
              <a:spcBef>
                <a:spcPct val="0"/>
              </a:spcBef>
            </a:pPr>
            <a:r>
              <a:rPr lang="en-US" sz="3300">
                <a:solidFill>
                  <a:srgbClr val="000000"/>
                </a:solidFill>
                <a:latin typeface="Arial" charset="0"/>
              </a:rPr>
              <a:t>As you begin to experience a stressful event or perceive something to be stressful psychological changes occur in your body. This experience or perception disrupts your body’s normal balance and immediately your body begins to respond to the stressor(s) as effectively as possible.</a:t>
            </a:r>
          </a:p>
        </p:txBody>
      </p:sp>
      <p:pic>
        <p:nvPicPr>
          <p:cNvPr id="8196" name="Picture 4"/>
          <p:cNvPicPr>
            <a:picLocks noChangeAspect="1" noChangeArrowheads="1"/>
          </p:cNvPicPr>
          <p:nvPr/>
        </p:nvPicPr>
        <p:blipFill>
          <a:blip r:embed="rId3"/>
          <a:srcRect/>
          <a:stretch>
            <a:fillRect/>
          </a:stretch>
        </p:blipFill>
        <p:spPr bwMode="auto">
          <a:xfrm>
            <a:off x="7620000" y="4318000"/>
            <a:ext cx="2540000" cy="3302000"/>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9217" name="Rectangle 1"/>
          <p:cNvSpPr>
            <a:spLocks noGrp="1" noChangeArrowheads="1"/>
          </p:cNvSpPr>
          <p:nvPr>
            <p:ph type="ctrTitle"/>
          </p:nvPr>
        </p:nvSpPr>
        <p:spPr>
          <a:xfrm>
            <a:off x="128588" y="812800"/>
            <a:ext cx="8547100" cy="1168400"/>
          </a:xfrm>
        </p:spPr>
        <p:txBody>
          <a:bodyPr lIns="0" tIns="0" rIns="0" bIns="0"/>
          <a:lstStyle/>
          <a:p>
            <a:pPr>
              <a:lnSpc>
                <a:spcPct val="95000"/>
              </a:lnSpc>
            </a:pPr>
            <a:r>
              <a:rPr lang="en-US" b="1">
                <a:solidFill>
                  <a:srgbClr val="003366"/>
                </a:solidFill>
                <a:latin typeface="Arial" charset="0"/>
              </a:rPr>
              <a:t>EXAMPLES</a:t>
            </a:r>
          </a:p>
        </p:txBody>
      </p:sp>
      <p:sp>
        <p:nvSpPr>
          <p:cNvPr id="9218" name="Rectangle 2"/>
          <p:cNvSpPr>
            <a:spLocks noGrp="1" noChangeArrowheads="1"/>
          </p:cNvSpPr>
          <p:nvPr>
            <p:ph type="subTitle" idx="1"/>
          </p:nvPr>
        </p:nvSpPr>
        <p:spPr>
          <a:xfrm>
            <a:off x="1144588" y="2505075"/>
            <a:ext cx="8547100" cy="4471988"/>
          </a:xfrm>
        </p:spPr>
        <p:txBody>
          <a:bodyPr lIns="0" tIns="0" rIns="0" bIns="0"/>
          <a:lstStyle/>
          <a:p>
            <a:pPr lvl="1" indent="-342900" algn="l">
              <a:lnSpc>
                <a:spcPct val="95000"/>
              </a:lnSpc>
              <a:spcBef>
                <a:spcPct val="0"/>
              </a:spcBef>
              <a:buClr>
                <a:srgbClr val="000000"/>
              </a:buClr>
              <a:buFontTx/>
              <a:buChar char="•"/>
            </a:pPr>
            <a:r>
              <a:rPr lang="en-US" sz="3300">
                <a:solidFill>
                  <a:srgbClr val="000000"/>
                </a:solidFill>
                <a:latin typeface="Arial" charset="0"/>
              </a:rPr>
              <a:t>Cardiac - increased heart rate</a:t>
            </a:r>
          </a:p>
          <a:p>
            <a:pPr lvl="1" indent="-342900" algn="l">
              <a:lnSpc>
                <a:spcPct val="95000"/>
              </a:lnSpc>
              <a:spcBef>
                <a:spcPct val="0"/>
              </a:spcBef>
              <a:buClr>
                <a:srgbClr val="000000"/>
              </a:buClr>
              <a:buFontTx/>
              <a:buChar char="•"/>
            </a:pPr>
            <a:r>
              <a:rPr lang="en-US" sz="3300">
                <a:solidFill>
                  <a:srgbClr val="000000"/>
                </a:solidFill>
                <a:latin typeface="Arial" charset="0"/>
              </a:rPr>
              <a:t>Respiratory - increased respiration</a:t>
            </a:r>
          </a:p>
          <a:p>
            <a:pPr lvl="1" indent="-342900" algn="l">
              <a:lnSpc>
                <a:spcPct val="95000"/>
              </a:lnSpc>
              <a:spcBef>
                <a:spcPct val="0"/>
              </a:spcBef>
              <a:buClr>
                <a:srgbClr val="000000"/>
              </a:buClr>
              <a:buFontTx/>
              <a:buChar char="•"/>
            </a:pPr>
            <a:r>
              <a:rPr lang="en-US" sz="3300">
                <a:solidFill>
                  <a:srgbClr val="000000"/>
                </a:solidFill>
                <a:latin typeface="Arial" charset="0"/>
              </a:rPr>
              <a:t>Skin - decreased temperature</a:t>
            </a:r>
          </a:p>
          <a:p>
            <a:pPr lvl="1" indent="-342900" algn="l">
              <a:lnSpc>
                <a:spcPct val="95000"/>
              </a:lnSpc>
              <a:spcBef>
                <a:spcPct val="0"/>
              </a:spcBef>
              <a:buClr>
                <a:srgbClr val="000000"/>
              </a:buClr>
              <a:buFontTx/>
              <a:buChar char="•"/>
            </a:pPr>
            <a:r>
              <a:rPr lang="en-US" sz="3300">
                <a:solidFill>
                  <a:srgbClr val="000000"/>
                </a:solidFill>
                <a:latin typeface="Arial" charset="0"/>
              </a:rPr>
              <a:t>Hormonal - increased stimulation of adrenal genes which produce an adrenal rush.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10241" name="Rectangle 1"/>
          <p:cNvSpPr>
            <a:spLocks noGrp="1" noChangeArrowheads="1"/>
          </p:cNvSpPr>
          <p:nvPr>
            <p:ph type="ctrTitle"/>
          </p:nvPr>
        </p:nvSpPr>
        <p:spPr>
          <a:xfrm>
            <a:off x="636588" y="558800"/>
            <a:ext cx="8547100" cy="1168400"/>
          </a:xfrm>
        </p:spPr>
        <p:txBody>
          <a:bodyPr lIns="0" tIns="0" rIns="0" bIns="0"/>
          <a:lstStyle/>
          <a:p>
            <a:pPr>
              <a:lnSpc>
                <a:spcPct val="95000"/>
              </a:lnSpc>
            </a:pPr>
            <a:r>
              <a:rPr lang="en-US" b="1">
                <a:solidFill>
                  <a:srgbClr val="003366"/>
                </a:solidFill>
                <a:latin typeface="Arial" charset="0"/>
              </a:rPr>
              <a:t>RESISTANCE STAGE</a:t>
            </a:r>
          </a:p>
        </p:txBody>
      </p:sp>
      <p:sp>
        <p:nvSpPr>
          <p:cNvPr id="10242" name="Rectangle 2"/>
          <p:cNvSpPr>
            <a:spLocks noGrp="1" noChangeArrowheads="1"/>
          </p:cNvSpPr>
          <p:nvPr>
            <p:ph type="subTitle" idx="1"/>
          </p:nvPr>
        </p:nvSpPr>
        <p:spPr>
          <a:xfrm>
            <a:off x="890588" y="1574800"/>
            <a:ext cx="8547100" cy="4470400"/>
          </a:xfrm>
        </p:spPr>
        <p:txBody>
          <a:bodyPr lIns="0" tIns="0" rIns="0" bIns="0"/>
          <a:lstStyle/>
          <a:p>
            <a:pPr algn="l">
              <a:lnSpc>
                <a:spcPct val="95000"/>
              </a:lnSpc>
              <a:spcBef>
                <a:spcPct val="0"/>
              </a:spcBef>
            </a:pPr>
            <a:r>
              <a:rPr lang="en-US" sz="3300">
                <a:solidFill>
                  <a:srgbClr val="000000"/>
                </a:solidFill>
                <a:latin typeface="Arial" charset="0"/>
              </a:rPr>
              <a:t>During this stage your body tries to cope or adapt to the stressors by beginning a process of repairing any damage the stressor has caused. Your friends, family or co-workers may notice changes in you before you do so it is important to examine their feedback to make sure you do not reach overload.</a:t>
            </a:r>
          </a:p>
        </p:txBody>
      </p:sp>
      <p:pic>
        <p:nvPicPr>
          <p:cNvPr id="10244" name="Picture 4"/>
          <p:cNvPicPr>
            <a:picLocks noChangeAspect="1" noChangeArrowheads="1"/>
          </p:cNvPicPr>
          <p:nvPr/>
        </p:nvPicPr>
        <p:blipFill>
          <a:blip r:embed="rId3"/>
          <a:srcRect/>
          <a:stretch>
            <a:fillRect/>
          </a:stretch>
        </p:blipFill>
        <p:spPr bwMode="auto">
          <a:xfrm>
            <a:off x="6942138" y="3333750"/>
            <a:ext cx="3208337" cy="4276725"/>
          </a:xfrm>
          <a:prstGeom prst="rect">
            <a:avLst/>
          </a:prstGeo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11265" name="Rectangle 1"/>
          <p:cNvSpPr>
            <a:spLocks noGrp="1" noChangeArrowheads="1"/>
          </p:cNvSpPr>
          <p:nvPr>
            <p:ph type="ctrTitle"/>
          </p:nvPr>
        </p:nvSpPr>
        <p:spPr>
          <a:xfrm>
            <a:off x="1738313" y="812800"/>
            <a:ext cx="8547100" cy="1168400"/>
          </a:xfrm>
        </p:spPr>
        <p:txBody>
          <a:bodyPr lIns="0" tIns="0" rIns="0" bIns="0"/>
          <a:lstStyle/>
          <a:p>
            <a:pPr algn="l">
              <a:lnSpc>
                <a:spcPct val="95000"/>
              </a:lnSpc>
            </a:pPr>
            <a:r>
              <a:rPr lang="en-US" b="1">
                <a:solidFill>
                  <a:srgbClr val="003366"/>
                </a:solidFill>
                <a:latin typeface="Arial" charset="0"/>
              </a:rPr>
              <a:t>EXAMPLES</a:t>
            </a:r>
          </a:p>
        </p:txBody>
      </p:sp>
      <p:sp>
        <p:nvSpPr>
          <p:cNvPr id="11266" name="Rectangle 2"/>
          <p:cNvSpPr>
            <a:spLocks noGrp="1" noChangeArrowheads="1"/>
          </p:cNvSpPr>
          <p:nvPr>
            <p:ph type="subTitle" idx="1"/>
          </p:nvPr>
        </p:nvSpPr>
        <p:spPr>
          <a:xfrm>
            <a:off x="1144588" y="2082800"/>
            <a:ext cx="8547100" cy="4470400"/>
          </a:xfrm>
        </p:spPr>
        <p:txBody>
          <a:bodyPr lIns="0" tIns="0" rIns="0" bIns="0"/>
          <a:lstStyle/>
          <a:p>
            <a:pPr lvl="1" indent="-342900" algn="l">
              <a:lnSpc>
                <a:spcPct val="95000"/>
              </a:lnSpc>
              <a:spcBef>
                <a:spcPct val="0"/>
              </a:spcBef>
              <a:buClr>
                <a:srgbClr val="000000"/>
              </a:buClr>
              <a:buFontTx/>
              <a:buChar char="•"/>
            </a:pPr>
            <a:r>
              <a:rPr lang="en-US" sz="3300">
                <a:solidFill>
                  <a:srgbClr val="000000"/>
                </a:solidFill>
                <a:latin typeface="Arial" charset="0"/>
              </a:rPr>
              <a:t>Behavior indicators include: lack of enthusiasm for family, school, work or life in general, withdrawal, change in eating habits, insomnia, hypersomnia, anger, fatigue.</a:t>
            </a:r>
          </a:p>
          <a:p>
            <a:pPr algn="l">
              <a:lnSpc>
                <a:spcPct val="95000"/>
              </a:lnSpc>
              <a:spcBef>
                <a:spcPct val="0"/>
              </a:spcBef>
            </a:pPr>
            <a:endParaRPr lang="en-US" sz="3300">
              <a:solidFill>
                <a:srgbClr val="000000"/>
              </a:solidFill>
              <a:latin typeface="Arial" charset="0"/>
            </a:endParaRPr>
          </a:p>
          <a:p>
            <a:pPr lvl="1" indent="-342900" algn="l">
              <a:lnSpc>
                <a:spcPct val="95000"/>
              </a:lnSpc>
              <a:spcBef>
                <a:spcPct val="0"/>
              </a:spcBef>
              <a:buClr>
                <a:srgbClr val="000000"/>
              </a:buClr>
              <a:buFontTx/>
              <a:buChar char="•"/>
            </a:pPr>
            <a:r>
              <a:rPr lang="en-US" sz="3300">
                <a:solidFill>
                  <a:srgbClr val="000000"/>
                </a:solidFill>
                <a:latin typeface="Arial" charset="0"/>
              </a:rPr>
              <a:t>Cognitive Indicators include: poor problem solving, confusion, nightmares, hyper-vigilance.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12289" name="Rectangle 1"/>
          <p:cNvSpPr>
            <a:spLocks noGrp="1" noChangeArrowheads="1"/>
          </p:cNvSpPr>
          <p:nvPr>
            <p:ph type="ctrTitle"/>
          </p:nvPr>
        </p:nvSpPr>
        <p:spPr>
          <a:xfrm>
            <a:off x="890588" y="727075"/>
            <a:ext cx="8547100" cy="1169988"/>
          </a:xfrm>
        </p:spPr>
        <p:txBody>
          <a:bodyPr lIns="0" tIns="0" rIns="0" bIns="0"/>
          <a:lstStyle/>
          <a:p>
            <a:pPr algn="l">
              <a:lnSpc>
                <a:spcPct val="95000"/>
              </a:lnSpc>
            </a:pPr>
            <a:r>
              <a:rPr lang="en-US" b="1">
                <a:solidFill>
                  <a:srgbClr val="003366"/>
                </a:solidFill>
                <a:latin typeface="Arial" charset="0"/>
              </a:rPr>
              <a:t>RESISTANCE STAGE </a:t>
            </a:r>
            <a:br>
              <a:rPr lang="en-US" b="1">
                <a:solidFill>
                  <a:srgbClr val="003366"/>
                </a:solidFill>
                <a:latin typeface="Arial" charset="0"/>
              </a:rPr>
            </a:br>
            <a:r>
              <a:rPr lang="en-US" b="1">
                <a:solidFill>
                  <a:srgbClr val="003366"/>
                </a:solidFill>
                <a:latin typeface="Arial" charset="0"/>
              </a:rPr>
              <a:t>MORE EXAMPLES</a:t>
            </a:r>
          </a:p>
        </p:txBody>
      </p:sp>
      <p:sp>
        <p:nvSpPr>
          <p:cNvPr id="12290" name="Rectangle 2"/>
          <p:cNvSpPr>
            <a:spLocks noGrp="1" noChangeArrowheads="1"/>
          </p:cNvSpPr>
          <p:nvPr>
            <p:ph type="subTitle" idx="1"/>
          </p:nvPr>
        </p:nvSpPr>
        <p:spPr>
          <a:xfrm>
            <a:off x="1347788" y="2251075"/>
            <a:ext cx="8547100" cy="4471988"/>
          </a:xfrm>
        </p:spPr>
        <p:txBody>
          <a:bodyPr lIns="0" tIns="0" rIns="0" bIns="0"/>
          <a:lstStyle/>
          <a:p>
            <a:pPr algn="l">
              <a:lnSpc>
                <a:spcPct val="95000"/>
              </a:lnSpc>
              <a:spcBef>
                <a:spcPct val="0"/>
              </a:spcBef>
            </a:pPr>
            <a:r>
              <a:rPr lang="en-US" sz="3100">
                <a:solidFill>
                  <a:srgbClr val="000000"/>
                </a:solidFill>
                <a:latin typeface="Arial" charset="0"/>
              </a:rPr>
              <a:t>Emotional indicators include: </a:t>
            </a:r>
          </a:p>
          <a:p>
            <a:pPr lvl="1" indent="-342900" algn="l">
              <a:lnSpc>
                <a:spcPct val="95000"/>
              </a:lnSpc>
              <a:spcBef>
                <a:spcPct val="0"/>
              </a:spcBef>
              <a:buClr>
                <a:srgbClr val="000000"/>
              </a:buClr>
              <a:buFontTx/>
              <a:buChar char="•"/>
            </a:pPr>
            <a:r>
              <a:rPr lang="en-US" sz="3100">
                <a:solidFill>
                  <a:srgbClr val="000000"/>
                </a:solidFill>
                <a:latin typeface="Arial" charset="0"/>
              </a:rPr>
              <a:t>tearfulness</a:t>
            </a:r>
          </a:p>
          <a:p>
            <a:pPr lvl="1" indent="-342900" algn="l">
              <a:lnSpc>
                <a:spcPct val="95000"/>
              </a:lnSpc>
              <a:spcBef>
                <a:spcPct val="0"/>
              </a:spcBef>
              <a:buClr>
                <a:srgbClr val="000000"/>
              </a:buClr>
              <a:buFontTx/>
              <a:buChar char="•"/>
            </a:pPr>
            <a:r>
              <a:rPr lang="en-US" sz="3100">
                <a:solidFill>
                  <a:srgbClr val="000000"/>
                </a:solidFill>
                <a:latin typeface="Arial" charset="0"/>
              </a:rPr>
              <a:t>fear</a:t>
            </a:r>
          </a:p>
          <a:p>
            <a:pPr lvl="1" indent="-342900" algn="l">
              <a:lnSpc>
                <a:spcPct val="95000"/>
              </a:lnSpc>
              <a:spcBef>
                <a:spcPct val="0"/>
              </a:spcBef>
              <a:buClr>
                <a:srgbClr val="000000"/>
              </a:buClr>
              <a:buFontTx/>
              <a:buChar char="•"/>
            </a:pPr>
            <a:r>
              <a:rPr lang="en-US" sz="3100">
                <a:solidFill>
                  <a:srgbClr val="000000"/>
                </a:solidFill>
                <a:latin typeface="Arial" charset="0"/>
              </a:rPr>
              <a:t>anxiety</a:t>
            </a:r>
          </a:p>
          <a:p>
            <a:pPr lvl="1" indent="-342900" algn="l">
              <a:lnSpc>
                <a:spcPct val="95000"/>
              </a:lnSpc>
              <a:spcBef>
                <a:spcPct val="0"/>
              </a:spcBef>
              <a:buClr>
                <a:srgbClr val="000000"/>
              </a:buClr>
              <a:buFontTx/>
              <a:buChar char="•"/>
            </a:pPr>
            <a:r>
              <a:rPr lang="en-US" sz="3100">
                <a:solidFill>
                  <a:srgbClr val="000000"/>
                </a:solidFill>
                <a:latin typeface="Arial" charset="0"/>
              </a:rPr>
              <a:t>panic</a:t>
            </a:r>
          </a:p>
          <a:p>
            <a:pPr lvl="1" indent="-342900" algn="l">
              <a:lnSpc>
                <a:spcPct val="95000"/>
              </a:lnSpc>
              <a:spcBef>
                <a:spcPct val="0"/>
              </a:spcBef>
              <a:buClr>
                <a:srgbClr val="000000"/>
              </a:buClr>
              <a:buFontTx/>
              <a:buChar char="•"/>
            </a:pPr>
            <a:r>
              <a:rPr lang="en-US" sz="3100">
                <a:solidFill>
                  <a:srgbClr val="000000"/>
                </a:solidFill>
                <a:latin typeface="Arial" charset="0"/>
              </a:rPr>
              <a:t>guilt</a:t>
            </a:r>
          </a:p>
          <a:p>
            <a:pPr lvl="1" indent="-342900" algn="l">
              <a:lnSpc>
                <a:spcPct val="95000"/>
              </a:lnSpc>
              <a:spcBef>
                <a:spcPct val="0"/>
              </a:spcBef>
              <a:buClr>
                <a:srgbClr val="000000"/>
              </a:buClr>
              <a:buFontTx/>
              <a:buChar char="•"/>
            </a:pPr>
            <a:r>
              <a:rPr lang="en-US" sz="3100">
                <a:solidFill>
                  <a:srgbClr val="000000"/>
                </a:solidFill>
                <a:latin typeface="Arial" charset="0"/>
              </a:rPr>
              <a:t>agitation</a:t>
            </a:r>
          </a:p>
          <a:p>
            <a:pPr lvl="1" indent="-342900" algn="l">
              <a:lnSpc>
                <a:spcPct val="95000"/>
              </a:lnSpc>
              <a:spcBef>
                <a:spcPct val="0"/>
              </a:spcBef>
              <a:buClr>
                <a:srgbClr val="000000"/>
              </a:buClr>
              <a:buFontTx/>
              <a:buChar char="•"/>
            </a:pPr>
            <a:r>
              <a:rPr lang="en-US" sz="3100">
                <a:solidFill>
                  <a:srgbClr val="000000"/>
                </a:solidFill>
                <a:latin typeface="Arial" charset="0"/>
              </a:rPr>
              <a:t>depression</a:t>
            </a:r>
          </a:p>
          <a:p>
            <a:pPr lvl="1" indent="-342900" algn="l">
              <a:lnSpc>
                <a:spcPct val="95000"/>
              </a:lnSpc>
              <a:spcBef>
                <a:spcPct val="0"/>
              </a:spcBef>
              <a:buClr>
                <a:srgbClr val="000000"/>
              </a:buClr>
              <a:buFontTx/>
              <a:buChar char="•"/>
            </a:pPr>
            <a:r>
              <a:rPr lang="en-US" sz="3100">
                <a:solidFill>
                  <a:srgbClr val="000000"/>
                </a:solidFill>
                <a:latin typeface="Arial" charset="0"/>
              </a:rPr>
              <a:t>overwhelmed.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13313" name="Rectangle 1"/>
          <p:cNvSpPr>
            <a:spLocks noGrp="1" noChangeArrowheads="1"/>
          </p:cNvSpPr>
          <p:nvPr>
            <p:ph type="ctrTitle"/>
          </p:nvPr>
        </p:nvSpPr>
        <p:spPr>
          <a:xfrm>
            <a:off x="552450" y="812800"/>
            <a:ext cx="8547100" cy="1168400"/>
          </a:xfrm>
        </p:spPr>
        <p:txBody>
          <a:bodyPr lIns="0" tIns="0" rIns="0" bIns="0"/>
          <a:lstStyle/>
          <a:p>
            <a:pPr>
              <a:lnSpc>
                <a:spcPct val="95000"/>
              </a:lnSpc>
            </a:pPr>
            <a:r>
              <a:rPr lang="en-US" b="1">
                <a:solidFill>
                  <a:srgbClr val="003366"/>
                </a:solidFill>
                <a:latin typeface="Arial" charset="0"/>
              </a:rPr>
              <a:t>EXHAUSTION STAGE</a:t>
            </a:r>
          </a:p>
        </p:txBody>
      </p:sp>
      <p:sp>
        <p:nvSpPr>
          <p:cNvPr id="13314" name="Rectangle 2"/>
          <p:cNvSpPr>
            <a:spLocks noGrp="1" noChangeArrowheads="1"/>
          </p:cNvSpPr>
          <p:nvPr>
            <p:ph type="subTitle" idx="1"/>
          </p:nvPr>
        </p:nvSpPr>
        <p:spPr>
          <a:xfrm>
            <a:off x="722313" y="1912938"/>
            <a:ext cx="8547100" cy="4471987"/>
          </a:xfrm>
        </p:spPr>
        <p:txBody>
          <a:bodyPr lIns="0" tIns="0" rIns="0" bIns="0"/>
          <a:lstStyle/>
          <a:p>
            <a:pPr algn="l">
              <a:lnSpc>
                <a:spcPct val="95000"/>
              </a:lnSpc>
              <a:spcBef>
                <a:spcPct val="0"/>
              </a:spcBef>
            </a:pPr>
            <a:r>
              <a:rPr lang="en-US" sz="3300">
                <a:solidFill>
                  <a:srgbClr val="000000"/>
                </a:solidFill>
                <a:latin typeface="Arial" charset="0"/>
              </a:rPr>
              <a:t>During this stage the stressor is not being managed effectively and the body and mind are not able to repair the damage.</a:t>
            </a:r>
          </a:p>
        </p:txBody>
      </p:sp>
      <p:pic>
        <p:nvPicPr>
          <p:cNvPr id="13316" name="Picture 4"/>
          <p:cNvPicPr>
            <a:picLocks noChangeAspect="1" noChangeArrowheads="1"/>
          </p:cNvPicPr>
          <p:nvPr/>
        </p:nvPicPr>
        <p:blipFill>
          <a:blip r:embed="rId3"/>
          <a:srcRect/>
          <a:stretch>
            <a:fillRect/>
          </a:stretch>
        </p:blipFill>
        <p:spPr bwMode="auto">
          <a:xfrm>
            <a:off x="3470275" y="3810000"/>
            <a:ext cx="1441450" cy="3800475"/>
          </a:xfrm>
          <a:prstGeom prst="rect">
            <a:avLst/>
          </a:prstGeom>
          <a:noFill/>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14337" name="Rectangle 1"/>
          <p:cNvSpPr>
            <a:spLocks noGrp="1" noChangeArrowheads="1"/>
          </p:cNvSpPr>
          <p:nvPr>
            <p:ph type="ctrTitle"/>
          </p:nvPr>
        </p:nvSpPr>
        <p:spPr>
          <a:xfrm>
            <a:off x="-209550" y="812800"/>
            <a:ext cx="8547100" cy="1168400"/>
          </a:xfrm>
        </p:spPr>
        <p:txBody>
          <a:bodyPr lIns="0" tIns="0" rIns="0" bIns="0"/>
          <a:lstStyle/>
          <a:p>
            <a:pPr>
              <a:lnSpc>
                <a:spcPct val="95000"/>
              </a:lnSpc>
            </a:pPr>
            <a:r>
              <a:rPr lang="en-US" b="1">
                <a:solidFill>
                  <a:srgbClr val="003366"/>
                </a:solidFill>
                <a:latin typeface="Arial" charset="0"/>
              </a:rPr>
              <a:t>EXAMPLES</a:t>
            </a:r>
          </a:p>
        </p:txBody>
      </p:sp>
      <p:sp>
        <p:nvSpPr>
          <p:cNvPr id="14338" name="Rectangle 2"/>
          <p:cNvSpPr>
            <a:spLocks noGrp="1" noChangeArrowheads="1"/>
          </p:cNvSpPr>
          <p:nvPr>
            <p:ph type="subTitle" idx="1"/>
          </p:nvPr>
        </p:nvSpPr>
        <p:spPr>
          <a:xfrm>
            <a:off x="806450" y="2844800"/>
            <a:ext cx="8547100" cy="4470400"/>
          </a:xfrm>
        </p:spPr>
        <p:txBody>
          <a:bodyPr lIns="0" tIns="0" rIns="0" bIns="0"/>
          <a:lstStyle/>
          <a:p>
            <a:pPr algn="l">
              <a:lnSpc>
                <a:spcPct val="95000"/>
              </a:lnSpc>
              <a:spcBef>
                <a:spcPct val="0"/>
              </a:spcBef>
            </a:pPr>
            <a:r>
              <a:rPr lang="en-US" sz="3300">
                <a:solidFill>
                  <a:srgbClr val="000000"/>
                </a:solidFill>
                <a:latin typeface="Arial" charset="0"/>
              </a:rPr>
              <a:t>Digestive disorders, withdrawal, headaches, tension, insomnia, loss of temper.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1"/>
          <p:cNvSpPr>
            <a:spLocks noGrp="1" noChangeArrowheads="1"/>
          </p:cNvSpPr>
          <p:nvPr>
            <p:ph type="ctrTitle"/>
          </p:nvPr>
        </p:nvSpPr>
        <p:spPr>
          <a:xfrm>
            <a:off x="1398588" y="50800"/>
            <a:ext cx="7700962" cy="830263"/>
          </a:xfrm>
        </p:spPr>
        <p:txBody>
          <a:bodyPr lIns="0" tIns="0" rIns="0" bIns="0"/>
          <a:lstStyle/>
          <a:p>
            <a:pPr algn="l">
              <a:lnSpc>
                <a:spcPct val="95000"/>
              </a:lnSpc>
            </a:pPr>
            <a:r>
              <a:rPr lang="en-US" sz="3600" b="1">
                <a:solidFill>
                  <a:srgbClr val="003366"/>
                </a:solidFill>
                <a:latin typeface="Arial" charset="0"/>
              </a:rPr>
              <a:t>STUDENT STRESS RATING SCALE</a:t>
            </a:r>
          </a:p>
        </p:txBody>
      </p:sp>
      <p:sp>
        <p:nvSpPr>
          <p:cNvPr id="15362" name="Rectangle 2"/>
          <p:cNvSpPr>
            <a:spLocks noGrp="1" noChangeArrowheads="1"/>
          </p:cNvSpPr>
          <p:nvPr>
            <p:ph type="subTitle" idx="1"/>
          </p:nvPr>
        </p:nvSpPr>
        <p:spPr>
          <a:xfrm>
            <a:off x="214313" y="896938"/>
            <a:ext cx="9817100" cy="6672262"/>
          </a:xfrm>
        </p:spPr>
        <p:txBody>
          <a:bodyPr lIns="0" tIns="0" rIns="0" bIns="0"/>
          <a:lstStyle/>
          <a:p>
            <a:pPr algn="l">
              <a:lnSpc>
                <a:spcPct val="95000"/>
              </a:lnSpc>
              <a:spcBef>
                <a:spcPct val="0"/>
              </a:spcBef>
            </a:pPr>
            <a:r>
              <a:rPr lang="en-US" sz="2400" b="1" dirty="0">
                <a:solidFill>
                  <a:srgbClr val="000000"/>
                </a:solidFill>
                <a:latin typeface="Arial" charset="0"/>
              </a:rPr>
              <a:t>The following are events that occur in the life of a college student. Place a check in the left-hand column for each of those events that has happened to you during the last 12 months.</a:t>
            </a:r>
          </a:p>
          <a:p>
            <a:pPr algn="l">
              <a:lnSpc>
                <a:spcPct val="95000"/>
              </a:lnSpc>
              <a:spcBef>
                <a:spcPct val="0"/>
              </a:spcBef>
            </a:pPr>
            <a:endParaRPr lang="en-US" sz="2400" dirty="0" smtClean="0">
              <a:solidFill>
                <a:srgbClr val="000000"/>
              </a:solidFill>
              <a:latin typeface="Arial" charset="0"/>
            </a:endParaRPr>
          </a:p>
          <a:p>
            <a:pPr algn="l">
              <a:lnSpc>
                <a:spcPct val="95000"/>
              </a:lnSpc>
              <a:spcBef>
                <a:spcPct val="0"/>
              </a:spcBef>
              <a:buFont typeface="Arial" pitchFamily="34" charset="0"/>
              <a:buChar char="•"/>
            </a:pPr>
            <a:r>
              <a:rPr lang="en-US" sz="2400" dirty="0" smtClean="0">
                <a:solidFill>
                  <a:srgbClr val="000000"/>
                </a:solidFill>
                <a:latin typeface="Arial" charset="0"/>
              </a:rPr>
              <a:t> </a:t>
            </a:r>
            <a:r>
              <a:rPr lang="en-US" sz="2800" dirty="0">
                <a:solidFill>
                  <a:srgbClr val="000000"/>
                </a:solidFill>
                <a:latin typeface="Arial" charset="0"/>
              </a:rPr>
              <a:t>Death of a close family member - 100 points </a:t>
            </a:r>
          </a:p>
          <a:p>
            <a:pPr algn="l">
              <a:lnSpc>
                <a:spcPct val="95000"/>
              </a:lnSpc>
              <a:spcBef>
                <a:spcPct val="0"/>
              </a:spcBef>
              <a:buFont typeface="Arial" pitchFamily="34" charset="0"/>
              <a:buChar char="•"/>
            </a:pPr>
            <a:r>
              <a:rPr lang="en-US" sz="2800" dirty="0" smtClean="0">
                <a:solidFill>
                  <a:srgbClr val="000000"/>
                </a:solidFill>
                <a:latin typeface="Arial" charset="0"/>
              </a:rPr>
              <a:t>Jail </a:t>
            </a:r>
            <a:r>
              <a:rPr lang="en-US" sz="2800" dirty="0">
                <a:solidFill>
                  <a:srgbClr val="000000"/>
                </a:solidFill>
                <a:latin typeface="Arial" charset="0"/>
              </a:rPr>
              <a:t>term - 80 points</a:t>
            </a:r>
          </a:p>
          <a:p>
            <a:pPr algn="l">
              <a:lnSpc>
                <a:spcPct val="95000"/>
              </a:lnSpc>
              <a:spcBef>
                <a:spcPct val="0"/>
              </a:spcBef>
              <a:buFont typeface="Arial" pitchFamily="34" charset="0"/>
              <a:buChar char="•"/>
            </a:pPr>
            <a:r>
              <a:rPr lang="en-US" sz="2800" dirty="0" smtClean="0">
                <a:solidFill>
                  <a:srgbClr val="000000"/>
                </a:solidFill>
                <a:latin typeface="Arial" charset="0"/>
              </a:rPr>
              <a:t>Final </a:t>
            </a:r>
            <a:r>
              <a:rPr lang="en-US" sz="2800" dirty="0">
                <a:solidFill>
                  <a:srgbClr val="000000"/>
                </a:solidFill>
                <a:latin typeface="Arial" charset="0"/>
              </a:rPr>
              <a:t>year or first year in college - 63 points</a:t>
            </a:r>
          </a:p>
          <a:p>
            <a:pPr algn="l">
              <a:lnSpc>
                <a:spcPct val="95000"/>
              </a:lnSpc>
              <a:spcBef>
                <a:spcPct val="0"/>
              </a:spcBef>
              <a:buFont typeface="Arial" pitchFamily="34" charset="0"/>
              <a:buChar char="•"/>
            </a:pPr>
            <a:r>
              <a:rPr lang="en-US" sz="2800" dirty="0" smtClean="0">
                <a:solidFill>
                  <a:srgbClr val="000000"/>
                </a:solidFill>
                <a:latin typeface="Arial" charset="0"/>
              </a:rPr>
              <a:t> </a:t>
            </a:r>
            <a:r>
              <a:rPr lang="en-US" sz="2800" dirty="0">
                <a:solidFill>
                  <a:srgbClr val="000000"/>
                </a:solidFill>
                <a:latin typeface="Arial" charset="0"/>
              </a:rPr>
              <a:t>Pregnancy (to you or caused by your) - 60 points</a:t>
            </a:r>
          </a:p>
          <a:p>
            <a:pPr algn="l">
              <a:lnSpc>
                <a:spcPct val="95000"/>
              </a:lnSpc>
              <a:spcBef>
                <a:spcPct val="0"/>
              </a:spcBef>
              <a:buFont typeface="Arial" pitchFamily="34" charset="0"/>
              <a:buChar char="•"/>
            </a:pPr>
            <a:r>
              <a:rPr lang="en-US" sz="2800" dirty="0" smtClean="0">
                <a:solidFill>
                  <a:srgbClr val="000000"/>
                </a:solidFill>
                <a:latin typeface="Arial" charset="0"/>
              </a:rPr>
              <a:t>Severe </a:t>
            </a:r>
            <a:r>
              <a:rPr lang="en-US" sz="2800" dirty="0">
                <a:solidFill>
                  <a:srgbClr val="000000"/>
                </a:solidFill>
                <a:latin typeface="Arial" charset="0"/>
              </a:rPr>
              <a:t>personal illness or injury - 53 points</a:t>
            </a:r>
          </a:p>
          <a:p>
            <a:pPr algn="l">
              <a:lnSpc>
                <a:spcPct val="95000"/>
              </a:lnSpc>
              <a:spcBef>
                <a:spcPct val="0"/>
              </a:spcBef>
              <a:buFont typeface="Arial" pitchFamily="34" charset="0"/>
              <a:buChar char="•"/>
            </a:pPr>
            <a:r>
              <a:rPr lang="en-US" sz="2800" dirty="0" smtClean="0">
                <a:solidFill>
                  <a:srgbClr val="000000"/>
                </a:solidFill>
                <a:latin typeface="Arial" charset="0"/>
              </a:rPr>
              <a:t> </a:t>
            </a:r>
            <a:r>
              <a:rPr lang="en-US" sz="2800" dirty="0">
                <a:solidFill>
                  <a:srgbClr val="000000"/>
                </a:solidFill>
                <a:latin typeface="Arial" charset="0"/>
              </a:rPr>
              <a:t>Marriage - 50 points</a:t>
            </a:r>
          </a:p>
          <a:p>
            <a:pPr algn="l">
              <a:lnSpc>
                <a:spcPct val="95000"/>
              </a:lnSpc>
              <a:spcBef>
                <a:spcPct val="0"/>
              </a:spcBef>
              <a:buFont typeface="Arial" pitchFamily="34" charset="0"/>
              <a:buChar char="•"/>
            </a:pPr>
            <a:r>
              <a:rPr lang="en-US" sz="2800" dirty="0" smtClean="0">
                <a:solidFill>
                  <a:srgbClr val="000000"/>
                </a:solidFill>
                <a:latin typeface="Arial" charset="0"/>
              </a:rPr>
              <a:t> </a:t>
            </a:r>
            <a:r>
              <a:rPr lang="en-US" sz="2800" dirty="0">
                <a:solidFill>
                  <a:srgbClr val="000000"/>
                </a:solidFill>
                <a:latin typeface="Arial" charset="0"/>
              </a:rPr>
              <a:t>Any interpersonal problems - 45 points</a:t>
            </a:r>
          </a:p>
          <a:p>
            <a:pPr algn="l">
              <a:lnSpc>
                <a:spcPct val="95000"/>
              </a:lnSpc>
              <a:spcBef>
                <a:spcPct val="0"/>
              </a:spcBef>
              <a:buFont typeface="Arial" pitchFamily="34" charset="0"/>
              <a:buChar char="•"/>
            </a:pPr>
            <a:r>
              <a:rPr lang="en-US" sz="2800" dirty="0" smtClean="0">
                <a:solidFill>
                  <a:srgbClr val="000000"/>
                </a:solidFill>
                <a:latin typeface="Arial" charset="0"/>
              </a:rPr>
              <a:t>Financial </a:t>
            </a:r>
            <a:r>
              <a:rPr lang="en-US" sz="2800" dirty="0">
                <a:solidFill>
                  <a:srgbClr val="000000"/>
                </a:solidFill>
                <a:latin typeface="Arial" charset="0"/>
              </a:rPr>
              <a:t>difficulties - 40 points</a:t>
            </a:r>
          </a:p>
          <a:p>
            <a:pPr algn="l">
              <a:lnSpc>
                <a:spcPct val="95000"/>
              </a:lnSpc>
              <a:spcBef>
                <a:spcPct val="0"/>
              </a:spcBef>
              <a:buFont typeface="Arial" pitchFamily="34" charset="0"/>
              <a:buChar char="•"/>
            </a:pPr>
            <a:r>
              <a:rPr lang="en-US" sz="2800" dirty="0" smtClean="0">
                <a:solidFill>
                  <a:srgbClr val="000000"/>
                </a:solidFill>
                <a:latin typeface="Arial" charset="0"/>
              </a:rPr>
              <a:t>Death </a:t>
            </a:r>
            <a:r>
              <a:rPr lang="en-US" sz="2800" dirty="0">
                <a:solidFill>
                  <a:srgbClr val="000000"/>
                </a:solidFill>
                <a:latin typeface="Arial" charset="0"/>
              </a:rPr>
              <a:t>of a close friend - 40 points</a:t>
            </a:r>
          </a:p>
          <a:p>
            <a:pPr algn="l">
              <a:lnSpc>
                <a:spcPct val="95000"/>
              </a:lnSpc>
              <a:spcBef>
                <a:spcPct val="0"/>
              </a:spcBef>
              <a:buFont typeface="Arial" pitchFamily="34" charset="0"/>
              <a:buChar char="•"/>
            </a:pPr>
            <a:r>
              <a:rPr lang="en-US" sz="2800" dirty="0" smtClean="0">
                <a:solidFill>
                  <a:srgbClr val="000000"/>
                </a:solidFill>
                <a:latin typeface="Arial" charset="0"/>
              </a:rPr>
              <a:t> </a:t>
            </a:r>
            <a:r>
              <a:rPr lang="en-US" sz="2800" dirty="0">
                <a:solidFill>
                  <a:srgbClr val="000000"/>
                </a:solidFill>
                <a:latin typeface="Arial" charset="0"/>
              </a:rPr>
              <a:t>Arguments with your roommate (more than every other day) - 40 points</a:t>
            </a:r>
          </a:p>
          <a:p>
            <a:pPr algn="l">
              <a:lnSpc>
                <a:spcPct val="95000"/>
              </a:lnSpc>
              <a:spcBef>
                <a:spcPct val="0"/>
              </a:spcBef>
              <a:buFont typeface="Arial" pitchFamily="34" charset="0"/>
              <a:buChar char="•"/>
            </a:pPr>
            <a:r>
              <a:rPr lang="en-US" sz="2800" dirty="0" smtClean="0">
                <a:solidFill>
                  <a:srgbClr val="000000"/>
                </a:solidFill>
                <a:latin typeface="Arial" charset="0"/>
              </a:rPr>
              <a:t> </a:t>
            </a:r>
            <a:r>
              <a:rPr lang="en-US" sz="2800" dirty="0">
                <a:solidFill>
                  <a:srgbClr val="000000"/>
                </a:solidFill>
                <a:latin typeface="Arial" charset="0"/>
              </a:rPr>
              <a:t>Major disagreements with your family - 40 </a:t>
            </a:r>
            <a:r>
              <a:rPr lang="en-US" sz="2800" dirty="0" smtClean="0">
                <a:solidFill>
                  <a:srgbClr val="000000"/>
                </a:solidFill>
                <a:latin typeface="Arial" charset="0"/>
              </a:rPr>
              <a:t>points</a:t>
            </a:r>
            <a:endParaRPr lang="en-US" sz="2800" dirty="0">
              <a:solidFill>
                <a:srgbClr val="000000"/>
              </a:solidFill>
              <a:latin typeface="Arial"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0" y="304800"/>
            <a:ext cx="8636000" cy="6469063"/>
          </a:xfrm>
        </p:spPr>
        <p:txBody>
          <a:bodyPr/>
          <a:lstStyle/>
          <a:p>
            <a:pPr>
              <a:lnSpc>
                <a:spcPct val="95000"/>
              </a:lnSpc>
              <a:spcBef>
                <a:spcPct val="0"/>
              </a:spcBef>
            </a:pPr>
            <a:r>
              <a:rPr lang="en-US" sz="2400" dirty="0" smtClean="0">
                <a:solidFill>
                  <a:srgbClr val="000000"/>
                </a:solidFill>
                <a:latin typeface="Arial" charset="0"/>
              </a:rPr>
              <a:t>Major change in personal habits - 30 points</a:t>
            </a:r>
          </a:p>
          <a:p>
            <a:pPr>
              <a:lnSpc>
                <a:spcPct val="95000"/>
              </a:lnSpc>
              <a:spcBef>
                <a:spcPct val="0"/>
              </a:spcBef>
            </a:pPr>
            <a:r>
              <a:rPr lang="en-US" sz="2400" dirty="0" smtClean="0">
                <a:solidFill>
                  <a:srgbClr val="000000"/>
                </a:solidFill>
                <a:latin typeface="Arial" charset="0"/>
              </a:rPr>
              <a:t> </a:t>
            </a:r>
            <a:r>
              <a:rPr lang="en-US" sz="2400" dirty="0" smtClean="0">
                <a:solidFill>
                  <a:srgbClr val="000000"/>
                </a:solidFill>
                <a:latin typeface="Arial" charset="0"/>
              </a:rPr>
              <a:t>Change in living environment - 30 points</a:t>
            </a:r>
          </a:p>
          <a:p>
            <a:pPr>
              <a:lnSpc>
                <a:spcPct val="95000"/>
              </a:lnSpc>
              <a:spcBef>
                <a:spcPct val="0"/>
              </a:spcBef>
            </a:pPr>
            <a:r>
              <a:rPr lang="en-US" sz="2400" dirty="0" smtClean="0">
                <a:solidFill>
                  <a:srgbClr val="000000"/>
                </a:solidFill>
                <a:latin typeface="Arial" charset="0"/>
              </a:rPr>
              <a:t> </a:t>
            </a:r>
            <a:r>
              <a:rPr lang="en-US" sz="2400" dirty="0" smtClean="0">
                <a:solidFill>
                  <a:srgbClr val="000000"/>
                </a:solidFill>
                <a:latin typeface="Arial" charset="0"/>
              </a:rPr>
              <a:t>Beginning or ending a job - 30 points</a:t>
            </a:r>
          </a:p>
          <a:p>
            <a:pPr>
              <a:lnSpc>
                <a:spcPct val="95000"/>
              </a:lnSpc>
              <a:spcBef>
                <a:spcPct val="0"/>
              </a:spcBef>
            </a:pPr>
            <a:r>
              <a:rPr lang="en-US" sz="2400" dirty="0" smtClean="0">
                <a:solidFill>
                  <a:srgbClr val="000000"/>
                </a:solidFill>
                <a:latin typeface="Arial" charset="0"/>
              </a:rPr>
              <a:t>Problems </a:t>
            </a:r>
            <a:r>
              <a:rPr lang="en-US" sz="2400" dirty="0" smtClean="0">
                <a:solidFill>
                  <a:srgbClr val="000000"/>
                </a:solidFill>
                <a:latin typeface="Arial" charset="0"/>
              </a:rPr>
              <a:t>with your boss or professor - 25 points</a:t>
            </a:r>
          </a:p>
          <a:p>
            <a:pPr>
              <a:lnSpc>
                <a:spcPct val="95000"/>
              </a:lnSpc>
              <a:spcBef>
                <a:spcPct val="0"/>
              </a:spcBef>
            </a:pPr>
            <a:r>
              <a:rPr lang="en-US" sz="2400" dirty="0" smtClean="0">
                <a:solidFill>
                  <a:srgbClr val="000000"/>
                </a:solidFill>
                <a:latin typeface="Arial" charset="0"/>
              </a:rPr>
              <a:t>Outstanding </a:t>
            </a:r>
            <a:r>
              <a:rPr lang="en-US" sz="2400" dirty="0" smtClean="0">
                <a:solidFill>
                  <a:srgbClr val="000000"/>
                </a:solidFill>
                <a:latin typeface="Arial" charset="0"/>
              </a:rPr>
              <a:t>personal achievement - 25 points</a:t>
            </a:r>
          </a:p>
          <a:p>
            <a:pPr>
              <a:lnSpc>
                <a:spcPct val="95000"/>
              </a:lnSpc>
              <a:spcBef>
                <a:spcPct val="0"/>
              </a:spcBef>
            </a:pPr>
            <a:r>
              <a:rPr lang="en-US" sz="2400" dirty="0" smtClean="0">
                <a:solidFill>
                  <a:srgbClr val="000000"/>
                </a:solidFill>
                <a:latin typeface="Arial" charset="0"/>
              </a:rPr>
              <a:t>Failure </a:t>
            </a:r>
            <a:r>
              <a:rPr lang="en-US" sz="2400" dirty="0" smtClean="0">
                <a:solidFill>
                  <a:srgbClr val="000000"/>
                </a:solidFill>
                <a:latin typeface="Arial" charset="0"/>
              </a:rPr>
              <a:t>in some course - 25 points</a:t>
            </a:r>
          </a:p>
          <a:p>
            <a:pPr>
              <a:lnSpc>
                <a:spcPct val="95000"/>
              </a:lnSpc>
              <a:spcBef>
                <a:spcPct val="0"/>
              </a:spcBef>
            </a:pPr>
            <a:r>
              <a:rPr lang="en-US" sz="2400" dirty="0" smtClean="0">
                <a:solidFill>
                  <a:srgbClr val="000000"/>
                </a:solidFill>
                <a:latin typeface="Arial" charset="0"/>
              </a:rPr>
              <a:t>Final </a:t>
            </a:r>
            <a:r>
              <a:rPr lang="en-US" sz="2400" dirty="0" smtClean="0">
                <a:solidFill>
                  <a:srgbClr val="000000"/>
                </a:solidFill>
                <a:latin typeface="Arial" charset="0"/>
              </a:rPr>
              <a:t>exams - 20 points</a:t>
            </a:r>
          </a:p>
          <a:p>
            <a:pPr>
              <a:lnSpc>
                <a:spcPct val="95000"/>
              </a:lnSpc>
              <a:spcBef>
                <a:spcPct val="0"/>
              </a:spcBef>
            </a:pPr>
            <a:r>
              <a:rPr lang="en-US" sz="2400" dirty="0" smtClean="0">
                <a:solidFill>
                  <a:srgbClr val="000000"/>
                </a:solidFill>
                <a:latin typeface="Arial" charset="0"/>
              </a:rPr>
              <a:t>Increased </a:t>
            </a:r>
            <a:r>
              <a:rPr lang="en-US" sz="2400" dirty="0" smtClean="0">
                <a:solidFill>
                  <a:srgbClr val="000000"/>
                </a:solidFill>
                <a:latin typeface="Arial" charset="0"/>
              </a:rPr>
              <a:t>or decreased dating - 20 points </a:t>
            </a:r>
          </a:p>
          <a:p>
            <a:pPr>
              <a:lnSpc>
                <a:spcPct val="95000"/>
              </a:lnSpc>
              <a:spcBef>
                <a:spcPct val="0"/>
              </a:spcBef>
            </a:pPr>
            <a:r>
              <a:rPr lang="en-US" sz="2400" dirty="0" smtClean="0">
                <a:solidFill>
                  <a:srgbClr val="000000"/>
                </a:solidFill>
                <a:latin typeface="Arial" charset="0"/>
              </a:rPr>
              <a:t> </a:t>
            </a:r>
            <a:r>
              <a:rPr lang="en-US" sz="2400" dirty="0" smtClean="0">
                <a:solidFill>
                  <a:srgbClr val="000000"/>
                </a:solidFill>
                <a:latin typeface="Arial" charset="0"/>
              </a:rPr>
              <a:t>Changes in working conditions - 20 points</a:t>
            </a:r>
          </a:p>
          <a:p>
            <a:pPr>
              <a:lnSpc>
                <a:spcPct val="95000"/>
              </a:lnSpc>
              <a:spcBef>
                <a:spcPct val="0"/>
              </a:spcBef>
            </a:pPr>
            <a:r>
              <a:rPr lang="en-US" sz="2400" dirty="0" smtClean="0">
                <a:solidFill>
                  <a:srgbClr val="000000"/>
                </a:solidFill>
                <a:latin typeface="Arial" charset="0"/>
              </a:rPr>
              <a:t>Change </a:t>
            </a:r>
            <a:r>
              <a:rPr lang="en-US" sz="2400" dirty="0" smtClean="0">
                <a:solidFill>
                  <a:srgbClr val="000000"/>
                </a:solidFill>
                <a:latin typeface="Arial" charset="0"/>
              </a:rPr>
              <a:t>in your sleeping habits - 18 points</a:t>
            </a:r>
          </a:p>
          <a:p>
            <a:pPr>
              <a:lnSpc>
                <a:spcPct val="95000"/>
              </a:lnSpc>
              <a:spcBef>
                <a:spcPct val="0"/>
              </a:spcBef>
            </a:pPr>
            <a:r>
              <a:rPr lang="en-US" sz="2400" dirty="0" smtClean="0">
                <a:solidFill>
                  <a:srgbClr val="000000"/>
                </a:solidFill>
                <a:latin typeface="Arial" charset="0"/>
              </a:rPr>
              <a:t>Several-day </a:t>
            </a:r>
            <a:r>
              <a:rPr lang="en-US" sz="2400" dirty="0" smtClean="0">
                <a:solidFill>
                  <a:srgbClr val="000000"/>
                </a:solidFill>
                <a:latin typeface="Arial" charset="0"/>
              </a:rPr>
              <a:t>vacation - 15 points</a:t>
            </a:r>
          </a:p>
          <a:p>
            <a:pPr>
              <a:lnSpc>
                <a:spcPct val="95000"/>
              </a:lnSpc>
              <a:spcBef>
                <a:spcPct val="0"/>
              </a:spcBef>
            </a:pPr>
            <a:r>
              <a:rPr lang="en-US" sz="2400" dirty="0" smtClean="0">
                <a:solidFill>
                  <a:srgbClr val="000000"/>
                </a:solidFill>
                <a:latin typeface="Arial" charset="0"/>
              </a:rPr>
              <a:t>Change </a:t>
            </a:r>
            <a:r>
              <a:rPr lang="en-US" sz="2400" dirty="0" smtClean="0">
                <a:solidFill>
                  <a:srgbClr val="000000"/>
                </a:solidFill>
                <a:latin typeface="Arial" charset="0"/>
              </a:rPr>
              <a:t>in eating habits - 15 points</a:t>
            </a:r>
          </a:p>
          <a:p>
            <a:pPr>
              <a:lnSpc>
                <a:spcPct val="95000"/>
              </a:lnSpc>
              <a:spcBef>
                <a:spcPct val="0"/>
              </a:spcBef>
            </a:pPr>
            <a:r>
              <a:rPr lang="en-US" sz="2400" dirty="0" smtClean="0">
                <a:solidFill>
                  <a:srgbClr val="000000"/>
                </a:solidFill>
                <a:latin typeface="Arial" charset="0"/>
              </a:rPr>
              <a:t>Family </a:t>
            </a:r>
            <a:r>
              <a:rPr lang="en-US" sz="2400" dirty="0" smtClean="0">
                <a:solidFill>
                  <a:srgbClr val="000000"/>
                </a:solidFill>
                <a:latin typeface="Arial" charset="0"/>
              </a:rPr>
              <a:t>reunion - 15 points</a:t>
            </a:r>
          </a:p>
          <a:p>
            <a:pPr>
              <a:lnSpc>
                <a:spcPct val="95000"/>
              </a:lnSpc>
              <a:spcBef>
                <a:spcPct val="0"/>
              </a:spcBef>
            </a:pPr>
            <a:r>
              <a:rPr lang="en-US" sz="2400" dirty="0" smtClean="0">
                <a:solidFill>
                  <a:srgbClr val="000000"/>
                </a:solidFill>
                <a:latin typeface="Arial" charset="0"/>
              </a:rPr>
              <a:t>Change </a:t>
            </a:r>
            <a:r>
              <a:rPr lang="en-US" sz="2400" dirty="0" smtClean="0">
                <a:solidFill>
                  <a:srgbClr val="000000"/>
                </a:solidFill>
                <a:latin typeface="Arial" charset="0"/>
              </a:rPr>
              <a:t>in recreational activities - 15 points</a:t>
            </a:r>
          </a:p>
          <a:p>
            <a:pPr>
              <a:lnSpc>
                <a:spcPct val="95000"/>
              </a:lnSpc>
              <a:spcBef>
                <a:spcPct val="0"/>
              </a:spcBef>
            </a:pPr>
            <a:r>
              <a:rPr lang="en-US" sz="2400" dirty="0" smtClean="0">
                <a:solidFill>
                  <a:srgbClr val="000000"/>
                </a:solidFill>
                <a:latin typeface="Arial" charset="0"/>
              </a:rPr>
              <a:t> </a:t>
            </a:r>
            <a:r>
              <a:rPr lang="en-US" sz="2400" dirty="0" smtClean="0">
                <a:solidFill>
                  <a:srgbClr val="000000"/>
                </a:solidFill>
                <a:latin typeface="Arial" charset="0"/>
              </a:rPr>
              <a:t>Minor illness or injury - 15 points</a:t>
            </a:r>
          </a:p>
          <a:p>
            <a:pPr>
              <a:lnSpc>
                <a:spcPct val="95000"/>
              </a:lnSpc>
              <a:spcBef>
                <a:spcPct val="0"/>
              </a:spcBef>
            </a:pPr>
            <a:r>
              <a:rPr lang="en-US" sz="2400" dirty="0" smtClean="0">
                <a:solidFill>
                  <a:srgbClr val="000000"/>
                </a:solidFill>
                <a:latin typeface="Arial" charset="0"/>
              </a:rPr>
              <a:t>minor </a:t>
            </a:r>
            <a:r>
              <a:rPr lang="en-US" sz="2400" dirty="0" smtClean="0">
                <a:solidFill>
                  <a:srgbClr val="000000"/>
                </a:solidFill>
                <a:latin typeface="Arial" charset="0"/>
              </a:rPr>
              <a:t>violations of the law - 11 points</a:t>
            </a:r>
          </a:p>
          <a:p>
            <a:endParaRPr lang="en-US" sz="2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16385" name="Rectangle 1"/>
          <p:cNvSpPr>
            <a:spLocks noGrp="1" noChangeArrowheads="1"/>
          </p:cNvSpPr>
          <p:nvPr>
            <p:ph type="ctrTitle"/>
          </p:nvPr>
        </p:nvSpPr>
        <p:spPr>
          <a:xfrm>
            <a:off x="1230313" y="812800"/>
            <a:ext cx="8547100" cy="1168400"/>
          </a:xfrm>
        </p:spPr>
        <p:txBody>
          <a:bodyPr lIns="0" tIns="0" rIns="0" bIns="0"/>
          <a:lstStyle/>
          <a:p>
            <a:pPr algn="l">
              <a:lnSpc>
                <a:spcPct val="95000"/>
              </a:lnSpc>
            </a:pPr>
            <a:r>
              <a:rPr lang="en-US" b="1">
                <a:solidFill>
                  <a:srgbClr val="003366"/>
                </a:solidFill>
                <a:latin typeface="Arial" charset="0"/>
              </a:rPr>
              <a:t>INTERPRETING YOUR SCORE</a:t>
            </a:r>
          </a:p>
        </p:txBody>
      </p:sp>
      <p:sp>
        <p:nvSpPr>
          <p:cNvPr id="16386" name="Rectangle 2"/>
          <p:cNvSpPr>
            <a:spLocks noGrp="1" noChangeArrowheads="1"/>
          </p:cNvSpPr>
          <p:nvPr>
            <p:ph type="subTitle" idx="1"/>
          </p:nvPr>
        </p:nvSpPr>
        <p:spPr>
          <a:xfrm>
            <a:off x="1144588" y="1997075"/>
            <a:ext cx="8547100" cy="4471988"/>
          </a:xfrm>
        </p:spPr>
        <p:txBody>
          <a:bodyPr lIns="0" tIns="0" rIns="0" bIns="0"/>
          <a:lstStyle/>
          <a:p>
            <a:pPr algn="l">
              <a:lnSpc>
                <a:spcPct val="95000"/>
              </a:lnSpc>
              <a:spcBef>
                <a:spcPct val="0"/>
              </a:spcBef>
            </a:pPr>
            <a:endParaRPr lang="en-US" sz="2200">
              <a:solidFill>
                <a:srgbClr val="000000"/>
              </a:solidFill>
              <a:latin typeface="Arial" charset="0"/>
            </a:endParaRPr>
          </a:p>
          <a:p>
            <a:pPr lvl="1" indent="-342900" algn="l">
              <a:lnSpc>
                <a:spcPct val="95000"/>
              </a:lnSpc>
              <a:spcBef>
                <a:spcPct val="0"/>
              </a:spcBef>
              <a:buClr>
                <a:srgbClr val="000000"/>
              </a:buClr>
              <a:buFontTx/>
              <a:buChar char="•"/>
            </a:pPr>
            <a:r>
              <a:rPr lang="en-US" sz="2200">
                <a:solidFill>
                  <a:srgbClr val="000000"/>
                </a:solidFill>
                <a:latin typeface="Arial" charset="0"/>
              </a:rPr>
              <a:t>Less than 150 points : relatively low stress level in </a:t>
            </a:r>
          </a:p>
          <a:p>
            <a:pPr lvl="1" indent="-342900" algn="l">
              <a:lnSpc>
                <a:spcPct val="95000"/>
              </a:lnSpc>
              <a:spcBef>
                <a:spcPct val="0"/>
              </a:spcBef>
              <a:buClr>
                <a:srgbClr val="000000"/>
              </a:buClr>
              <a:buFontTx/>
              <a:buChar char="•"/>
            </a:pPr>
            <a:r>
              <a:rPr lang="en-US" sz="2200">
                <a:solidFill>
                  <a:srgbClr val="000000"/>
                </a:solidFill>
                <a:latin typeface="Arial" charset="0"/>
              </a:rPr>
              <a:t>relation to life events</a:t>
            </a:r>
          </a:p>
          <a:p>
            <a:pPr lvl="1" indent="-342900" algn="l">
              <a:lnSpc>
                <a:spcPct val="95000"/>
              </a:lnSpc>
              <a:spcBef>
                <a:spcPct val="0"/>
              </a:spcBef>
              <a:buClr>
                <a:srgbClr val="000000"/>
              </a:buClr>
              <a:buFontTx/>
              <a:buChar char="•"/>
            </a:pPr>
            <a:r>
              <a:rPr lang="en-US" sz="2200">
                <a:solidFill>
                  <a:srgbClr val="000000"/>
                </a:solidFill>
                <a:latin typeface="Arial" charset="0"/>
              </a:rPr>
              <a:t>150 - 300 points : borderline range</a:t>
            </a:r>
          </a:p>
          <a:p>
            <a:pPr lvl="1" indent="-342900" algn="l">
              <a:lnSpc>
                <a:spcPct val="95000"/>
              </a:lnSpc>
              <a:spcBef>
                <a:spcPct val="0"/>
              </a:spcBef>
              <a:buClr>
                <a:srgbClr val="000000"/>
              </a:buClr>
              <a:buFontTx/>
              <a:buChar char="•"/>
            </a:pPr>
            <a:r>
              <a:rPr lang="en-US" sz="2200">
                <a:solidFill>
                  <a:srgbClr val="000000"/>
                </a:solidFill>
                <a:latin typeface="Arial" charset="0"/>
              </a:rPr>
              <a:t>Greater than 300 points : high stress in relation to life</a:t>
            </a:r>
          </a:p>
          <a:p>
            <a:pPr lvl="1" indent="-342900" algn="l">
              <a:lnSpc>
                <a:spcPct val="95000"/>
              </a:lnSpc>
              <a:spcBef>
                <a:spcPct val="0"/>
              </a:spcBef>
              <a:buClr>
                <a:srgbClr val="000000"/>
              </a:buClr>
              <a:buFontTx/>
              <a:buChar char="•"/>
            </a:pPr>
            <a:r>
              <a:rPr lang="en-US" sz="2200">
                <a:solidFill>
                  <a:srgbClr val="000000"/>
                </a:solidFill>
                <a:latin typeface="Arial" charset="0"/>
              </a:rPr>
              <a:t>events</a:t>
            </a:r>
          </a:p>
          <a:p>
            <a:pPr algn="l">
              <a:lnSpc>
                <a:spcPct val="95000"/>
              </a:lnSpc>
              <a:spcBef>
                <a:spcPct val="0"/>
              </a:spcBef>
            </a:pPr>
            <a:endParaRPr lang="en-US" sz="2200">
              <a:solidFill>
                <a:srgbClr val="000000"/>
              </a:solidFill>
              <a:latin typeface="Arial" charset="0"/>
            </a:endParaRPr>
          </a:p>
          <a:p>
            <a:pPr lvl="1" indent="-342900" algn="l">
              <a:lnSpc>
                <a:spcPct val="95000"/>
              </a:lnSpc>
              <a:spcBef>
                <a:spcPct val="0"/>
              </a:spcBef>
              <a:buClr>
                <a:srgbClr val="000000"/>
              </a:buClr>
              <a:buFontTx/>
              <a:buChar char="•"/>
            </a:pPr>
            <a:r>
              <a:rPr lang="en-US" sz="2200" b="1">
                <a:solidFill>
                  <a:srgbClr val="000000"/>
                </a:solidFill>
                <a:latin typeface="Arial" charset="0"/>
              </a:rPr>
              <a:t>Note:</a:t>
            </a:r>
            <a:r>
              <a:rPr lang="en-US" sz="2200">
                <a:solidFill>
                  <a:srgbClr val="000000"/>
                </a:solidFill>
                <a:latin typeface="Arial" charset="0"/>
              </a:rPr>
              <a:t> From Girdano, D.A., Everly, G. S., Jr., &amp; Dusek, D. E. (1990). </a:t>
            </a:r>
            <a:r>
              <a:rPr lang="en-US" sz="2200" u="sng">
                <a:solidFill>
                  <a:srgbClr val="000000"/>
                </a:solidFill>
                <a:latin typeface="Arial" charset="0"/>
              </a:rPr>
              <a:t>Controlling stress and tension</a:t>
            </a:r>
            <a:r>
              <a:rPr lang="en-US" sz="2200">
                <a:solidFill>
                  <a:srgbClr val="000000"/>
                </a:solidFill>
                <a:latin typeface="Arial" charset="0"/>
              </a:rPr>
              <a:t> (3rd edition), ENnglewood Cliffs, NJ: Prentice Hall.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1"/>
          <p:cNvSpPr>
            <a:spLocks noGrp="1" noChangeArrowheads="1"/>
          </p:cNvSpPr>
          <p:nvPr>
            <p:ph type="ctrTitle"/>
          </p:nvPr>
        </p:nvSpPr>
        <p:spPr>
          <a:xfrm>
            <a:off x="1314450" y="-119063"/>
            <a:ext cx="8547100" cy="1169988"/>
          </a:xfrm>
        </p:spPr>
        <p:txBody>
          <a:bodyPr lIns="0" tIns="0" rIns="0" bIns="0"/>
          <a:lstStyle/>
          <a:p>
            <a:pPr algn="l">
              <a:lnSpc>
                <a:spcPct val="95000"/>
              </a:lnSpc>
            </a:pPr>
            <a:r>
              <a:rPr lang="en-US" sz="2600" b="1">
                <a:solidFill>
                  <a:srgbClr val="003366"/>
                </a:solidFill>
                <a:latin typeface="Arial" charset="0"/>
              </a:rPr>
              <a:t>I’M IN CONTROL - DISTRESS RELIEF STRATEGIES</a:t>
            </a:r>
          </a:p>
        </p:txBody>
      </p:sp>
      <p:sp>
        <p:nvSpPr>
          <p:cNvPr id="17410" name="Rectangle 2"/>
          <p:cNvSpPr>
            <a:spLocks noGrp="1" noChangeArrowheads="1"/>
          </p:cNvSpPr>
          <p:nvPr>
            <p:ph type="subTitle" idx="1"/>
          </p:nvPr>
        </p:nvSpPr>
        <p:spPr>
          <a:xfrm>
            <a:off x="382588" y="812800"/>
            <a:ext cx="10071100" cy="6807200"/>
          </a:xfrm>
        </p:spPr>
        <p:txBody>
          <a:bodyPr lIns="0" tIns="0" rIns="0" bIns="0"/>
          <a:lstStyle/>
          <a:p>
            <a:pPr algn="l">
              <a:lnSpc>
                <a:spcPct val="95000"/>
              </a:lnSpc>
              <a:spcBef>
                <a:spcPct val="0"/>
              </a:spcBef>
            </a:pPr>
            <a:r>
              <a:rPr lang="en-US" sz="2400" dirty="0">
                <a:solidFill>
                  <a:srgbClr val="000000"/>
                </a:solidFill>
                <a:latin typeface="Arial" charset="0"/>
              </a:rPr>
              <a:t>Feeling good about yourselves can be an effective buffer against stress. Eliminate unnecessary worries.</a:t>
            </a:r>
          </a:p>
          <a:p>
            <a:pPr algn="l">
              <a:lnSpc>
                <a:spcPct val="95000"/>
              </a:lnSpc>
              <a:spcBef>
                <a:spcPct val="0"/>
              </a:spcBef>
            </a:pPr>
            <a:r>
              <a:rPr lang="en-US" sz="2400" dirty="0">
                <a:solidFill>
                  <a:srgbClr val="000000"/>
                </a:solidFill>
                <a:latin typeface="Arial" charset="0"/>
              </a:rPr>
              <a:t>Most worries are either passed on to us by another or conjured up in our imagination.</a:t>
            </a:r>
          </a:p>
          <a:p>
            <a:pPr algn="l">
              <a:lnSpc>
                <a:spcPct val="95000"/>
              </a:lnSpc>
              <a:spcBef>
                <a:spcPct val="0"/>
              </a:spcBef>
            </a:pPr>
            <a:r>
              <a:rPr lang="en-US" sz="2400" u="sng" dirty="0">
                <a:solidFill>
                  <a:srgbClr val="000000"/>
                </a:solidFill>
                <a:latin typeface="Arial" charset="0"/>
              </a:rPr>
              <a:t>GET PHYSICAL</a:t>
            </a:r>
          </a:p>
          <a:p>
            <a:pPr algn="l">
              <a:lnSpc>
                <a:spcPct val="95000"/>
              </a:lnSpc>
              <a:spcBef>
                <a:spcPct val="0"/>
              </a:spcBef>
            </a:pPr>
            <a:r>
              <a:rPr lang="en-US" sz="2400" dirty="0">
                <a:solidFill>
                  <a:srgbClr val="000000"/>
                </a:solidFill>
                <a:latin typeface="Arial" charset="0"/>
              </a:rPr>
              <a:t>1. Relax neck and shoulders</a:t>
            </a:r>
          </a:p>
          <a:p>
            <a:pPr algn="l">
              <a:lnSpc>
                <a:spcPct val="95000"/>
              </a:lnSpc>
              <a:spcBef>
                <a:spcPct val="0"/>
              </a:spcBef>
            </a:pPr>
            <a:r>
              <a:rPr lang="en-US" sz="2400" dirty="0">
                <a:solidFill>
                  <a:srgbClr val="000000"/>
                </a:solidFill>
                <a:latin typeface="Arial" charset="0"/>
              </a:rPr>
              <a:t>2. Take a stretch</a:t>
            </a:r>
          </a:p>
          <a:p>
            <a:pPr algn="l">
              <a:lnSpc>
                <a:spcPct val="95000"/>
              </a:lnSpc>
              <a:spcBef>
                <a:spcPct val="0"/>
              </a:spcBef>
            </a:pPr>
            <a:r>
              <a:rPr lang="en-US" sz="2400" dirty="0">
                <a:solidFill>
                  <a:srgbClr val="000000"/>
                </a:solidFill>
                <a:latin typeface="Arial" charset="0"/>
              </a:rPr>
              <a:t>3. Get a massage</a:t>
            </a:r>
          </a:p>
          <a:p>
            <a:pPr algn="l">
              <a:lnSpc>
                <a:spcPct val="95000"/>
              </a:lnSpc>
              <a:spcBef>
                <a:spcPct val="0"/>
              </a:spcBef>
            </a:pPr>
            <a:r>
              <a:rPr lang="en-US" sz="2400" dirty="0">
                <a:solidFill>
                  <a:srgbClr val="000000"/>
                </a:solidFill>
                <a:latin typeface="Arial" charset="0"/>
              </a:rPr>
              <a:t>4. Exercise</a:t>
            </a:r>
          </a:p>
          <a:p>
            <a:pPr algn="l">
              <a:lnSpc>
                <a:spcPct val="95000"/>
              </a:lnSpc>
              <a:spcBef>
                <a:spcPct val="0"/>
              </a:spcBef>
            </a:pPr>
            <a:endParaRPr lang="en-US" sz="2400" dirty="0">
              <a:solidFill>
                <a:srgbClr val="000000"/>
              </a:solidFill>
              <a:latin typeface="Arial" charset="0"/>
            </a:endParaRPr>
          </a:p>
          <a:p>
            <a:pPr algn="l">
              <a:lnSpc>
                <a:spcPct val="95000"/>
              </a:lnSpc>
              <a:spcBef>
                <a:spcPct val="0"/>
              </a:spcBef>
            </a:pPr>
            <a:r>
              <a:rPr lang="en-US" sz="2400" u="sng" dirty="0">
                <a:solidFill>
                  <a:srgbClr val="000000"/>
                </a:solidFill>
                <a:latin typeface="Arial" charset="0"/>
              </a:rPr>
              <a:t>GET MENTAL</a:t>
            </a:r>
          </a:p>
          <a:p>
            <a:pPr algn="l">
              <a:lnSpc>
                <a:spcPct val="95000"/>
              </a:lnSpc>
              <a:spcBef>
                <a:spcPct val="0"/>
              </a:spcBef>
            </a:pPr>
            <a:r>
              <a:rPr lang="en-US" sz="2400" dirty="0">
                <a:solidFill>
                  <a:srgbClr val="000000"/>
                </a:solidFill>
                <a:latin typeface="Arial" charset="0"/>
              </a:rPr>
              <a:t>5. Count to 10</a:t>
            </a:r>
          </a:p>
          <a:p>
            <a:pPr algn="l">
              <a:lnSpc>
                <a:spcPct val="95000"/>
              </a:lnSpc>
              <a:spcBef>
                <a:spcPct val="0"/>
              </a:spcBef>
            </a:pPr>
            <a:r>
              <a:rPr lang="en-US" sz="2400" dirty="0">
                <a:solidFill>
                  <a:srgbClr val="000000"/>
                </a:solidFill>
                <a:latin typeface="Arial" charset="0"/>
              </a:rPr>
              <a:t>6. Control your thoughts</a:t>
            </a:r>
          </a:p>
          <a:p>
            <a:pPr algn="l">
              <a:lnSpc>
                <a:spcPct val="95000"/>
              </a:lnSpc>
              <a:spcBef>
                <a:spcPct val="0"/>
              </a:spcBef>
            </a:pPr>
            <a:r>
              <a:rPr lang="en-US" sz="2400" dirty="0">
                <a:solidFill>
                  <a:srgbClr val="000000"/>
                </a:solidFill>
                <a:latin typeface="Arial" charset="0"/>
              </a:rPr>
              <a:t>7. Fantasize</a:t>
            </a:r>
          </a:p>
          <a:p>
            <a:pPr algn="l">
              <a:lnSpc>
                <a:spcPct val="95000"/>
              </a:lnSpc>
              <a:spcBef>
                <a:spcPct val="0"/>
              </a:spcBef>
            </a:pPr>
            <a:r>
              <a:rPr lang="en-US" sz="2400" dirty="0">
                <a:solidFill>
                  <a:srgbClr val="000000"/>
                </a:solidFill>
                <a:latin typeface="Arial" charset="0"/>
              </a:rPr>
              <a:t>8. Congratulate yourself</a:t>
            </a:r>
          </a:p>
          <a:p>
            <a:pPr algn="l">
              <a:lnSpc>
                <a:spcPct val="95000"/>
              </a:lnSpc>
              <a:spcBef>
                <a:spcPct val="0"/>
              </a:spcBef>
            </a:pPr>
            <a:r>
              <a:rPr lang="en-US" sz="2400" dirty="0">
                <a:solidFill>
                  <a:srgbClr val="000000"/>
                </a:solidFill>
                <a:latin typeface="Arial" charset="0"/>
              </a:rPr>
              <a:t>9. Ignore the problem if appropriate, after evaluation</a:t>
            </a:r>
          </a:p>
          <a:p>
            <a:pPr algn="l">
              <a:lnSpc>
                <a:spcPct val="95000"/>
              </a:lnSpc>
              <a:spcBef>
                <a:spcPct val="0"/>
              </a:spcBef>
            </a:pPr>
            <a:r>
              <a:rPr lang="en-US" sz="2400" dirty="0">
                <a:solidFill>
                  <a:srgbClr val="000000"/>
                </a:solidFill>
                <a:latin typeface="Arial" charset="0"/>
              </a:rPr>
              <a:t>10. Perform self maintenance</a:t>
            </a:r>
          </a:p>
          <a:p>
            <a:pPr algn="l">
              <a:lnSpc>
                <a:spcPct val="95000"/>
              </a:lnSpc>
              <a:spcBef>
                <a:spcPct val="0"/>
              </a:spcBef>
            </a:pPr>
            <a:r>
              <a:rPr lang="en-US" sz="2400" dirty="0">
                <a:solidFill>
                  <a:srgbClr val="000000"/>
                </a:solidFill>
                <a:latin typeface="Arial" charset="0"/>
              </a:rPr>
              <a:t>11. Talk to a counselor</a:t>
            </a:r>
          </a:p>
          <a:p>
            <a:pPr algn="l">
              <a:lnSpc>
                <a:spcPct val="95000"/>
              </a:lnSpc>
              <a:spcBef>
                <a:spcPct val="0"/>
              </a:spcBef>
            </a:pPr>
            <a:endParaRPr lang="en-US" sz="2400" dirty="0">
              <a:solidFill>
                <a:srgbClr val="000000"/>
              </a:solidFill>
              <a:latin typeface="Arial" charset="0"/>
            </a:endParaRPr>
          </a:p>
          <a:p>
            <a:pPr algn="l">
              <a:lnSpc>
                <a:spcPct val="95000"/>
              </a:lnSpc>
              <a:spcBef>
                <a:spcPct val="0"/>
              </a:spcBef>
            </a:pPr>
            <a:endParaRPr lang="en-US" sz="2400" dirty="0">
              <a:solidFill>
                <a:srgbClr val="000000"/>
              </a:solidFill>
              <a:latin typeface="Arial"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676274"/>
            <a:ext cx="8585200" cy="4581525"/>
          </a:xfrm>
        </p:spPr>
        <p:txBody>
          <a:bodyPr/>
          <a:lstStyle/>
          <a:p>
            <a:pPr algn="l">
              <a:lnSpc>
                <a:spcPct val="95000"/>
              </a:lnSpc>
            </a:pPr>
            <a:r>
              <a:rPr lang="en-US" sz="2400" u="sng" dirty="0" smtClean="0">
                <a:solidFill>
                  <a:srgbClr val="000000"/>
                </a:solidFill>
                <a:latin typeface="Arial" charset="0"/>
              </a:rPr>
              <a:t>GET SPIRITUAL</a:t>
            </a:r>
            <a:br>
              <a:rPr lang="en-US" sz="2400" u="sng" dirty="0" smtClean="0">
                <a:solidFill>
                  <a:srgbClr val="000000"/>
                </a:solidFill>
                <a:latin typeface="Arial" charset="0"/>
              </a:rPr>
            </a:br>
            <a:r>
              <a:rPr lang="en-US" sz="2400" dirty="0" smtClean="0">
                <a:solidFill>
                  <a:srgbClr val="000000"/>
                </a:solidFill>
                <a:latin typeface="Arial" charset="0"/>
              </a:rPr>
              <a:t>12. Meditate</a:t>
            </a:r>
            <a:br>
              <a:rPr lang="en-US" sz="2400" dirty="0" smtClean="0">
                <a:solidFill>
                  <a:srgbClr val="000000"/>
                </a:solidFill>
                <a:latin typeface="Arial" charset="0"/>
              </a:rPr>
            </a:br>
            <a:r>
              <a:rPr lang="en-US" sz="2400" dirty="0" smtClean="0">
                <a:solidFill>
                  <a:srgbClr val="000000"/>
                </a:solidFill>
                <a:latin typeface="Arial" charset="0"/>
              </a:rPr>
              <a:t>13. Pray</a:t>
            </a:r>
            <a:br>
              <a:rPr lang="en-US" sz="2400" dirty="0" smtClean="0">
                <a:solidFill>
                  <a:srgbClr val="000000"/>
                </a:solidFill>
                <a:latin typeface="Arial" charset="0"/>
              </a:rPr>
            </a:br>
            <a:r>
              <a:rPr lang="en-US" sz="2400" dirty="0" smtClean="0">
                <a:solidFill>
                  <a:srgbClr val="000000"/>
                </a:solidFill>
                <a:latin typeface="Arial" charset="0"/>
              </a:rPr>
              <a:t>14. Remember your purpose</a:t>
            </a:r>
            <a:br>
              <a:rPr lang="en-US" sz="2400" dirty="0" smtClean="0">
                <a:solidFill>
                  <a:srgbClr val="000000"/>
                </a:solidFill>
                <a:latin typeface="Arial" charset="0"/>
              </a:rPr>
            </a:br>
            <a:r>
              <a:rPr lang="en-US" sz="2400" dirty="0" smtClean="0">
                <a:solidFill>
                  <a:srgbClr val="000000"/>
                </a:solidFill>
                <a:latin typeface="Arial" charset="0"/>
              </a:rPr>
              <a:t/>
            </a:r>
            <a:br>
              <a:rPr lang="en-US" sz="2400" dirty="0" smtClean="0">
                <a:solidFill>
                  <a:srgbClr val="000000"/>
                </a:solidFill>
                <a:latin typeface="Arial" charset="0"/>
              </a:rPr>
            </a:br>
            <a:r>
              <a:rPr lang="en-US" sz="2400" u="sng" dirty="0" smtClean="0">
                <a:solidFill>
                  <a:srgbClr val="000000"/>
                </a:solidFill>
                <a:latin typeface="Arial" charset="0"/>
              </a:rPr>
              <a:t>USE YOUR BODY AND MIND TOGETHER</a:t>
            </a:r>
            <a:br>
              <a:rPr lang="en-US" sz="2400" u="sng" dirty="0" smtClean="0">
                <a:solidFill>
                  <a:srgbClr val="000000"/>
                </a:solidFill>
                <a:latin typeface="Arial" charset="0"/>
              </a:rPr>
            </a:br>
            <a:r>
              <a:rPr lang="en-US" sz="2400" dirty="0" smtClean="0">
                <a:solidFill>
                  <a:srgbClr val="000000"/>
                </a:solidFill>
                <a:latin typeface="Arial" charset="0"/>
              </a:rPr>
              <a:t>15. Take a break</a:t>
            </a:r>
            <a:br>
              <a:rPr lang="en-US" sz="2400" dirty="0" smtClean="0">
                <a:solidFill>
                  <a:srgbClr val="000000"/>
                </a:solidFill>
                <a:latin typeface="Arial" charset="0"/>
              </a:rPr>
            </a:br>
            <a:r>
              <a:rPr lang="en-US" sz="2400" dirty="0" smtClean="0">
                <a:solidFill>
                  <a:srgbClr val="000000"/>
                </a:solidFill>
                <a:latin typeface="Arial" charset="0"/>
              </a:rPr>
              <a:t>16. Get hug therapy</a:t>
            </a:r>
            <a:br>
              <a:rPr lang="en-US" sz="2400" dirty="0" smtClean="0">
                <a:solidFill>
                  <a:srgbClr val="000000"/>
                </a:solidFill>
                <a:latin typeface="Arial" charset="0"/>
              </a:rPr>
            </a:br>
            <a:r>
              <a:rPr lang="en-US" sz="2400" dirty="0" smtClean="0">
                <a:solidFill>
                  <a:srgbClr val="000000"/>
                </a:solidFill>
                <a:latin typeface="Arial" charset="0"/>
              </a:rPr>
              <a:t>17. Try progressive relaxation</a:t>
            </a:r>
            <a:br>
              <a:rPr lang="en-US" sz="2400" dirty="0" smtClean="0">
                <a:solidFill>
                  <a:srgbClr val="000000"/>
                </a:solidFill>
                <a:latin typeface="Arial" charset="0"/>
              </a:rPr>
            </a:br>
            <a:r>
              <a:rPr lang="en-US" sz="2400" dirty="0" smtClean="0">
                <a:solidFill>
                  <a:srgbClr val="000000"/>
                </a:solidFill>
                <a:latin typeface="Arial" charset="0"/>
              </a:rPr>
              <a:t>18. Try yoga</a:t>
            </a:r>
            <a:br>
              <a:rPr lang="en-US" sz="2400" dirty="0" smtClean="0">
                <a:solidFill>
                  <a:srgbClr val="000000"/>
                </a:solidFill>
                <a:latin typeface="Arial" charset="0"/>
              </a:rPr>
            </a:br>
            <a:r>
              <a:rPr lang="en-US" sz="2400" dirty="0" smtClean="0">
                <a:solidFill>
                  <a:srgbClr val="000000"/>
                </a:solidFill>
                <a:latin typeface="Arial" charset="0"/>
              </a:rPr>
              <a:t>19. Try aroma therapy</a:t>
            </a:r>
            <a:br>
              <a:rPr lang="en-US" sz="2400" dirty="0" smtClean="0">
                <a:solidFill>
                  <a:srgbClr val="000000"/>
                </a:solidFill>
                <a:latin typeface="Arial" charset="0"/>
              </a:rPr>
            </a:br>
            <a:r>
              <a:rPr lang="en-US" sz="2400" dirty="0" smtClean="0">
                <a:solidFill>
                  <a:srgbClr val="000000"/>
                </a:solidFill>
                <a:latin typeface="Arial" charset="0"/>
              </a:rPr>
              <a:t>20. Laugh</a:t>
            </a:r>
            <a:br>
              <a:rPr lang="en-US" sz="2400" dirty="0" smtClean="0">
                <a:solidFill>
                  <a:srgbClr val="000000"/>
                </a:solidFill>
                <a:latin typeface="Arial" charset="0"/>
              </a:rPr>
            </a:br>
            <a:r>
              <a:rPr lang="en-US" sz="2400" u="sng" dirty="0" smtClean="0">
                <a:solidFill>
                  <a:srgbClr val="000000"/>
                </a:solidFill>
                <a:latin typeface="Arial" charset="0"/>
              </a:rPr>
              <a:t>DEVELOP NEW SKILLS</a:t>
            </a:r>
            <a:br>
              <a:rPr lang="en-US" sz="2400" u="sng" dirty="0" smtClean="0">
                <a:solidFill>
                  <a:srgbClr val="000000"/>
                </a:solidFill>
                <a:latin typeface="Arial" charset="0"/>
              </a:rPr>
            </a:br>
            <a:r>
              <a:rPr lang="en-US" sz="2400" dirty="0" smtClean="0">
                <a:solidFill>
                  <a:srgbClr val="000000"/>
                </a:solidFill>
                <a:latin typeface="Arial" charset="0"/>
              </a:rPr>
              <a:t>21. Prioritize daily tasks</a:t>
            </a:r>
            <a:br>
              <a:rPr lang="en-US" sz="2400" dirty="0" smtClean="0">
                <a:solidFill>
                  <a:srgbClr val="000000"/>
                </a:solidFill>
                <a:latin typeface="Arial" charset="0"/>
              </a:rPr>
            </a:br>
            <a:r>
              <a:rPr lang="en-US" sz="2400" dirty="0" smtClean="0">
                <a:solidFill>
                  <a:srgbClr val="000000"/>
                </a:solidFill>
                <a:latin typeface="Arial" charset="0"/>
              </a:rPr>
              <a:t>22. Learn something</a:t>
            </a:r>
            <a:br>
              <a:rPr lang="en-US" sz="2400" dirty="0" smtClean="0">
                <a:solidFill>
                  <a:srgbClr val="000000"/>
                </a:solidFill>
                <a:latin typeface="Arial" charset="0"/>
              </a:rPr>
            </a:br>
            <a:r>
              <a:rPr lang="en-US" sz="2400" dirty="0" smtClean="0">
                <a:solidFill>
                  <a:srgbClr val="000000"/>
                </a:solidFill>
                <a:latin typeface="Arial" charset="0"/>
              </a:rPr>
              <a:t>23. Practice a hobby</a:t>
            </a:r>
            <a:endParaRPr lang="en-US" sz="2400" dirty="0"/>
          </a:p>
        </p:txBody>
      </p:sp>
    </p:spTree>
  </p:cSld>
  <p:clrMapOvr>
    <a:masterClrMapping/>
  </p:clrMapOvr>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otalTime>627</TotalTime>
  <Words>792</Words>
  <Application>Microsoft PowerPoint</Application>
  <PresentationFormat>Custom</PresentationFormat>
  <Paragraphs>96</Paragraphs>
  <Slides>18</Slides>
  <Notes>0</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Default Design</vt:lpstr>
      <vt:lpstr>Slide 1</vt:lpstr>
      <vt:lpstr>WHAT IS STRESS?</vt:lpstr>
      <vt:lpstr>LEVELS OF STRESS</vt:lpstr>
      <vt:lpstr>EUSTRESS</vt:lpstr>
      <vt:lpstr>DISTRESS</vt:lpstr>
      <vt:lpstr>Slide 6</vt:lpstr>
      <vt:lpstr>ALARM STAGE</vt:lpstr>
      <vt:lpstr>EXAMPLES</vt:lpstr>
      <vt:lpstr>RESISTANCE STAGE</vt:lpstr>
      <vt:lpstr>EXAMPLES</vt:lpstr>
      <vt:lpstr>RESISTANCE STAGE  MORE EXAMPLES</vt:lpstr>
      <vt:lpstr>EXHAUSTION STAGE</vt:lpstr>
      <vt:lpstr>EXAMPLES</vt:lpstr>
      <vt:lpstr>STUDENT STRESS RATING SCALE</vt:lpstr>
      <vt:lpstr>Slide 15</vt:lpstr>
      <vt:lpstr>INTERPRETING YOUR SCORE</vt:lpstr>
      <vt:lpstr>I’M IN CONTROL - DISTRESS RELIEF STRATEGIES</vt:lpstr>
      <vt:lpstr>GET SPIRITUAL 12. Meditate 13. Pray 14. Remember your purpose  USE YOUR BODY AND MIND TOGETHER 15. Take a break 16. Get hug therapy 17. Try progressive relaxation 18. Try yoga 19. Try aroma therapy 20. Laugh DEVELOP NEW SKILLS 21. Prioritize daily tasks 22. Learn something 23. Practice a hobby</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Google</dc:creator>
  <cp:lastModifiedBy>admin</cp:lastModifiedBy>
  <cp:revision>3</cp:revision>
  <dcterms:created xsi:type="dcterms:W3CDTF">2004-05-06T09:28:21Z</dcterms:created>
  <dcterms:modified xsi:type="dcterms:W3CDTF">2012-08-11T10:42:43Z</dcterms:modified>
</cp:coreProperties>
</file>