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6" r:id="rId5"/>
    <p:sldId id="267" r:id="rId6"/>
    <p:sldId id="257" r:id="rId7"/>
    <p:sldId id="260" r:id="rId8"/>
    <p:sldId id="258" r:id="rId9"/>
    <p:sldId id="259" r:id="rId10"/>
    <p:sldId id="261" r:id="rId11"/>
    <p:sldId id="262" r:id="rId12"/>
    <p:sldId id="263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2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42EBE-A13A-47A2-98C1-C5ED5E9C5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D544B-7A2D-4D59-9D28-B95085320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B5B21-BD63-4A85-A9F1-7F52CA91B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CB213-353E-46BF-AEC9-A053F6D80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E7C65-6B0B-4722-B156-1212685A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DC3CB-A5AC-4505-8027-A5A53F11E5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9814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E4547-1AD7-451F-9A00-CFB1F55CD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F5FA6-22B4-493B-89FD-86DA4A7AC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1821B-A989-4B67-82CE-BF7C70FFC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BAFF6-1197-4A3F-ABDA-718494764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8CD3F-6170-4144-BC34-3F8E3DA0B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925F7-45CB-4C7A-AF0E-1658025998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0663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DD560-8727-471F-A332-8D2854BC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C2F92-65C2-445E-BF2B-129C4C4B9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0749E-56F0-4B76-B485-EED965EFA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74E0F-CFA1-44B2-B4E1-2DE8E92EB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CF89E-1806-4BDF-B878-C78AD9CC1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AE352-BE97-43F3-849F-8B5D04640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109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14A62-2327-4E18-9B6F-312503B1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D8283-B70A-4E99-AE9D-E5FF511C8C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7EA6A-58E3-481B-8A92-5A7DDFAD7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294840-F301-457A-8248-4FFEF41A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5ECDB-8296-4230-9AFF-8EC264F03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D3AFA-EDF2-42D2-8A30-A9CB52BB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0C2DB-D603-4817-97AD-C54DA23B26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23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C0496-A0ED-4B86-8636-E0A4230A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0DEC4C-FDED-45BF-B662-4130BBD1B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EF4F4-D208-4FC9-960D-CB6FC7B67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ED8DF-C855-4B08-A346-B9E73E79C3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EB8977-AFCB-442E-A881-1FF298CD6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6A2C3F-EFEA-44C6-B064-537058919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CCAE20-96EC-4904-A2BB-7AEA4A312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A21F3E-22FD-4550-AEB5-882FC0A10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BDBB4-7E6B-414B-8033-CD64D2B5D0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123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70416-CD7C-4E98-90BC-4A8E46D3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346008-BBBA-402E-B3DA-216E60BFB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9913E1-3987-4419-A8C2-80D7D1724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FE4B86-B085-4C83-9E94-4263654A3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FA62E-75FE-4E5B-B3CF-10A77742BF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20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17C3EE-44D3-4BE0-B6BB-688AB35EE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8B542-74DC-4616-855A-8CC913E5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02F58-CE1E-4C29-A813-F01C1BFE0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55877-F415-4E13-89CB-5867BCB5A6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679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5070F-A670-4878-BE8A-3034919E5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BBBE0-1417-422F-800A-DF4898D19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0640F-4249-48C5-B654-7F33EDBE5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588AB-E22F-442C-B22C-5FDA5D469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65C9E-4015-4CA3-A17E-A10649D73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AE8D5-A81A-443E-BB69-E0B12B30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5F4C5-0F90-48EF-BC7E-1F764BA99E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9184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A566F-F5FB-4362-B05C-896EC08D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5558F-0D19-436E-AC2C-339BAEF18E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53DD7-398A-445B-8165-67D4B2BAC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A4DAA-F57B-46B6-B3B0-D86620D80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F46D2-54F0-4766-A11E-539343DF4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23315-6839-41AE-8D13-663BE26F5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DEE46-0B6F-444D-ABE4-1EE413DAAF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14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16C35-764E-45A2-B063-2E8AC79EE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9B262A-5F53-4A94-A76D-36B1251B8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AC8C9-C992-46F0-AFA9-41F0C5406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47168-5ACD-40CB-805F-E347383A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C270C-3D92-444B-B067-E350A9E0D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9BD40C-FA4C-43CA-8663-45F39AAEBD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16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B02298-E9EB-44A9-9E43-2FD837567F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9076B5-FFFB-430F-9337-9DF785493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11C0D-F1A7-4A8C-8FC1-22AEAE2C9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841BF-4AD3-4E54-B8C7-AB59A7CF9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A942-1090-44EE-9943-348C9E1A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CD451-EF3C-485C-ABB4-54D3E8F517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201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225DFAE-1852-4DE5-86F6-196CC0A1F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ED0C98C-B2B6-4CD0-9A09-47E2829241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241DC96-39E0-4CB7-8A43-D28027E635A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7B6F08-272D-464E-AC43-07808C7D5C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628C3E1-DCC0-4881-B1AD-894C2C32A7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0502D86-0890-47DF-91F0-E74C374761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%CE%BA%CE%B1%CE%B8%CE%B1%CF%81%CF%8C%CF%82" TargetMode="External" /><Relationship Id="rId2" Type="http://schemas.openxmlformats.org/officeDocument/2006/relationships/hyperlink" Target="http://en.wiktionary.org/wiki/%CE%BA%CE%B1%CE%B8%CE%B1%CE%AF%CF%81%CE%B5%CE%B9%CE%BD" TargetMode="Externa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5584E5C-BB2B-43CC-8D35-41697B5E18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/>
              <a:t>Catharsis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B326792-5DF9-4204-A88E-4797D81277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Etymology of “Catharsis”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B15B56D-8EBD-4242-A2A4-C288EA7B47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derived from the infinitive Ancient Greek: </a:t>
            </a:r>
            <a:r>
              <a:rPr lang="en-US" altLang="en-US">
                <a:hlinkClick r:id="rId2" tooltip="wiktionary:καθαίρειν"/>
              </a:rPr>
              <a:t>καθαίρειν</a:t>
            </a:r>
            <a:r>
              <a:rPr lang="en-US" altLang="en-US"/>
              <a:t> transliterated as </a:t>
            </a:r>
            <a:r>
              <a:rPr lang="en-US" altLang="en-US" i="1"/>
              <a:t>kathairein</a:t>
            </a:r>
            <a:r>
              <a:rPr lang="en-US" altLang="en-US"/>
              <a:t> "to purify, purge," and adjective Ancient Greek: </a:t>
            </a:r>
            <a:r>
              <a:rPr lang="en-US" altLang="en-US">
                <a:hlinkClick r:id="rId3" tooltip="wiktionary:καθαρός"/>
              </a:rPr>
              <a:t>καθαρός</a:t>
            </a:r>
            <a:r>
              <a:rPr lang="en-US" altLang="en-US"/>
              <a:t> </a:t>
            </a:r>
            <a:r>
              <a:rPr lang="en-US" altLang="en-US" i="1"/>
              <a:t>katharos</a:t>
            </a:r>
            <a:r>
              <a:rPr lang="en-US" altLang="en-US"/>
              <a:t> "pure or clean.“</a:t>
            </a:r>
          </a:p>
          <a:p>
            <a:r>
              <a:rPr lang="en-US" altLang="en-US"/>
              <a:t>In medical terms, it means literally to purge the body of menstrual fluid or other reproductive material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D6AA4F2-0F9B-4343-9DAB-63087608AB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Defined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D66ABE6-6AB0-45C4-A4FE-C6BD0D699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“Catharsis” in drama refers to a sudden emotional climax that evokes overwhelming feelings of </a:t>
            </a:r>
            <a:r>
              <a:rPr lang="en-US" altLang="en-US" i="1"/>
              <a:t>great sorrow</a:t>
            </a:r>
            <a:r>
              <a:rPr lang="en-US" altLang="en-US"/>
              <a:t>, </a:t>
            </a:r>
            <a:r>
              <a:rPr lang="en-US" altLang="en-US" i="1"/>
              <a:t>pity, laughter</a:t>
            </a:r>
            <a:r>
              <a:rPr lang="en-US" altLang="en-US"/>
              <a:t> or any other extreme change in emotion, resulting in restoration, renewal and revitalization in members of the audience.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3F47A67-6F14-47EA-9508-C15A3DE613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Purpose of Catharsis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DF7F076-6E25-4A13-AEC3-CF2EA79252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To purge extreme emotions. "It is the human soul that is purged of its excessive passions.” -Aristotle, </a:t>
            </a:r>
            <a:r>
              <a:rPr lang="en-US" altLang="en-US" i="1"/>
              <a:t>Poetics</a:t>
            </a:r>
            <a:endParaRPr lang="en-US" altLang="en-US"/>
          </a:p>
          <a:p>
            <a:r>
              <a:rPr lang="en-US" altLang="en-US"/>
              <a:t>In dramatic theory, catharsis provided a means for people to live vicariously through the actors on the stage; they were the hero conquering the villain, or the mother losing her son.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DA0BC0FC-7A88-417C-A1F3-C7CF0117C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Purpose of Catharsis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241D511-2DBF-4FAB-9C18-418B217F6E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Catharsis extends to all genres of art</a:t>
            </a:r>
          </a:p>
          <a:p>
            <a:r>
              <a:rPr lang="en-US" altLang="en-US"/>
              <a:t>The best protagonists in literature are those that we most closely identify with, and most profoundly feel for.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F7556F-C87F-4991-BC37-1DF0A14F6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Five Primary Types of Catharsis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6C52CBE-CFA4-4377-A330-CC7B81AC0D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Happiness</a:t>
            </a:r>
          </a:p>
          <a:p>
            <a:r>
              <a:rPr lang="en-US" altLang="en-US"/>
              <a:t>Sorrow</a:t>
            </a:r>
          </a:p>
          <a:p>
            <a:r>
              <a:rPr lang="en-US" altLang="en-US"/>
              <a:t>Hate or anger</a:t>
            </a:r>
          </a:p>
          <a:p>
            <a:r>
              <a:rPr lang="en-US" altLang="en-US"/>
              <a:t>Fear</a:t>
            </a:r>
          </a:p>
          <a:p>
            <a:r>
              <a:rPr lang="en-US" altLang="en-US"/>
              <a:t>Disgust</a:t>
            </a:r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 sz="1400"/>
              <a:t>Based upon the five primary emotions as discussed by Paul Ekman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C189347-37B4-4B2D-A850-5B111CCEA4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Happiness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0455F5C-D0FB-4148-9DF8-ABA7EB789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Happiness is achieved through the attainment of a goal; its physical manifestation is </a:t>
            </a:r>
            <a:r>
              <a:rPr lang="en-US" altLang="en-US" i="1"/>
              <a:t>laughter</a:t>
            </a:r>
            <a:endParaRPr lang="en-US" altLang="en-US"/>
          </a:p>
          <a:p>
            <a:r>
              <a:rPr lang="en-US" altLang="en-US"/>
              <a:t>Since the primary goal of humanity is to procreate, love is a theme central to happiness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A9C2AC1-80EB-4E88-9DD5-5E389C1B2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Love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D2F3EBF-C959-4B54-9160-0C2446AF9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Platonic		-the love felt between close 			friends</a:t>
            </a:r>
          </a:p>
          <a:p>
            <a:r>
              <a:rPr lang="en-US" altLang="en-US"/>
              <a:t>Paternal	-the love felt between a 				parent and child</a:t>
            </a:r>
          </a:p>
          <a:p>
            <a:r>
              <a:rPr lang="en-US" altLang="en-US"/>
              <a:t>Romantic	-Romeo and Juliet; 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Erotic		-purely physical love; lust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DBB2FE5-6E1C-4855-996E-A0B070880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Sorrow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92F7F1F-D112-4F33-BBAE-117B339413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Usually inspired by a profound loss</a:t>
            </a:r>
          </a:p>
          <a:p>
            <a:r>
              <a:rPr lang="en-US" altLang="en-US"/>
              <a:t>Often connected with love</a:t>
            </a:r>
          </a:p>
          <a:p>
            <a:r>
              <a:rPr lang="en-US" altLang="en-US"/>
              <a:t>Inspires fear; it is the potential for sorrow that makes us afraid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EB3273E-DCE8-4113-8F99-B6CCE898C7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Hate or Anger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0F7BA3A-CDC0-46A9-90A1-59DD299B5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/>
              <a:t>Hate or anger can arise from many sources:</a:t>
            </a:r>
          </a:p>
          <a:p>
            <a:r>
              <a:rPr lang="en-US" altLang="en-US"/>
              <a:t>Sense of injustice</a:t>
            </a:r>
          </a:p>
          <a:p>
            <a:r>
              <a:rPr lang="en-US" altLang="en-US"/>
              <a:t>Perception of bias</a:t>
            </a:r>
          </a:p>
          <a:p>
            <a:r>
              <a:rPr lang="en-US" altLang="en-US"/>
              <a:t>Jealousy</a:t>
            </a:r>
          </a:p>
          <a:p>
            <a:r>
              <a:rPr lang="en-US" altLang="en-US"/>
              <a:t>Infliction of injury</a:t>
            </a:r>
          </a:p>
          <a:p>
            <a:r>
              <a:rPr lang="en-US" altLang="en-US"/>
              <a:t>Being hated</a:t>
            </a:r>
          </a:p>
          <a:p>
            <a:r>
              <a:rPr lang="en-US" altLang="en-US" i="1"/>
              <a:t>Pity </a:t>
            </a:r>
            <a:r>
              <a:rPr lang="en-US" altLang="en-US"/>
              <a:t>is the result of empathic anger</a:t>
            </a:r>
            <a:endParaRPr lang="en-US" altLang="en-US" i="1"/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68C6C8-F176-41B8-A9D3-F34F46358D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Fear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EFEB52C-B070-479D-BB5B-A3D2395D9F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Fear is inspired by sorrow; when the potential for sorrow exists, we are afraid</a:t>
            </a:r>
          </a:p>
          <a:p>
            <a:r>
              <a:rPr lang="en-US" altLang="en-US"/>
              <a:t>Fear is caused by uncertainty; we are comfortable in the world we know, but are afraid when the potential exists for that world to be lost</a:t>
            </a:r>
          </a:p>
          <a:p>
            <a:r>
              <a:rPr lang="en-US" altLang="en-US"/>
              <a:t>How do we overcome fear?</a:t>
            </a:r>
          </a:p>
          <a:p>
            <a:r>
              <a:rPr lang="en-US" altLang="en-US" i="1"/>
              <a:t>Pity</a:t>
            </a:r>
            <a:r>
              <a:rPr lang="en-US" altLang="en-US"/>
              <a:t> may result from empathic fear.</a:t>
            </a:r>
            <a:endParaRPr lang="en-US" altLang="en-US" i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3BEB0FA-5868-4907-89DA-5CB77EDDB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Disgust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1696263-8491-49EE-9F1F-F8F86C6B9D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All people have an innate understanding of how they and others should be treated; this defines humanity</a:t>
            </a:r>
          </a:p>
          <a:p>
            <a:r>
              <a:rPr lang="en-US" altLang="en-US"/>
              <a:t>Reaction to inhumanity</a:t>
            </a:r>
          </a:p>
          <a:p>
            <a:r>
              <a:rPr lang="en-US" altLang="en-US"/>
              <a:t>Effective tool of satire (i.e. “A Modest Proposal”)</a:t>
            </a:r>
          </a:p>
          <a:p>
            <a:r>
              <a:rPr lang="en-US" altLang="en-US"/>
              <a:t>Disgust is the physical manifestation of </a:t>
            </a:r>
            <a:r>
              <a:rPr lang="en-US" altLang="en-US" i="1"/>
              <a:t>pity</a:t>
            </a:r>
            <a:r>
              <a:rPr lang="en-US" altLang="en-US"/>
              <a:t>; it often creates a feeling of nausea.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C3406FA-C5EB-4F4C-88B8-E574A98914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Describing Catharsis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BBE316C-2C54-49BE-934E-6F2F167B96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Catharsis is essentially what the text makes people feel</a:t>
            </a:r>
          </a:p>
          <a:p>
            <a:pPr lvl="1"/>
            <a:r>
              <a:rPr lang="en-US" altLang="en-US"/>
              <a:t>The emotions of the self (reader)</a:t>
            </a:r>
          </a:p>
          <a:p>
            <a:pPr lvl="1"/>
            <a:r>
              <a:rPr lang="en-US" altLang="en-US"/>
              <a:t>The emotions of others (characters; representations of society)</a:t>
            </a:r>
          </a:p>
          <a:p>
            <a:pPr lvl="1"/>
            <a:r>
              <a:rPr lang="en-US" altLang="en-US"/>
              <a:t>The relationships, both literal and expressed, between the two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422</Words>
  <Application>Microsoft Office PowerPoint</Application>
  <PresentationFormat>On-screen Show 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Catharsis</vt:lpstr>
      <vt:lpstr>Etymology of “Catharsis”</vt:lpstr>
      <vt:lpstr>Defined</vt:lpstr>
      <vt:lpstr>Purpose of Catharsis</vt:lpstr>
      <vt:lpstr>Purpose of Catharsis</vt:lpstr>
      <vt:lpstr>Five Primary Types of Catharsis</vt:lpstr>
      <vt:lpstr>Happiness</vt:lpstr>
      <vt:lpstr>Love</vt:lpstr>
      <vt:lpstr>Sorrow</vt:lpstr>
      <vt:lpstr>Hate or Anger</vt:lpstr>
      <vt:lpstr>Fear</vt:lpstr>
      <vt:lpstr>Disgust</vt:lpstr>
      <vt:lpstr>Describing Catharsis</vt:lpstr>
    </vt:vector>
  </TitlesOfParts>
  <Company>Tumwater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Catharsis</dc:title>
  <dc:creator>Training User</dc:creator>
  <cp:lastModifiedBy>Tumwater User</cp:lastModifiedBy>
  <cp:revision>10</cp:revision>
  <dcterms:created xsi:type="dcterms:W3CDTF">2007-12-12T17:33:37Z</dcterms:created>
  <dcterms:modified xsi:type="dcterms:W3CDTF">2018-07-12T05:20:23Z</dcterms:modified>
</cp:coreProperties>
</file>