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  <p:sldMasterId id="2147483719" r:id="rId2"/>
  </p:sldMasterIdLst>
  <p:notesMasterIdLst>
    <p:notesMasterId r:id="rId40"/>
  </p:notesMasterIdLst>
  <p:handoutMasterIdLst>
    <p:handoutMasterId r:id="rId41"/>
  </p:handoutMasterIdLst>
  <p:sldIdLst>
    <p:sldId id="283" r:id="rId3"/>
    <p:sldId id="293" r:id="rId4"/>
    <p:sldId id="294" r:id="rId5"/>
    <p:sldId id="291" r:id="rId6"/>
    <p:sldId id="285" r:id="rId7"/>
    <p:sldId id="266" r:id="rId8"/>
    <p:sldId id="271" r:id="rId9"/>
    <p:sldId id="267" r:id="rId10"/>
    <p:sldId id="269" r:id="rId11"/>
    <p:sldId id="272" r:id="rId12"/>
    <p:sldId id="286" r:id="rId13"/>
    <p:sldId id="256" r:id="rId14"/>
    <p:sldId id="282" r:id="rId15"/>
    <p:sldId id="281" r:id="rId16"/>
    <p:sldId id="284" r:id="rId17"/>
    <p:sldId id="257" r:id="rId18"/>
    <p:sldId id="258" r:id="rId19"/>
    <p:sldId id="259" r:id="rId20"/>
    <p:sldId id="260" r:id="rId21"/>
    <p:sldId id="261" r:id="rId22"/>
    <p:sldId id="265" r:id="rId23"/>
    <p:sldId id="288" r:id="rId24"/>
    <p:sldId id="287" r:id="rId25"/>
    <p:sldId id="262" r:id="rId26"/>
    <p:sldId id="273" r:id="rId27"/>
    <p:sldId id="274" r:id="rId28"/>
    <p:sldId id="275" r:id="rId29"/>
    <p:sldId id="276" r:id="rId30"/>
    <p:sldId id="295" r:id="rId31"/>
    <p:sldId id="298" r:id="rId32"/>
    <p:sldId id="299" r:id="rId33"/>
    <p:sldId id="300" r:id="rId34"/>
    <p:sldId id="289" r:id="rId35"/>
    <p:sldId id="278" r:id="rId36"/>
    <p:sldId id="292" r:id="rId37"/>
    <p:sldId id="296" r:id="rId38"/>
    <p:sldId id="297" r:id="rId3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88900" autoAdjust="0"/>
  </p:normalViewPr>
  <p:slideViewPr>
    <p:cSldViewPr>
      <p:cViewPr varScale="1">
        <p:scale>
          <a:sx n="70" d="100"/>
          <a:sy n="70" d="100"/>
        </p:scale>
        <p:origin x="-11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 /><Relationship Id="rId13" Type="http://schemas.openxmlformats.org/officeDocument/2006/relationships/slide" Target="slides/slide11.xml" /><Relationship Id="rId18" Type="http://schemas.openxmlformats.org/officeDocument/2006/relationships/slide" Target="slides/slide16.xml" /><Relationship Id="rId26" Type="http://schemas.openxmlformats.org/officeDocument/2006/relationships/slide" Target="slides/slide24.xml" /><Relationship Id="rId39" Type="http://schemas.openxmlformats.org/officeDocument/2006/relationships/slide" Target="slides/slide37.xml" /><Relationship Id="rId3" Type="http://schemas.openxmlformats.org/officeDocument/2006/relationships/slide" Target="slides/slide1.xml" /><Relationship Id="rId21" Type="http://schemas.openxmlformats.org/officeDocument/2006/relationships/slide" Target="slides/slide19.xml" /><Relationship Id="rId34" Type="http://schemas.openxmlformats.org/officeDocument/2006/relationships/slide" Target="slides/slide32.xml" /><Relationship Id="rId42" Type="http://schemas.openxmlformats.org/officeDocument/2006/relationships/presProps" Target="presProps.xml" /><Relationship Id="rId7" Type="http://schemas.openxmlformats.org/officeDocument/2006/relationships/slide" Target="slides/slide5.xml" /><Relationship Id="rId12" Type="http://schemas.openxmlformats.org/officeDocument/2006/relationships/slide" Target="slides/slide10.xml" /><Relationship Id="rId17" Type="http://schemas.openxmlformats.org/officeDocument/2006/relationships/slide" Target="slides/slide15.xml" /><Relationship Id="rId25" Type="http://schemas.openxmlformats.org/officeDocument/2006/relationships/slide" Target="slides/slide23.xml" /><Relationship Id="rId33" Type="http://schemas.openxmlformats.org/officeDocument/2006/relationships/slide" Target="slides/slide31.xml" /><Relationship Id="rId38" Type="http://schemas.openxmlformats.org/officeDocument/2006/relationships/slide" Target="slides/slide36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4.xml" /><Relationship Id="rId20" Type="http://schemas.openxmlformats.org/officeDocument/2006/relationships/slide" Target="slides/slide18.xml" /><Relationship Id="rId29" Type="http://schemas.openxmlformats.org/officeDocument/2006/relationships/slide" Target="slides/slide27.xml" /><Relationship Id="rId41" Type="http://schemas.openxmlformats.org/officeDocument/2006/relationships/handoutMaster" Target="handoutMasters/handoutMaster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24" Type="http://schemas.openxmlformats.org/officeDocument/2006/relationships/slide" Target="slides/slide22.xml" /><Relationship Id="rId32" Type="http://schemas.openxmlformats.org/officeDocument/2006/relationships/slide" Target="slides/slide30.xml" /><Relationship Id="rId37" Type="http://schemas.openxmlformats.org/officeDocument/2006/relationships/slide" Target="slides/slide35.xml" /><Relationship Id="rId40" Type="http://schemas.openxmlformats.org/officeDocument/2006/relationships/notesMaster" Target="notesMasters/notesMaster1.xml" /><Relationship Id="rId45" Type="http://schemas.openxmlformats.org/officeDocument/2006/relationships/tableStyles" Target="tableStyles.xml" /><Relationship Id="rId5" Type="http://schemas.openxmlformats.org/officeDocument/2006/relationships/slide" Target="slides/slide3.xml" /><Relationship Id="rId15" Type="http://schemas.openxmlformats.org/officeDocument/2006/relationships/slide" Target="slides/slide13.xml" /><Relationship Id="rId23" Type="http://schemas.openxmlformats.org/officeDocument/2006/relationships/slide" Target="slides/slide21.xml" /><Relationship Id="rId28" Type="http://schemas.openxmlformats.org/officeDocument/2006/relationships/slide" Target="slides/slide26.xml" /><Relationship Id="rId36" Type="http://schemas.openxmlformats.org/officeDocument/2006/relationships/slide" Target="slides/slide34.xml" /><Relationship Id="rId10" Type="http://schemas.openxmlformats.org/officeDocument/2006/relationships/slide" Target="slides/slide8.xml" /><Relationship Id="rId19" Type="http://schemas.openxmlformats.org/officeDocument/2006/relationships/slide" Target="slides/slide17.xml" /><Relationship Id="rId31" Type="http://schemas.openxmlformats.org/officeDocument/2006/relationships/slide" Target="slides/slide29.xml" /><Relationship Id="rId44" Type="http://schemas.openxmlformats.org/officeDocument/2006/relationships/theme" Target="theme/theme1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slide" Target="slides/slide12.xml" /><Relationship Id="rId22" Type="http://schemas.openxmlformats.org/officeDocument/2006/relationships/slide" Target="slides/slide20.xml" /><Relationship Id="rId27" Type="http://schemas.openxmlformats.org/officeDocument/2006/relationships/slide" Target="slides/slide25.xml" /><Relationship Id="rId30" Type="http://schemas.openxmlformats.org/officeDocument/2006/relationships/slide" Target="slides/slide28.xml" /><Relationship Id="rId35" Type="http://schemas.openxmlformats.org/officeDocument/2006/relationships/slide" Target="slides/slide33.xml" /><Relationship Id="rId43" Type="http://schemas.openxmlformats.org/officeDocument/2006/relationships/viewProps" Target="viewProps.xml" 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 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>
            <a:extLst>
              <a:ext uri="{FF2B5EF4-FFF2-40B4-BE49-F238E27FC236}">
                <a16:creationId xmlns:a16="http://schemas.microsoft.com/office/drawing/2014/main" id="{F93591FA-F874-46CE-B785-FCB076EDFE6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Introduction to Art</a:t>
            </a:r>
          </a:p>
        </p:txBody>
      </p:sp>
      <p:sp>
        <p:nvSpPr>
          <p:cNvPr id="144387" name="Rectangle 3">
            <a:extLst>
              <a:ext uri="{FF2B5EF4-FFF2-40B4-BE49-F238E27FC236}">
                <a16:creationId xmlns:a16="http://schemas.microsoft.com/office/drawing/2014/main" id="{DC72E82D-1E10-4DFF-85A8-C35DB3F7054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4388" name="Rectangle 4">
            <a:extLst>
              <a:ext uri="{FF2B5EF4-FFF2-40B4-BE49-F238E27FC236}">
                <a16:creationId xmlns:a16="http://schemas.microsoft.com/office/drawing/2014/main" id="{4A176500-BADC-4419-A84D-C6F9BBFD808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4389" name="Rectangle 5">
            <a:extLst>
              <a:ext uri="{FF2B5EF4-FFF2-40B4-BE49-F238E27FC236}">
                <a16:creationId xmlns:a16="http://schemas.microsoft.com/office/drawing/2014/main" id="{FD656937-9CC5-4D07-8F6E-9F89FFD584F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AEF7FE3-38CF-4749-950D-A0063E327AA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>
            <a:extLst>
              <a:ext uri="{FF2B5EF4-FFF2-40B4-BE49-F238E27FC236}">
                <a16:creationId xmlns:a16="http://schemas.microsoft.com/office/drawing/2014/main" id="{19EE2E2C-FF62-4FF4-B5A5-BD9637D9B1E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Introduction to Art</a:t>
            </a:r>
          </a:p>
        </p:txBody>
      </p:sp>
      <p:sp>
        <p:nvSpPr>
          <p:cNvPr id="121859" name="Rectangle 3">
            <a:extLst>
              <a:ext uri="{FF2B5EF4-FFF2-40B4-BE49-F238E27FC236}">
                <a16:creationId xmlns:a16="http://schemas.microsoft.com/office/drawing/2014/main" id="{538F8EEB-97E0-4552-930D-D274772DD94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0" name="Rectangle 4">
            <a:extLst>
              <a:ext uri="{FF2B5EF4-FFF2-40B4-BE49-F238E27FC236}">
                <a16:creationId xmlns:a16="http://schemas.microsoft.com/office/drawing/2014/main" id="{88B79597-949F-45B6-BF7E-925F09348DA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61" name="Rectangle 5">
            <a:extLst>
              <a:ext uri="{FF2B5EF4-FFF2-40B4-BE49-F238E27FC236}">
                <a16:creationId xmlns:a16="http://schemas.microsoft.com/office/drawing/2014/main" id="{90866B6B-74B5-41B2-8A55-F7C35256514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1862" name="Rectangle 6">
            <a:extLst>
              <a:ext uri="{FF2B5EF4-FFF2-40B4-BE49-F238E27FC236}">
                <a16:creationId xmlns:a16="http://schemas.microsoft.com/office/drawing/2014/main" id="{4B4576DC-C032-4BF9-9F7F-15051743BF9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1863" name="Rectangle 7">
            <a:extLst>
              <a:ext uri="{FF2B5EF4-FFF2-40B4-BE49-F238E27FC236}">
                <a16:creationId xmlns:a16="http://schemas.microsoft.com/office/drawing/2014/main" id="{9D444561-611D-489E-8807-287934EC8C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5291C16-B9F4-4BD2-8CCF-19CEE15A4B7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 /><Relationship Id="rId1" Type="http://schemas.openxmlformats.org/officeDocument/2006/relationships/notesMaster" Target="../notesMasters/notesMaster1.xml" 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 /><Relationship Id="rId1" Type="http://schemas.openxmlformats.org/officeDocument/2006/relationships/notesMaster" Target="../notesMasters/notesMaster1.xml" 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 /><Relationship Id="rId1" Type="http://schemas.openxmlformats.org/officeDocument/2006/relationships/notesMaster" Target="../notesMasters/notesMaster1.xml" 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 /><Relationship Id="rId1" Type="http://schemas.openxmlformats.org/officeDocument/2006/relationships/notesMaster" Target="../notesMasters/notesMaster1.xml" 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54DF0ACF-DC7F-4693-B2A9-DFE894BA264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Introduction to Art</a:t>
            </a:r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5AEF62ED-C58D-4D9E-81C2-A25141C0E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453709A8-3FF6-4F00-8271-B7358A722B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A0223659-F6AD-4B14-99C7-8530F92F967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Introduction to Art</a:t>
            </a:r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4B54C49E-D2F0-4123-8E58-13CAC80D95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A573E89A-2A31-4EE0-92EF-5E2C4DEBFD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A463FBFB-6C03-4992-B52A-ED03086FDFC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Introduction to Art</a:t>
            </a:r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F6B4CB6B-E2B7-4F76-B24C-21B11BD998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0D5F5F33-A185-4FB5-A5E1-63E5F5471C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D035BBD8-033B-41F3-8FB6-95359A40E42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Introduction to Art</a:t>
            </a:r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AC74FE01-A55F-45FC-8281-54FA1BFFEC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A8FEDC92-20A2-4A5B-823D-970F89147D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506C3D31-544C-4EDF-A204-22926CA7D6D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Introduction to Art</a:t>
            </a:r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25315B16-A73B-4DF4-B19E-7720A1E39D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424792D6-1D3E-42D3-92CA-F842BF08D5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6C2F05CC-2099-482F-A405-77549E7E883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Introduction to Art</a:t>
            </a:r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04CB1E14-CC23-4535-82F8-09B3711BB1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836FB07C-88FC-43F2-B9BA-6B8175EEB3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425084EE-6E27-41F1-B12A-D05F3DCB31C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Introduction to Art</a:t>
            </a:r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5CC3848D-87F8-4AC9-91A8-7D79E0BE86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2B17B817-BA58-4947-96A3-0B1DEA84E5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9715A4B5-394A-4234-8672-27A67E0793A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Introduction to Art</a:t>
            </a:r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2FDECD8E-D1FE-43D5-B153-34FE434245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A6C1B65F-06D7-4508-BB28-37C8379834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FA8A81CA-7915-42E3-9E7F-367B970C61F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Introduction to Art</a:t>
            </a:r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90E9ABF5-9057-4D76-AAFC-D2BDB2580C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39960A0A-5A6F-4977-AE04-711A365402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B9385E33-7567-4606-899F-CD16C5E33DC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Introduction to Art</a:t>
            </a:r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AC31EAE0-3F60-449A-98BD-CAC0CAF98A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EDBBABA7-88DB-4583-8AD7-9EC85123D7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A8E4EDB7-776E-4F2D-A0EB-EA02C289B39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Introduction to Art</a:t>
            </a:r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C3B100FF-3564-42B9-8E3B-34D48F1643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3F6D6312-E451-4AC6-8CB7-09616712A6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0EEE80D6-7E38-4615-BCFD-3DB21753E92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Introduction to Art</a:t>
            </a:r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86D31347-179E-4881-836C-849E2F53C9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BB76C554-CADE-44BA-A234-A6DB1DF237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FF4560E3-32F8-4130-91DC-2F7C6BFE0D1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Introduction to Art</a:t>
            </a:r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A8C61B0A-EE7D-48C8-8DEA-62BFA77CCA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084E4BF1-B968-4BBE-9F0A-F675C48567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This painting has become a symbol of what people mean when they talk about, “the goold old days.” It represents a Midwestern farmer and his daughter. The models were the artist’s sister and his dentist. By using formal balance, Wood gives the work a stiff, serious mood, but by switching to approximate symmetry rather than pure symmetry, he adds that nostalgic, “folksy” look.</a:t>
            </a:r>
          </a:p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1D0CF4E2-A174-43E0-81A5-09EB9BEAEAB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Introduction to Art</a:t>
            </a:r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A08FB4A4-5AE1-4850-A8EE-BF9B734FF6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95A7C9BE-1536-4611-9CD4-802E6FB099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4CA31584-F754-43B3-BCBE-E2FBADB0946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Introduction to Art</a:t>
            </a:r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10EC6D99-FC16-4CA7-896D-602E5617EB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AA0B74A6-B8B1-4932-A4DE-1A0EFAFC02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2676C51A-FFF2-4EED-850F-B9787542155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Introduction to Art</a:t>
            </a:r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1195A692-CFB7-49EA-B367-3F117A0257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175715A0-9E56-4B7E-A087-AC907DA9B4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2ECB37C7-793E-4E40-8C13-2A26A9D3957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Introduction to Art</a:t>
            </a:r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FA1D4715-0302-4075-9430-AD746DB976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C0A7C5DC-144D-4204-9471-0477DD8E59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9ED5FBCB-1CBF-4212-B053-7257CDE6216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Introduction to Art</a:t>
            </a:r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8CAAAAFB-558A-42D3-A5D0-A049F56995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F2B33A03-3BA9-452C-83D5-391E988E76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32620349-6B62-4EDB-A844-544F1669706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Introduction to Art</a:t>
            </a:r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1D8A59BA-6754-403B-92CF-C3B4E7D38F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125610E7-BB2C-48E5-94E2-44CDAA806F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62F4A522-215E-403D-8BA5-5C9E7584C6D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Introduction to Art</a:t>
            </a:r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596A2D25-3A39-4F00-BA2E-493957637F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815CE0A6-BF9F-48D9-BD2E-DE47FD1966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>
            <a:extLst>
              <a:ext uri="{FF2B5EF4-FFF2-40B4-BE49-F238E27FC236}">
                <a16:creationId xmlns:a16="http://schemas.microsoft.com/office/drawing/2014/main" id="{540D0EA7-B576-46AB-A967-ED1E839C123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>
            <a:extLst>
              <a:ext uri="{FF2B5EF4-FFF2-40B4-BE49-F238E27FC236}">
                <a16:creationId xmlns:a16="http://schemas.microsoft.com/office/drawing/2014/main" id="{4F2EF09E-6B81-477F-97B3-9602FC04BB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044" name="Header Placeholder 3">
            <a:extLst>
              <a:ext uri="{FF2B5EF4-FFF2-40B4-BE49-F238E27FC236}">
                <a16:creationId xmlns:a16="http://schemas.microsoft.com/office/drawing/2014/main" id="{58157115-6ABB-4C2C-9513-BA0F9505474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Introduction to Art</a:t>
            </a:r>
          </a:p>
        </p:txBody>
      </p:sp>
      <p:sp>
        <p:nvSpPr>
          <p:cNvPr id="87045" name="Slide Number Placeholder 4">
            <a:extLst>
              <a:ext uri="{FF2B5EF4-FFF2-40B4-BE49-F238E27FC236}">
                <a16:creationId xmlns:a16="http://schemas.microsoft.com/office/drawing/2014/main" id="{67132E4C-6EF9-40F5-B8C0-0C39C93828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29EDD88-47C3-4ECD-B277-71D00A8E57D0}" type="slidenum">
              <a:rPr lang="en-US" altLang="en-US"/>
              <a:pPr eaLnBrk="1" hangingPunct="1"/>
              <a:t>32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D1FCF3DC-BF0A-40E4-ADD4-F9C2C0C4111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Introduction to Art</a:t>
            </a:r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FF9CDFD6-6BFF-46FC-A855-B80AE0E47B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D2D9A087-CB7F-44DC-B49B-C654640962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43200" y="1752600"/>
            <a:ext cx="5486400" cy="838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2743200"/>
            <a:ext cx="5486400" cy="457200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7455CF0-1BF7-4270-9A1A-FDFD33C862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2416561-6F68-4888-9A26-0E0A42CFF6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EEF98A7-7A4B-4F62-851E-5731E0CF47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E6F93B-68C1-4B2A-B959-73146E3F22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5580966"/>
      </p:ext>
    </p:extLst>
  </p:cSld>
  <p:clrMapOvr>
    <a:masterClrMapping/>
  </p:clrMapOvr>
  <p:transition spd="med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A4CE060-8D98-4344-B818-62C1508342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7994FF6-98FC-49A0-B388-39820F7017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69EE28B-B9C9-4E66-A50B-4B22778CDB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BDFD61-F6A6-4FFA-8DA7-77C5B78882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4478350"/>
      </p:ext>
    </p:extLst>
  </p:cSld>
  <p:clrMapOvr>
    <a:masterClrMapping/>
  </p:clrMapOvr>
  <p:transition spd="med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D791FE9-EE0B-4311-A6CF-B45369DDF9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5316DD4-5266-425F-A6E0-3EA133FFC6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03DE251-02CF-4E23-81E7-682BF3E372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2E3D2-DF61-4DB4-874B-3D4982AC09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6777030"/>
      </p:ext>
    </p:extLst>
  </p:cSld>
  <p:clrMapOvr>
    <a:masterClrMapping/>
  </p:clrMapOvr>
  <p:transition spd="med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41613" y="1828800"/>
            <a:ext cx="2665412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9425" y="1828800"/>
            <a:ext cx="26670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F67710-28DA-4708-8376-82943F9BF5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96BBF1-0B09-4706-8AD2-8132C76E64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F49EF3-52D8-4D5C-B5C1-7658A19EF4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1F949A-24BB-4658-8707-B642A599B1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3296624"/>
      </p:ext>
    </p:extLst>
  </p:cSld>
  <p:clrMapOvr>
    <a:masterClrMapping/>
  </p:clrMapOvr>
  <p:transition spd="med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B05E08A-F8A9-48A0-80FB-6F6B6CE2AA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8C761B7-9542-46FB-AED3-C9DF8AB80F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8E21FB9-AFFB-40E5-80A7-19A757EBEF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BF6245-84E1-4131-A610-538C632F2C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9054228"/>
      </p:ext>
    </p:extLst>
  </p:cSld>
  <p:clrMapOvr>
    <a:masterClrMapping/>
  </p:clrMapOvr>
  <p:transition spd="med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C3895E0-131F-411D-85FF-6B9A73E9E1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511BDED-5F14-448A-A529-5737C9CCF2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37CF489-8E8A-4F7E-B440-9F4334C056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97A6C1-6FD9-49B5-8864-A15131DEBF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5173054"/>
      </p:ext>
    </p:extLst>
  </p:cSld>
  <p:clrMapOvr>
    <a:masterClrMapping/>
  </p:clrMapOvr>
  <p:transition spd="med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388979F-D289-405E-AFFE-6A4292FC01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2ADF983-7982-4EE8-88F9-8489C24E4C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E0970E9-3862-43BB-9877-106E024DDA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3005C2-44C9-4BE9-BDF0-1637BE5B65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7074262"/>
      </p:ext>
    </p:extLst>
  </p:cSld>
  <p:clrMapOvr>
    <a:masterClrMapping/>
  </p:clrMapOvr>
  <p:transition spd="med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0C2D2D-48A0-4195-9808-70994AD6F5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2965B4-D3F1-4253-AA0B-FD209D160D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44AD29-BEB1-4D97-B7F8-12363610FF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B5B302-C83F-4D63-B733-F3E5D05E37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188455"/>
      </p:ext>
    </p:extLst>
  </p:cSld>
  <p:clrMapOvr>
    <a:masterClrMapping/>
  </p:clrMapOvr>
  <p:transition spd="med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B6C00A-2B6C-4489-9922-2AAA0C0ED1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F0C711-DD34-4A82-96DD-A24C141780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B1BFFB-2EB0-4578-9ADC-EC9078246F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457BC6-9CEE-406F-A7C1-D1179ADAFF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6512148"/>
      </p:ext>
    </p:extLst>
  </p:cSld>
  <p:clrMapOvr>
    <a:masterClrMapping/>
  </p:clrMapOvr>
  <p:transition spd="med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1A4B23F-D03B-4D74-AE00-E1E801DA90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5EA4650-9243-4C6C-8D0D-7915717D8A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7CC3587-D3BC-4586-9AF1-FBB796FD39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4E2EE9-139F-4EAC-97A9-F15B7FABE8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5209742"/>
      </p:ext>
    </p:extLst>
  </p:cSld>
  <p:clrMapOvr>
    <a:masterClrMapping/>
  </p:clrMapOvr>
  <p:transition spd="med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6413" y="762000"/>
            <a:ext cx="1370012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741613" y="762000"/>
            <a:ext cx="3962400" cy="4953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7DD031-2DAB-4531-A3E1-016539667F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91F82E5-51B2-4B11-AACC-9B6DC6DFEA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F79B7E2-5200-404E-B32B-B663B329FB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A1D3A5-E929-4621-B2C1-D2FC816A72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7158383"/>
      </p:ext>
    </p:extLst>
  </p:cSld>
  <p:clrMapOvr>
    <a:masterClrMapping/>
  </p:clrMapOvr>
  <p:transition spd="med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802A08FF-ED27-4C1C-B661-BF634B24724E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457200"/>
            <a:ext cx="8397875" cy="5562600"/>
            <a:chOff x="240" y="288"/>
            <a:chExt cx="5290" cy="3504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6714BA3F-A6C1-403C-94CB-6EAFB950FF10}"/>
                </a:ext>
              </a:extLst>
            </p:cNvPr>
            <p:cNvSpPr>
              <a:spLocks noChangeArrowheads="1"/>
            </p:cNvSpPr>
            <p:nvPr/>
          </p:nvSpPr>
          <p:spPr bwMode="blackWhite">
            <a:xfrm>
              <a:off x="240" y="288"/>
              <a:ext cx="5290" cy="3504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29451889-C7E5-4A03-A134-30AED0788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" y="336"/>
              <a:ext cx="5184" cy="3408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7" name="Line 5">
              <a:extLst>
                <a:ext uri="{FF2B5EF4-FFF2-40B4-BE49-F238E27FC236}">
                  <a16:creationId xmlns:a16="http://schemas.microsoft.com/office/drawing/2014/main" id="{A7F58027-C979-4D9F-B0A2-F6B3BF0998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2256"/>
              <a:ext cx="4608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  <p:sp>
        <p:nvSpPr>
          <p:cNvPr id="103430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219200" y="838200"/>
            <a:ext cx="6781800" cy="2559050"/>
          </a:xfrm>
        </p:spPr>
        <p:txBody>
          <a:bodyPr anchorCtr="1"/>
          <a:lstStyle>
            <a:lvl1pPr algn="ctr">
              <a:defRPr sz="6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3431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187325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7FD2AF98-BEBB-4C2A-8506-746AD45076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536575" y="6248400"/>
            <a:ext cx="2054225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32D2FF6B-D0F1-452B-A105-D662E9B4BD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251200" y="6248400"/>
            <a:ext cx="2887663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CBE4D889-3188-42BE-8965-9B337F5F59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8150" y="625792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0A6D1D0-523E-4DD3-A127-0E7673E337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8696168"/>
      </p:ext>
    </p:extLst>
  </p:cSld>
  <p:clrMapOvr>
    <a:masterClrMapping/>
  </p:clrMapOvr>
  <p:transition spd="med"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F21AE5AC-C800-4F6C-800A-B2D705B2B6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D1F8AAA4-8A94-47DE-9014-3007D41E90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332B30CF-13D0-48DB-A441-BFA33290C8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EA1B2C-A0EB-47EF-919F-5E644D64D7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3899788"/>
      </p:ext>
    </p:extLst>
  </p:cSld>
  <p:clrMapOvr>
    <a:masterClrMapping/>
  </p:clrMapOvr>
  <p:transition spd="med"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D16B54C2-1F4A-4C4C-8D27-E1082FE884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AD2B8312-8FC2-4BD8-9D2F-2795661BB8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2403549C-A079-48A7-A173-CC3600B6FA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D82AAC-02D3-45D2-93BC-4FFD39BF26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3464687"/>
      </p:ext>
    </p:extLst>
  </p:cSld>
  <p:clrMapOvr>
    <a:masterClrMapping/>
  </p:clrMapOvr>
  <p:transition spd="med"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F67E859-B462-4E67-B3F1-BA22F526DD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F8BE1B0-4077-458D-973E-FAD5C603DD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FC6A269C-061C-4ACF-9951-B7DC270BFB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400649-CAA3-4323-BF24-34E5E52812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5135146"/>
      </p:ext>
    </p:extLst>
  </p:cSld>
  <p:clrMapOvr>
    <a:masterClrMapping/>
  </p:clrMapOvr>
  <p:transition spd="med"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0A8C72C8-B247-440D-B469-7829E164A1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EAD479F6-8F41-4E07-A09F-9EDDC98894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C4E280C7-EDDB-4D36-911F-77B5D7EA90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FA9122-8640-48D7-B461-1D5C58FB81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519151"/>
      </p:ext>
    </p:extLst>
  </p:cSld>
  <p:clrMapOvr>
    <a:masterClrMapping/>
  </p:clrMapOvr>
  <p:transition spd="med"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B90CA074-8623-4586-B4FC-E58C2AE2EA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59666EE1-3630-479A-842F-9DB115FD20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79B025AB-8244-4AD6-A982-7311C2E8AA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418974-096A-4402-8238-4E88EB9C08F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6128706"/>
      </p:ext>
    </p:extLst>
  </p:cSld>
  <p:clrMapOvr>
    <a:masterClrMapping/>
  </p:clrMapOvr>
  <p:transition spd="med"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A4825588-6661-4E06-B64C-A9EAEAEFAC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0C63801A-C504-4432-977C-00FE181836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DCB7A8CD-436A-444D-B257-46A2043FD8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163047-BE18-4FF0-A2FA-09C0A28EFE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2856905"/>
      </p:ext>
    </p:extLst>
  </p:cSld>
  <p:clrMapOvr>
    <a:masterClrMapping/>
  </p:clrMapOvr>
  <p:transition spd="med"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225A252-2B93-4087-9C1F-A8361156D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7E6475C7-C877-40F1-9FA7-1716054057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0AE54398-448B-40BE-B70B-00FB763C9E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42188E-3466-41F4-A72F-7D8CD4FB41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9236875"/>
      </p:ext>
    </p:extLst>
  </p:cSld>
  <p:clrMapOvr>
    <a:masterClrMapping/>
  </p:clrMapOvr>
  <p:transition spd="med"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D63B57B-87E1-4A06-85CF-DB2BEC196B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682C25D-BFA7-4432-935C-BD4B77CCFE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A48D312C-82CE-44AD-8E8C-94C3D9D91F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540E12-CD66-4CEE-AC1F-3B5FC26BF9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4385962"/>
      </p:ext>
    </p:extLst>
  </p:cSld>
  <p:clrMapOvr>
    <a:masterClrMapping/>
  </p:clrMapOvr>
  <p:transition spd="med"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F4B2655E-A660-4D4A-9B0E-36F27352E1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C41F6774-AECF-4120-BC2C-373AF758CB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FBF3B13D-4C55-4443-8D84-092ECE46FF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AA40D0-F9F1-4C02-8E7A-0EAF515D96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2082274"/>
      </p:ext>
    </p:extLst>
  </p:cSld>
  <p:clrMapOvr>
    <a:masterClrMapping/>
  </p:clrMapOvr>
  <p:transition spd="med"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8450" y="473075"/>
            <a:ext cx="2038350" cy="5394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473075"/>
            <a:ext cx="5962650" cy="5394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ADDA5A8B-4C0A-49E0-8385-23489D317A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E5CA7BA1-3B6C-4091-8659-A2CF689608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05AB0A66-0379-413D-BE7A-B02A652823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FB59EE-AF05-450C-9706-6347F5C513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7055947"/>
      </p:ext>
    </p:extLst>
  </p:cSld>
  <p:clrMapOvr>
    <a:masterClrMapping/>
  </p:clrMapOvr>
  <p:transition spd="med">
    <p:rand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533400" y="473075"/>
            <a:ext cx="8153400" cy="539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B48F3466-BB90-4969-84C8-F6E352C637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697E5728-34B3-452F-8264-7DB8379969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43C37B28-F2DC-42F2-8FB7-9716CC770E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3DAB99-4617-4933-8B16-B0AC0DF3DE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7490879"/>
      </p:ext>
    </p:extLst>
  </p:cSld>
  <p:clrMapOvr>
    <a:masterClrMapping/>
  </p:clrMapOvr>
  <p:transition spd="med">
    <p:rand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86300" y="1828800"/>
            <a:ext cx="4000500" cy="1943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86300" y="3924300"/>
            <a:ext cx="4000500" cy="1943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A311273-BC9C-47F3-B1AC-C22E8D437F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700B2AE0-8A84-4B48-BEBB-396771D67E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69B072D0-9C5E-42E8-B42A-8BC806B44E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3F9342-4DE9-426A-A55F-835D77BE56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745460"/>
      </p:ext>
    </p:extLst>
  </p:cSld>
  <p:clrMapOvr>
    <a:masterClrMapping/>
  </p:clrMapOvr>
  <p:transition spd="med">
    <p:rand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828800"/>
            <a:ext cx="4000500" cy="4038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0AF4D42-FE25-4931-B58C-E1612549DF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7B21BE8D-C0E6-46CC-B89E-86549A7213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2E09D284-3F6E-4CA0-85D7-FB32572034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6003FC-31BB-4B6D-98BE-4954C63DE1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9945571"/>
      </p:ext>
    </p:extLst>
  </p:cSld>
  <p:clrMapOvr>
    <a:masterClrMapping/>
  </p:clrMapOvr>
  <p:transition spd="med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pn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 /><Relationship Id="rId13" Type="http://schemas.openxmlformats.org/officeDocument/2006/relationships/slideLayout" Target="../slideLayouts/slideLayout24.xml" /><Relationship Id="rId3" Type="http://schemas.openxmlformats.org/officeDocument/2006/relationships/slideLayout" Target="../slideLayouts/slideLayout14.xml" /><Relationship Id="rId7" Type="http://schemas.openxmlformats.org/officeDocument/2006/relationships/slideLayout" Target="../slideLayouts/slideLayout18.xml" /><Relationship Id="rId12" Type="http://schemas.openxmlformats.org/officeDocument/2006/relationships/slideLayout" Target="../slideLayouts/slideLayout23.xml" /><Relationship Id="rId2" Type="http://schemas.openxmlformats.org/officeDocument/2006/relationships/slideLayout" Target="../slideLayouts/slideLayout13.xml" /><Relationship Id="rId1" Type="http://schemas.openxmlformats.org/officeDocument/2006/relationships/slideLayout" Target="../slideLayouts/slideLayout12.xml" /><Relationship Id="rId6" Type="http://schemas.openxmlformats.org/officeDocument/2006/relationships/slideLayout" Target="../slideLayouts/slideLayout17.xml" /><Relationship Id="rId11" Type="http://schemas.openxmlformats.org/officeDocument/2006/relationships/slideLayout" Target="../slideLayouts/slideLayout22.xml" /><Relationship Id="rId5" Type="http://schemas.openxmlformats.org/officeDocument/2006/relationships/slideLayout" Target="../slideLayouts/slideLayout16.xml" /><Relationship Id="rId15" Type="http://schemas.openxmlformats.org/officeDocument/2006/relationships/theme" Target="../theme/theme2.xml" /><Relationship Id="rId10" Type="http://schemas.openxmlformats.org/officeDocument/2006/relationships/slideLayout" Target="../slideLayouts/slideLayout21.xml" /><Relationship Id="rId4" Type="http://schemas.openxmlformats.org/officeDocument/2006/relationships/slideLayout" Target="../slideLayouts/slideLayout15.xml" /><Relationship Id="rId9" Type="http://schemas.openxmlformats.org/officeDocument/2006/relationships/slideLayout" Target="../slideLayouts/slideLayout20.xml" /><Relationship Id="rId14" Type="http://schemas.openxmlformats.org/officeDocument/2006/relationships/slideLayout" Target="../slideLayouts/slideLayout25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AF010ACF-0D22-4F3E-A3D4-1CB4CCB41B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41613" y="762000"/>
            <a:ext cx="5484812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CD3BC4C5-67CD-429E-927A-F26D901E50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741613" y="1828800"/>
            <a:ext cx="5484812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0660" name="Rectangle 4">
            <a:extLst>
              <a:ext uri="{FF2B5EF4-FFF2-40B4-BE49-F238E27FC236}">
                <a16:creationId xmlns:a16="http://schemas.microsoft.com/office/drawing/2014/main" id="{1944A17F-6648-4EE9-B260-774075C470E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5886450"/>
            <a:ext cx="1752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9551B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61" name="Rectangle 5">
            <a:extLst>
              <a:ext uri="{FF2B5EF4-FFF2-40B4-BE49-F238E27FC236}">
                <a16:creationId xmlns:a16="http://schemas.microsoft.com/office/drawing/2014/main" id="{FD736BB7-1AD9-40C1-827C-CA7BE05D1FA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5886450"/>
            <a:ext cx="2895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9551B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62" name="Rectangle 6">
            <a:extLst>
              <a:ext uri="{FF2B5EF4-FFF2-40B4-BE49-F238E27FC236}">
                <a16:creationId xmlns:a16="http://schemas.microsoft.com/office/drawing/2014/main" id="{353D9A37-3574-45A7-8FB3-97D320EB25E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77000" y="5886450"/>
            <a:ext cx="1752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79551B"/>
                </a:solidFill>
                <a:latin typeface="Palatino Linotype" panose="02040502050505030304" pitchFamily="18" charset="0"/>
              </a:defRPr>
            </a:lvl1pPr>
          </a:lstStyle>
          <a:p>
            <a:fld id="{C805A4F5-CDC8-4056-99BC-62C7F28AA4F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</p:sldLayoutIdLst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0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8" grpId="0"/>
      <p:bldP spid="70659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06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7065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06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7065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06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7065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06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7065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06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706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79551B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79551B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79551B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79551B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>
            <a:extLst>
              <a:ext uri="{FF2B5EF4-FFF2-40B4-BE49-F238E27FC236}">
                <a16:creationId xmlns:a16="http://schemas.microsoft.com/office/drawing/2014/main" id="{C8E18425-2DE4-454F-A2E7-08C35860B9C5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228600"/>
            <a:ext cx="8686800" cy="5943600"/>
            <a:chOff x="144" y="144"/>
            <a:chExt cx="5472" cy="3744"/>
          </a:xfrm>
        </p:grpSpPr>
        <p:sp>
          <p:nvSpPr>
            <p:cNvPr id="102403" name="Rectangle 3">
              <a:extLst>
                <a:ext uri="{FF2B5EF4-FFF2-40B4-BE49-F238E27FC236}">
                  <a16:creationId xmlns:a16="http://schemas.microsoft.com/office/drawing/2014/main" id="{E4CE74D9-1FE5-48C1-96B6-5EDF6A2358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144"/>
              <a:ext cx="5472" cy="3744"/>
            </a:xfrm>
            <a:prstGeom prst="rect">
              <a:avLst/>
            </a:prstGeom>
            <a:solidFill>
              <a:schemeClr val="bg1"/>
            </a:solidFill>
            <a:ln w="4445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02404" name="Rectangle 4">
              <a:extLst>
                <a:ext uri="{FF2B5EF4-FFF2-40B4-BE49-F238E27FC236}">
                  <a16:creationId xmlns:a16="http://schemas.microsoft.com/office/drawing/2014/main" id="{27682227-802A-4CB9-9B2A-C225BBDD5635}"/>
                </a:ext>
              </a:extLst>
            </p:cNvPr>
            <p:cNvSpPr>
              <a:spLocks noChangeArrowheads="1"/>
            </p:cNvSpPr>
            <p:nvPr/>
          </p:nvSpPr>
          <p:spPr bwMode="blackWhite">
            <a:xfrm>
              <a:off x="193" y="193"/>
              <a:ext cx="5373" cy="36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02405" name="Line 5">
              <a:extLst>
                <a:ext uri="{FF2B5EF4-FFF2-40B4-BE49-F238E27FC236}">
                  <a16:creationId xmlns:a16="http://schemas.microsoft.com/office/drawing/2014/main" id="{543654E0-688B-45DC-9550-179910DB99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" y="1092"/>
              <a:ext cx="5136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  <p:sp>
        <p:nvSpPr>
          <p:cNvPr id="102406" name="Rectangle 6">
            <a:extLst>
              <a:ext uri="{FF2B5EF4-FFF2-40B4-BE49-F238E27FC236}">
                <a16:creationId xmlns:a16="http://schemas.microsoft.com/office/drawing/2014/main" id="{DB5D8B41-084B-47BA-848E-9A8EE1A07F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473075"/>
            <a:ext cx="8153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407" name="Rectangle 7">
            <a:extLst>
              <a:ext uri="{FF2B5EF4-FFF2-40B4-BE49-F238E27FC236}">
                <a16:creationId xmlns:a16="http://schemas.microsoft.com/office/drawing/2014/main" id="{1DC59FD6-89DC-4439-A7C9-116D1D75FC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828800"/>
            <a:ext cx="81534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408" name="Rectangle 8">
            <a:extLst>
              <a:ext uri="{FF2B5EF4-FFF2-40B4-BE49-F238E27FC236}">
                <a16:creationId xmlns:a16="http://schemas.microsoft.com/office/drawing/2014/main" id="{5DB6EB80-1D20-477C-AB7C-F563B052871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3400" y="62484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09" name="Rectangle 9">
            <a:extLst>
              <a:ext uri="{FF2B5EF4-FFF2-40B4-BE49-F238E27FC236}">
                <a16:creationId xmlns:a16="http://schemas.microsoft.com/office/drawing/2014/main" id="{A2547D40-D7B6-4563-BFF8-419AADE32C5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385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10" name="Rectangle 10">
            <a:extLst>
              <a:ext uri="{FF2B5EF4-FFF2-40B4-BE49-F238E27FC236}">
                <a16:creationId xmlns:a16="http://schemas.microsoft.com/office/drawing/2014/main" id="{05E97035-F0DC-4F6C-8BD0-FFEFD9C5106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C45B4078-C68C-40EF-AE6B-247387AD54E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  <p:sldLayoutId id="2147483870" r:id="rId14"/>
  </p:sldLayoutIdLst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4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24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24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24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6" grpId="0"/>
      <p:bldP spid="10240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4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40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4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40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4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40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4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40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4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40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6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8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slideLayout" Target="../slideLayouts/slideLayout13.xml" /><Relationship Id="rId1" Type="http://schemas.openxmlformats.org/officeDocument/2006/relationships/video" Target="file:///C:/Users/Noel/Documents/PowerPoint%20Presentations/What%20is%20art/What%20is%20art%20video.asf" TargetMode="Externa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3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3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3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3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3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18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3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3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3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 /><Relationship Id="rId2" Type="http://schemas.openxmlformats.org/officeDocument/2006/relationships/slideLayout" Target="../slideLayouts/slideLayout24.xml" /><Relationship Id="rId1" Type="http://schemas.openxmlformats.org/officeDocument/2006/relationships/vmlDrawing" Target="../drawings/vmlDrawing1.vml" /><Relationship Id="rId5" Type="http://schemas.openxmlformats.org/officeDocument/2006/relationships/image" Target="../media/image7.png" /><Relationship Id="rId4" Type="http://schemas.openxmlformats.org/officeDocument/2006/relationships/oleObject" Target="../embeddings/oleObject1.bin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25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25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25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13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3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13.xml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 /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13.xml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 /><Relationship Id="rId2" Type="http://schemas.openxmlformats.org/officeDocument/2006/relationships/notesSlide" Target="../notesSlides/notesSlide17.xml" /><Relationship Id="rId1" Type="http://schemas.openxmlformats.org/officeDocument/2006/relationships/slideLayout" Target="../slideLayouts/slideLayout13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 /><Relationship Id="rId2" Type="http://schemas.openxmlformats.org/officeDocument/2006/relationships/slideLayout" Target="../slideLayouts/slideLayout25.xml" /><Relationship Id="rId1" Type="http://schemas.openxmlformats.org/officeDocument/2006/relationships/vmlDrawing" Target="../drawings/vmlDrawing2.vml" /><Relationship Id="rId5" Type="http://schemas.openxmlformats.org/officeDocument/2006/relationships/image" Target="../media/image12.png" /><Relationship Id="rId4" Type="http://schemas.openxmlformats.org/officeDocument/2006/relationships/oleObject" Target="../embeddings/oleObject2.bin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 /><Relationship Id="rId2" Type="http://schemas.openxmlformats.org/officeDocument/2006/relationships/notesSlide" Target="../notesSlides/notesSlide19.xml" /><Relationship Id="rId1" Type="http://schemas.openxmlformats.org/officeDocument/2006/relationships/slideLayout" Target="../slideLayouts/slideLayout13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 /><Relationship Id="rId1" Type="http://schemas.openxmlformats.org/officeDocument/2006/relationships/slideLayout" Target="../slideLayouts/slideLayout15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 /><Relationship Id="rId1" Type="http://schemas.openxmlformats.org/officeDocument/2006/relationships/slideLayout" Target="../slideLayouts/slideLayout17.xml" 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 /><Relationship Id="rId2" Type="http://schemas.openxmlformats.org/officeDocument/2006/relationships/notesSlide" Target="../notesSlides/notesSlide22.xml" /><Relationship Id="rId1" Type="http://schemas.openxmlformats.org/officeDocument/2006/relationships/slideLayout" Target="../slideLayouts/slideLayout18.xml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>
            <a:extLst>
              <a:ext uri="{FF2B5EF4-FFF2-40B4-BE49-F238E27FC236}">
                <a16:creationId xmlns:a16="http://schemas.microsoft.com/office/drawing/2014/main" id="{E443CA89-3B0C-4880-9774-82B7BB76324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Introduction to Art</a:t>
            </a:r>
          </a:p>
        </p:txBody>
      </p:sp>
    </p:spTree>
  </p:cSld>
  <p:clrMapOvr>
    <a:masterClrMapping/>
  </p:clrMapOvr>
  <p:transition spd="med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7D774400-F55E-46AF-9B93-5A798581AE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/>
              <a:t>Introduction to Art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09703E84-7DCD-4B13-8D9D-5B9ADBC76E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2209800"/>
            <a:ext cx="10058400" cy="40386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Part One: What is Art?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Part Two: Art Criticism and Aesthetic Judgment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Part Three: Aesthetic Theories </a:t>
            </a:r>
            <a:br>
              <a:rPr lang="en-US" altLang="en-US"/>
            </a:br>
            <a:endParaRPr lang="en-US" altLang="en-US"/>
          </a:p>
        </p:txBody>
      </p:sp>
    </p:spTree>
  </p:cSld>
  <p:clrMapOvr>
    <a:masterClrMapping/>
  </p:clrMapOvr>
  <p:transition spd="med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5" descr="RebeccaG_oil_hats2000">
            <a:extLst>
              <a:ext uri="{FF2B5EF4-FFF2-40B4-BE49-F238E27FC236}">
                <a16:creationId xmlns:a16="http://schemas.microsoft.com/office/drawing/2014/main" id="{2F6D49BC-1839-4205-9B22-A5B92EC0A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86000"/>
            <a:ext cx="72009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>
            <a:extLst>
              <a:ext uri="{FF2B5EF4-FFF2-40B4-BE49-F238E27FC236}">
                <a16:creationId xmlns:a16="http://schemas.microsoft.com/office/drawing/2014/main" id="{C5050934-C85D-48A7-B28E-F633F5F1F7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6000"/>
              <a:t>What Is Art?</a:t>
            </a:r>
          </a:p>
        </p:txBody>
      </p:sp>
      <p:sp>
        <p:nvSpPr>
          <p:cNvPr id="10243" name="Rectangle 5">
            <a:extLst>
              <a:ext uri="{FF2B5EF4-FFF2-40B4-BE49-F238E27FC236}">
                <a16:creationId xmlns:a16="http://schemas.microsoft.com/office/drawing/2014/main" id="{8A06E191-F590-4322-A4FF-3F50E795E5B1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1447800" y="1752600"/>
            <a:ext cx="6400800" cy="609600"/>
          </a:xfrm>
        </p:spPr>
        <p:txBody>
          <a:bodyPr/>
          <a:lstStyle/>
          <a:p>
            <a:pPr marL="0" indent="0" algn="ctr" eaLnBrk="1" hangingPunct="1">
              <a:buFont typeface="Wingdings" panose="05000000000000000000" pitchFamily="2" charset="2"/>
              <a:buNone/>
            </a:pPr>
            <a:r>
              <a:rPr lang="en-US" altLang="en-US" sz="3000"/>
              <a:t>Part One</a:t>
            </a:r>
          </a:p>
        </p:txBody>
      </p:sp>
      <p:pic>
        <p:nvPicPr>
          <p:cNvPr id="158727" name="What is art video.asf">
            <a:hlinkClick r:id="" action="ppaction://media"/>
            <a:extLst>
              <a:ext uri="{FF2B5EF4-FFF2-40B4-BE49-F238E27FC236}">
                <a16:creationId xmlns:a16="http://schemas.microsoft.com/office/drawing/2014/main" id="{67F0D617-5BBD-425A-8C34-0E6650BAC16B}"/>
              </a:ext>
            </a:extLst>
          </p:cNvPr>
          <p:cNvPicPr>
            <a:picLocks noGrp="1" noRot="1" noChangeAspect="1" noChangeArrowheads="1"/>
          </p:cNvPicPr>
          <p:nvPr>
            <p:ph idx="1"/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3600" y="2362200"/>
            <a:ext cx="5029200" cy="3429000"/>
          </a:xfrm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8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75821" fill="hold"/>
                                        <p:tgtEl>
                                          <p:spTgt spid="1587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58727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587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1587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727"/>
                  </p:tgtEl>
                </p:cond>
              </p:nextCondLst>
            </p:seq>
          </p:childTnLst>
        </p:cTn>
      </p:par>
    </p:tnLst>
    <p:bldLst>
      <p:bldP spid="10242" grpId="0"/>
      <p:bldP spid="1024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D1D5BB68-527B-473B-BD34-DE99E530E2C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473075"/>
            <a:ext cx="8153400" cy="1143000"/>
          </a:xfrm>
        </p:spPr>
        <p:txBody>
          <a:bodyPr/>
          <a:lstStyle/>
          <a:p>
            <a:pPr eaLnBrk="1" hangingPunct="1"/>
            <a:r>
              <a:rPr lang="en-US" altLang="en-US"/>
              <a:t>What are the Fine Arts?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36E5DB22-D8DE-48F7-91C9-CE8876622F9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1828800"/>
            <a:ext cx="8153400" cy="4038600"/>
          </a:xfrm>
        </p:spPr>
        <p:txBody>
          <a:bodyPr/>
          <a:lstStyle/>
          <a:p>
            <a:pPr eaLnBrk="1" hangingPunct="1"/>
            <a:r>
              <a:rPr lang="en-US" altLang="en-US"/>
              <a:t>Visual Art</a:t>
            </a:r>
          </a:p>
          <a:p>
            <a:pPr eaLnBrk="1" hangingPunct="1"/>
            <a:r>
              <a:rPr lang="en-US" altLang="en-US"/>
              <a:t>Music</a:t>
            </a:r>
          </a:p>
          <a:p>
            <a:pPr eaLnBrk="1" hangingPunct="1"/>
            <a:r>
              <a:rPr lang="en-US" altLang="en-US"/>
              <a:t>Dance</a:t>
            </a:r>
          </a:p>
          <a:p>
            <a:pPr eaLnBrk="1" hangingPunct="1"/>
            <a:r>
              <a:rPr lang="en-US" altLang="en-US"/>
              <a:t>Drama</a:t>
            </a:r>
          </a:p>
        </p:txBody>
      </p:sp>
      <p:pic>
        <p:nvPicPr>
          <p:cNvPr id="34820" name="Picture 5" descr="KatieG_oilpastel2002">
            <a:extLst>
              <a:ext uri="{FF2B5EF4-FFF2-40B4-BE49-F238E27FC236}">
                <a16:creationId xmlns:a16="http://schemas.microsoft.com/office/drawing/2014/main" id="{7CD1DB2D-E6C3-4C2C-A10D-B0D1F1DED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362200"/>
            <a:ext cx="5067300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B0D67A3F-875B-440A-A608-57B02D10C1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 is needed to make art?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4E5E54DF-D53D-4FB8-92AE-7C4C218E3E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AutoNum type="arabicPeriod"/>
            </a:pPr>
            <a:r>
              <a:rPr lang="en-US" altLang="en-US"/>
              <a:t>Good Composition</a:t>
            </a:r>
          </a:p>
          <a:p>
            <a:pPr eaLnBrk="1" hangingPunct="1">
              <a:buFontTx/>
              <a:buAutoNum type="arabicPeriod"/>
            </a:pPr>
            <a:r>
              <a:rPr lang="en-US" altLang="en-US"/>
              <a:t>Media Skill</a:t>
            </a:r>
          </a:p>
          <a:p>
            <a:pPr eaLnBrk="1" hangingPunct="1">
              <a:buFontTx/>
              <a:buAutoNum type="arabicPeriod"/>
            </a:pPr>
            <a:r>
              <a:rPr lang="en-US" altLang="en-US"/>
              <a:t>Expression</a:t>
            </a:r>
          </a:p>
        </p:txBody>
      </p:sp>
      <p:pic>
        <p:nvPicPr>
          <p:cNvPr id="35844" name="Picture 5" descr="JessicaG_wc_flowers2001">
            <a:extLst>
              <a:ext uri="{FF2B5EF4-FFF2-40B4-BE49-F238E27FC236}">
                <a16:creationId xmlns:a16="http://schemas.microsoft.com/office/drawing/2014/main" id="{9413D85F-D510-45D2-BD3A-ED725F670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590800"/>
            <a:ext cx="4243388" cy="306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28C65821-25E3-4C85-8692-86FAB7F472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 is Composition?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76A581B7-5014-4FF1-A3C4-D37A55EF26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Elements: The Tools</a:t>
            </a:r>
          </a:p>
          <a:p>
            <a:pPr lvl="1" eaLnBrk="1" hangingPunct="1"/>
            <a:r>
              <a:rPr lang="en-US" altLang="en-US"/>
              <a:t>(The cat looks very funny singing songs.)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/>
            <a:r>
              <a:rPr lang="en-US" altLang="en-US"/>
              <a:t>Principles: The Rules</a:t>
            </a:r>
          </a:p>
          <a:p>
            <a:pPr lvl="1" eaLnBrk="1" hangingPunct="1"/>
            <a:r>
              <a:rPr lang="en-US" altLang="en-US"/>
              <a:t>(Uncle Frank raises violet plants by Mary’s café.)</a:t>
            </a:r>
          </a:p>
          <a:p>
            <a:pPr lvl="1" eaLnBrk="1" hangingPunct="1"/>
            <a:endParaRPr lang="en-US" altLang="en-US"/>
          </a:p>
        </p:txBody>
      </p:sp>
    </p:spTree>
  </p:cSld>
  <p:clrMapOvr>
    <a:masterClrMapping/>
  </p:clrMapOvr>
  <p:transition spd="med"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8D1EF4DC-C8C0-4309-A592-15D9AC7F89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Elements</a:t>
            </a:r>
            <a:br>
              <a:rPr lang="en-US" altLang="en-US"/>
            </a:br>
            <a:r>
              <a:rPr lang="en-US" altLang="en-US" sz="2800"/>
              <a:t>(The Cat Looks Very Funny Singing Songs)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23680A22-479D-42B6-A368-34C5AA7507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Texture</a:t>
            </a:r>
          </a:p>
          <a:p>
            <a:pPr eaLnBrk="1" hangingPunct="1"/>
            <a:r>
              <a:rPr lang="en-US" altLang="en-US"/>
              <a:t>Color</a:t>
            </a:r>
          </a:p>
          <a:p>
            <a:pPr eaLnBrk="1" hangingPunct="1"/>
            <a:r>
              <a:rPr lang="en-US" altLang="en-US"/>
              <a:t>Line</a:t>
            </a:r>
          </a:p>
          <a:p>
            <a:pPr eaLnBrk="1" hangingPunct="1"/>
            <a:r>
              <a:rPr lang="en-US" altLang="en-US"/>
              <a:t>Value</a:t>
            </a:r>
          </a:p>
          <a:p>
            <a:pPr eaLnBrk="1" hangingPunct="1"/>
            <a:r>
              <a:rPr lang="en-US" altLang="en-US"/>
              <a:t>Form</a:t>
            </a:r>
          </a:p>
          <a:p>
            <a:pPr eaLnBrk="1" hangingPunct="1"/>
            <a:r>
              <a:rPr lang="en-US" altLang="en-US"/>
              <a:t>Shape</a:t>
            </a:r>
          </a:p>
          <a:p>
            <a:pPr eaLnBrk="1" hangingPunct="1"/>
            <a:r>
              <a:rPr lang="en-US" altLang="en-US"/>
              <a:t>Space</a:t>
            </a:r>
          </a:p>
        </p:txBody>
      </p:sp>
    </p:spTree>
  </p:cSld>
  <p:clrMapOvr>
    <a:masterClrMapping/>
  </p:clrMapOvr>
  <p:transition spd="med"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84A27A79-6191-4867-A2D5-6A1FE6DFD6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Principles</a:t>
            </a:r>
            <a:br>
              <a:rPr lang="en-US" altLang="en-US"/>
            </a:br>
            <a:r>
              <a:rPr lang="en-US" altLang="en-US" sz="2800"/>
              <a:t>(Uncle Frank Raises Violet Plants By Mary’s Café.)</a:t>
            </a:r>
            <a:endParaRPr lang="en-US" altLang="en-US"/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EF752CD2-A6C5-4D74-9ADB-FA0F418276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828800"/>
            <a:ext cx="7340600" cy="3133725"/>
          </a:xfrm>
        </p:spPr>
        <p:txBody>
          <a:bodyPr/>
          <a:lstStyle/>
          <a:p>
            <a:pPr eaLnBrk="1" hangingPunct="1"/>
            <a:r>
              <a:rPr lang="en-US" altLang="en-US" sz="2700"/>
              <a:t>Unity</a:t>
            </a:r>
          </a:p>
          <a:p>
            <a:pPr eaLnBrk="1" hangingPunct="1"/>
            <a:r>
              <a:rPr lang="en-US" altLang="en-US" sz="2700"/>
              <a:t>Focal Point (or emphasis)</a:t>
            </a:r>
          </a:p>
          <a:p>
            <a:pPr eaLnBrk="1" hangingPunct="1"/>
            <a:r>
              <a:rPr lang="en-US" altLang="en-US" sz="2700"/>
              <a:t>Repetition (or Rhythm)</a:t>
            </a:r>
          </a:p>
          <a:p>
            <a:pPr eaLnBrk="1" hangingPunct="1"/>
            <a:r>
              <a:rPr lang="en-US" altLang="en-US" sz="2700"/>
              <a:t>Variety</a:t>
            </a:r>
          </a:p>
          <a:p>
            <a:pPr eaLnBrk="1" hangingPunct="1"/>
            <a:r>
              <a:rPr lang="en-US" altLang="en-US" sz="2700"/>
              <a:t>Proportion</a:t>
            </a:r>
          </a:p>
          <a:p>
            <a:pPr eaLnBrk="1" hangingPunct="1"/>
            <a:r>
              <a:rPr lang="en-US" altLang="en-US" sz="2700"/>
              <a:t>Balance</a:t>
            </a:r>
          </a:p>
          <a:p>
            <a:pPr eaLnBrk="1" hangingPunct="1"/>
            <a:r>
              <a:rPr lang="en-US" altLang="en-US" sz="2700"/>
              <a:t>Movement</a:t>
            </a:r>
          </a:p>
          <a:p>
            <a:pPr eaLnBrk="1" hangingPunct="1"/>
            <a:r>
              <a:rPr lang="en-US" altLang="en-US" sz="2700"/>
              <a:t>Contrast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700"/>
          </a:p>
        </p:txBody>
      </p:sp>
    </p:spTree>
  </p:cSld>
  <p:clrMapOvr>
    <a:masterClrMapping/>
  </p:clrMapOvr>
  <p:transition spd="med"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5" descr="AbbyM_acrylic04">
            <a:extLst>
              <a:ext uri="{FF2B5EF4-FFF2-40B4-BE49-F238E27FC236}">
                <a16:creationId xmlns:a16="http://schemas.microsoft.com/office/drawing/2014/main" id="{258C04CF-185B-4B41-8CE8-6F5D7F208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762000"/>
            <a:ext cx="4533900" cy="493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F0CCB049-B678-40B1-BF28-77A9079D8B1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Art Criticism and Aesthetic Judgment</a:t>
            </a:r>
          </a:p>
        </p:txBody>
      </p:sp>
      <p:sp>
        <p:nvSpPr>
          <p:cNvPr id="40963" name="Rectangle 4">
            <a:extLst>
              <a:ext uri="{FF2B5EF4-FFF2-40B4-BE49-F238E27FC236}">
                <a16:creationId xmlns:a16="http://schemas.microsoft.com/office/drawing/2014/main" id="{3FA003A2-0FD1-4058-AC35-D95BB6DBA82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Part Two</a:t>
            </a:r>
          </a:p>
        </p:txBody>
      </p:sp>
    </p:spTree>
  </p:cSld>
  <p:clrMapOvr>
    <a:masterClrMapping/>
  </p:clrMapOvr>
  <p:transition spd="med"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601F6FB2-5CC3-41D9-BC53-22D6C295F6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Criticism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F0D964D6-FE22-4F97-9FCB-4D8C7A2CD0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Judging work of art using specific criteria.</a:t>
            </a:r>
          </a:p>
        </p:txBody>
      </p:sp>
    </p:spTree>
  </p:cSld>
  <p:clrMapOvr>
    <a:masterClrMapping/>
  </p:clrMapOvr>
  <p:transition spd="med"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87246B7E-05FC-4210-A78D-4089A77195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Aesthetic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B9E645C5-3EE4-45D5-A206-D27B20D1DA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study of the nature of beauty and art.</a:t>
            </a:r>
          </a:p>
        </p:txBody>
      </p:sp>
    </p:spTree>
  </p:cSld>
  <p:clrMapOvr>
    <a:masterClrMapping/>
  </p:clrMapOvr>
  <p:transition spd="med"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D7B33FF9-CA9C-4EA0-AF25-1713A01C49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How do you know if an artwork is good?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3BBC4706-3803-47A4-BC91-B09AE17982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Use the 4 steps in art criticism.	</a:t>
            </a:r>
          </a:p>
          <a:p>
            <a:pPr lvl="1" eaLnBrk="1" hangingPunct="1"/>
            <a:r>
              <a:rPr lang="en-US" altLang="en-US"/>
              <a:t>Description</a:t>
            </a:r>
          </a:p>
          <a:p>
            <a:pPr lvl="1" eaLnBrk="1" hangingPunct="1"/>
            <a:r>
              <a:rPr lang="en-US" altLang="en-US"/>
              <a:t>Analysis</a:t>
            </a:r>
          </a:p>
          <a:p>
            <a:pPr lvl="1" eaLnBrk="1" hangingPunct="1"/>
            <a:r>
              <a:rPr lang="en-US" altLang="en-US"/>
              <a:t>Interpretation</a:t>
            </a:r>
          </a:p>
          <a:p>
            <a:pPr lvl="1" eaLnBrk="1" hangingPunct="1"/>
            <a:r>
              <a:rPr lang="en-US" altLang="en-US"/>
              <a:t>Evaluation</a:t>
            </a:r>
          </a:p>
          <a:p>
            <a:pPr lvl="1" eaLnBrk="1" hangingPunct="1"/>
            <a:endParaRPr lang="en-US" altLang="en-US"/>
          </a:p>
        </p:txBody>
      </p:sp>
    </p:spTree>
  </p:cSld>
  <p:clrMapOvr>
    <a:masterClrMapping/>
  </p:clrMapOvr>
  <p:transition spd="med"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E693C1BB-E134-4899-9E07-4860CEE76E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1534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While viewing artwork ask yourself….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34C9602E-52F8-4825-AC22-BB7682D7F1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8305800" cy="2725738"/>
          </a:xfrm>
        </p:spPr>
        <p:txBody>
          <a:bodyPr/>
          <a:lstStyle/>
          <a:p>
            <a:pPr eaLnBrk="1" hangingPunct="1">
              <a:buFontTx/>
              <a:buAutoNum type="arabicPeriod"/>
            </a:pPr>
            <a:r>
              <a:rPr lang="en-US" altLang="en-US"/>
              <a:t>What do I see? </a:t>
            </a:r>
            <a:r>
              <a:rPr lang="en-US" altLang="en-US" b="1">
                <a:solidFill>
                  <a:schemeClr val="accent2"/>
                </a:solidFill>
              </a:rPr>
              <a:t>(Description)</a:t>
            </a:r>
          </a:p>
          <a:p>
            <a:pPr eaLnBrk="1" hangingPunct="1">
              <a:buFontTx/>
              <a:buAutoNum type="arabicPeriod"/>
            </a:pPr>
            <a:r>
              <a:rPr lang="en-US" altLang="en-US"/>
              <a:t>How is the work organized? </a:t>
            </a:r>
            <a:r>
              <a:rPr lang="en-US" altLang="en-US" b="1">
                <a:solidFill>
                  <a:schemeClr val="accent2"/>
                </a:solidFill>
              </a:rPr>
              <a:t>(Analysis)</a:t>
            </a:r>
          </a:p>
          <a:p>
            <a:pPr eaLnBrk="1" hangingPunct="1">
              <a:buFontTx/>
              <a:buAutoNum type="arabicPeriod"/>
            </a:pPr>
            <a:r>
              <a:rPr lang="en-US" altLang="en-US"/>
              <a:t>What is the artist saying?  </a:t>
            </a:r>
            <a:r>
              <a:rPr lang="en-US" altLang="en-US" b="1">
                <a:solidFill>
                  <a:schemeClr val="accent2"/>
                </a:solidFill>
              </a:rPr>
              <a:t>(Interpretation)</a:t>
            </a:r>
          </a:p>
          <a:p>
            <a:pPr eaLnBrk="1" hangingPunct="1">
              <a:buFontTx/>
              <a:buAutoNum type="arabicPeriod"/>
            </a:pPr>
            <a:r>
              <a:rPr lang="en-US" altLang="en-US"/>
              <a:t>In this a successful work of art? </a:t>
            </a:r>
            <a:r>
              <a:rPr lang="en-US" altLang="en-US" b="1">
                <a:solidFill>
                  <a:schemeClr val="accent2"/>
                </a:solidFill>
              </a:rPr>
              <a:t>(Judgment)</a:t>
            </a:r>
          </a:p>
        </p:txBody>
      </p:sp>
    </p:spTree>
  </p:cSld>
  <p:clrMapOvr>
    <a:masterClrMapping/>
  </p:clrMapOvr>
  <p:transition spd="med"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>
            <a:extLst>
              <a:ext uri="{FF2B5EF4-FFF2-40B4-BE49-F238E27FC236}">
                <a16:creationId xmlns:a16="http://schemas.microsoft.com/office/drawing/2014/main" id="{4429BFD5-4194-44C7-969A-85DA1287C9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153400" cy="1143000"/>
          </a:xfrm>
        </p:spPr>
        <p:txBody>
          <a:bodyPr/>
          <a:lstStyle/>
          <a:p>
            <a:pPr eaLnBrk="1" hangingPunct="1"/>
            <a:r>
              <a:rPr lang="en-US" altLang="en-US"/>
              <a:t>1.)  Description   </a:t>
            </a:r>
            <a:r>
              <a:rPr lang="en-US" altLang="en-US">
                <a:solidFill>
                  <a:srgbClr val="FFFF00"/>
                </a:solidFill>
              </a:rPr>
              <a:t>(What do I See?)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213E59CD-C846-4D07-BF23-E019A52A6F1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76400"/>
            <a:ext cx="4000500" cy="4038600"/>
          </a:xfrm>
        </p:spPr>
        <p:txBody>
          <a:bodyPr/>
          <a:lstStyle/>
          <a:p>
            <a:pPr eaLnBrk="1" hangingPunct="1"/>
            <a:r>
              <a:rPr lang="en-US" altLang="en-US" sz="2700"/>
              <a:t>Make a list of all the things you see in the work.</a:t>
            </a:r>
          </a:p>
          <a:p>
            <a:pPr eaLnBrk="1" hangingPunct="1"/>
            <a:r>
              <a:rPr lang="en-US" altLang="en-US" sz="2700"/>
              <a:t>You must  be objective, list only the facts.</a:t>
            </a:r>
          </a:p>
          <a:p>
            <a:pPr eaLnBrk="1" hangingPunct="1"/>
            <a:r>
              <a:rPr lang="en-US" altLang="en-US" sz="2700"/>
              <a:t>Include the size of the work and medium used. (Find in credit line)</a:t>
            </a:r>
          </a:p>
        </p:txBody>
      </p:sp>
      <p:graphicFrame>
        <p:nvGraphicFramePr>
          <p:cNvPr id="1026" name="Object 9">
            <a:extLst>
              <a:ext uri="{FF2B5EF4-FFF2-40B4-BE49-F238E27FC236}">
                <a16:creationId xmlns:a16="http://schemas.microsoft.com/office/drawing/2014/main" id="{51C17DCD-2655-4064-8BAC-E190558827E4}"/>
              </a:ext>
            </a:extLst>
          </p:cNvPr>
          <p:cNvGraphicFramePr>
            <a:graphicFrameLocks noGrp="1" noChangeAspect="1"/>
          </p:cNvGraphicFramePr>
          <p:nvPr>
            <p:ph sz="quarter" idx="2"/>
          </p:nvPr>
        </p:nvGraphicFramePr>
        <p:xfrm>
          <a:off x="5513388" y="1371600"/>
          <a:ext cx="2868612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Image" r:id="rId4" imgW="0" imgH="0" progId="Photoshop.Image.7">
                  <p:embed/>
                </p:oleObj>
              </mc:Choice>
              <mc:Fallback>
                <p:oleObj name="Image" r:id="rId4" imgW="0" imgH="0" progId="Photoshop.Image.7">
                  <p:embed/>
                  <p:pic>
                    <p:nvPicPr>
                      <p:cNvPr id="1026" name="Object 9">
                        <a:extLst>
                          <a:ext uri="{FF2B5EF4-FFF2-40B4-BE49-F238E27FC236}">
                            <a16:creationId xmlns:a16="http://schemas.microsoft.com/office/drawing/2014/main" id="{51C17DCD-2655-4064-8BAC-E190558827E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3388" y="1371600"/>
                        <a:ext cx="2868612" cy="342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Text Box 32">
            <a:extLst>
              <a:ext uri="{FF2B5EF4-FFF2-40B4-BE49-F238E27FC236}">
                <a16:creationId xmlns:a16="http://schemas.microsoft.com/office/drawing/2014/main" id="{7F78BB08-5660-4E57-9EED-90B13BF6E9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4876800"/>
            <a:ext cx="3429000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i="1"/>
              <a:t>American Gothic,</a:t>
            </a:r>
            <a:r>
              <a:rPr lang="en-US" altLang="en-US"/>
              <a:t> 1930; Oil on beaverboard; 74.3 x 62.4 cm; Friends of American Art Collection, 1930.934</a:t>
            </a:r>
          </a:p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</p:spTree>
  </p:cSld>
  <p:clrMapOvr>
    <a:masterClrMapping/>
  </p:clrMapOvr>
  <p:transition spd="med"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B413BE05-0E75-44C8-8822-107C6B6CDC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2.) Analysis </a:t>
            </a:r>
            <a:r>
              <a:rPr lang="en-US" altLang="en-US" sz="4000">
                <a:solidFill>
                  <a:srgbClr val="FFFF00"/>
                </a:solidFill>
              </a:rPr>
              <a:t>(How is the work 	organized?)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FBD51356-7598-4065-9F5D-37EC5EB91E0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700"/>
              <a:t>You are still collecting facts, however, attention is paid to the elements and principles.</a:t>
            </a:r>
          </a:p>
          <a:p>
            <a:pPr eaLnBrk="1" hangingPunct="1"/>
            <a:r>
              <a:rPr lang="en-US" altLang="en-US" sz="2700"/>
              <a:t>You discover how the work is organized.</a:t>
            </a:r>
          </a:p>
        </p:txBody>
      </p:sp>
      <p:pic>
        <p:nvPicPr>
          <p:cNvPr id="46084" name="Picture 8" descr="wood_lg">
            <a:extLst>
              <a:ext uri="{FF2B5EF4-FFF2-40B4-BE49-F238E27FC236}">
                <a16:creationId xmlns:a16="http://schemas.microsoft.com/office/drawing/2014/main" id="{4F783B80-A7B3-44F1-88BD-3DD6B682D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295400"/>
            <a:ext cx="389255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903BACFB-23ED-4151-8EA5-5E199B49B1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3.) Interpretation</a:t>
            </a:r>
            <a:br>
              <a:rPr lang="en-US" altLang="en-US" sz="4000"/>
            </a:br>
            <a:r>
              <a:rPr lang="en-US" altLang="en-US" sz="4000">
                <a:solidFill>
                  <a:srgbClr val="FFFF00"/>
                </a:solidFill>
              </a:rPr>
              <a:t>(What is the artist saying?)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BA833F9B-DBF8-4FBD-B7F1-8B5397F6334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en-US" altLang="en-US" sz="2700"/>
          </a:p>
          <a:p>
            <a:pPr eaLnBrk="1" hangingPunct="1"/>
            <a:r>
              <a:rPr lang="en-US" altLang="en-US" sz="2700"/>
              <a:t>You will explain or tell the meaning or mood of the work. It is in this step that you can make guesses.</a:t>
            </a:r>
          </a:p>
        </p:txBody>
      </p:sp>
      <p:pic>
        <p:nvPicPr>
          <p:cNvPr id="47108" name="Picture 7" descr="wood_lg">
            <a:extLst>
              <a:ext uri="{FF2B5EF4-FFF2-40B4-BE49-F238E27FC236}">
                <a16:creationId xmlns:a16="http://schemas.microsoft.com/office/drawing/2014/main" id="{971782CD-FC70-4B61-B373-DACF37C0E1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600200"/>
            <a:ext cx="3573463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8E1B78E8-ADA6-4A79-846A-F219E4F6AB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4.) Judgment</a:t>
            </a:r>
            <a:br>
              <a:rPr lang="en-US" altLang="en-US" sz="4000"/>
            </a:br>
            <a:r>
              <a:rPr lang="en-US" altLang="en-US" sz="4000">
                <a:solidFill>
                  <a:srgbClr val="FFFF00"/>
                </a:solidFill>
              </a:rPr>
              <a:t>(Is this a successful work of art?)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EFB61069-236A-45B4-9AF2-65991C0DF2E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en-US" altLang="en-US" sz="2700"/>
          </a:p>
          <a:p>
            <a:pPr eaLnBrk="1" hangingPunct="1"/>
            <a:r>
              <a:rPr lang="en-US" altLang="en-US" sz="2700"/>
              <a:t>You determine the degree of artistic merit.</a:t>
            </a:r>
          </a:p>
          <a:p>
            <a:pPr eaLnBrk="1" hangingPunct="1"/>
            <a:r>
              <a:rPr lang="en-US" altLang="en-US" sz="2700"/>
              <a:t>This is the time to give your opinions.</a:t>
            </a:r>
          </a:p>
          <a:p>
            <a:pPr eaLnBrk="1" hangingPunct="1"/>
            <a:endParaRPr lang="en-US" altLang="en-US" sz="2700"/>
          </a:p>
          <a:p>
            <a:pPr eaLnBrk="1" hangingPunct="1"/>
            <a:endParaRPr lang="en-US" altLang="en-US" sz="2700"/>
          </a:p>
        </p:txBody>
      </p:sp>
      <p:pic>
        <p:nvPicPr>
          <p:cNvPr id="48132" name="Picture 8" descr="wood_lg">
            <a:extLst>
              <a:ext uri="{FF2B5EF4-FFF2-40B4-BE49-F238E27FC236}">
                <a16:creationId xmlns:a16="http://schemas.microsoft.com/office/drawing/2014/main" id="{C2262DD5-5ADC-4C0C-934F-B7292E516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600200"/>
            <a:ext cx="3573463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C8F359CC-9026-4383-9694-6781766B28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Judging Your Own Work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7F56C039-C227-4D8A-974C-D64C880712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700"/>
              <a:t>Art criticism will help you analyze your own works of art.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700"/>
              <a:t>The four steps of art criticism will help you be as honest and unbiased as possible.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700"/>
              <a:t>The analysis step may be the most useful. It will help you perceive how you have organized the elements using the principles of design.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700"/>
              <a:t>When you apply all four of the steps of art criticism to your work, you should find out why your work either needs improvement or is a success.</a:t>
            </a:r>
          </a:p>
        </p:txBody>
      </p:sp>
    </p:spTree>
  </p:cSld>
  <p:clrMapOvr>
    <a:masterClrMapping/>
  </p:clrMapOvr>
  <p:transition spd="med"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10" descr="Shonda05">
            <a:extLst>
              <a:ext uri="{FF2B5EF4-FFF2-40B4-BE49-F238E27FC236}">
                <a16:creationId xmlns:a16="http://schemas.microsoft.com/office/drawing/2014/main" id="{13724C5B-4CDA-4433-A926-1634750327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5" y="2187575"/>
            <a:ext cx="6619875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4">
            <a:extLst>
              <a:ext uri="{FF2B5EF4-FFF2-40B4-BE49-F238E27FC236}">
                <a16:creationId xmlns:a16="http://schemas.microsoft.com/office/drawing/2014/main" id="{B61F31C8-24F1-4ECE-9032-50B3B122207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Aesthetic Theories</a:t>
            </a:r>
          </a:p>
        </p:txBody>
      </p:sp>
      <p:sp>
        <p:nvSpPr>
          <p:cNvPr id="51203" name="Rectangle 5">
            <a:extLst>
              <a:ext uri="{FF2B5EF4-FFF2-40B4-BE49-F238E27FC236}">
                <a16:creationId xmlns:a16="http://schemas.microsoft.com/office/drawing/2014/main" id="{2256D4A1-A963-42EB-BA49-207C80E75AD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Part Three</a:t>
            </a:r>
          </a:p>
        </p:txBody>
      </p:sp>
    </p:spTree>
  </p:cSld>
  <p:clrMapOvr>
    <a:masterClrMapping/>
  </p:clrMapOvr>
  <p:transition spd="med">
    <p:rand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8403F5DE-BC2E-4731-99DF-7CB2F48405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FF00"/>
                </a:solidFill>
              </a:rPr>
              <a:t>Aesthetic Theories.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DBDFBCD2-08E4-4343-BDA5-52EEB28222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chief goal of aesthetics is to answer the question “What is successful art?” In their search for an answer, aestheticians have put forth </a:t>
            </a:r>
            <a:r>
              <a:rPr lang="en-US" altLang="en-US" u="sng">
                <a:solidFill>
                  <a:srgbClr val="FFFF00"/>
                </a:solidFill>
              </a:rPr>
              <a:t>different</a:t>
            </a:r>
            <a:r>
              <a:rPr lang="en-US" altLang="en-US">
                <a:solidFill>
                  <a:srgbClr val="FFFF00"/>
                </a:solidFill>
              </a:rPr>
              <a:t> </a:t>
            </a:r>
            <a:r>
              <a:rPr lang="en-US" altLang="en-US" u="sng">
                <a:solidFill>
                  <a:srgbClr val="FFFF00"/>
                </a:solidFill>
              </a:rPr>
              <a:t>views</a:t>
            </a:r>
            <a:r>
              <a:rPr lang="en-US" altLang="en-US"/>
              <a:t> on what is important in a work of art. These ideas, or schools of thought, </a:t>
            </a:r>
            <a:r>
              <a:rPr lang="en-US" altLang="en-US" u="sng">
                <a:solidFill>
                  <a:srgbClr val="FFFF00"/>
                </a:solidFill>
              </a:rPr>
              <a:t>on what to look for in works of art</a:t>
            </a:r>
            <a:r>
              <a:rPr lang="en-US" altLang="en-US"/>
              <a:t> are called aesthetic theories.</a:t>
            </a:r>
          </a:p>
        </p:txBody>
      </p:sp>
    </p:spTree>
  </p:cSld>
  <p:clrMapOvr>
    <a:masterClrMapping/>
  </p:clrMapOvr>
  <p:transition spd="med"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76454324-80A1-4F20-A4C4-D25B596C38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Aesthetic Theories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4EDD93FE-2C48-4BC1-8070-87ED67A5E5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FF00"/>
                </a:solidFill>
              </a:rPr>
              <a:t>Imitationalism</a:t>
            </a:r>
          </a:p>
          <a:p>
            <a:pPr eaLnBrk="1" hangingPunct="1"/>
            <a:r>
              <a:rPr lang="en-US" altLang="en-US">
                <a:solidFill>
                  <a:srgbClr val="FFFF00"/>
                </a:solidFill>
              </a:rPr>
              <a:t>Formalism</a:t>
            </a:r>
          </a:p>
          <a:p>
            <a:pPr eaLnBrk="1" hangingPunct="1"/>
            <a:r>
              <a:rPr lang="en-US" altLang="en-US">
                <a:solidFill>
                  <a:srgbClr val="FFFF00"/>
                </a:solidFill>
              </a:rPr>
              <a:t>Emotionalism</a:t>
            </a:r>
          </a:p>
        </p:txBody>
      </p:sp>
      <p:pic>
        <p:nvPicPr>
          <p:cNvPr id="53252" name="Picture 5" descr="KaryG2">
            <a:extLst>
              <a:ext uri="{FF2B5EF4-FFF2-40B4-BE49-F238E27FC236}">
                <a16:creationId xmlns:a16="http://schemas.microsoft.com/office/drawing/2014/main" id="{C529B8BA-AD2C-4313-AADF-B96C24286D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286000"/>
            <a:ext cx="4191000" cy="313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rand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370E42E7-EABC-464B-A477-4839E1BB7D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FF00"/>
                </a:solidFill>
              </a:rPr>
              <a:t>Imitationalism</a:t>
            </a:r>
            <a:r>
              <a:rPr lang="en-US" altLang="en-US"/>
              <a:t>: Literal Qualities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4C59047D-FF7B-42B0-AC66-3F84D8CB26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153400" cy="40386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endParaRPr lang="en-US" altLang="en-US" sz="3200"/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/>
              <a:t>Focuses on realistic presentation of subjects matter.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</p:txBody>
      </p:sp>
      <p:pic>
        <p:nvPicPr>
          <p:cNvPr id="54276" name="Picture 5" descr="CariC_charcoal04">
            <a:extLst>
              <a:ext uri="{FF2B5EF4-FFF2-40B4-BE49-F238E27FC236}">
                <a16:creationId xmlns:a16="http://schemas.microsoft.com/office/drawing/2014/main" id="{36A82D0A-FDA7-48D4-B381-B029CF7F6F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590800"/>
            <a:ext cx="4533900" cy="319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rand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>
            <a:extLst>
              <a:ext uri="{FF2B5EF4-FFF2-40B4-BE49-F238E27FC236}">
                <a16:creationId xmlns:a16="http://schemas.microsoft.com/office/drawing/2014/main" id="{C411F3F9-2048-4833-9D09-2941DA9D96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300" u="sng">
                <a:solidFill>
                  <a:srgbClr val="FFFF00"/>
                </a:solidFill>
              </a:rPr>
              <a:t>Formalism</a:t>
            </a:r>
            <a:r>
              <a:rPr lang="en-US" altLang="en-US" sz="4300"/>
              <a:t>: Design Qualities</a:t>
            </a:r>
          </a:p>
        </p:txBody>
      </p:sp>
      <p:sp>
        <p:nvSpPr>
          <p:cNvPr id="2052" name="Rectangle 3">
            <a:extLst>
              <a:ext uri="{FF2B5EF4-FFF2-40B4-BE49-F238E27FC236}">
                <a16:creationId xmlns:a16="http://schemas.microsoft.com/office/drawing/2014/main" id="{8DFCAD6A-AA9D-4278-BD45-13985EA8838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905000"/>
            <a:ext cx="4876800" cy="4038600"/>
          </a:xfrm>
        </p:spPr>
        <p:txBody>
          <a:bodyPr/>
          <a:lstStyle/>
          <a:p>
            <a:pPr lvl="1" eaLnBrk="1" hangingPunct="1"/>
            <a:endParaRPr lang="en-US" altLang="en-US" sz="2200"/>
          </a:p>
          <a:p>
            <a:pPr lvl="1" eaLnBrk="1" hangingPunct="1"/>
            <a:r>
              <a:rPr lang="en-US" altLang="en-US" sz="2800"/>
              <a:t>Places emphasis on the design qualities, the arrangement of the elements of art using the principles of design.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800"/>
          </a:p>
        </p:txBody>
      </p:sp>
      <p:graphicFrame>
        <p:nvGraphicFramePr>
          <p:cNvPr id="2050" name="Object 4">
            <a:extLst>
              <a:ext uri="{FF2B5EF4-FFF2-40B4-BE49-F238E27FC236}">
                <a16:creationId xmlns:a16="http://schemas.microsoft.com/office/drawing/2014/main" id="{F5AAE072-91B1-4331-B3BE-0A7362A105DE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5367338" y="1828800"/>
          <a:ext cx="2638425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Image" r:id="rId4" imgW="0" imgH="0" progId="Photoshop.Image.7">
                  <p:embed/>
                </p:oleObj>
              </mc:Choice>
              <mc:Fallback>
                <p:oleObj name="Image" r:id="rId4" imgW="0" imgH="0" progId="Photoshop.Image.7">
                  <p:embed/>
                  <p:pic>
                    <p:nvPicPr>
                      <p:cNvPr id="2050" name="Object 4">
                        <a:extLst>
                          <a:ext uri="{FF2B5EF4-FFF2-40B4-BE49-F238E27FC236}">
                            <a16:creationId xmlns:a16="http://schemas.microsoft.com/office/drawing/2014/main" id="{F5AAE072-91B1-4331-B3BE-0A7362A105D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7338" y="1828800"/>
                        <a:ext cx="2638425" cy="403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E7FD029A-7513-4A77-952F-A389CB8809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153400" cy="1143000"/>
          </a:xfrm>
        </p:spPr>
        <p:txBody>
          <a:bodyPr/>
          <a:lstStyle/>
          <a:p>
            <a:pPr eaLnBrk="1" hangingPunct="1"/>
            <a:r>
              <a:rPr lang="en-US" altLang="en-US" sz="4300" u="sng">
                <a:solidFill>
                  <a:srgbClr val="FFFF00"/>
                </a:solidFill>
              </a:rPr>
              <a:t>Emotionalism</a:t>
            </a:r>
            <a:r>
              <a:rPr lang="en-US" altLang="en-US" sz="4300"/>
              <a:t>: Expressive Qualities</a:t>
            </a:r>
          </a:p>
        </p:txBody>
      </p:sp>
      <p:pic>
        <p:nvPicPr>
          <p:cNvPr id="55299" name="Picture 5" descr="Carissa_oil05">
            <a:extLst>
              <a:ext uri="{FF2B5EF4-FFF2-40B4-BE49-F238E27FC236}">
                <a16:creationId xmlns:a16="http://schemas.microsoft.com/office/drawing/2014/main" id="{2BFBDBA9-C52E-4805-97E2-88C41B35E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057400"/>
            <a:ext cx="3467100" cy="341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0" name="Text Box 6">
            <a:extLst>
              <a:ext uri="{FF2B5EF4-FFF2-40B4-BE49-F238E27FC236}">
                <a16:creationId xmlns:a16="http://schemas.microsoft.com/office/drawing/2014/main" id="{2FDF9425-7EA6-40A4-A5B7-FCF56B92BF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590800"/>
            <a:ext cx="3810000" cy="233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1" eaLnBrk="1" hangingPunct="1"/>
            <a:r>
              <a:rPr lang="en-US" altLang="en-US" sz="2400"/>
              <a:t>Requires a strong communication of feelings, moods, or ideas from the work to the viewer.</a:t>
            </a:r>
          </a:p>
          <a:p>
            <a:pPr eaLnBrk="1" hangingPunct="1"/>
            <a:endParaRPr lang="en-US" altLang="en-US" sz="2400"/>
          </a:p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</p:spTree>
  </p:cSld>
  <p:clrMapOvr>
    <a:masterClrMapping/>
  </p:clrMapOvr>
  <p:transition spd="med"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3">
            <a:extLst>
              <a:ext uri="{FF2B5EF4-FFF2-40B4-BE49-F238E27FC236}">
                <a16:creationId xmlns:a16="http://schemas.microsoft.com/office/drawing/2014/main" id="{B680E87E-F6E5-4B77-8F32-37AC05B7E52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AutoNum type="arabicPeriod"/>
            </a:pPr>
            <a:r>
              <a:rPr lang="en-US" altLang="en-US" sz="2700"/>
              <a:t>Good Composition 	</a:t>
            </a:r>
          </a:p>
          <a:p>
            <a:pPr eaLnBrk="1" hangingPunct="1">
              <a:buFontTx/>
              <a:buAutoNum type="arabicPeriod"/>
            </a:pPr>
            <a:r>
              <a:rPr lang="en-US" altLang="en-US" sz="2700"/>
              <a:t>Media Skill 		</a:t>
            </a:r>
          </a:p>
          <a:p>
            <a:pPr eaLnBrk="1" hangingPunct="1">
              <a:buFontTx/>
              <a:buAutoNum type="arabicPeriod"/>
            </a:pPr>
            <a:r>
              <a:rPr lang="en-US" altLang="en-US" sz="2700"/>
              <a:t>Expression 			</a:t>
            </a:r>
          </a:p>
        </p:txBody>
      </p:sp>
      <p:sp>
        <p:nvSpPr>
          <p:cNvPr id="56323" name="Rectangle 5">
            <a:extLst>
              <a:ext uri="{FF2B5EF4-FFF2-40B4-BE49-F238E27FC236}">
                <a16:creationId xmlns:a16="http://schemas.microsoft.com/office/drawing/2014/main" id="{1052AE45-C01B-4EC5-B31E-A2B83478983E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514350" indent="-514350" eaLnBrk="1" hangingPunct="1"/>
            <a:r>
              <a:rPr lang="en-US" altLang="en-US" sz="2700"/>
              <a:t>Formalism</a:t>
            </a:r>
          </a:p>
          <a:p>
            <a:pPr marL="514350" indent="-514350" eaLnBrk="1" hangingPunct="1"/>
            <a:r>
              <a:rPr lang="en-US" altLang="en-US" sz="2700"/>
              <a:t>Imitationalism</a:t>
            </a:r>
          </a:p>
          <a:p>
            <a:pPr marL="514350" indent="-514350" eaLnBrk="1" hangingPunct="1"/>
            <a:r>
              <a:rPr lang="en-US" altLang="en-US" sz="2700"/>
              <a:t>Emotionalism</a:t>
            </a:r>
          </a:p>
          <a:p>
            <a:pPr marL="514350" indent="-514350" eaLnBrk="1" hangingPunct="1"/>
            <a:endParaRPr lang="en-US" altLang="en-US" sz="2700"/>
          </a:p>
        </p:txBody>
      </p:sp>
      <p:sp>
        <p:nvSpPr>
          <p:cNvPr id="56324" name="Text Box 6">
            <a:extLst>
              <a:ext uri="{FF2B5EF4-FFF2-40B4-BE49-F238E27FC236}">
                <a16:creationId xmlns:a16="http://schemas.microsoft.com/office/drawing/2014/main" id="{415CF02F-94CD-4650-BF3D-DEFB9921E8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609600"/>
            <a:ext cx="3810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>
                <a:solidFill>
                  <a:schemeClr val="tx2"/>
                </a:solidFill>
              </a:rPr>
              <a:t>What is needed to make art?</a:t>
            </a:r>
          </a:p>
        </p:txBody>
      </p:sp>
      <p:sp>
        <p:nvSpPr>
          <p:cNvPr id="56325" name="Text Box 9">
            <a:extLst>
              <a:ext uri="{FF2B5EF4-FFF2-40B4-BE49-F238E27FC236}">
                <a16:creationId xmlns:a16="http://schemas.microsoft.com/office/drawing/2014/main" id="{352C4EDC-A303-4264-BD88-16A75D1CD3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609600"/>
            <a:ext cx="3505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Aesthetic Theories</a:t>
            </a:r>
          </a:p>
        </p:txBody>
      </p:sp>
      <p:sp>
        <p:nvSpPr>
          <p:cNvPr id="56326" name="Text Box 10">
            <a:extLst>
              <a:ext uri="{FF2B5EF4-FFF2-40B4-BE49-F238E27FC236}">
                <a16:creationId xmlns:a16="http://schemas.microsoft.com/office/drawing/2014/main" id="{03037AF5-DFA6-47C6-B9BA-72F860276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953000"/>
            <a:ext cx="7010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b="1">
                <a:solidFill>
                  <a:srgbClr val="FFFF00"/>
                </a:solidFill>
              </a:rPr>
              <a:t>Do you see the connection?</a:t>
            </a:r>
          </a:p>
        </p:txBody>
      </p:sp>
    </p:spTree>
  </p:cSld>
  <p:clrMapOvr>
    <a:masterClrMapping/>
  </p:clrMapOvr>
  <p:transition spd="med">
    <p:rand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>
            <a:extLst>
              <a:ext uri="{FF2B5EF4-FFF2-40B4-BE49-F238E27FC236}">
                <a16:creationId xmlns:a16="http://schemas.microsoft.com/office/drawing/2014/main" id="{7D7AE808-6DF8-4F09-A1A8-244C94DF2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 Ways to establish CONTRAST</a:t>
            </a:r>
          </a:p>
        </p:txBody>
      </p:sp>
      <p:sp>
        <p:nvSpPr>
          <p:cNvPr id="57347" name="TextBox 2">
            <a:extLst>
              <a:ext uri="{FF2B5EF4-FFF2-40B4-BE49-F238E27FC236}">
                <a16:creationId xmlns:a16="http://schemas.microsoft.com/office/drawing/2014/main" id="{C1E9DF39-30D2-4389-A62C-E09284E2AC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981200"/>
            <a:ext cx="40386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Times New Roman" panose="02020603050405020304" pitchFamily="18" charset="0"/>
              <a:buAutoNum type="arabicPeriod"/>
            </a:pPr>
            <a:r>
              <a:rPr lang="en-US" altLang="en-US" sz="2400"/>
              <a:t>Large vs. small</a:t>
            </a:r>
          </a:p>
          <a:p>
            <a:pPr eaLnBrk="1" hangingPunct="1">
              <a:buFont typeface="Times New Roman" panose="02020603050405020304" pitchFamily="18" charset="0"/>
              <a:buAutoNum type="arabicPeriod"/>
            </a:pPr>
            <a:r>
              <a:rPr lang="en-US" altLang="en-US" sz="2400"/>
              <a:t>Warm vs. cool</a:t>
            </a:r>
          </a:p>
          <a:p>
            <a:pPr eaLnBrk="1" hangingPunct="1">
              <a:buFont typeface="Times New Roman" panose="02020603050405020304" pitchFamily="18" charset="0"/>
              <a:buAutoNum type="arabicPeriod"/>
            </a:pPr>
            <a:r>
              <a:rPr lang="en-US" altLang="en-US" sz="2400"/>
              <a:t>Textured vs. smooth</a:t>
            </a:r>
          </a:p>
          <a:p>
            <a:pPr eaLnBrk="1" hangingPunct="1">
              <a:buFont typeface="Times New Roman" panose="02020603050405020304" pitchFamily="18" charset="0"/>
              <a:buAutoNum type="arabicPeriod"/>
            </a:pPr>
            <a:r>
              <a:rPr lang="en-US" altLang="en-US" sz="2400"/>
              <a:t>Geometric vs. organic</a:t>
            </a:r>
          </a:p>
          <a:p>
            <a:pPr eaLnBrk="1" hangingPunct="1">
              <a:buFont typeface="Times New Roman" panose="02020603050405020304" pitchFamily="18" charset="0"/>
              <a:buAutoNum type="arabicPeriod"/>
            </a:pPr>
            <a:r>
              <a:rPr lang="en-US" altLang="en-US" sz="2400"/>
              <a:t>Hard edges vs. soft edges</a:t>
            </a:r>
          </a:p>
          <a:p>
            <a:pPr eaLnBrk="1" hangingPunct="1">
              <a:buFont typeface="Times New Roman" panose="02020603050405020304" pitchFamily="18" charset="0"/>
              <a:buAutoNum type="arabicPeriod"/>
            </a:pPr>
            <a:r>
              <a:rPr lang="en-US" altLang="en-US" sz="2400"/>
              <a:t>Pattern vs. no pattern</a:t>
            </a:r>
          </a:p>
          <a:p>
            <a:pPr eaLnBrk="1" hangingPunct="1">
              <a:buFont typeface="Times New Roman" panose="02020603050405020304" pitchFamily="18" charset="0"/>
              <a:buAutoNum type="arabicPeriod"/>
            </a:pPr>
            <a:r>
              <a:rPr lang="en-US" altLang="en-US" sz="2400"/>
              <a:t>Complementary colors</a:t>
            </a:r>
          </a:p>
          <a:p>
            <a:pPr eaLnBrk="1" hangingPunct="1">
              <a:buFont typeface="Times New Roman" panose="02020603050405020304" pitchFamily="18" charset="0"/>
              <a:buAutoNum type="arabicPeriod"/>
            </a:pPr>
            <a:r>
              <a:rPr lang="en-US" altLang="en-US" sz="2400"/>
              <a:t>Dark vs. light</a:t>
            </a:r>
            <a:endParaRPr lang="en-US" altLang="en-US" sz="2000"/>
          </a:p>
        </p:txBody>
      </p:sp>
    </p:spTree>
  </p:cSld>
  <p:clrMapOvr>
    <a:masterClrMapping/>
  </p:clrMapOvr>
  <p:transition spd="med">
    <p:rand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>
            <a:extLst>
              <a:ext uri="{FF2B5EF4-FFF2-40B4-BE49-F238E27FC236}">
                <a16:creationId xmlns:a16="http://schemas.microsoft.com/office/drawing/2014/main" id="{FE30BABA-856C-482D-B075-514EFABE3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Ways to establish UNITY</a:t>
            </a:r>
          </a:p>
        </p:txBody>
      </p:sp>
      <p:sp>
        <p:nvSpPr>
          <p:cNvPr id="58371" name="TextBox 2">
            <a:extLst>
              <a:ext uri="{FF2B5EF4-FFF2-40B4-BE49-F238E27FC236}">
                <a16:creationId xmlns:a16="http://schemas.microsoft.com/office/drawing/2014/main" id="{E08B2EEA-292F-4982-BF74-4891C9774E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981200"/>
            <a:ext cx="70866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Times New Roman" panose="02020603050405020304" pitchFamily="18" charset="0"/>
              <a:buAutoNum type="arabicPeriod"/>
            </a:pPr>
            <a:r>
              <a:rPr lang="en-US" altLang="en-US" sz="2400"/>
              <a:t>Proximity – cluster objects closer together.</a:t>
            </a:r>
          </a:p>
          <a:p>
            <a:pPr eaLnBrk="1" hangingPunct="1">
              <a:buFont typeface="Times New Roman" panose="02020603050405020304" pitchFamily="18" charset="0"/>
              <a:buAutoNum type="arabicPeriod"/>
            </a:pPr>
            <a:r>
              <a:rPr lang="en-US" altLang="en-US" sz="2400"/>
              <a:t>Overlapping</a:t>
            </a:r>
          </a:p>
          <a:p>
            <a:pPr eaLnBrk="1" hangingPunct="1">
              <a:buFont typeface="Times New Roman" panose="02020603050405020304" pitchFamily="18" charset="0"/>
              <a:buAutoNum type="arabicPeriod"/>
            </a:pPr>
            <a:r>
              <a:rPr lang="en-US" altLang="en-US" sz="2400"/>
              <a:t>Repetition of an element style (any of the elements or brush stroke style)</a:t>
            </a:r>
          </a:p>
          <a:p>
            <a:pPr eaLnBrk="1" hangingPunct="1">
              <a:buFont typeface="Times New Roman" panose="02020603050405020304" pitchFamily="18" charset="0"/>
              <a:buAutoNum type="arabicPeriod"/>
            </a:pPr>
            <a:r>
              <a:rPr lang="en-US" altLang="en-US" sz="2400"/>
              <a:t>Line up with an edge or contour</a:t>
            </a:r>
          </a:p>
          <a:p>
            <a:pPr eaLnBrk="1" hangingPunct="1">
              <a:buFont typeface="Times New Roman" panose="02020603050405020304" pitchFamily="18" charset="0"/>
              <a:buAutoNum type="arabicPeriod"/>
            </a:pPr>
            <a:r>
              <a:rPr lang="en-US" altLang="en-US" sz="2400"/>
              <a:t>Developing and using a consistent style (same as # 3)</a:t>
            </a:r>
          </a:p>
          <a:p>
            <a:pPr eaLnBrk="1" hangingPunct="1">
              <a:buFont typeface="Times New Roman" panose="02020603050405020304" pitchFamily="18" charset="0"/>
              <a:buAutoNum type="arabicPeriod"/>
            </a:pPr>
            <a:r>
              <a:rPr lang="en-US" altLang="en-US" sz="2400"/>
              <a:t>Feeling of space receding</a:t>
            </a:r>
          </a:p>
        </p:txBody>
      </p:sp>
    </p:spTree>
  </p:cSld>
  <p:clrMapOvr>
    <a:masterClrMapping/>
  </p:clrMapOvr>
  <p:transition spd="med">
    <p:rand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>
            <a:extLst>
              <a:ext uri="{FF2B5EF4-FFF2-40B4-BE49-F238E27FC236}">
                <a16:creationId xmlns:a16="http://schemas.microsoft.com/office/drawing/2014/main" id="{B2858172-C08A-4524-84A7-9A4B5B250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5 Basic Rules of Space</a:t>
            </a:r>
            <a:br>
              <a:rPr lang="en-US" altLang="en-US"/>
            </a:br>
            <a:r>
              <a:rPr lang="en-US" altLang="en-US" sz="2400"/>
              <a:t>Creating</a:t>
            </a:r>
            <a:r>
              <a:rPr lang="en-US" altLang="en-US" sz="2800"/>
              <a:t> Depth</a:t>
            </a:r>
            <a:endParaRPr lang="en-US" altLang="en-US"/>
          </a:p>
        </p:txBody>
      </p:sp>
      <p:sp>
        <p:nvSpPr>
          <p:cNvPr id="59395" name="TextBox 2">
            <a:extLst>
              <a:ext uri="{FF2B5EF4-FFF2-40B4-BE49-F238E27FC236}">
                <a16:creationId xmlns:a16="http://schemas.microsoft.com/office/drawing/2014/main" id="{444927B1-31D7-4CB9-B767-E970A2C58D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981200"/>
            <a:ext cx="7086600" cy="390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Times New Roman" panose="02020603050405020304" pitchFamily="18" charset="0"/>
              <a:buAutoNum type="arabicPeriod"/>
            </a:pPr>
            <a:r>
              <a:rPr lang="en-US" altLang="en-US" sz="2000" b="1"/>
              <a:t>Overlapping</a:t>
            </a:r>
          </a:p>
          <a:p>
            <a:pPr eaLnBrk="1" hangingPunct="1">
              <a:buFont typeface="Times New Roman" panose="02020603050405020304" pitchFamily="18" charset="0"/>
              <a:buAutoNum type="arabicPeriod"/>
            </a:pPr>
            <a:r>
              <a:rPr lang="en-US" altLang="en-US" sz="2000" b="1"/>
              <a:t>Position</a:t>
            </a:r>
          </a:p>
          <a:p>
            <a:pPr eaLnBrk="1" hangingPunct="1"/>
            <a:r>
              <a:rPr lang="en-US" altLang="en-US" sz="2000"/>
              <a:t>		Objects rise on the picture plane</a:t>
            </a:r>
          </a:p>
          <a:p>
            <a:pPr eaLnBrk="1" hangingPunct="1">
              <a:buFontTx/>
              <a:buAutoNum type="arabicPeriod" startAt="3"/>
            </a:pPr>
            <a:r>
              <a:rPr lang="en-US" altLang="en-US" sz="2000" b="1"/>
              <a:t>Size</a:t>
            </a:r>
          </a:p>
          <a:p>
            <a:pPr lvl="1" eaLnBrk="1" hangingPunct="1"/>
            <a:r>
              <a:rPr lang="en-US" altLang="en-US" sz="2000" b="1"/>
              <a:t>	</a:t>
            </a:r>
            <a:r>
              <a:rPr lang="en-US" altLang="en-US" sz="2000"/>
              <a:t>Objects gets smaller as they rise on the picture plane</a:t>
            </a:r>
          </a:p>
          <a:p>
            <a:pPr eaLnBrk="1" hangingPunct="1">
              <a:buFontTx/>
              <a:buAutoNum type="arabicPeriod" startAt="4"/>
            </a:pPr>
            <a:r>
              <a:rPr lang="en-US" altLang="en-US" sz="2000" b="1"/>
              <a:t>Converging Lines (Linear Perspective)</a:t>
            </a:r>
          </a:p>
          <a:p>
            <a:pPr lvl="1" eaLnBrk="1" hangingPunct="1"/>
            <a:r>
              <a:rPr lang="en-US" altLang="en-US" sz="2000" b="1"/>
              <a:t>	</a:t>
            </a:r>
            <a:r>
              <a:rPr lang="en-US" altLang="en-US" sz="2000"/>
              <a:t>Converging lines meet at the vanishing point on the horizon line</a:t>
            </a:r>
          </a:p>
          <a:p>
            <a:pPr eaLnBrk="1" hangingPunct="1">
              <a:buFontTx/>
              <a:buAutoNum type="arabicPeriod" startAt="5"/>
            </a:pPr>
            <a:r>
              <a:rPr lang="en-US" altLang="en-US" sz="2000" b="1"/>
              <a:t>Aerial Perspective</a:t>
            </a:r>
          </a:p>
          <a:p>
            <a:pPr lvl="1" eaLnBrk="1" hangingPunct="1"/>
            <a:r>
              <a:rPr lang="en-US" altLang="en-US" sz="2000" b="1"/>
              <a:t>	Atmospheric effects on color, value and detail</a:t>
            </a:r>
            <a:endParaRPr lang="en-US" altLang="en-US" sz="2000"/>
          </a:p>
          <a:p>
            <a:pPr eaLnBrk="1" hangingPunct="1">
              <a:buFont typeface="Times New Roman" panose="02020603050405020304" pitchFamily="18" charset="0"/>
              <a:buAutoNum type="arabicPeriod"/>
            </a:pPr>
            <a:endParaRPr lang="en-US" altLang="en-US" sz="2400" b="1"/>
          </a:p>
          <a:p>
            <a:pPr eaLnBrk="1" hangingPunct="1">
              <a:buFont typeface="Times New Roman" panose="02020603050405020304" pitchFamily="18" charset="0"/>
              <a:buAutoNum type="arabicPeriod"/>
            </a:pPr>
            <a:endParaRPr lang="en-US" altLang="en-US" sz="2400" b="1"/>
          </a:p>
        </p:txBody>
      </p:sp>
    </p:spTree>
  </p:cSld>
  <p:clrMapOvr>
    <a:masterClrMapping/>
  </p:clrMapOvr>
  <p:transition spd="med">
    <p:rand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E3A6430C-284D-4AF1-A3B5-89395B32BB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Review Questions:</a:t>
            </a:r>
          </a:p>
        </p:txBody>
      </p:sp>
      <p:sp>
        <p:nvSpPr>
          <p:cNvPr id="60419" name="Rectangle 5">
            <a:extLst>
              <a:ext uri="{FF2B5EF4-FFF2-40B4-BE49-F238E27FC236}">
                <a16:creationId xmlns:a16="http://schemas.microsoft.com/office/drawing/2014/main" id="{324B549C-7264-4709-AF72-A54CDBA35C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90550" indent="-590550" eaLnBrk="1" hangingPunct="1">
              <a:lnSpc>
                <a:spcPct val="80000"/>
              </a:lnSpc>
              <a:buFontTx/>
              <a:buAutoNum type="arabicParenR"/>
            </a:pPr>
            <a:r>
              <a:rPr lang="en-US" altLang="en-US" sz="2400"/>
              <a:t>What are the fine arts? </a:t>
            </a:r>
          </a:p>
          <a:p>
            <a:pPr marL="590550" indent="-590550" eaLnBrk="1" hangingPunct="1">
              <a:lnSpc>
                <a:spcPct val="80000"/>
              </a:lnSpc>
              <a:buFontTx/>
              <a:buAutoNum type="arabicParenR"/>
            </a:pPr>
            <a:r>
              <a:rPr lang="en-US" altLang="en-US" sz="2400"/>
              <a:t>What is needed to make art?</a:t>
            </a:r>
          </a:p>
          <a:p>
            <a:pPr marL="590550" indent="-590550" eaLnBrk="1" hangingPunct="1">
              <a:lnSpc>
                <a:spcPct val="80000"/>
              </a:lnSpc>
              <a:buFontTx/>
              <a:buAutoNum type="arabicParenR"/>
            </a:pPr>
            <a:r>
              <a:rPr lang="en-US" altLang="en-US" sz="2400"/>
              <a:t>What is the sentence for the elements?</a:t>
            </a:r>
          </a:p>
          <a:p>
            <a:pPr marL="590550" indent="-590550" eaLnBrk="1" hangingPunct="1">
              <a:lnSpc>
                <a:spcPct val="80000"/>
              </a:lnSpc>
              <a:buFontTx/>
              <a:buAutoNum type="arabicParenR"/>
            </a:pPr>
            <a:r>
              <a:rPr lang="en-US" altLang="en-US" sz="2400"/>
              <a:t>What is the sentence for the principles?</a:t>
            </a:r>
          </a:p>
          <a:p>
            <a:pPr marL="590550" indent="-590550" eaLnBrk="1" hangingPunct="1">
              <a:lnSpc>
                <a:spcPct val="80000"/>
              </a:lnSpc>
              <a:buFontTx/>
              <a:buAutoNum type="arabicParenR"/>
            </a:pPr>
            <a:r>
              <a:rPr lang="en-US" altLang="en-US" sz="2400"/>
              <a:t>Lists the elements.</a:t>
            </a:r>
          </a:p>
          <a:p>
            <a:pPr marL="590550" indent="-590550" eaLnBrk="1" hangingPunct="1">
              <a:lnSpc>
                <a:spcPct val="80000"/>
              </a:lnSpc>
              <a:buFontTx/>
              <a:buAutoNum type="arabicParenR"/>
            </a:pPr>
            <a:r>
              <a:rPr lang="en-US" altLang="en-US" sz="2400"/>
              <a:t>Lists the principles.</a:t>
            </a:r>
          </a:p>
          <a:p>
            <a:pPr marL="590550" indent="-590550" eaLnBrk="1" hangingPunct="1">
              <a:lnSpc>
                <a:spcPct val="80000"/>
              </a:lnSpc>
              <a:buFontTx/>
              <a:buAutoNum type="arabicParenR"/>
            </a:pPr>
            <a:r>
              <a:rPr lang="en-US" altLang="en-US" sz="2400"/>
              <a:t>What are the four steps in art criticism? Explain each.</a:t>
            </a:r>
          </a:p>
          <a:p>
            <a:pPr marL="590550" indent="-590550" eaLnBrk="1" hangingPunct="1">
              <a:lnSpc>
                <a:spcPct val="80000"/>
              </a:lnSpc>
              <a:buFontTx/>
              <a:buAutoNum type="arabicParenR"/>
            </a:pPr>
            <a:r>
              <a:rPr lang="en-US" altLang="en-US" sz="2400"/>
              <a:t>What are the three aesthetic theories? Explain each.</a:t>
            </a:r>
          </a:p>
          <a:p>
            <a:pPr marL="590550" indent="-590550" eaLnBrk="1" hangingPunct="1">
              <a:lnSpc>
                <a:spcPct val="80000"/>
              </a:lnSpc>
              <a:buFontTx/>
              <a:buAutoNum type="arabicParenR"/>
            </a:pPr>
            <a:r>
              <a:rPr lang="en-US" altLang="en-US" sz="2400"/>
              <a:t>Name at least 4 of the 8 ways to establish </a:t>
            </a:r>
            <a:r>
              <a:rPr lang="en-US" altLang="en-US" sz="2400" b="1" u="sng"/>
              <a:t>contrast.</a:t>
            </a:r>
          </a:p>
          <a:p>
            <a:pPr marL="590550" indent="-590550" eaLnBrk="1" hangingPunct="1">
              <a:lnSpc>
                <a:spcPct val="80000"/>
              </a:lnSpc>
              <a:buFontTx/>
              <a:buAutoNum type="arabicParenR"/>
            </a:pPr>
            <a:r>
              <a:rPr lang="en-US" altLang="en-US" sz="2400"/>
              <a:t>Name at least 4 of the 6 ways to establish </a:t>
            </a:r>
            <a:r>
              <a:rPr lang="en-US" altLang="en-US" sz="2400" b="1" u="sng"/>
              <a:t>unity.</a:t>
            </a:r>
            <a:endParaRPr lang="en-US" altLang="en-US" sz="2400"/>
          </a:p>
          <a:p>
            <a:pPr marL="590550" indent="-590550" eaLnBrk="1" hangingPunct="1">
              <a:lnSpc>
                <a:spcPct val="80000"/>
              </a:lnSpc>
              <a:buFontTx/>
              <a:buAutoNum type="arabicParenR"/>
            </a:pPr>
            <a:endParaRPr lang="en-US" altLang="en-US" sz="2700"/>
          </a:p>
        </p:txBody>
      </p:sp>
    </p:spTree>
  </p:cSld>
  <p:clrMapOvr>
    <a:masterClrMapping/>
  </p:clrMapOvr>
  <p:transition spd="med">
    <p:rand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4" descr="Ashton05">
            <a:extLst>
              <a:ext uri="{FF2B5EF4-FFF2-40B4-BE49-F238E27FC236}">
                <a16:creationId xmlns:a16="http://schemas.microsoft.com/office/drawing/2014/main" id="{099AAFCF-F031-4241-9FB6-0E79F9013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914400"/>
            <a:ext cx="5562600" cy="465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rand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0DFA0-EE97-4642-B8C7-9032C13EF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7772400" cy="13620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Unity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20619D-6B7E-4D4C-8CFB-AA6ECF542C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752600"/>
            <a:ext cx="7497763" cy="4754563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/>
              <a:t>6 ways to establish Unity</a:t>
            </a:r>
          </a:p>
          <a:p>
            <a:pPr marL="457200" indent="-457200" eaLnBrk="1" hangingPunct="1">
              <a:buFont typeface="Wingdings" panose="05000000000000000000" pitchFamily="2" charset="2"/>
              <a:buAutoNum type="arabicPeriod"/>
              <a:defRPr/>
            </a:pPr>
            <a:r>
              <a:rPr lang="en-US" sz="2400" dirty="0"/>
              <a:t>Proximity</a:t>
            </a:r>
          </a:p>
          <a:p>
            <a:pPr marL="914400" lvl="1" indent="-457200" eaLnBrk="1" hangingPunct="1">
              <a:buFont typeface="Wingdings" panose="05000000000000000000" pitchFamily="2" charset="2"/>
              <a:buAutoNum type="arabicPeriod"/>
              <a:defRPr/>
            </a:pPr>
            <a:r>
              <a:rPr lang="en-US" sz="2000" dirty="0"/>
              <a:t>Cluster objects closer together</a:t>
            </a:r>
          </a:p>
          <a:p>
            <a:pPr marL="457200" indent="-457200" eaLnBrk="1" hangingPunct="1">
              <a:buFont typeface="Wingdings" panose="05000000000000000000" pitchFamily="2" charset="2"/>
              <a:buAutoNum type="arabicPeriod"/>
              <a:defRPr/>
            </a:pPr>
            <a:r>
              <a:rPr lang="en-US" sz="2400" dirty="0"/>
              <a:t> Overlapping</a:t>
            </a:r>
          </a:p>
          <a:p>
            <a:pPr marL="457200" indent="-457200" eaLnBrk="1" hangingPunct="1">
              <a:buFont typeface="Wingdings" panose="05000000000000000000" pitchFamily="2" charset="2"/>
              <a:buAutoNum type="arabicPeriod"/>
              <a:defRPr/>
            </a:pPr>
            <a:r>
              <a:rPr lang="en-US" sz="2400" dirty="0"/>
              <a:t>Repetition of an element / style</a:t>
            </a:r>
          </a:p>
          <a:p>
            <a:pPr marL="914400" lvl="1" indent="-457200" eaLnBrk="1" hangingPunct="1">
              <a:buFont typeface="Wingdings" panose="05000000000000000000" pitchFamily="2" charset="2"/>
              <a:buAutoNum type="arabicPeriod"/>
              <a:defRPr/>
            </a:pPr>
            <a:r>
              <a:rPr lang="en-US" sz="2000" dirty="0"/>
              <a:t>Color, shape, line, texture, form…</a:t>
            </a:r>
          </a:p>
          <a:p>
            <a:pPr marL="914400" lvl="1" indent="-457200" eaLnBrk="1" hangingPunct="1">
              <a:buFont typeface="Wingdings" panose="05000000000000000000" pitchFamily="2" charset="2"/>
              <a:buAutoNum type="arabicPeriod"/>
              <a:defRPr/>
            </a:pPr>
            <a:r>
              <a:rPr lang="en-US" sz="2000" dirty="0"/>
              <a:t>Brushstrokes… (What makes your work special)</a:t>
            </a:r>
          </a:p>
          <a:p>
            <a:pPr marL="457200" indent="-457200" eaLnBrk="1" hangingPunct="1">
              <a:buFont typeface="Wingdings" panose="05000000000000000000" pitchFamily="2" charset="2"/>
              <a:buAutoNum type="arabicPeriod"/>
              <a:defRPr/>
            </a:pPr>
            <a:r>
              <a:rPr lang="en-US" sz="2400" dirty="0"/>
              <a:t>Line up with an edge or contour</a:t>
            </a:r>
          </a:p>
          <a:p>
            <a:pPr marL="457200" indent="-457200" eaLnBrk="1" hangingPunct="1">
              <a:buFont typeface="Wingdings" panose="05000000000000000000" pitchFamily="2" charset="2"/>
              <a:buAutoNum type="arabicPeriod"/>
              <a:defRPr/>
            </a:pPr>
            <a:r>
              <a:rPr lang="en-US" sz="2400" dirty="0"/>
              <a:t>Developing and using a consistent style</a:t>
            </a:r>
          </a:p>
          <a:p>
            <a:pPr marL="457200" indent="-457200" eaLnBrk="1" hangingPunct="1">
              <a:buFont typeface="Wingdings" panose="05000000000000000000" pitchFamily="2" charset="2"/>
              <a:buAutoNum type="arabicPeriod"/>
              <a:defRPr/>
            </a:pPr>
            <a:r>
              <a:rPr lang="en-US" sz="2400" dirty="0"/>
              <a:t>Feeling of space receding</a:t>
            </a:r>
          </a:p>
          <a:p>
            <a:pPr marL="914400" lvl="1" indent="-457200" eaLnBrk="1" hangingPunct="1">
              <a:buFont typeface="Wingdings" panose="05000000000000000000" pitchFamily="2" charset="2"/>
              <a:buAutoNum type="arabicPeriod"/>
              <a:defRPr/>
            </a:pPr>
            <a:endParaRPr lang="en-US" dirty="0"/>
          </a:p>
          <a:p>
            <a:pPr marL="914400" lvl="1" indent="-457200" eaLnBrk="1" hangingPunct="1">
              <a:buFont typeface="Wingdings" panose="05000000000000000000" pitchFamily="2" charset="2"/>
              <a:buAutoNum type="arabicPeriod"/>
              <a:defRPr/>
            </a:pPr>
            <a:endParaRPr lang="en-US" dirty="0"/>
          </a:p>
        </p:txBody>
      </p:sp>
    </p:spTree>
  </p:cSld>
  <p:clrMapOvr>
    <a:masterClrMapping/>
  </p:clrMapOvr>
  <p:transition spd="med">
    <p:rand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C0163-D535-44CC-A51E-BE4DF78F8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7772400" cy="13620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Contrast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CD28A7-12CB-4DA8-A8B6-EB9D2C89A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114800"/>
            <a:ext cx="7772400" cy="1500188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/>
              <a:t>8 ways to establish Contrast</a:t>
            </a:r>
          </a:p>
          <a:p>
            <a:pPr marL="457200" indent="-457200" eaLnBrk="1" hangingPunct="1">
              <a:buFont typeface="Wingdings" panose="05000000000000000000" pitchFamily="2" charset="2"/>
              <a:buAutoNum type="arabicPeriod"/>
              <a:defRPr/>
            </a:pPr>
            <a:r>
              <a:rPr lang="en-US" sz="2400" dirty="0"/>
              <a:t>Large vs. small</a:t>
            </a:r>
          </a:p>
          <a:p>
            <a:pPr marL="457200" indent="-457200" eaLnBrk="1" hangingPunct="1">
              <a:buFont typeface="Wingdings" panose="05000000000000000000" pitchFamily="2" charset="2"/>
              <a:buAutoNum type="arabicPeriod"/>
              <a:defRPr/>
            </a:pPr>
            <a:r>
              <a:rPr lang="en-US" sz="2400" dirty="0"/>
              <a:t>Warm Vs. cool colors</a:t>
            </a:r>
          </a:p>
          <a:p>
            <a:pPr marL="457200" indent="-457200" eaLnBrk="1" hangingPunct="1">
              <a:buFont typeface="Wingdings" panose="05000000000000000000" pitchFamily="2" charset="2"/>
              <a:buAutoNum type="arabicPeriod"/>
              <a:defRPr/>
            </a:pPr>
            <a:r>
              <a:rPr lang="en-US" sz="2400" dirty="0"/>
              <a:t>Textured </a:t>
            </a:r>
            <a:r>
              <a:rPr lang="en-US" sz="2400" dirty="0" err="1"/>
              <a:t>vs</a:t>
            </a:r>
            <a:r>
              <a:rPr lang="en-US" sz="2400" dirty="0"/>
              <a:t> non textured</a:t>
            </a:r>
          </a:p>
          <a:p>
            <a:pPr marL="457200" indent="-457200" eaLnBrk="1" hangingPunct="1">
              <a:buFont typeface="Wingdings" panose="05000000000000000000" pitchFamily="2" charset="2"/>
              <a:buAutoNum type="arabicPeriod"/>
              <a:defRPr/>
            </a:pPr>
            <a:r>
              <a:rPr lang="en-US" sz="2400" dirty="0"/>
              <a:t>Geometric vs. organic</a:t>
            </a:r>
          </a:p>
          <a:p>
            <a:pPr marL="457200" indent="-457200" eaLnBrk="1" hangingPunct="1">
              <a:buFont typeface="Wingdings" panose="05000000000000000000" pitchFamily="2" charset="2"/>
              <a:buAutoNum type="arabicPeriod"/>
              <a:defRPr/>
            </a:pPr>
            <a:r>
              <a:rPr lang="en-US" sz="2400" dirty="0"/>
              <a:t>Hard edges vs. soft edges</a:t>
            </a:r>
          </a:p>
          <a:p>
            <a:pPr marL="457200" indent="-457200" eaLnBrk="1" hangingPunct="1">
              <a:buFont typeface="Wingdings" panose="05000000000000000000" pitchFamily="2" charset="2"/>
              <a:buAutoNum type="arabicPeriod"/>
              <a:defRPr/>
            </a:pPr>
            <a:r>
              <a:rPr lang="en-US" sz="2400" dirty="0"/>
              <a:t>Pattern vs. non pattern</a:t>
            </a:r>
          </a:p>
          <a:p>
            <a:pPr marL="457200" indent="-457200" eaLnBrk="1" hangingPunct="1">
              <a:buFont typeface="Wingdings" panose="05000000000000000000" pitchFamily="2" charset="2"/>
              <a:buAutoNum type="arabicPeriod"/>
              <a:defRPr/>
            </a:pPr>
            <a:r>
              <a:rPr lang="en-US" sz="2400" dirty="0"/>
              <a:t>Complementary colors</a:t>
            </a:r>
          </a:p>
          <a:p>
            <a:pPr marL="457200" indent="-457200" eaLnBrk="1" hangingPunct="1">
              <a:buFont typeface="Wingdings" panose="05000000000000000000" pitchFamily="2" charset="2"/>
              <a:buAutoNum type="arabicPeriod"/>
              <a:defRPr/>
            </a:pPr>
            <a:r>
              <a:rPr lang="en-US" sz="2400" dirty="0"/>
              <a:t>Dark vs. light value</a:t>
            </a:r>
          </a:p>
          <a:p>
            <a:pPr marL="457200" indent="-457200" eaLnBrk="1" hangingPunct="1">
              <a:buFont typeface="Wingdings" panose="05000000000000000000" pitchFamily="2" charset="2"/>
              <a:buAutoNum type="arabicPeriod"/>
              <a:defRPr/>
            </a:pPr>
            <a:endParaRPr lang="en-US" dirty="0"/>
          </a:p>
        </p:txBody>
      </p:sp>
    </p:spTree>
  </p:cSld>
  <p:clrMapOvr>
    <a:masterClrMapping/>
  </p:clrMapOvr>
  <p:transition spd="med">
    <p:rand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8614A-4D58-43C2-BA2C-7D535BD87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64515" name="Text Placeholder 2">
            <a:extLst>
              <a:ext uri="{FF2B5EF4-FFF2-40B4-BE49-F238E27FC236}">
                <a16:creationId xmlns:a16="http://schemas.microsoft.com/office/drawing/2014/main" id="{EB1C030B-5DA9-41AD-86A0-E37CD02B0F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  <p:transition spd="med">
    <p:random/>
  </p:transition>
</p:sld>
</file>

<file path=ppt/theme/theme1.xml><?xml version="1.0" encoding="utf-8"?>
<a:theme xmlns:a="http://schemas.openxmlformats.org/drawingml/2006/main" name="Corinthian columns design template">
  <a:themeElements>
    <a:clrScheme name="Corinthian columns design template 11">
      <a:dk1>
        <a:srgbClr val="3E3E5C"/>
      </a:dk1>
      <a:lt1>
        <a:srgbClr val="FFFFFF"/>
      </a:lt1>
      <a:dk2>
        <a:srgbClr val="666699"/>
      </a:dk2>
      <a:lt2>
        <a:srgbClr val="FFFFFF"/>
      </a:lt2>
      <a:accent1>
        <a:srgbClr val="60597B"/>
      </a:accent1>
      <a:accent2>
        <a:srgbClr val="6666FF"/>
      </a:accent2>
      <a:accent3>
        <a:srgbClr val="B8B8CA"/>
      </a:accent3>
      <a:accent4>
        <a:srgbClr val="DADADA"/>
      </a:accent4>
      <a:accent5>
        <a:srgbClr val="B6B5BF"/>
      </a:accent5>
      <a:accent6>
        <a:srgbClr val="5C5CE7"/>
      </a:accent6>
      <a:hlink>
        <a:srgbClr val="99CCFF"/>
      </a:hlink>
      <a:folHlink>
        <a:srgbClr val="FFFF99"/>
      </a:folHlink>
    </a:clrScheme>
    <a:fontScheme name="Corinthian columns design template">
      <a:majorFont>
        <a:latin typeface="Palatino Linotype"/>
        <a:ea typeface=""/>
        <a:cs typeface=""/>
      </a:majorFont>
      <a:minorFont>
        <a:latin typeface="Palatino Linoty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rinthian column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inthian column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inthian column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inthian column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inthian column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inthian column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inthian column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inthian column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inthian column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inthian column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inthian column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inthian column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Refined">
  <a:themeElements>
    <a:clrScheme name="Refined 1">
      <a:dk1>
        <a:srgbClr val="666633"/>
      </a:dk1>
      <a:lt1>
        <a:srgbClr val="FFFFFF"/>
      </a:lt1>
      <a:dk2>
        <a:srgbClr val="000000"/>
      </a:dk2>
      <a:lt2>
        <a:srgbClr val="FFFFFF"/>
      </a:lt2>
      <a:accent1>
        <a:srgbClr val="666699"/>
      </a:accent1>
      <a:accent2>
        <a:srgbClr val="990000"/>
      </a:accent2>
      <a:accent3>
        <a:srgbClr val="AAAAAA"/>
      </a:accent3>
      <a:accent4>
        <a:srgbClr val="DADADA"/>
      </a:accent4>
      <a:accent5>
        <a:srgbClr val="B8B8CA"/>
      </a:accent5>
      <a:accent6>
        <a:srgbClr val="8A0000"/>
      </a:accent6>
      <a:hlink>
        <a:srgbClr val="999900"/>
      </a:hlink>
      <a:folHlink>
        <a:srgbClr val="FFFFFF"/>
      </a:folHlink>
    </a:clrScheme>
    <a:fontScheme name="Refined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fined 1">
        <a:dk1>
          <a:srgbClr val="666633"/>
        </a:dk1>
        <a:lt1>
          <a:srgbClr val="FFFFFF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990000"/>
        </a:accent2>
        <a:accent3>
          <a:srgbClr val="AAAAAA"/>
        </a:accent3>
        <a:accent4>
          <a:srgbClr val="DADADA"/>
        </a:accent4>
        <a:accent5>
          <a:srgbClr val="B8B8CA"/>
        </a:accent5>
        <a:accent6>
          <a:srgbClr val="8A0000"/>
        </a:accent6>
        <a:hlink>
          <a:srgbClr val="99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2">
        <a:dk1>
          <a:srgbClr val="4D4D4D"/>
        </a:dk1>
        <a:lt1>
          <a:srgbClr val="FFFFFF"/>
        </a:lt1>
        <a:dk2>
          <a:srgbClr val="4A1102"/>
        </a:dk2>
        <a:lt2>
          <a:srgbClr val="FFFFFF"/>
        </a:lt2>
        <a:accent1>
          <a:srgbClr val="CC3300"/>
        </a:accent1>
        <a:accent2>
          <a:srgbClr val="666699"/>
        </a:accent2>
        <a:accent3>
          <a:srgbClr val="B1AAAA"/>
        </a:accent3>
        <a:accent4>
          <a:srgbClr val="DADADA"/>
        </a:accent4>
        <a:accent5>
          <a:srgbClr val="E2ADAA"/>
        </a:accent5>
        <a:accent6>
          <a:srgbClr val="5C5C8A"/>
        </a:accent6>
        <a:hlink>
          <a:srgbClr val="FF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3">
        <a:dk1>
          <a:srgbClr val="666699"/>
        </a:dk1>
        <a:lt1>
          <a:srgbClr val="FFFFFF"/>
        </a:lt1>
        <a:dk2>
          <a:srgbClr val="400040"/>
        </a:dk2>
        <a:lt2>
          <a:srgbClr val="FFFFFF"/>
        </a:lt2>
        <a:accent1>
          <a:srgbClr val="FFCC00"/>
        </a:accent1>
        <a:accent2>
          <a:srgbClr val="FF3300"/>
        </a:accent2>
        <a:accent3>
          <a:srgbClr val="AFAAAF"/>
        </a:accent3>
        <a:accent4>
          <a:srgbClr val="DADADA"/>
        </a:accent4>
        <a:accent5>
          <a:srgbClr val="FFE2AA"/>
        </a:accent5>
        <a:accent6>
          <a:srgbClr val="E72D00"/>
        </a:accent6>
        <a:hlink>
          <a:srgbClr val="CC99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4">
        <a:dk1>
          <a:srgbClr val="4D4D4D"/>
        </a:dk1>
        <a:lt1>
          <a:srgbClr val="FFFFFF"/>
        </a:lt1>
        <a:dk2>
          <a:srgbClr val="006699"/>
        </a:dk2>
        <a:lt2>
          <a:srgbClr val="CCECFF"/>
        </a:lt2>
        <a:accent1>
          <a:srgbClr val="339966"/>
        </a:accent1>
        <a:accent2>
          <a:srgbClr val="3366FF"/>
        </a:accent2>
        <a:accent3>
          <a:srgbClr val="AAB8CA"/>
        </a:accent3>
        <a:accent4>
          <a:srgbClr val="DADADA"/>
        </a:accent4>
        <a:accent5>
          <a:srgbClr val="ADCAB8"/>
        </a:accent5>
        <a:accent6>
          <a:srgbClr val="2D5CE7"/>
        </a:accent6>
        <a:hlink>
          <a:srgbClr val="33CC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5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FF6600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ined 6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3300"/>
        </a:accent1>
        <a:accent2>
          <a:srgbClr val="666699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5C5C8A"/>
        </a:accent6>
        <a:hlink>
          <a:srgbClr val="999900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ined 7">
        <a:dk1>
          <a:srgbClr val="000000"/>
        </a:dk1>
        <a:lt1>
          <a:srgbClr val="FFFFFF"/>
        </a:lt1>
        <a:dk2>
          <a:srgbClr val="000066"/>
        </a:dk2>
        <a:lt2>
          <a:srgbClr val="333399"/>
        </a:lt2>
        <a:accent1>
          <a:srgbClr val="3399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8AE7"/>
        </a:accent6>
        <a:hlink>
          <a:srgbClr val="00CCFF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Corinthian columns design template</Template>
  <TotalTime>350</TotalTime>
  <Words>1010</Words>
  <Application>Microsoft Office PowerPoint</Application>
  <PresentationFormat>On-screen Show (4:3)</PresentationFormat>
  <Paragraphs>185</Paragraphs>
  <Slides>37</Slides>
  <Notes>22</Notes>
  <HiddenSlides>0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Corinthian columns design template</vt:lpstr>
      <vt:lpstr>Refined</vt:lpstr>
      <vt:lpstr>PowerPoint Presentation</vt:lpstr>
      <vt:lpstr>Introduction to Art</vt:lpstr>
      <vt:lpstr>Introduction to Art</vt:lpstr>
      <vt:lpstr>PowerPoint Presentation</vt:lpstr>
      <vt:lpstr>What Is Art?</vt:lpstr>
      <vt:lpstr>What are the Fine Arts?</vt:lpstr>
      <vt:lpstr>What is needed to make art?</vt:lpstr>
      <vt:lpstr>What is Composition?</vt:lpstr>
      <vt:lpstr>Elements (The Cat Looks Very Funny Singing Songs)</vt:lpstr>
      <vt:lpstr>Principles (Uncle Frank Raises Violet Plants By Mary’s Café.)</vt:lpstr>
      <vt:lpstr>PowerPoint Presentation</vt:lpstr>
      <vt:lpstr>Art Criticism and Aesthetic Judgment</vt:lpstr>
      <vt:lpstr>Criticism</vt:lpstr>
      <vt:lpstr>Aesthetic</vt:lpstr>
      <vt:lpstr>How do you know if an artwork is good?</vt:lpstr>
      <vt:lpstr>While viewing artwork ask yourself….</vt:lpstr>
      <vt:lpstr>1.)  Description   (What do I See?)</vt:lpstr>
      <vt:lpstr>2.) Analysis (How is the work  organized?)</vt:lpstr>
      <vt:lpstr>3.) Interpretation (What is the artist saying?)</vt:lpstr>
      <vt:lpstr>4.) Judgment (Is this a successful work of art?)</vt:lpstr>
      <vt:lpstr>Judging Your Own Work</vt:lpstr>
      <vt:lpstr>PowerPoint Presentation</vt:lpstr>
      <vt:lpstr>Aesthetic Theories</vt:lpstr>
      <vt:lpstr>Aesthetic Theories.</vt:lpstr>
      <vt:lpstr>Aesthetic Theories</vt:lpstr>
      <vt:lpstr>Imitationalism: Literal Qualities</vt:lpstr>
      <vt:lpstr>Formalism: Design Qualities</vt:lpstr>
      <vt:lpstr>Emotionalism: Expressive Qualities</vt:lpstr>
      <vt:lpstr>PowerPoint Presentation</vt:lpstr>
      <vt:lpstr> Ways to establish CONTRAST</vt:lpstr>
      <vt:lpstr>Ways to establish UNITY</vt:lpstr>
      <vt:lpstr>The 5 Basic Rules of Space Creating Depth</vt:lpstr>
      <vt:lpstr>Review Questions:</vt:lpstr>
      <vt:lpstr>PowerPoint Presentation</vt:lpstr>
      <vt:lpstr>Unity</vt:lpstr>
      <vt:lpstr>Contrast</vt:lpstr>
      <vt:lpstr>PowerPoint Presentation</vt:lpstr>
    </vt:vector>
  </TitlesOfParts>
  <Company>Norfork High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Art</dc:title>
  <dc:creator>Noel Cole</dc:creator>
  <cp:lastModifiedBy>Noel Cole</cp:lastModifiedBy>
  <cp:revision>61</cp:revision>
  <dcterms:created xsi:type="dcterms:W3CDTF">2005-08-21T13:44:25Z</dcterms:created>
  <dcterms:modified xsi:type="dcterms:W3CDTF">2018-07-12T05:09:06Z</dcterms:modified>
</cp:coreProperties>
</file>