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8" r:id="rId3"/>
    <p:sldId id="259" r:id="rId4"/>
    <p:sldId id="261" r:id="rId5"/>
    <p:sldId id="263" r:id="rId6"/>
    <p:sldId id="262" r:id="rId7"/>
    <p:sldId id="281" r:id="rId8"/>
    <p:sldId id="264" r:id="rId9"/>
    <p:sldId id="275" r:id="rId10"/>
    <p:sldId id="274" r:id="rId11"/>
    <p:sldId id="266" r:id="rId12"/>
    <p:sldId id="267" r:id="rId13"/>
    <p:sldId id="268" r:id="rId14"/>
    <p:sldId id="270" r:id="rId15"/>
    <p:sldId id="269" r:id="rId16"/>
    <p:sldId id="271" r:id="rId17"/>
    <p:sldId id="280" r:id="rId18"/>
  </p:sldIdLst>
  <p:sldSz cx="9144000" cy="6858000" type="screen4x3"/>
  <p:notesSz cx="7077075" cy="90043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handoutMaster" Target="handoutMasters/handout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E73678-CD01-4A14-B805-B144B64D90AA}"/>
              </a:ext>
            </a:extLst>
          </p:cNvPr>
          <p:cNvSpPr>
            <a:spLocks noGrp="1"/>
          </p:cNvSpPr>
          <p:nvPr>
            <p:ph type="hdr" sz="quarter"/>
          </p:nvPr>
        </p:nvSpPr>
        <p:spPr>
          <a:xfrm>
            <a:off x="0" y="0"/>
            <a:ext cx="3067050" cy="45085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7EE40FD5-3125-4953-8151-A0935A2721D4}"/>
              </a:ext>
            </a:extLst>
          </p:cNvPr>
          <p:cNvSpPr>
            <a:spLocks noGrp="1"/>
          </p:cNvSpPr>
          <p:nvPr>
            <p:ph type="dt" sz="quarter" idx="1"/>
          </p:nvPr>
        </p:nvSpPr>
        <p:spPr>
          <a:xfrm>
            <a:off x="4008438" y="0"/>
            <a:ext cx="3067050" cy="450850"/>
          </a:xfrm>
          <a:prstGeom prst="rect">
            <a:avLst/>
          </a:prstGeom>
        </p:spPr>
        <p:txBody>
          <a:bodyPr vert="horz" lIns="91440" tIns="45720" rIns="91440" bIns="45720" rtlCol="0"/>
          <a:lstStyle>
            <a:lvl1pPr algn="r">
              <a:defRPr sz="1200">
                <a:latin typeface="Arial" charset="0"/>
              </a:defRPr>
            </a:lvl1pPr>
          </a:lstStyle>
          <a:p>
            <a:pPr>
              <a:defRPr/>
            </a:pPr>
            <a:fld id="{6612B17D-F893-4527-BA0C-B5E2AE7B027D}" type="datetimeFigureOut">
              <a:rPr lang="en-US"/>
              <a:pPr>
                <a:defRPr/>
              </a:pPr>
              <a:t>7/12/2018</a:t>
            </a:fld>
            <a:endParaRPr lang="en-US"/>
          </a:p>
        </p:txBody>
      </p:sp>
      <p:sp>
        <p:nvSpPr>
          <p:cNvPr id="4" name="Footer Placeholder 3">
            <a:extLst>
              <a:ext uri="{FF2B5EF4-FFF2-40B4-BE49-F238E27FC236}">
                <a16:creationId xmlns:a16="http://schemas.microsoft.com/office/drawing/2014/main" id="{87BF8DE0-9D81-4E38-854F-998C3C3C8B28}"/>
              </a:ext>
            </a:extLst>
          </p:cNvPr>
          <p:cNvSpPr>
            <a:spLocks noGrp="1"/>
          </p:cNvSpPr>
          <p:nvPr>
            <p:ph type="ftr" sz="quarter" idx="2"/>
          </p:nvPr>
        </p:nvSpPr>
        <p:spPr>
          <a:xfrm>
            <a:off x="0" y="8551863"/>
            <a:ext cx="3067050" cy="45085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5AA6DF94-1F1F-408A-B35E-6B4F5CF408D2}"/>
              </a:ext>
            </a:extLst>
          </p:cNvPr>
          <p:cNvSpPr>
            <a:spLocks noGrp="1"/>
          </p:cNvSpPr>
          <p:nvPr>
            <p:ph type="sldNum" sz="quarter" idx="3"/>
          </p:nvPr>
        </p:nvSpPr>
        <p:spPr>
          <a:xfrm>
            <a:off x="4008438" y="8551863"/>
            <a:ext cx="3067050" cy="45085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AA0F49B-8DE1-4BD5-9563-8FB3BA54B4D1}"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C3AAE6-109B-4FEB-9E9D-E9A932A2FB5E}"/>
              </a:ext>
            </a:extLst>
          </p:cNvPr>
          <p:cNvSpPr>
            <a:spLocks noGrp="1"/>
          </p:cNvSpPr>
          <p:nvPr>
            <p:ph type="hdr" sz="quarter"/>
          </p:nvPr>
        </p:nvSpPr>
        <p:spPr>
          <a:xfrm>
            <a:off x="0" y="0"/>
            <a:ext cx="3067050" cy="45085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07B8FE90-BF97-4194-9255-30EDF31C0752}"/>
              </a:ext>
            </a:extLst>
          </p:cNvPr>
          <p:cNvSpPr>
            <a:spLocks noGrp="1"/>
          </p:cNvSpPr>
          <p:nvPr>
            <p:ph type="dt" idx="1"/>
          </p:nvPr>
        </p:nvSpPr>
        <p:spPr>
          <a:xfrm>
            <a:off x="4008438" y="0"/>
            <a:ext cx="3067050" cy="45085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5AE79A02-A2A0-46BD-8D31-5AC6CAE96C10}" type="datetimeFigureOut">
              <a:rPr lang="en-US"/>
              <a:pPr>
                <a:defRPr/>
              </a:pPr>
              <a:t>7/12/2018</a:t>
            </a:fld>
            <a:endParaRPr lang="en-US"/>
          </a:p>
        </p:txBody>
      </p:sp>
      <p:sp>
        <p:nvSpPr>
          <p:cNvPr id="4" name="Slide Image Placeholder 3">
            <a:extLst>
              <a:ext uri="{FF2B5EF4-FFF2-40B4-BE49-F238E27FC236}">
                <a16:creationId xmlns:a16="http://schemas.microsoft.com/office/drawing/2014/main" id="{55147345-52F7-4A14-808C-277241A36F68}"/>
              </a:ext>
            </a:extLst>
          </p:cNvPr>
          <p:cNvSpPr>
            <a:spLocks noGrp="1" noRot="1" noChangeAspect="1"/>
          </p:cNvSpPr>
          <p:nvPr>
            <p:ph type="sldImg" idx="2"/>
          </p:nvPr>
        </p:nvSpPr>
        <p:spPr>
          <a:xfrm>
            <a:off x="1287463" y="674688"/>
            <a:ext cx="4502150" cy="3376612"/>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345074D0-EF3F-4F6F-9D3D-6CA259A3494C}"/>
              </a:ext>
            </a:extLst>
          </p:cNvPr>
          <p:cNvSpPr>
            <a:spLocks noGrp="1"/>
          </p:cNvSpPr>
          <p:nvPr>
            <p:ph type="body" sz="quarter" idx="3"/>
          </p:nvPr>
        </p:nvSpPr>
        <p:spPr>
          <a:xfrm>
            <a:off x="708025" y="4276725"/>
            <a:ext cx="5661025" cy="405288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C582C90-46AD-437C-B2A7-3B8AE36811B1}"/>
              </a:ext>
            </a:extLst>
          </p:cNvPr>
          <p:cNvSpPr>
            <a:spLocks noGrp="1"/>
          </p:cNvSpPr>
          <p:nvPr>
            <p:ph type="ftr" sz="quarter" idx="4"/>
          </p:nvPr>
        </p:nvSpPr>
        <p:spPr>
          <a:xfrm>
            <a:off x="0" y="8551863"/>
            <a:ext cx="3067050" cy="45085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58F22F4A-77C9-4947-A9C0-54E56819002E}"/>
              </a:ext>
            </a:extLst>
          </p:cNvPr>
          <p:cNvSpPr>
            <a:spLocks noGrp="1"/>
          </p:cNvSpPr>
          <p:nvPr>
            <p:ph type="sldNum" sz="quarter" idx="5"/>
          </p:nvPr>
        </p:nvSpPr>
        <p:spPr>
          <a:xfrm>
            <a:off x="4008438" y="8551863"/>
            <a:ext cx="3067050" cy="45085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CB4C021-07BE-4880-B4EB-5E481764D32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BFE6527-7C35-4494-8367-0D6086A34D89}"/>
              </a:ext>
            </a:extLst>
          </p:cNvPr>
          <p:cNvSpPr>
            <a:spLocks noGrp="1"/>
          </p:cNvSpPr>
          <p:nvPr>
            <p:ph type="dt" sz="half" idx="10"/>
          </p:nvPr>
        </p:nvSpPr>
        <p:spPr/>
        <p:txBody>
          <a:bodyPr/>
          <a:lstStyle>
            <a:lvl1pPr>
              <a:defRPr/>
            </a:lvl1pPr>
          </a:lstStyle>
          <a:p>
            <a:pPr>
              <a:defRPr/>
            </a:pPr>
            <a:fld id="{E6D0CF56-DD43-4359-8A99-98D5EFE1E73D}" type="datetimeFigureOut">
              <a:rPr lang="en-US"/>
              <a:pPr>
                <a:defRPr/>
              </a:pPr>
              <a:t>7/12/2018</a:t>
            </a:fld>
            <a:endParaRPr lang="en-US"/>
          </a:p>
        </p:txBody>
      </p:sp>
      <p:sp>
        <p:nvSpPr>
          <p:cNvPr id="5" name="Footer Placeholder 4">
            <a:extLst>
              <a:ext uri="{FF2B5EF4-FFF2-40B4-BE49-F238E27FC236}">
                <a16:creationId xmlns:a16="http://schemas.microsoft.com/office/drawing/2014/main" id="{4B7DDFD5-EB9C-4813-BE1C-E8B9F6E03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EAEDC4C-6D06-4860-86DF-84636ACAD7EB}"/>
              </a:ext>
            </a:extLst>
          </p:cNvPr>
          <p:cNvSpPr>
            <a:spLocks noGrp="1"/>
          </p:cNvSpPr>
          <p:nvPr>
            <p:ph type="sldNum" sz="quarter" idx="12"/>
          </p:nvPr>
        </p:nvSpPr>
        <p:spPr/>
        <p:txBody>
          <a:bodyPr/>
          <a:lstStyle>
            <a:lvl1pPr>
              <a:defRPr/>
            </a:lvl1pPr>
          </a:lstStyle>
          <a:p>
            <a:fld id="{641E665D-4EC9-4874-A855-43F5A3F01C4A}" type="slidenum">
              <a:rPr lang="en-US" altLang="en-US"/>
              <a:pPr/>
              <a:t>‹#›</a:t>
            </a:fld>
            <a:endParaRPr lang="en-US" altLang="en-US"/>
          </a:p>
        </p:txBody>
      </p:sp>
    </p:spTree>
    <p:extLst>
      <p:ext uri="{BB962C8B-B14F-4D97-AF65-F5344CB8AC3E}">
        <p14:creationId xmlns:p14="http://schemas.microsoft.com/office/powerpoint/2010/main" val="3003923144"/>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AF966-1F08-48FA-98D1-1ED5F6E50BE6}"/>
              </a:ext>
            </a:extLst>
          </p:cNvPr>
          <p:cNvSpPr>
            <a:spLocks noGrp="1"/>
          </p:cNvSpPr>
          <p:nvPr>
            <p:ph type="dt" sz="half" idx="10"/>
          </p:nvPr>
        </p:nvSpPr>
        <p:spPr/>
        <p:txBody>
          <a:bodyPr/>
          <a:lstStyle>
            <a:lvl1pPr>
              <a:defRPr/>
            </a:lvl1pPr>
          </a:lstStyle>
          <a:p>
            <a:pPr>
              <a:defRPr/>
            </a:pPr>
            <a:fld id="{86EFC5F8-5198-4029-8582-B03089512793}" type="datetimeFigureOut">
              <a:rPr lang="en-US"/>
              <a:pPr>
                <a:defRPr/>
              </a:pPr>
              <a:t>7/12/2018</a:t>
            </a:fld>
            <a:endParaRPr lang="en-US"/>
          </a:p>
        </p:txBody>
      </p:sp>
      <p:sp>
        <p:nvSpPr>
          <p:cNvPr id="5" name="Footer Placeholder 4">
            <a:extLst>
              <a:ext uri="{FF2B5EF4-FFF2-40B4-BE49-F238E27FC236}">
                <a16:creationId xmlns:a16="http://schemas.microsoft.com/office/drawing/2014/main" id="{3BD4C3F8-B64E-47D1-B5CD-92C1CD01F1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5A662BB-EBCD-4C35-846C-7C6CC42CD90E}"/>
              </a:ext>
            </a:extLst>
          </p:cNvPr>
          <p:cNvSpPr>
            <a:spLocks noGrp="1"/>
          </p:cNvSpPr>
          <p:nvPr>
            <p:ph type="sldNum" sz="quarter" idx="12"/>
          </p:nvPr>
        </p:nvSpPr>
        <p:spPr/>
        <p:txBody>
          <a:bodyPr/>
          <a:lstStyle>
            <a:lvl1pPr>
              <a:defRPr/>
            </a:lvl1pPr>
          </a:lstStyle>
          <a:p>
            <a:fld id="{D8144304-F1A1-4099-9AAB-DE9C6FE9636E}" type="slidenum">
              <a:rPr lang="en-US" altLang="en-US"/>
              <a:pPr/>
              <a:t>‹#›</a:t>
            </a:fld>
            <a:endParaRPr lang="en-US" altLang="en-US"/>
          </a:p>
        </p:txBody>
      </p:sp>
    </p:spTree>
    <p:extLst>
      <p:ext uri="{BB962C8B-B14F-4D97-AF65-F5344CB8AC3E}">
        <p14:creationId xmlns:p14="http://schemas.microsoft.com/office/powerpoint/2010/main" val="2353653561"/>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7A87FF-0A2D-4A43-9187-C30E73A32CB5}"/>
              </a:ext>
            </a:extLst>
          </p:cNvPr>
          <p:cNvSpPr>
            <a:spLocks noGrp="1"/>
          </p:cNvSpPr>
          <p:nvPr>
            <p:ph type="dt" sz="half" idx="10"/>
          </p:nvPr>
        </p:nvSpPr>
        <p:spPr/>
        <p:txBody>
          <a:bodyPr/>
          <a:lstStyle>
            <a:lvl1pPr>
              <a:defRPr/>
            </a:lvl1pPr>
          </a:lstStyle>
          <a:p>
            <a:pPr>
              <a:defRPr/>
            </a:pPr>
            <a:fld id="{DEB7C367-C575-4474-974F-B54715646AAD}" type="datetimeFigureOut">
              <a:rPr lang="en-US"/>
              <a:pPr>
                <a:defRPr/>
              </a:pPr>
              <a:t>7/12/2018</a:t>
            </a:fld>
            <a:endParaRPr lang="en-US"/>
          </a:p>
        </p:txBody>
      </p:sp>
      <p:sp>
        <p:nvSpPr>
          <p:cNvPr id="5" name="Footer Placeholder 4">
            <a:extLst>
              <a:ext uri="{FF2B5EF4-FFF2-40B4-BE49-F238E27FC236}">
                <a16:creationId xmlns:a16="http://schemas.microsoft.com/office/drawing/2014/main" id="{314084E6-CF90-40EA-AFD6-39E759881F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E763985-16B6-4080-9280-A13E3F3B6EB7}"/>
              </a:ext>
            </a:extLst>
          </p:cNvPr>
          <p:cNvSpPr>
            <a:spLocks noGrp="1"/>
          </p:cNvSpPr>
          <p:nvPr>
            <p:ph type="sldNum" sz="quarter" idx="12"/>
          </p:nvPr>
        </p:nvSpPr>
        <p:spPr/>
        <p:txBody>
          <a:bodyPr/>
          <a:lstStyle>
            <a:lvl1pPr>
              <a:defRPr/>
            </a:lvl1pPr>
          </a:lstStyle>
          <a:p>
            <a:fld id="{5EF10D94-A595-4AF1-9381-6F559CB1AD0E}" type="slidenum">
              <a:rPr lang="en-US" altLang="en-US"/>
              <a:pPr/>
              <a:t>‹#›</a:t>
            </a:fld>
            <a:endParaRPr lang="en-US" altLang="en-US"/>
          </a:p>
        </p:txBody>
      </p:sp>
    </p:spTree>
    <p:extLst>
      <p:ext uri="{BB962C8B-B14F-4D97-AF65-F5344CB8AC3E}">
        <p14:creationId xmlns:p14="http://schemas.microsoft.com/office/powerpoint/2010/main" val="489449659"/>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FCC2CA8-A814-4F49-81B0-00251EB6E946}"/>
              </a:ext>
            </a:extLst>
          </p:cNvPr>
          <p:cNvSpPr>
            <a:spLocks noGrp="1"/>
          </p:cNvSpPr>
          <p:nvPr>
            <p:ph type="dt" sz="half" idx="10"/>
          </p:nvPr>
        </p:nvSpPr>
        <p:spPr/>
        <p:txBody>
          <a:bodyPr/>
          <a:lstStyle>
            <a:lvl1pPr>
              <a:defRPr/>
            </a:lvl1pPr>
          </a:lstStyle>
          <a:p>
            <a:pPr>
              <a:defRPr/>
            </a:pPr>
            <a:fld id="{198C8A97-2E77-4526-A026-38A61B44F7CE}" type="datetimeFigureOut">
              <a:rPr lang="en-US"/>
              <a:pPr>
                <a:defRPr/>
              </a:pPr>
              <a:t>7/12/2018</a:t>
            </a:fld>
            <a:endParaRPr lang="en-US"/>
          </a:p>
        </p:txBody>
      </p:sp>
      <p:sp>
        <p:nvSpPr>
          <p:cNvPr id="6" name="Footer Placeholder 4">
            <a:extLst>
              <a:ext uri="{FF2B5EF4-FFF2-40B4-BE49-F238E27FC236}">
                <a16:creationId xmlns:a16="http://schemas.microsoft.com/office/drawing/2014/main" id="{B924EE0A-0824-40E1-A216-0907E06B877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0F2526D-DBBE-4635-ADEE-1AA746136539}"/>
              </a:ext>
            </a:extLst>
          </p:cNvPr>
          <p:cNvSpPr>
            <a:spLocks noGrp="1"/>
          </p:cNvSpPr>
          <p:nvPr>
            <p:ph type="sldNum" sz="quarter" idx="12"/>
          </p:nvPr>
        </p:nvSpPr>
        <p:spPr/>
        <p:txBody>
          <a:bodyPr/>
          <a:lstStyle>
            <a:lvl1pPr>
              <a:defRPr/>
            </a:lvl1pPr>
          </a:lstStyle>
          <a:p>
            <a:fld id="{981F038F-C100-40F8-B52F-749A6321D76A}" type="slidenum">
              <a:rPr lang="en-US" altLang="en-US"/>
              <a:pPr/>
              <a:t>‹#›</a:t>
            </a:fld>
            <a:endParaRPr lang="en-US" altLang="en-US"/>
          </a:p>
        </p:txBody>
      </p:sp>
    </p:spTree>
    <p:extLst>
      <p:ext uri="{BB962C8B-B14F-4D97-AF65-F5344CB8AC3E}">
        <p14:creationId xmlns:p14="http://schemas.microsoft.com/office/powerpoint/2010/main" val="4178495267"/>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249BADE-28B7-4A35-B146-E01F83393A9C}"/>
              </a:ext>
            </a:extLst>
          </p:cNvPr>
          <p:cNvSpPr>
            <a:spLocks noGrp="1"/>
          </p:cNvSpPr>
          <p:nvPr>
            <p:ph type="dt" sz="half" idx="10"/>
          </p:nvPr>
        </p:nvSpPr>
        <p:spPr/>
        <p:txBody>
          <a:bodyPr/>
          <a:lstStyle>
            <a:lvl1pPr>
              <a:defRPr/>
            </a:lvl1pPr>
          </a:lstStyle>
          <a:p>
            <a:pPr>
              <a:defRPr/>
            </a:pPr>
            <a:fld id="{164BC81A-724A-4DA0-9283-C12C1BC60909}" type="datetimeFigureOut">
              <a:rPr lang="en-US"/>
              <a:pPr>
                <a:defRPr/>
              </a:pPr>
              <a:t>7/12/2018</a:t>
            </a:fld>
            <a:endParaRPr lang="en-US"/>
          </a:p>
        </p:txBody>
      </p:sp>
      <p:sp>
        <p:nvSpPr>
          <p:cNvPr id="8" name="Footer Placeholder 4">
            <a:extLst>
              <a:ext uri="{FF2B5EF4-FFF2-40B4-BE49-F238E27FC236}">
                <a16:creationId xmlns:a16="http://schemas.microsoft.com/office/drawing/2014/main" id="{5B9B3B3F-DDB1-4174-B6A2-9C0D587A5F4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CEE027F-3402-4820-97F9-65C3DBBDDE1B}"/>
              </a:ext>
            </a:extLst>
          </p:cNvPr>
          <p:cNvSpPr>
            <a:spLocks noGrp="1"/>
          </p:cNvSpPr>
          <p:nvPr>
            <p:ph type="sldNum" sz="quarter" idx="12"/>
          </p:nvPr>
        </p:nvSpPr>
        <p:spPr/>
        <p:txBody>
          <a:bodyPr/>
          <a:lstStyle>
            <a:lvl1pPr>
              <a:defRPr/>
            </a:lvl1pPr>
          </a:lstStyle>
          <a:p>
            <a:fld id="{F6FAF329-2A1C-4122-AE49-5C7C6F022B55}" type="slidenum">
              <a:rPr lang="en-US" altLang="en-US"/>
              <a:pPr/>
              <a:t>‹#›</a:t>
            </a:fld>
            <a:endParaRPr lang="en-US" altLang="en-US"/>
          </a:p>
        </p:txBody>
      </p:sp>
    </p:spTree>
    <p:extLst>
      <p:ext uri="{BB962C8B-B14F-4D97-AF65-F5344CB8AC3E}">
        <p14:creationId xmlns:p14="http://schemas.microsoft.com/office/powerpoint/2010/main" val="1782950149"/>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9B447ED-6C6A-4C4E-B25E-FA88AAF875FE}"/>
              </a:ext>
            </a:extLst>
          </p:cNvPr>
          <p:cNvSpPr>
            <a:spLocks noGrp="1"/>
          </p:cNvSpPr>
          <p:nvPr>
            <p:ph type="dt" sz="half" idx="10"/>
          </p:nvPr>
        </p:nvSpPr>
        <p:spPr/>
        <p:txBody>
          <a:bodyPr/>
          <a:lstStyle>
            <a:lvl1pPr>
              <a:defRPr/>
            </a:lvl1pPr>
          </a:lstStyle>
          <a:p>
            <a:pPr>
              <a:defRPr/>
            </a:pPr>
            <a:fld id="{39703E9C-3F2E-436B-9E4C-41B2FE17E31B}" type="datetimeFigureOut">
              <a:rPr lang="en-US"/>
              <a:pPr>
                <a:defRPr/>
              </a:pPr>
              <a:t>7/12/2018</a:t>
            </a:fld>
            <a:endParaRPr lang="en-US"/>
          </a:p>
        </p:txBody>
      </p:sp>
      <p:sp>
        <p:nvSpPr>
          <p:cNvPr id="4" name="Footer Placeholder 4">
            <a:extLst>
              <a:ext uri="{FF2B5EF4-FFF2-40B4-BE49-F238E27FC236}">
                <a16:creationId xmlns:a16="http://schemas.microsoft.com/office/drawing/2014/main" id="{D53CABA0-4C6C-4399-86AF-CBC89FA337D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5F024413-A88F-44F3-99CA-2DB05A4FAE34}"/>
              </a:ext>
            </a:extLst>
          </p:cNvPr>
          <p:cNvSpPr>
            <a:spLocks noGrp="1"/>
          </p:cNvSpPr>
          <p:nvPr>
            <p:ph type="sldNum" sz="quarter" idx="12"/>
          </p:nvPr>
        </p:nvSpPr>
        <p:spPr/>
        <p:txBody>
          <a:bodyPr/>
          <a:lstStyle>
            <a:lvl1pPr>
              <a:defRPr/>
            </a:lvl1pPr>
          </a:lstStyle>
          <a:p>
            <a:fld id="{FE26F54C-02A3-4515-BA69-EF386D50ACE9}" type="slidenum">
              <a:rPr lang="en-US" altLang="en-US"/>
              <a:pPr/>
              <a:t>‹#›</a:t>
            </a:fld>
            <a:endParaRPr lang="en-US" altLang="en-US"/>
          </a:p>
        </p:txBody>
      </p:sp>
    </p:spTree>
    <p:extLst>
      <p:ext uri="{BB962C8B-B14F-4D97-AF65-F5344CB8AC3E}">
        <p14:creationId xmlns:p14="http://schemas.microsoft.com/office/powerpoint/2010/main" val="2504019623"/>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8C4F61F-18D9-4509-8667-580900A4D538}"/>
              </a:ext>
            </a:extLst>
          </p:cNvPr>
          <p:cNvSpPr>
            <a:spLocks noGrp="1"/>
          </p:cNvSpPr>
          <p:nvPr>
            <p:ph type="dt" sz="half" idx="10"/>
          </p:nvPr>
        </p:nvSpPr>
        <p:spPr/>
        <p:txBody>
          <a:bodyPr/>
          <a:lstStyle>
            <a:lvl1pPr>
              <a:defRPr/>
            </a:lvl1pPr>
          </a:lstStyle>
          <a:p>
            <a:pPr>
              <a:defRPr/>
            </a:pPr>
            <a:fld id="{E4BCE707-9250-4CD3-98E9-4A0541BF5019}" type="datetimeFigureOut">
              <a:rPr lang="en-US"/>
              <a:pPr>
                <a:defRPr/>
              </a:pPr>
              <a:t>7/12/2018</a:t>
            </a:fld>
            <a:endParaRPr lang="en-US"/>
          </a:p>
        </p:txBody>
      </p:sp>
      <p:sp>
        <p:nvSpPr>
          <p:cNvPr id="3" name="Footer Placeholder 4">
            <a:extLst>
              <a:ext uri="{FF2B5EF4-FFF2-40B4-BE49-F238E27FC236}">
                <a16:creationId xmlns:a16="http://schemas.microsoft.com/office/drawing/2014/main" id="{C059E83F-D19E-4EED-9C8C-E3A22916FE4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F3E459F-846F-4707-879E-8F43FDEFCB9F}"/>
              </a:ext>
            </a:extLst>
          </p:cNvPr>
          <p:cNvSpPr>
            <a:spLocks noGrp="1"/>
          </p:cNvSpPr>
          <p:nvPr>
            <p:ph type="sldNum" sz="quarter" idx="12"/>
          </p:nvPr>
        </p:nvSpPr>
        <p:spPr/>
        <p:txBody>
          <a:bodyPr/>
          <a:lstStyle>
            <a:lvl1pPr>
              <a:defRPr/>
            </a:lvl1pPr>
          </a:lstStyle>
          <a:p>
            <a:fld id="{19D5425F-1153-4B0C-A8F8-9A070DED183F}" type="slidenum">
              <a:rPr lang="en-US" altLang="en-US"/>
              <a:pPr/>
              <a:t>‹#›</a:t>
            </a:fld>
            <a:endParaRPr lang="en-US" altLang="en-US"/>
          </a:p>
        </p:txBody>
      </p:sp>
    </p:spTree>
    <p:extLst>
      <p:ext uri="{BB962C8B-B14F-4D97-AF65-F5344CB8AC3E}">
        <p14:creationId xmlns:p14="http://schemas.microsoft.com/office/powerpoint/2010/main" val="3591514664"/>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AB2D66E-D0EA-4EEA-8764-978750C81F52}"/>
              </a:ext>
            </a:extLst>
          </p:cNvPr>
          <p:cNvSpPr>
            <a:spLocks noGrp="1"/>
          </p:cNvSpPr>
          <p:nvPr>
            <p:ph type="dt" sz="half" idx="10"/>
          </p:nvPr>
        </p:nvSpPr>
        <p:spPr/>
        <p:txBody>
          <a:bodyPr/>
          <a:lstStyle>
            <a:lvl1pPr>
              <a:defRPr/>
            </a:lvl1pPr>
          </a:lstStyle>
          <a:p>
            <a:pPr>
              <a:defRPr/>
            </a:pPr>
            <a:fld id="{093FC68D-F2C0-4BE6-8B8C-245877F06937}" type="datetimeFigureOut">
              <a:rPr lang="en-US"/>
              <a:pPr>
                <a:defRPr/>
              </a:pPr>
              <a:t>7/12/2018</a:t>
            </a:fld>
            <a:endParaRPr lang="en-US"/>
          </a:p>
        </p:txBody>
      </p:sp>
      <p:sp>
        <p:nvSpPr>
          <p:cNvPr id="6" name="Footer Placeholder 4">
            <a:extLst>
              <a:ext uri="{FF2B5EF4-FFF2-40B4-BE49-F238E27FC236}">
                <a16:creationId xmlns:a16="http://schemas.microsoft.com/office/drawing/2014/main" id="{3EAF3DE4-F8F6-432A-B61A-79A5E8E6E25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FC1CC2A-7147-43FA-8CE9-C67B45C6C714}"/>
              </a:ext>
            </a:extLst>
          </p:cNvPr>
          <p:cNvSpPr>
            <a:spLocks noGrp="1"/>
          </p:cNvSpPr>
          <p:nvPr>
            <p:ph type="sldNum" sz="quarter" idx="12"/>
          </p:nvPr>
        </p:nvSpPr>
        <p:spPr/>
        <p:txBody>
          <a:bodyPr/>
          <a:lstStyle>
            <a:lvl1pPr>
              <a:defRPr/>
            </a:lvl1pPr>
          </a:lstStyle>
          <a:p>
            <a:fld id="{E969572E-0E24-4D2E-B65E-137A8B45EB29}" type="slidenum">
              <a:rPr lang="en-US" altLang="en-US"/>
              <a:pPr/>
              <a:t>‹#›</a:t>
            </a:fld>
            <a:endParaRPr lang="en-US" altLang="en-US"/>
          </a:p>
        </p:txBody>
      </p:sp>
    </p:spTree>
    <p:extLst>
      <p:ext uri="{BB962C8B-B14F-4D97-AF65-F5344CB8AC3E}">
        <p14:creationId xmlns:p14="http://schemas.microsoft.com/office/powerpoint/2010/main" val="1027435087"/>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C67C067-545A-4D1C-AD58-9395CDF9B574}"/>
              </a:ext>
            </a:extLst>
          </p:cNvPr>
          <p:cNvSpPr>
            <a:spLocks noGrp="1"/>
          </p:cNvSpPr>
          <p:nvPr>
            <p:ph type="dt" sz="half" idx="10"/>
          </p:nvPr>
        </p:nvSpPr>
        <p:spPr/>
        <p:txBody>
          <a:bodyPr/>
          <a:lstStyle>
            <a:lvl1pPr>
              <a:defRPr/>
            </a:lvl1pPr>
          </a:lstStyle>
          <a:p>
            <a:pPr>
              <a:defRPr/>
            </a:pPr>
            <a:fld id="{C5B41E34-1EB4-460C-AE2E-004A6A94DFCF}" type="datetimeFigureOut">
              <a:rPr lang="en-US"/>
              <a:pPr>
                <a:defRPr/>
              </a:pPr>
              <a:t>7/12/2018</a:t>
            </a:fld>
            <a:endParaRPr lang="en-US"/>
          </a:p>
        </p:txBody>
      </p:sp>
      <p:sp>
        <p:nvSpPr>
          <p:cNvPr id="6" name="Footer Placeholder 4">
            <a:extLst>
              <a:ext uri="{FF2B5EF4-FFF2-40B4-BE49-F238E27FC236}">
                <a16:creationId xmlns:a16="http://schemas.microsoft.com/office/drawing/2014/main" id="{218C8BFD-473E-479A-B664-ED12BA8CA17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ABF61E3-4153-4058-8E2C-3CD839673B7F}"/>
              </a:ext>
            </a:extLst>
          </p:cNvPr>
          <p:cNvSpPr>
            <a:spLocks noGrp="1"/>
          </p:cNvSpPr>
          <p:nvPr>
            <p:ph type="sldNum" sz="quarter" idx="12"/>
          </p:nvPr>
        </p:nvSpPr>
        <p:spPr/>
        <p:txBody>
          <a:bodyPr/>
          <a:lstStyle>
            <a:lvl1pPr>
              <a:defRPr/>
            </a:lvl1pPr>
          </a:lstStyle>
          <a:p>
            <a:fld id="{52FE69A3-D7CF-4CC6-A884-AB2AFB078E84}" type="slidenum">
              <a:rPr lang="en-US" altLang="en-US"/>
              <a:pPr/>
              <a:t>‹#›</a:t>
            </a:fld>
            <a:endParaRPr lang="en-US" altLang="en-US"/>
          </a:p>
        </p:txBody>
      </p:sp>
    </p:spTree>
    <p:extLst>
      <p:ext uri="{BB962C8B-B14F-4D97-AF65-F5344CB8AC3E}">
        <p14:creationId xmlns:p14="http://schemas.microsoft.com/office/powerpoint/2010/main" val="1201145072"/>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5FC5AB-2BBE-415C-963C-8AE736CC2982}"/>
              </a:ext>
            </a:extLst>
          </p:cNvPr>
          <p:cNvSpPr>
            <a:spLocks noGrp="1"/>
          </p:cNvSpPr>
          <p:nvPr>
            <p:ph type="dt" sz="half" idx="10"/>
          </p:nvPr>
        </p:nvSpPr>
        <p:spPr/>
        <p:txBody>
          <a:bodyPr/>
          <a:lstStyle>
            <a:lvl1pPr>
              <a:defRPr/>
            </a:lvl1pPr>
          </a:lstStyle>
          <a:p>
            <a:pPr>
              <a:defRPr/>
            </a:pPr>
            <a:fld id="{7CBF2928-3DC3-49AE-B355-2C6B6818FEF7}" type="datetimeFigureOut">
              <a:rPr lang="en-US"/>
              <a:pPr>
                <a:defRPr/>
              </a:pPr>
              <a:t>7/12/2018</a:t>
            </a:fld>
            <a:endParaRPr lang="en-US"/>
          </a:p>
        </p:txBody>
      </p:sp>
      <p:sp>
        <p:nvSpPr>
          <p:cNvPr id="5" name="Footer Placeholder 4">
            <a:extLst>
              <a:ext uri="{FF2B5EF4-FFF2-40B4-BE49-F238E27FC236}">
                <a16:creationId xmlns:a16="http://schemas.microsoft.com/office/drawing/2014/main" id="{0AD6400A-067E-45F3-96CA-AF45F988346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B963604-B851-42A0-ADD8-57BAB278A6CE}"/>
              </a:ext>
            </a:extLst>
          </p:cNvPr>
          <p:cNvSpPr>
            <a:spLocks noGrp="1"/>
          </p:cNvSpPr>
          <p:nvPr>
            <p:ph type="sldNum" sz="quarter" idx="12"/>
          </p:nvPr>
        </p:nvSpPr>
        <p:spPr/>
        <p:txBody>
          <a:bodyPr/>
          <a:lstStyle>
            <a:lvl1pPr>
              <a:defRPr/>
            </a:lvl1pPr>
          </a:lstStyle>
          <a:p>
            <a:fld id="{ACB68794-E77F-405F-8684-99305997E88C}" type="slidenum">
              <a:rPr lang="en-US" altLang="en-US"/>
              <a:pPr/>
              <a:t>‹#›</a:t>
            </a:fld>
            <a:endParaRPr lang="en-US" altLang="en-US"/>
          </a:p>
        </p:txBody>
      </p:sp>
    </p:spTree>
    <p:extLst>
      <p:ext uri="{BB962C8B-B14F-4D97-AF65-F5344CB8AC3E}">
        <p14:creationId xmlns:p14="http://schemas.microsoft.com/office/powerpoint/2010/main" val="3307299461"/>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1979BC-D62D-40E9-A255-77389AB8C350}"/>
              </a:ext>
            </a:extLst>
          </p:cNvPr>
          <p:cNvSpPr>
            <a:spLocks noGrp="1"/>
          </p:cNvSpPr>
          <p:nvPr>
            <p:ph type="dt" sz="half" idx="10"/>
          </p:nvPr>
        </p:nvSpPr>
        <p:spPr/>
        <p:txBody>
          <a:bodyPr/>
          <a:lstStyle>
            <a:lvl1pPr>
              <a:defRPr/>
            </a:lvl1pPr>
          </a:lstStyle>
          <a:p>
            <a:pPr>
              <a:defRPr/>
            </a:pPr>
            <a:fld id="{E96A1ED9-9BD0-4DC9-B958-93AED1039A3F}" type="datetimeFigureOut">
              <a:rPr lang="en-US"/>
              <a:pPr>
                <a:defRPr/>
              </a:pPr>
              <a:t>7/12/2018</a:t>
            </a:fld>
            <a:endParaRPr lang="en-US"/>
          </a:p>
        </p:txBody>
      </p:sp>
      <p:sp>
        <p:nvSpPr>
          <p:cNvPr id="5" name="Footer Placeholder 4">
            <a:extLst>
              <a:ext uri="{FF2B5EF4-FFF2-40B4-BE49-F238E27FC236}">
                <a16:creationId xmlns:a16="http://schemas.microsoft.com/office/drawing/2014/main" id="{1AF6CD52-E59A-4BDE-8438-08E0A4B6E1C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8E1FA0-A6A5-4338-8FF8-B9C93B5C008D}"/>
              </a:ext>
            </a:extLst>
          </p:cNvPr>
          <p:cNvSpPr>
            <a:spLocks noGrp="1"/>
          </p:cNvSpPr>
          <p:nvPr>
            <p:ph type="sldNum" sz="quarter" idx="12"/>
          </p:nvPr>
        </p:nvSpPr>
        <p:spPr/>
        <p:txBody>
          <a:bodyPr/>
          <a:lstStyle>
            <a:lvl1pPr>
              <a:defRPr/>
            </a:lvl1pPr>
          </a:lstStyle>
          <a:p>
            <a:fld id="{DA93A028-5C42-46FF-81E6-280E8C7D1E5A}" type="slidenum">
              <a:rPr lang="en-US" altLang="en-US"/>
              <a:pPr/>
              <a:t>‹#›</a:t>
            </a:fld>
            <a:endParaRPr lang="en-US" altLang="en-US"/>
          </a:p>
        </p:txBody>
      </p:sp>
    </p:spTree>
    <p:extLst>
      <p:ext uri="{BB962C8B-B14F-4D97-AF65-F5344CB8AC3E}">
        <p14:creationId xmlns:p14="http://schemas.microsoft.com/office/powerpoint/2010/main" val="3434249164"/>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CCBF47F-8290-4A9E-AB83-618D465DCAE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EEFC7AF-CAC3-4055-9064-1CB93FA7CAC6}"/>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A5D1175-0889-44CB-9BC0-1244ADF947CD}"/>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AF00F2F-3BDC-45C0-844F-7811FFF60026}" type="datetimeFigureOut">
              <a:rPr lang="en-US"/>
              <a:pPr>
                <a:defRPr/>
              </a:pPr>
              <a:t>7/12/2018</a:t>
            </a:fld>
            <a:endParaRPr lang="en-US"/>
          </a:p>
        </p:txBody>
      </p:sp>
      <p:sp>
        <p:nvSpPr>
          <p:cNvPr id="5" name="Footer Placeholder 4">
            <a:extLst>
              <a:ext uri="{FF2B5EF4-FFF2-40B4-BE49-F238E27FC236}">
                <a16:creationId xmlns:a16="http://schemas.microsoft.com/office/drawing/2014/main" id="{C2008A0F-90AD-463B-90A8-C5E84E09087A}"/>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7FA31C32-ECDD-4C5F-AFA6-ED89DDEBEF39}"/>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55149783-E45C-4BB7-8DBF-61C92B74ABC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r"/>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 Id="rId4" Type="http://schemas.openxmlformats.org/officeDocument/2006/relationships/image" Target="../media/image2.jpeg" /></Relationships>
</file>

<file path=ppt/slides/_rels/slide3.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 Id="rId5" Type="http://schemas.openxmlformats.org/officeDocument/2006/relationships/image" Target="../media/image4.jpeg" /><Relationship Id="rId4" Type="http://schemas.openxmlformats.org/officeDocument/2006/relationships/image" Target="../media/image3.jpeg" /></Relationships>
</file>

<file path=ppt/slides/_rels/slide4.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 Id="rId4" Type="http://schemas.openxmlformats.org/officeDocument/2006/relationships/hyperlink" Target="http://www.oed.com/" TargetMode="External" /></Relationships>
</file>

<file path=ppt/slides/_rels/slide6.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 Id="rId5" Type="http://schemas.openxmlformats.org/officeDocument/2006/relationships/image" Target="../media/image6.png" /><Relationship Id="rId4" Type="http://schemas.openxmlformats.org/officeDocument/2006/relationships/image" Target="../media/image5.png" /></Relationships>
</file>

<file path=ppt/slides/_rels/slide8.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images.google.com/imgres?imgurl=http://www.healthjockey.com/images/mind-reader.jpg&amp;imgrefurl=http://www.healthjockey.com/2008/03/06/mind-reading-brain-scanner-may-show-whats-on-your-mind/&amp;usg=__yBuBT5wXEqjEKY67gZLlv10Pwo0=&amp;h=300&amp;w=300&amp;sz=29&amp;hl=en&amp;start=30&amp;tbnid=wM6WrAu_aRQ1yM:&amp;tbnh=116&amp;tbnw=116&amp;prev=/images?q%3Dhuman%2Bmind%26gbv%3D2%26ndsp%3D18%26hl%3Den%26sa%3DN%26start%3D18" TargetMode="Externa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2.gstatic.com/images?q=tbn:wM6WrAu_aRQ1yM:http://www.healthjockey.com/images/mind-reader.jpg">
            <a:hlinkClick r:id="rId2"/>
            <a:extLst>
              <a:ext uri="{FF2B5EF4-FFF2-40B4-BE49-F238E27FC236}">
                <a16:creationId xmlns:a16="http://schemas.microsoft.com/office/drawing/2014/main" id="{F180ABC7-5DD1-4915-8046-EAB44CF453B3}"/>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1">
            <a:extLst>
              <a:ext uri="{FF2B5EF4-FFF2-40B4-BE49-F238E27FC236}">
                <a16:creationId xmlns:a16="http://schemas.microsoft.com/office/drawing/2014/main" id="{26D33012-20CC-4D6D-A40D-2E01D704CCEE}"/>
              </a:ext>
            </a:extLst>
          </p:cNvPr>
          <p:cNvSpPr>
            <a:spLocks noGrp="1"/>
          </p:cNvSpPr>
          <p:nvPr>
            <p:ph type="ctrTitle"/>
          </p:nvPr>
        </p:nvSpPr>
        <p:spPr/>
        <p:txBody>
          <a:bodyPr/>
          <a:lstStyle/>
          <a:p>
            <a:pPr eaLnBrk="1" hangingPunct="1"/>
            <a:r>
              <a:rPr lang="en-US" altLang="en-US" b="1"/>
              <a:t>Psychological Approach to Literary Analysis</a:t>
            </a:r>
          </a:p>
        </p:txBody>
      </p:sp>
      <p:sp>
        <p:nvSpPr>
          <p:cNvPr id="3" name="Subtitle 2">
            <a:extLst>
              <a:ext uri="{FF2B5EF4-FFF2-40B4-BE49-F238E27FC236}">
                <a16:creationId xmlns:a16="http://schemas.microsoft.com/office/drawing/2014/main" id="{49E22212-D103-4521-A8B8-3CF7B272F1F7}"/>
              </a:ext>
            </a:extLst>
          </p:cNvPr>
          <p:cNvSpPr>
            <a:spLocks noGrp="1"/>
          </p:cNvSpPr>
          <p:nvPr>
            <p:ph type="subTitle" idx="1"/>
          </p:nvPr>
        </p:nvSpPr>
        <p:spPr>
          <a:xfrm>
            <a:off x="1371600" y="5638800"/>
            <a:ext cx="6400800" cy="838200"/>
          </a:xfrm>
        </p:spPr>
        <p:txBody>
          <a:bodyPr rtlCol="0">
            <a:normAutofit fontScale="85000" lnSpcReduction="20000"/>
          </a:bodyPr>
          <a:lstStyle/>
          <a:p>
            <a:pPr eaLnBrk="1" fontAlgn="auto" hangingPunct="1">
              <a:spcAft>
                <a:spcPts val="0"/>
              </a:spcAft>
              <a:defRPr/>
            </a:pPr>
            <a:r>
              <a:rPr lang="en-US" sz="2000" dirty="0"/>
              <a:t>Catherine </a:t>
            </a:r>
            <a:r>
              <a:rPr lang="en-US" sz="2000" dirty="0" err="1"/>
              <a:t>Wishart</a:t>
            </a:r>
            <a:endParaRPr lang="en-US" sz="2000" dirty="0"/>
          </a:p>
          <a:p>
            <a:pPr eaLnBrk="1" fontAlgn="auto" hangingPunct="1">
              <a:spcAft>
                <a:spcPts val="0"/>
              </a:spcAft>
              <a:defRPr/>
            </a:pPr>
            <a:r>
              <a:rPr lang="en-US" sz="2000" dirty="0"/>
              <a:t>Adjunct Instructor</a:t>
            </a:r>
          </a:p>
          <a:p>
            <a:pPr eaLnBrk="1" fontAlgn="auto" hangingPunct="1">
              <a:spcAft>
                <a:spcPts val="0"/>
              </a:spcAft>
              <a:defRPr/>
            </a:pPr>
            <a:r>
              <a:rPr lang="en-US" sz="2000" dirty="0"/>
              <a:t>Copyright © 2011</a:t>
            </a:r>
          </a:p>
          <a:p>
            <a:pPr eaLnBrk="1" fontAlgn="auto" hangingPunct="1">
              <a:spcAft>
                <a:spcPts val="0"/>
              </a:spcAft>
              <a:defRPr/>
            </a:pPr>
            <a:endParaRPr lang="en-US" sz="2000" dirty="0"/>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2.gstatic.com/images?q=tbn:wM6WrAu_aRQ1yM:http://www.healthjockey.com/images/mind-reader.jpg">
            <a:hlinkClick r:id="rId2"/>
            <a:extLst>
              <a:ext uri="{FF2B5EF4-FFF2-40B4-BE49-F238E27FC236}">
                <a16:creationId xmlns:a16="http://schemas.microsoft.com/office/drawing/2014/main" id="{27A49743-492F-4C05-9ADF-FB4F89DFC7D2}"/>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AF95E6A-B4A6-4465-A5F8-A201E7BD706E}"/>
              </a:ext>
            </a:extLst>
          </p:cNvPr>
          <p:cNvSpPr>
            <a:spLocks noGrp="1"/>
          </p:cNvSpPr>
          <p:nvPr>
            <p:ph type="title"/>
          </p:nvPr>
        </p:nvSpPr>
        <p:spPr/>
        <p:txBody>
          <a:bodyPr rtlCol="0">
            <a:normAutofit fontScale="90000"/>
          </a:bodyPr>
          <a:lstStyle/>
          <a:p>
            <a:pPr eaLnBrk="1" fontAlgn="auto" hangingPunct="1">
              <a:spcAft>
                <a:spcPts val="0"/>
              </a:spcAft>
              <a:defRPr/>
            </a:pPr>
            <a:r>
              <a:rPr lang="en-US" b="1" dirty="0"/>
              <a:t>The Importance of Freud </a:t>
            </a:r>
            <a:br>
              <a:rPr lang="en-US" b="1" dirty="0"/>
            </a:br>
            <a:r>
              <a:rPr lang="en-US" sz="3100" b="1" dirty="0"/>
              <a:t>(1856 – 1939) </a:t>
            </a:r>
          </a:p>
        </p:txBody>
      </p:sp>
      <p:sp>
        <p:nvSpPr>
          <p:cNvPr id="3" name="Subtitle 2">
            <a:extLst>
              <a:ext uri="{FF2B5EF4-FFF2-40B4-BE49-F238E27FC236}">
                <a16:creationId xmlns:a16="http://schemas.microsoft.com/office/drawing/2014/main" id="{22AFFBF3-1D00-40EB-AC9D-019E5E758CCE}"/>
              </a:ext>
            </a:extLst>
          </p:cNvPr>
          <p:cNvSpPr>
            <a:spLocks noGrp="1"/>
          </p:cNvSpPr>
          <p:nvPr>
            <p:ph idx="1"/>
          </p:nvPr>
        </p:nvSpPr>
        <p:spPr>
          <a:xfrm>
            <a:off x="228600" y="1600200"/>
            <a:ext cx="8686800" cy="4525963"/>
          </a:xfrm>
        </p:spPr>
        <p:txBody>
          <a:bodyPr/>
          <a:lstStyle/>
          <a:p>
            <a:pPr eaLnBrk="1" hangingPunct="1"/>
            <a:r>
              <a:rPr lang="en-US" altLang="en-US" sz="2400"/>
              <a:t>As the father of modern psychology, Freud has had an impact on many areas of human thought and analysis</a:t>
            </a:r>
          </a:p>
          <a:p>
            <a:pPr eaLnBrk="1" hangingPunct="1"/>
            <a:r>
              <a:rPr lang="en-US" altLang="en-US" sz="2400"/>
              <a:t>Freud also helped shape our thoughts toward sexuality. He is most widely known for the “Oedipus Complex.” </a:t>
            </a:r>
          </a:p>
          <a:p>
            <a:pPr eaLnBrk="1" hangingPunct="1"/>
            <a:r>
              <a:rPr lang="en-US" altLang="en-US" sz="2400"/>
              <a:t>Freud said that “we do things… really weird and silly things sometimes, for reasons that are to some degree hidden, inaccessible, beyond our direct control or awareness” (Lynn 199). </a:t>
            </a:r>
          </a:p>
          <a:p>
            <a:pPr eaLnBrk="1" hangingPunct="1"/>
            <a:r>
              <a:rPr lang="en-US" altLang="en-US" sz="2400"/>
              <a:t>Many of Freud’s theories about human thought and motivations have been altered by more contemporary psychologists and psychiatrists.</a:t>
            </a:r>
          </a:p>
          <a:p>
            <a:pPr eaLnBrk="1" hangingPunct="1"/>
            <a:r>
              <a:rPr lang="en-US" altLang="en-US" sz="2400"/>
              <a:t>Freud’s beliefs about human psychological motivations can be applied directly to analyzing authors and characters in literature. </a:t>
            </a:r>
          </a:p>
          <a:p>
            <a:pPr eaLnBrk="1" hangingPunct="1"/>
            <a:endParaRPr lang="en-US" altLang="en-US" sz="2000"/>
          </a:p>
        </p:txBody>
      </p:sp>
      <p:pic>
        <p:nvPicPr>
          <p:cNvPr id="6" name="Picture 8" descr="freud">
            <a:extLst>
              <a:ext uri="{FF2B5EF4-FFF2-40B4-BE49-F238E27FC236}">
                <a16:creationId xmlns:a16="http://schemas.microsoft.com/office/drawing/2014/main" id="{DB7E8B7B-D430-4C0B-9324-66DD635A21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152400"/>
            <a:ext cx="12192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t2.gstatic.com/images?q=tbn:wM6WrAu_aRQ1yM:http://www.healthjockey.com/images/mind-reader.jpg">
            <a:hlinkClick r:id="rId2"/>
            <a:extLst>
              <a:ext uri="{FF2B5EF4-FFF2-40B4-BE49-F238E27FC236}">
                <a16:creationId xmlns:a16="http://schemas.microsoft.com/office/drawing/2014/main" id="{F61540FB-196A-473A-9716-4489AF2B328C}"/>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66FE472-1466-40F5-9289-1E4EEF1AAF54}"/>
              </a:ext>
            </a:extLst>
          </p:cNvPr>
          <p:cNvSpPr>
            <a:spLocks noGrp="1"/>
          </p:cNvSpPr>
          <p:nvPr>
            <p:ph type="title"/>
          </p:nvPr>
        </p:nvSpPr>
        <p:spPr/>
        <p:txBody>
          <a:bodyPr rtlCol="0">
            <a:normAutofit fontScale="90000"/>
          </a:bodyPr>
          <a:lstStyle/>
          <a:p>
            <a:pPr eaLnBrk="1" fontAlgn="auto" hangingPunct="1">
              <a:spcAft>
                <a:spcPts val="0"/>
              </a:spcAft>
              <a:defRPr/>
            </a:pPr>
            <a:r>
              <a:rPr lang="en-US" b="1" dirty="0"/>
              <a:t>Freud is Not the Father of the Psychological Approach to Literature</a:t>
            </a:r>
          </a:p>
        </p:txBody>
      </p:sp>
      <p:sp>
        <p:nvSpPr>
          <p:cNvPr id="3" name="Subtitle 2">
            <a:extLst>
              <a:ext uri="{FF2B5EF4-FFF2-40B4-BE49-F238E27FC236}">
                <a16:creationId xmlns:a16="http://schemas.microsoft.com/office/drawing/2014/main" id="{147D6E1A-C3C5-46D8-A3C6-30BEC4697608}"/>
              </a:ext>
            </a:extLst>
          </p:cNvPr>
          <p:cNvSpPr>
            <a:spLocks noGrp="1"/>
          </p:cNvSpPr>
          <p:nvPr>
            <p:ph idx="1"/>
          </p:nvPr>
        </p:nvSpPr>
        <p:spPr>
          <a:xfrm>
            <a:off x="457200" y="1752600"/>
            <a:ext cx="8382000" cy="4267200"/>
          </a:xfrm>
        </p:spPr>
        <p:txBody>
          <a:bodyPr rtlCol="0">
            <a:normAutofit lnSpcReduction="10000"/>
          </a:bodyPr>
          <a:lstStyle/>
          <a:p>
            <a:pPr eaLnBrk="1" fontAlgn="auto" hangingPunct="1">
              <a:spcAft>
                <a:spcPts val="0"/>
              </a:spcAft>
              <a:defRPr/>
            </a:pPr>
            <a:r>
              <a:rPr lang="en-US" sz="2800" dirty="0"/>
              <a:t>Aristotle used a psychological approach in Ancient Greece.</a:t>
            </a:r>
          </a:p>
          <a:p>
            <a:pPr lvl="1" eaLnBrk="1" fontAlgn="auto" hangingPunct="1">
              <a:spcAft>
                <a:spcPts val="0"/>
              </a:spcAft>
              <a:defRPr/>
            </a:pPr>
            <a:r>
              <a:rPr lang="en-US" sz="2600" dirty="0"/>
              <a:t>His definition of tragedy is “combining the emotions of pity and terror to produce catharsis” (Guerin et al 153). </a:t>
            </a:r>
          </a:p>
          <a:p>
            <a:pPr lvl="2" eaLnBrk="1" fontAlgn="auto" hangingPunct="1">
              <a:spcAft>
                <a:spcPts val="0"/>
              </a:spcAft>
              <a:defRPr/>
            </a:pPr>
            <a:r>
              <a:rPr lang="en-US" sz="2200" dirty="0"/>
              <a:t>Catharsis: emotional response – purging of emotions or relieving of emotional tensions</a:t>
            </a:r>
          </a:p>
          <a:p>
            <a:pPr eaLnBrk="1" fontAlgn="auto" hangingPunct="1">
              <a:spcAft>
                <a:spcPts val="0"/>
              </a:spcAft>
              <a:defRPr/>
            </a:pPr>
            <a:r>
              <a:rPr lang="en-US" sz="2800" dirty="0"/>
              <a:t>Sir Philip Sidney talked about the moral effects of poetry.</a:t>
            </a:r>
          </a:p>
          <a:p>
            <a:pPr lvl="1" eaLnBrk="1" fontAlgn="auto" hangingPunct="1">
              <a:spcAft>
                <a:spcPts val="0"/>
              </a:spcAft>
              <a:defRPr/>
            </a:pPr>
            <a:r>
              <a:rPr lang="en-US" sz="2600" dirty="0"/>
              <a:t>He was analyzing how poetry can have a psychological impact on readers. </a:t>
            </a:r>
          </a:p>
          <a:p>
            <a:pPr lvl="1" eaLnBrk="1" fontAlgn="auto" hangingPunct="1">
              <a:spcAft>
                <a:spcPts val="0"/>
              </a:spcAft>
              <a:buFont typeface="Arial" panose="020B0604020202020204" pitchFamily="34" charset="0"/>
              <a:buNone/>
              <a:defRPr/>
            </a:pPr>
            <a:endParaRPr lang="en-US" sz="1600" dirty="0"/>
          </a:p>
        </p:txBody>
      </p:sp>
      <p:pic>
        <p:nvPicPr>
          <p:cNvPr id="4101" name="Picture 2" descr="http://westernparadigm.files.wordpress.com/2008/10/aristotle.jpg">
            <a:extLst>
              <a:ext uri="{FF2B5EF4-FFF2-40B4-BE49-F238E27FC236}">
                <a16:creationId xmlns:a16="http://schemas.microsoft.com/office/drawing/2014/main" id="{17E674ED-5F61-4470-93BC-7E93228E6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94325"/>
            <a:ext cx="12192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4" descr="http://www.myartprints.com/kunst/john_the_younger_decritz/portrait_sir_philip_sidney_15_hi.jpg">
            <a:extLst>
              <a:ext uri="{FF2B5EF4-FFF2-40B4-BE49-F238E27FC236}">
                <a16:creationId xmlns:a16="http://schemas.microsoft.com/office/drawing/2014/main" id="{4B6B5B41-DA47-4E43-904D-ED80F7F703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5335588"/>
            <a:ext cx="1219200" cy="152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t2.gstatic.com/images?q=tbn:wM6WrAu_aRQ1yM:http://www.healthjockey.com/images/mind-reader.jpg">
            <a:hlinkClick r:id="rId2"/>
            <a:extLst>
              <a:ext uri="{FF2B5EF4-FFF2-40B4-BE49-F238E27FC236}">
                <a16:creationId xmlns:a16="http://schemas.microsoft.com/office/drawing/2014/main" id="{3D8648D1-6B0D-4784-8F33-037E155A9053}"/>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91C5AFB-76BD-4BD3-A115-083DBE7A51D6}"/>
              </a:ext>
            </a:extLst>
          </p:cNvPr>
          <p:cNvSpPr>
            <a:spLocks noGrp="1"/>
          </p:cNvSpPr>
          <p:nvPr>
            <p:ph type="title"/>
          </p:nvPr>
        </p:nvSpPr>
        <p:spPr/>
        <p:txBody>
          <a:bodyPr rtlCol="0">
            <a:normAutofit fontScale="90000"/>
          </a:bodyPr>
          <a:lstStyle/>
          <a:p>
            <a:pPr eaLnBrk="1" fontAlgn="auto" hangingPunct="1">
              <a:spcAft>
                <a:spcPts val="0"/>
              </a:spcAft>
              <a:defRPr/>
            </a:pPr>
            <a:r>
              <a:rPr lang="en-US" b="1" dirty="0"/>
              <a:t>Freud Has Heavily Impacted the Psychological Approach</a:t>
            </a:r>
          </a:p>
        </p:txBody>
      </p:sp>
      <p:sp>
        <p:nvSpPr>
          <p:cNvPr id="3" name="Subtitle 2">
            <a:extLst>
              <a:ext uri="{FF2B5EF4-FFF2-40B4-BE49-F238E27FC236}">
                <a16:creationId xmlns:a16="http://schemas.microsoft.com/office/drawing/2014/main" id="{92383D5B-3D2E-4189-91A9-9B586ED94AAB}"/>
              </a:ext>
            </a:extLst>
          </p:cNvPr>
          <p:cNvSpPr>
            <a:spLocks noGrp="1"/>
          </p:cNvSpPr>
          <p:nvPr>
            <p:ph idx="1"/>
          </p:nvPr>
        </p:nvSpPr>
        <p:spPr/>
        <p:txBody>
          <a:bodyPr rtlCol="0">
            <a:normAutofit fontScale="85000" lnSpcReduction="20000"/>
          </a:bodyPr>
          <a:lstStyle/>
          <a:p>
            <a:pPr eaLnBrk="1" fontAlgn="auto" hangingPunct="1">
              <a:spcAft>
                <a:spcPts val="0"/>
              </a:spcAft>
              <a:defRPr/>
            </a:pPr>
            <a:r>
              <a:rPr lang="en-US" sz="2400" dirty="0"/>
              <a:t>“The foundation of Freud’s contribution to modern psychology is his emphasis on the unconscious aspects of the human psyche” (Guerin et al 154). </a:t>
            </a:r>
          </a:p>
          <a:p>
            <a:pPr eaLnBrk="1" fontAlgn="auto" hangingPunct="1">
              <a:spcAft>
                <a:spcPts val="0"/>
              </a:spcAft>
              <a:buFont typeface="Arial" charset="0"/>
              <a:buNone/>
              <a:defRPr/>
            </a:pPr>
            <a:endParaRPr lang="en-US" sz="2400" dirty="0"/>
          </a:p>
          <a:p>
            <a:pPr eaLnBrk="1" fontAlgn="auto" hangingPunct="1">
              <a:spcAft>
                <a:spcPts val="0"/>
              </a:spcAft>
              <a:defRPr/>
            </a:pPr>
            <a:r>
              <a:rPr lang="en-US" sz="2400" dirty="0"/>
              <a:t>“Freud changed our notions of human behavior by exploring new or controversial areas such as wish fulfillment, sexuality, the unconscious, and repression” (Kennedy 1477). </a:t>
            </a:r>
          </a:p>
          <a:p>
            <a:pPr eaLnBrk="1" fontAlgn="auto" hangingPunct="1">
              <a:spcAft>
                <a:spcPts val="0"/>
              </a:spcAft>
              <a:buFont typeface="Arial" panose="020B0604020202020204" pitchFamily="34" charset="0"/>
              <a:buNone/>
              <a:defRPr/>
            </a:pPr>
            <a:endParaRPr lang="en-US" sz="2400" dirty="0"/>
          </a:p>
          <a:p>
            <a:pPr eaLnBrk="1" fontAlgn="auto" hangingPunct="1">
              <a:spcAft>
                <a:spcPts val="0"/>
              </a:spcAft>
              <a:defRPr/>
            </a:pPr>
            <a:r>
              <a:rPr lang="en-US" sz="2400" dirty="0"/>
              <a:t>Freud also believed that sexual taboos repress many human desires.</a:t>
            </a:r>
          </a:p>
          <a:p>
            <a:pPr eaLnBrk="1" fontAlgn="auto" hangingPunct="1">
              <a:spcAft>
                <a:spcPts val="0"/>
              </a:spcAft>
              <a:buFont typeface="Arial" panose="020B0604020202020204" pitchFamily="34" charset="0"/>
              <a:buNone/>
              <a:defRPr/>
            </a:pPr>
            <a:endParaRPr lang="en-US" sz="2400" dirty="0"/>
          </a:p>
          <a:p>
            <a:pPr eaLnBrk="1" fontAlgn="auto" hangingPunct="1">
              <a:spcAft>
                <a:spcPts val="0"/>
              </a:spcAft>
              <a:defRPr/>
            </a:pPr>
            <a:r>
              <a:rPr lang="en-US" sz="2400" dirty="0"/>
              <a:t>The repression of thoughts and desires is what causes the unconscious to harbor many human wants. Freud “examined symbols… to study how the unconscious mind expressed itself in coded form to avoid censorship of the conscious mind” (Kennedy 1477). </a:t>
            </a:r>
          </a:p>
          <a:p>
            <a:pPr eaLnBrk="1" fontAlgn="auto" hangingPunct="1">
              <a:spcAft>
                <a:spcPts val="0"/>
              </a:spcAft>
              <a:buFont typeface="Arial" panose="020B0604020202020204" pitchFamily="34" charset="0"/>
              <a:buNone/>
              <a:defRPr/>
            </a:pPr>
            <a:r>
              <a:rPr lang="en-US" sz="2400" dirty="0"/>
              <a:t> </a:t>
            </a:r>
          </a:p>
          <a:p>
            <a:pPr eaLnBrk="1" fontAlgn="auto" hangingPunct="1">
              <a:spcAft>
                <a:spcPts val="0"/>
              </a:spcAft>
              <a:defRPr/>
            </a:pPr>
            <a:r>
              <a:rPr lang="en-US" sz="2400" dirty="0"/>
              <a:t>The levels of mental controls are described by specific Freudian terms.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t2.gstatic.com/images?q=tbn:wM6WrAu_aRQ1yM:http://www.healthjockey.com/images/mind-reader.jpg">
            <a:hlinkClick r:id="rId2"/>
            <a:extLst>
              <a:ext uri="{FF2B5EF4-FFF2-40B4-BE49-F238E27FC236}">
                <a16:creationId xmlns:a16="http://schemas.microsoft.com/office/drawing/2014/main" id="{1740AAE5-305A-4779-B9BF-49AB3D3A208E}"/>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tle 1">
            <a:extLst>
              <a:ext uri="{FF2B5EF4-FFF2-40B4-BE49-F238E27FC236}">
                <a16:creationId xmlns:a16="http://schemas.microsoft.com/office/drawing/2014/main" id="{AE87B960-51B4-4D95-8C96-5C8EF60FC8A5}"/>
              </a:ext>
            </a:extLst>
          </p:cNvPr>
          <p:cNvSpPr>
            <a:spLocks noGrp="1"/>
          </p:cNvSpPr>
          <p:nvPr>
            <p:ph type="title"/>
          </p:nvPr>
        </p:nvSpPr>
        <p:spPr/>
        <p:txBody>
          <a:bodyPr/>
          <a:lstStyle/>
          <a:p>
            <a:pPr eaLnBrk="1" hangingPunct="1"/>
            <a:r>
              <a:rPr lang="en-US" altLang="en-US" b="1"/>
              <a:t>Denotations of Id, Ego, Super-Ego</a:t>
            </a:r>
          </a:p>
        </p:txBody>
      </p:sp>
      <p:sp>
        <p:nvSpPr>
          <p:cNvPr id="3" name="Subtitle 2">
            <a:extLst>
              <a:ext uri="{FF2B5EF4-FFF2-40B4-BE49-F238E27FC236}">
                <a16:creationId xmlns:a16="http://schemas.microsoft.com/office/drawing/2014/main" id="{B3E8DC85-EA91-4E99-94F2-3076B89A9C1B}"/>
              </a:ext>
            </a:extLst>
          </p:cNvPr>
          <p:cNvSpPr>
            <a:spLocks noGrp="1"/>
          </p:cNvSpPr>
          <p:nvPr>
            <p:ph idx="1"/>
          </p:nvPr>
        </p:nvSpPr>
        <p:spPr/>
        <p:txBody>
          <a:bodyPr rtlCol="0">
            <a:normAutofit/>
          </a:bodyPr>
          <a:lstStyle/>
          <a:p>
            <a:pPr eaLnBrk="1" fontAlgn="auto" hangingPunct="1">
              <a:lnSpc>
                <a:spcPct val="80000"/>
              </a:lnSpc>
              <a:spcAft>
                <a:spcPts val="0"/>
              </a:spcAft>
              <a:buFont typeface="Wingdings" pitchFamily="2" charset="2"/>
              <a:buNone/>
              <a:defRPr/>
            </a:pPr>
            <a:r>
              <a:rPr lang="en-US" sz="2000" dirty="0">
                <a:latin typeface="+mj-lt"/>
              </a:rPr>
              <a:t>The Oxford English Dictionary (</a:t>
            </a:r>
            <a:r>
              <a:rPr lang="en-US" sz="2000" dirty="0">
                <a:latin typeface="+mj-lt"/>
                <a:hlinkClick r:id="rId4"/>
              </a:rPr>
              <a:t>www.oed.com</a:t>
            </a:r>
            <a:r>
              <a:rPr lang="en-US" sz="2000" dirty="0">
                <a:latin typeface="+mj-lt"/>
              </a:rPr>
              <a:t>) defines these terms: </a:t>
            </a:r>
          </a:p>
          <a:p>
            <a:pPr eaLnBrk="1" fontAlgn="auto" hangingPunct="1">
              <a:lnSpc>
                <a:spcPct val="80000"/>
              </a:lnSpc>
              <a:spcAft>
                <a:spcPts val="0"/>
              </a:spcAft>
              <a:buFont typeface="Wingdings" pitchFamily="2" charset="2"/>
              <a:buNone/>
              <a:defRPr/>
            </a:pPr>
            <a:endParaRPr lang="en-US" sz="2000" dirty="0">
              <a:latin typeface="+mj-lt"/>
            </a:endParaRPr>
          </a:p>
          <a:p>
            <a:pPr eaLnBrk="1" fontAlgn="auto" hangingPunct="1">
              <a:lnSpc>
                <a:spcPct val="80000"/>
              </a:lnSpc>
              <a:spcAft>
                <a:spcPts val="0"/>
              </a:spcAft>
              <a:defRPr/>
            </a:pPr>
            <a:r>
              <a:rPr lang="en-US" sz="2000" b="1" dirty="0">
                <a:latin typeface="+mj-lt"/>
              </a:rPr>
              <a:t>Id:</a:t>
            </a:r>
            <a:r>
              <a:rPr lang="en-US" sz="2000" dirty="0">
                <a:latin typeface="+mj-lt"/>
              </a:rPr>
              <a:t> The inherited instinctive impulses of the individual, forming part of the unconscious.</a:t>
            </a:r>
          </a:p>
          <a:p>
            <a:pPr eaLnBrk="1" fontAlgn="auto" hangingPunct="1">
              <a:lnSpc>
                <a:spcPct val="80000"/>
              </a:lnSpc>
              <a:spcAft>
                <a:spcPts val="0"/>
              </a:spcAft>
              <a:defRPr/>
            </a:pPr>
            <a:endParaRPr lang="en-US" sz="2000" dirty="0">
              <a:latin typeface="+mj-lt"/>
            </a:endParaRPr>
          </a:p>
          <a:p>
            <a:pPr eaLnBrk="1" fontAlgn="auto" hangingPunct="1">
              <a:lnSpc>
                <a:spcPct val="80000"/>
              </a:lnSpc>
              <a:spcAft>
                <a:spcPts val="0"/>
              </a:spcAft>
              <a:defRPr/>
            </a:pPr>
            <a:r>
              <a:rPr lang="en-US" sz="2000" b="1" dirty="0">
                <a:latin typeface="+mj-lt"/>
              </a:rPr>
              <a:t>Ego: </a:t>
            </a:r>
            <a:r>
              <a:rPr lang="en-US" sz="2000" dirty="0">
                <a:latin typeface="+mj-lt"/>
              </a:rPr>
              <a:t>That part of the mind which is most conscious of self; in the work of Freud that part which, acted upon by both the id and the super-ego, mediates with the environment.</a:t>
            </a:r>
          </a:p>
          <a:p>
            <a:pPr eaLnBrk="1" fontAlgn="auto" hangingPunct="1">
              <a:lnSpc>
                <a:spcPct val="80000"/>
              </a:lnSpc>
              <a:spcAft>
                <a:spcPts val="0"/>
              </a:spcAft>
              <a:buFont typeface="Arial" panose="020B0604020202020204" pitchFamily="34" charset="0"/>
              <a:buNone/>
              <a:defRPr/>
            </a:pPr>
            <a:endParaRPr lang="en-US" sz="2000" dirty="0">
              <a:latin typeface="+mj-lt"/>
            </a:endParaRPr>
          </a:p>
          <a:p>
            <a:pPr eaLnBrk="1" fontAlgn="auto" hangingPunct="1">
              <a:lnSpc>
                <a:spcPct val="80000"/>
              </a:lnSpc>
              <a:spcAft>
                <a:spcPts val="0"/>
              </a:spcAft>
              <a:defRPr/>
            </a:pPr>
            <a:r>
              <a:rPr lang="en-US" sz="2000" b="1" dirty="0">
                <a:latin typeface="+mj-lt"/>
              </a:rPr>
              <a:t>Super-ego:</a:t>
            </a:r>
            <a:r>
              <a:rPr lang="en-US" sz="2000" dirty="0">
                <a:latin typeface="+mj-lt"/>
              </a:rPr>
              <a:t> A Freudian term for that aspect of the psyche which has internalized parental and social prohibitions or ideals early in life and imposes them as a censor on the wishes of the ego; the agent of self-criticism or self-observation. </a:t>
            </a:r>
          </a:p>
          <a:p>
            <a:pPr eaLnBrk="1" fontAlgn="auto" hangingPunct="1">
              <a:spcAft>
                <a:spcPts val="0"/>
              </a:spcAft>
              <a:buFont typeface="Arial" panose="020B0604020202020204" pitchFamily="34" charset="0"/>
              <a:buNone/>
              <a:defRPr/>
            </a:pPr>
            <a:endParaRPr lang="en-US" sz="20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t2.gstatic.com/images?q=tbn:wM6WrAu_aRQ1yM:http://www.healthjockey.com/images/mind-reader.jpg">
            <a:hlinkClick r:id="rId2"/>
            <a:extLst>
              <a:ext uri="{FF2B5EF4-FFF2-40B4-BE49-F238E27FC236}">
                <a16:creationId xmlns:a16="http://schemas.microsoft.com/office/drawing/2014/main" id="{D7EEBF3D-93C1-4682-A1B1-6C8A9E75DBF2}"/>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BA0189B-9B1C-4258-A06D-32495AF2DEFF}"/>
              </a:ext>
            </a:extLst>
          </p:cNvPr>
          <p:cNvSpPr>
            <a:spLocks noGrp="1"/>
          </p:cNvSpPr>
          <p:nvPr>
            <p:ph type="title"/>
          </p:nvPr>
        </p:nvSpPr>
        <p:spPr/>
        <p:txBody>
          <a:bodyPr rtlCol="0">
            <a:normAutofit fontScale="90000"/>
          </a:bodyPr>
          <a:lstStyle/>
          <a:p>
            <a:pPr eaLnBrk="1" fontAlgn="auto" hangingPunct="1">
              <a:spcAft>
                <a:spcPts val="0"/>
              </a:spcAft>
              <a:defRPr/>
            </a:pPr>
            <a:r>
              <a:rPr lang="en-US" b="1" dirty="0"/>
              <a:t>The Id, Ego, and Super-Ego More Closely Examined</a:t>
            </a:r>
          </a:p>
        </p:txBody>
      </p:sp>
      <p:sp>
        <p:nvSpPr>
          <p:cNvPr id="3" name="Subtitle 2">
            <a:extLst>
              <a:ext uri="{FF2B5EF4-FFF2-40B4-BE49-F238E27FC236}">
                <a16:creationId xmlns:a16="http://schemas.microsoft.com/office/drawing/2014/main" id="{26F109F6-EACF-4A9E-8C31-B4330A07C8E6}"/>
              </a:ext>
            </a:extLst>
          </p:cNvPr>
          <p:cNvSpPr>
            <a:spLocks noGrp="1"/>
          </p:cNvSpPr>
          <p:nvPr>
            <p:ph idx="1"/>
          </p:nvPr>
        </p:nvSpPr>
        <p:spPr/>
        <p:txBody>
          <a:bodyPr rtlCol="0">
            <a:normAutofit fontScale="92500" lnSpcReduction="10000"/>
          </a:bodyPr>
          <a:lstStyle/>
          <a:p>
            <a:pPr eaLnBrk="1" fontAlgn="auto" hangingPunct="1">
              <a:spcAft>
                <a:spcPts val="0"/>
              </a:spcAft>
              <a:defRPr/>
            </a:pPr>
            <a:r>
              <a:rPr lang="en-US" sz="2400" b="1" dirty="0"/>
              <a:t>The Id </a:t>
            </a:r>
            <a:r>
              <a:rPr lang="en-US" sz="2400" dirty="0"/>
              <a:t>– based on biological impulses, the id always seeks pleasure. This search is referred to as the “pleasure principle.” The id is also where the libido is located.  The id works to gain satisfaction for instinctual needs. Furthermore, the id is the source of human aggression. The id harbors no morality. </a:t>
            </a:r>
          </a:p>
          <a:p>
            <a:pPr eaLnBrk="1" fontAlgn="auto" hangingPunct="1">
              <a:spcAft>
                <a:spcPts val="0"/>
              </a:spcAft>
              <a:defRPr/>
            </a:pPr>
            <a:r>
              <a:rPr lang="en-US" sz="2400" b="1" dirty="0"/>
              <a:t>The Ego </a:t>
            </a:r>
            <a:r>
              <a:rPr lang="en-US" sz="2400" dirty="0"/>
              <a:t>– what people decide to display to the world at large. The ego is ruled by the “reality principle.” The ego helps keep impulses by the id under control. Often the ego responds and controls the id in order to avoid unpleasant consequences, such as being punished. </a:t>
            </a:r>
          </a:p>
          <a:p>
            <a:pPr eaLnBrk="1" fontAlgn="auto" hangingPunct="1">
              <a:spcAft>
                <a:spcPts val="0"/>
              </a:spcAft>
              <a:defRPr/>
            </a:pPr>
            <a:r>
              <a:rPr lang="en-US" sz="2400" b="1" dirty="0"/>
              <a:t>The Super-Ego</a:t>
            </a:r>
            <a:r>
              <a:rPr lang="en-US" sz="2400" dirty="0"/>
              <a:t> – where the conscience is located. The super-ego helps inhibit the id based on a person’s idealized view of himself or herself. The super-ego is controlled by our perspective of social expectations.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t2.gstatic.com/images?q=tbn:wM6WrAu_aRQ1yM:http://www.healthjockey.com/images/mind-reader.jpg">
            <a:hlinkClick r:id="rId2"/>
            <a:extLst>
              <a:ext uri="{FF2B5EF4-FFF2-40B4-BE49-F238E27FC236}">
                <a16:creationId xmlns:a16="http://schemas.microsoft.com/office/drawing/2014/main" id="{5F7DA375-2C06-40ED-83C9-9702BF0F5AB2}"/>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itle 1">
            <a:extLst>
              <a:ext uri="{FF2B5EF4-FFF2-40B4-BE49-F238E27FC236}">
                <a16:creationId xmlns:a16="http://schemas.microsoft.com/office/drawing/2014/main" id="{A3B971FF-01C1-421B-8DC6-F55624F4D008}"/>
              </a:ext>
            </a:extLst>
          </p:cNvPr>
          <p:cNvSpPr>
            <a:spLocks noGrp="1"/>
          </p:cNvSpPr>
          <p:nvPr>
            <p:ph type="title"/>
          </p:nvPr>
        </p:nvSpPr>
        <p:spPr>
          <a:xfrm>
            <a:off x="228600" y="274638"/>
            <a:ext cx="6172200" cy="1143000"/>
          </a:xfrm>
        </p:spPr>
        <p:txBody>
          <a:bodyPr/>
          <a:lstStyle/>
          <a:p>
            <a:pPr eaLnBrk="1" hangingPunct="1"/>
            <a:r>
              <a:rPr lang="en-US" altLang="en-US" sz="4000" b="1"/>
              <a:t>Other Theories to Use for Psychological Criticism</a:t>
            </a:r>
          </a:p>
        </p:txBody>
      </p:sp>
      <p:sp>
        <p:nvSpPr>
          <p:cNvPr id="3" name="Subtitle 2">
            <a:extLst>
              <a:ext uri="{FF2B5EF4-FFF2-40B4-BE49-F238E27FC236}">
                <a16:creationId xmlns:a16="http://schemas.microsoft.com/office/drawing/2014/main" id="{332C5B93-7B81-4F72-920B-B25C2DC71F04}"/>
              </a:ext>
            </a:extLst>
          </p:cNvPr>
          <p:cNvSpPr>
            <a:spLocks noGrp="1"/>
          </p:cNvSpPr>
          <p:nvPr>
            <p:ph idx="1"/>
          </p:nvPr>
        </p:nvSpPr>
        <p:spPr>
          <a:xfrm>
            <a:off x="457200" y="1447800"/>
            <a:ext cx="8229600" cy="4678363"/>
          </a:xfrm>
        </p:spPr>
        <p:txBody>
          <a:bodyPr/>
          <a:lstStyle/>
          <a:p>
            <a:pPr eaLnBrk="1" hangingPunct="1"/>
            <a:r>
              <a:rPr lang="en-US" altLang="en-US" sz="2000"/>
              <a:t>Maslow’s hierarchy of needs:</a:t>
            </a:r>
          </a:p>
          <a:p>
            <a:pPr eaLnBrk="1" hangingPunct="1"/>
            <a:endParaRPr lang="en-US" altLang="en-US" sz="2000"/>
          </a:p>
          <a:p>
            <a:pPr eaLnBrk="1" hangingPunct="1"/>
            <a:endParaRPr lang="en-US" altLang="en-US" sz="2000"/>
          </a:p>
          <a:p>
            <a:pPr eaLnBrk="1" hangingPunct="1"/>
            <a:endParaRPr lang="en-US" altLang="en-US" sz="2000"/>
          </a:p>
          <a:p>
            <a:pPr eaLnBrk="1" hangingPunct="1"/>
            <a:endParaRPr lang="en-US" altLang="en-US" sz="2000"/>
          </a:p>
          <a:p>
            <a:pPr eaLnBrk="1" hangingPunct="1"/>
            <a:endParaRPr lang="en-US" altLang="en-US" sz="2000"/>
          </a:p>
          <a:p>
            <a:pPr eaLnBrk="1" hangingPunct="1"/>
            <a:endParaRPr lang="en-US" altLang="en-US" sz="2000"/>
          </a:p>
          <a:p>
            <a:pPr eaLnBrk="1" hangingPunct="1"/>
            <a:endParaRPr lang="en-US" altLang="en-US" sz="2000"/>
          </a:p>
          <a:p>
            <a:pPr eaLnBrk="1" hangingPunct="1"/>
            <a:endParaRPr lang="en-US" altLang="en-US" sz="2000"/>
          </a:p>
          <a:p>
            <a:pPr algn="r" eaLnBrk="1" hangingPunct="1"/>
            <a:r>
              <a:rPr lang="en-US" altLang="en-US" sz="2000"/>
              <a:t>Erikson’s stages of Development: </a:t>
            </a:r>
          </a:p>
          <a:p>
            <a:pPr lvl="1" eaLnBrk="1" hangingPunct="1"/>
            <a:endParaRPr lang="en-US" altLang="en-US" sz="1600"/>
          </a:p>
          <a:p>
            <a:pPr lvl="1" eaLnBrk="1" hangingPunct="1"/>
            <a:endParaRPr lang="en-US" altLang="en-US" sz="1600"/>
          </a:p>
        </p:txBody>
      </p:sp>
      <p:pic>
        <p:nvPicPr>
          <p:cNvPr id="8197" name="Picture 4" descr="300px-Maslow's_Hierarchy_of_Needs_svg.png">
            <a:extLst>
              <a:ext uri="{FF2B5EF4-FFF2-40B4-BE49-F238E27FC236}">
                <a16:creationId xmlns:a16="http://schemas.microsoft.com/office/drawing/2014/main" id="{B6744A32-FB8A-42FE-87D8-D62C1D5A825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92600" y="0"/>
            <a:ext cx="4851400"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8" descr="untitled.bmp">
            <a:extLst>
              <a:ext uri="{FF2B5EF4-FFF2-40B4-BE49-F238E27FC236}">
                <a16:creationId xmlns:a16="http://schemas.microsoft.com/office/drawing/2014/main" id="{6C972F98-0B59-48F1-A7ED-62F4DCCB6A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581400"/>
            <a:ext cx="479107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 calcmode="lin" valueType="num">
                                      <p:cBhvr additive="base">
                                        <p:cTn id="1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t2.gstatic.com/images?q=tbn:wM6WrAu_aRQ1yM:http://www.healthjockey.com/images/mind-reader.jpg">
            <a:hlinkClick r:id="rId2"/>
            <a:extLst>
              <a:ext uri="{FF2B5EF4-FFF2-40B4-BE49-F238E27FC236}">
                <a16:creationId xmlns:a16="http://schemas.microsoft.com/office/drawing/2014/main" id="{BC26D603-2669-4F33-A20C-DA3F1746752A}"/>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itle 1">
            <a:extLst>
              <a:ext uri="{FF2B5EF4-FFF2-40B4-BE49-F238E27FC236}">
                <a16:creationId xmlns:a16="http://schemas.microsoft.com/office/drawing/2014/main" id="{71723E58-DE96-4CD6-A04D-A2AB233868D0}"/>
              </a:ext>
            </a:extLst>
          </p:cNvPr>
          <p:cNvSpPr>
            <a:spLocks noGrp="1"/>
          </p:cNvSpPr>
          <p:nvPr>
            <p:ph type="title"/>
          </p:nvPr>
        </p:nvSpPr>
        <p:spPr/>
        <p:txBody>
          <a:bodyPr/>
          <a:lstStyle/>
          <a:p>
            <a:pPr eaLnBrk="1" hangingPunct="1"/>
            <a:r>
              <a:rPr lang="en-US" altLang="en-US"/>
              <a:t>Methods of Dealing with Conflict:</a:t>
            </a:r>
            <a:endParaRPr lang="en-US" altLang="en-US" b="1"/>
          </a:p>
        </p:txBody>
      </p:sp>
      <p:sp>
        <p:nvSpPr>
          <p:cNvPr id="3" name="Subtitle 2">
            <a:extLst>
              <a:ext uri="{FF2B5EF4-FFF2-40B4-BE49-F238E27FC236}">
                <a16:creationId xmlns:a16="http://schemas.microsoft.com/office/drawing/2014/main" id="{F1AFC05B-F27B-4FA4-AFF7-60664A9C4A22}"/>
              </a:ext>
            </a:extLst>
          </p:cNvPr>
          <p:cNvSpPr>
            <a:spLocks noGrp="1"/>
          </p:cNvSpPr>
          <p:nvPr>
            <p:ph idx="1"/>
          </p:nvPr>
        </p:nvSpPr>
        <p:spPr>
          <a:xfrm>
            <a:off x="457200" y="1295400"/>
            <a:ext cx="8229600" cy="4830763"/>
          </a:xfrm>
        </p:spPr>
        <p:txBody>
          <a:bodyPr rtlCol="0">
            <a:normAutofit fontScale="77500" lnSpcReduction="20000"/>
          </a:bodyPr>
          <a:lstStyle/>
          <a:p>
            <a:pPr>
              <a:buClr>
                <a:schemeClr val="tx1"/>
              </a:buClr>
              <a:buSzPts val="2000"/>
              <a:buFont typeface="Arial" charset="0"/>
              <a:buChar char="•"/>
              <a:defRPr/>
            </a:pPr>
            <a:r>
              <a:rPr lang="en-US" sz="2000" b="1" i="1" dirty="0"/>
              <a:t>Repression</a:t>
            </a:r>
            <a:r>
              <a:rPr lang="en-US" sz="2000" b="1" dirty="0"/>
              <a:t>:</a:t>
            </a:r>
            <a:r>
              <a:rPr lang="en-US" sz="2000" dirty="0"/>
              <a:t> hiding one’s desires and fears in the unconscious</a:t>
            </a:r>
            <a:r>
              <a:rPr lang="en-US" sz="2000" b="1" dirty="0"/>
              <a:t> </a:t>
            </a:r>
          </a:p>
          <a:p>
            <a:pPr lvl="1">
              <a:buClr>
                <a:schemeClr val="tx1"/>
              </a:buClr>
              <a:buSzPts val="2000"/>
              <a:buFont typeface="Arial" charset="0"/>
              <a:buChar char="–"/>
              <a:defRPr/>
            </a:pPr>
            <a:r>
              <a:rPr lang="en-US" sz="1600" dirty="0"/>
              <a:t>“Selectively forgetting about whatever is troubling” (Lynn 211)</a:t>
            </a:r>
          </a:p>
          <a:p>
            <a:pPr>
              <a:buClr>
                <a:schemeClr val="tx1"/>
              </a:buClr>
              <a:buSzPts val="2000"/>
              <a:buFont typeface="Arial" charset="0"/>
              <a:buChar char="•"/>
              <a:defRPr/>
            </a:pPr>
            <a:endParaRPr lang="en-US" sz="2000" dirty="0"/>
          </a:p>
          <a:p>
            <a:pPr>
              <a:buClr>
                <a:schemeClr val="tx1"/>
              </a:buClr>
              <a:buSzPts val="2000"/>
              <a:buFont typeface="Arial" charset="0"/>
              <a:buChar char="•"/>
              <a:defRPr/>
            </a:pPr>
            <a:r>
              <a:rPr lang="en-US" sz="2000" b="1" i="1" dirty="0"/>
              <a:t>Isolation</a:t>
            </a:r>
            <a:r>
              <a:rPr lang="en-US" sz="2000" b="1" dirty="0"/>
              <a:t>:</a:t>
            </a:r>
            <a:r>
              <a:rPr lang="en-US" sz="2000" dirty="0"/>
              <a:t> disconnecting one’s emotions from a traumatic event</a:t>
            </a:r>
          </a:p>
          <a:p>
            <a:pPr lvl="1">
              <a:buClr>
                <a:schemeClr val="tx1"/>
              </a:buClr>
              <a:buSzPts val="2000"/>
              <a:buFont typeface="Arial" charset="0"/>
              <a:buChar char="–"/>
              <a:defRPr/>
            </a:pPr>
            <a:r>
              <a:rPr lang="en-US" sz="1600" dirty="0"/>
              <a:t>“Understanding something should be upsetting, but failing to react to it” (Lynn 211)</a:t>
            </a:r>
          </a:p>
          <a:p>
            <a:pPr>
              <a:buClr>
                <a:schemeClr val="tx1"/>
              </a:buClr>
              <a:buSzPts val="2000"/>
              <a:buFont typeface="Arial" charset="0"/>
              <a:buChar char="•"/>
              <a:defRPr/>
            </a:pPr>
            <a:endParaRPr lang="en-US" sz="2000" dirty="0"/>
          </a:p>
          <a:p>
            <a:pPr>
              <a:buClr>
                <a:schemeClr val="tx1"/>
              </a:buClr>
              <a:buSzPts val="2000"/>
              <a:buFont typeface="Arial" charset="0"/>
              <a:buChar char="•"/>
              <a:defRPr/>
            </a:pPr>
            <a:r>
              <a:rPr lang="en-US" sz="2000" b="1" i="1" dirty="0"/>
              <a:t>Sublimation</a:t>
            </a:r>
            <a:r>
              <a:rPr lang="en-US" sz="2000" b="1" dirty="0"/>
              <a:t>:</a:t>
            </a:r>
            <a:r>
              <a:rPr lang="en-US" sz="2000" dirty="0"/>
              <a:t> redirecting an unacceptable desire into a creative act </a:t>
            </a:r>
          </a:p>
          <a:p>
            <a:pPr>
              <a:buClr>
                <a:schemeClr val="tx1"/>
              </a:buClr>
              <a:buSzPts val="2000"/>
              <a:buFont typeface="Arial" charset="0"/>
              <a:buChar char="•"/>
              <a:defRPr/>
            </a:pPr>
            <a:endParaRPr lang="en-US" sz="2000" dirty="0"/>
          </a:p>
          <a:p>
            <a:pPr>
              <a:buClr>
                <a:schemeClr val="tx1"/>
              </a:buClr>
              <a:buSzPts val="2000"/>
              <a:buFont typeface="Arial" charset="0"/>
              <a:buChar char="•"/>
              <a:defRPr/>
            </a:pPr>
            <a:r>
              <a:rPr lang="en-US" sz="2000" b="1" i="1" dirty="0"/>
              <a:t>Displacement</a:t>
            </a:r>
            <a:r>
              <a:rPr lang="en-US" sz="2000" b="1" dirty="0"/>
              <a:t>:</a:t>
            </a:r>
            <a:r>
              <a:rPr lang="en-US" sz="2000" dirty="0"/>
              <a:t> replacing an unacceptable object of one’s emotion</a:t>
            </a:r>
            <a:r>
              <a:rPr lang="en-US" sz="2000" dirty="0">
                <a:solidFill>
                  <a:srgbClr val="FFFFFF"/>
                </a:solidFill>
              </a:rPr>
              <a:t> </a:t>
            </a:r>
          </a:p>
          <a:p>
            <a:pPr lvl="1">
              <a:buClr>
                <a:schemeClr val="tx1"/>
              </a:buClr>
              <a:buSzPts val="2000"/>
              <a:buFont typeface="Arial" charset="0"/>
              <a:buChar char="–"/>
              <a:defRPr/>
            </a:pPr>
            <a:r>
              <a:rPr lang="en-US" sz="1600" dirty="0"/>
              <a:t>“Shifting  one’s emotion s from a threatening target to a less threatening one” (Lynn 224)</a:t>
            </a:r>
          </a:p>
          <a:p>
            <a:pPr>
              <a:buClr>
                <a:schemeClr val="tx1"/>
              </a:buClr>
              <a:buSzPts val="2000"/>
              <a:buFont typeface="Arial" charset="0"/>
              <a:buNone/>
              <a:defRPr/>
            </a:pPr>
            <a:endParaRPr lang="en-US" sz="2000" dirty="0">
              <a:solidFill>
                <a:srgbClr val="FFFFFF"/>
              </a:solidFill>
            </a:endParaRPr>
          </a:p>
          <a:p>
            <a:pPr eaLnBrk="1" hangingPunct="1">
              <a:lnSpc>
                <a:spcPct val="90000"/>
              </a:lnSpc>
              <a:buFont typeface="Arial" charset="0"/>
              <a:buChar char="•"/>
              <a:defRPr/>
            </a:pPr>
            <a:r>
              <a:rPr lang="en-US" sz="2000" b="1" i="1" dirty="0">
                <a:cs typeface="Arial" charset="0"/>
              </a:rPr>
              <a:t>Denial</a:t>
            </a:r>
            <a:r>
              <a:rPr lang="en-US" sz="2000" b="1" dirty="0">
                <a:cs typeface="Arial" charset="0"/>
              </a:rPr>
              <a:t>:</a:t>
            </a:r>
            <a:r>
              <a:rPr lang="en-US" sz="2000" dirty="0">
                <a:cs typeface="Arial" charset="0"/>
              </a:rPr>
              <a:t> refusing to accept one’s unacceptable desires or fears, or refusing to accept a traumatic event.</a:t>
            </a:r>
          </a:p>
          <a:p>
            <a:pPr eaLnBrk="1" hangingPunct="1">
              <a:lnSpc>
                <a:spcPct val="90000"/>
              </a:lnSpc>
              <a:buFont typeface="Arial" charset="0"/>
              <a:buChar char="•"/>
              <a:defRPr/>
            </a:pPr>
            <a:endParaRPr lang="en-US" sz="2000" dirty="0">
              <a:cs typeface="Times New Roman" pitchFamily="18" charset="0"/>
            </a:endParaRPr>
          </a:p>
          <a:p>
            <a:pPr eaLnBrk="1" hangingPunct="1">
              <a:lnSpc>
                <a:spcPct val="90000"/>
              </a:lnSpc>
              <a:buFont typeface="Arial" charset="0"/>
              <a:buChar char="•"/>
              <a:defRPr/>
            </a:pPr>
            <a:r>
              <a:rPr lang="en-US" sz="2000" b="1" i="1" dirty="0">
                <a:cs typeface="Times New Roman" pitchFamily="18" charset="0"/>
              </a:rPr>
              <a:t>Projection</a:t>
            </a:r>
            <a:r>
              <a:rPr lang="en-US" sz="2000" b="1" dirty="0">
                <a:cs typeface="Times New Roman" pitchFamily="18" charset="0"/>
              </a:rPr>
              <a:t>:</a:t>
            </a:r>
            <a:r>
              <a:rPr lang="en-US" sz="2000" dirty="0">
                <a:cs typeface="Times New Roman" pitchFamily="18" charset="0"/>
              </a:rPr>
              <a:t> placing one’s unacceptable or unworthy desires or fears onto another.</a:t>
            </a:r>
          </a:p>
          <a:p>
            <a:pPr eaLnBrk="1" hangingPunct="1">
              <a:lnSpc>
                <a:spcPct val="90000"/>
              </a:lnSpc>
              <a:buFont typeface="Arial" charset="0"/>
              <a:buChar char="•"/>
              <a:defRPr/>
            </a:pPr>
            <a:endParaRPr lang="en-US" sz="2000" dirty="0">
              <a:cs typeface="Times New Roman" pitchFamily="18" charset="0"/>
            </a:endParaRPr>
          </a:p>
          <a:p>
            <a:pPr eaLnBrk="1" hangingPunct="1">
              <a:lnSpc>
                <a:spcPct val="90000"/>
              </a:lnSpc>
              <a:buFont typeface="Arial" charset="0"/>
              <a:buChar char="•"/>
              <a:defRPr/>
            </a:pPr>
            <a:r>
              <a:rPr lang="en-US" sz="2000" b="1" i="1" dirty="0">
                <a:cs typeface="Times New Roman" pitchFamily="18" charset="0"/>
              </a:rPr>
              <a:t>Intellectualization</a:t>
            </a:r>
            <a:r>
              <a:rPr lang="en-US" sz="2000" b="1" dirty="0">
                <a:cs typeface="Times New Roman" pitchFamily="18" charset="0"/>
              </a:rPr>
              <a:t>:</a:t>
            </a:r>
            <a:r>
              <a:rPr lang="en-US" sz="2000" dirty="0">
                <a:cs typeface="Times New Roman" pitchFamily="18" charset="0"/>
              </a:rPr>
              <a:t> avoiding one’s desires and fears by analyzing and rationalizing them – instead of feeling them.</a:t>
            </a:r>
          </a:p>
          <a:p>
            <a:pPr eaLnBrk="1" hangingPunct="1">
              <a:lnSpc>
                <a:spcPct val="90000"/>
              </a:lnSpc>
              <a:buFont typeface="Arial" charset="0"/>
              <a:buChar char="•"/>
              <a:defRPr/>
            </a:pPr>
            <a:endParaRPr lang="en-US" sz="2000" dirty="0">
              <a:cs typeface="Times New Roman" pitchFamily="18" charset="0"/>
            </a:endParaRPr>
          </a:p>
          <a:p>
            <a:pPr eaLnBrk="1" hangingPunct="1">
              <a:lnSpc>
                <a:spcPct val="90000"/>
              </a:lnSpc>
              <a:buFont typeface="Arial" charset="0"/>
              <a:buChar char="•"/>
              <a:defRPr/>
            </a:pPr>
            <a:r>
              <a:rPr lang="en-US" sz="2000" b="1" i="1" dirty="0">
                <a:cs typeface="Times New Roman" pitchFamily="18" charset="0"/>
              </a:rPr>
              <a:t>Reaction Formation</a:t>
            </a:r>
            <a:r>
              <a:rPr lang="en-US" sz="2000" b="1" dirty="0">
                <a:cs typeface="Times New Roman" pitchFamily="18" charset="0"/>
              </a:rPr>
              <a:t>:</a:t>
            </a:r>
            <a:r>
              <a:rPr lang="en-US" sz="2000" dirty="0">
                <a:cs typeface="Times New Roman" pitchFamily="18" charset="0"/>
              </a:rPr>
              <a:t> believing the opposite is true to avoid facing the truth about a traumatic event.</a:t>
            </a:r>
          </a:p>
          <a:p>
            <a:pPr>
              <a:buClr>
                <a:schemeClr val="tx1"/>
              </a:buClr>
              <a:buSzPts val="2000"/>
              <a:buFont typeface="Arial" charset="0"/>
              <a:buChar char="•"/>
              <a:defRPr/>
            </a:pPr>
            <a:endParaRPr lang="en-US" sz="2000" dirty="0">
              <a:solidFill>
                <a:srgbClr val="FFFFFF"/>
              </a:solidFill>
            </a:endParaRPr>
          </a:p>
          <a:p>
            <a:pPr eaLnBrk="1" fontAlgn="auto" hangingPunct="1">
              <a:spcAft>
                <a:spcPts val="0"/>
              </a:spcAft>
              <a:buFont typeface="Arial" charset="0"/>
              <a:buChar char="•"/>
              <a:defRPr/>
            </a:pPr>
            <a:endParaRPr lang="en-US" sz="20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anim calcmode="lin" valueType="num">
                                      <p:cBhvr additive="base">
                                        <p:cTn id="4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anim calcmode="lin" valueType="num">
                                      <p:cBhvr additive="base">
                                        <p:cTn id="5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7" end="17"/>
                                            </p:txEl>
                                          </p:spTgt>
                                        </p:tgtEl>
                                        <p:attrNameLst>
                                          <p:attrName>style.visibility</p:attrName>
                                        </p:attrNameLst>
                                      </p:cBhvr>
                                      <p:to>
                                        <p:strVal val="visible"/>
                                      </p:to>
                                    </p:set>
                                    <p:anim calcmode="lin" valueType="num">
                                      <p:cBhvr additive="base">
                                        <p:cTn id="6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t2.gstatic.com/images?q=tbn:wM6WrAu_aRQ1yM:http://www.healthjockey.com/images/mind-reader.jpg">
            <a:hlinkClick r:id="rId2"/>
            <a:extLst>
              <a:ext uri="{FF2B5EF4-FFF2-40B4-BE49-F238E27FC236}">
                <a16:creationId xmlns:a16="http://schemas.microsoft.com/office/drawing/2014/main" id="{91C44622-C00A-4BCF-AB4B-51F7B71E6A6D}"/>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1">
            <a:extLst>
              <a:ext uri="{FF2B5EF4-FFF2-40B4-BE49-F238E27FC236}">
                <a16:creationId xmlns:a16="http://schemas.microsoft.com/office/drawing/2014/main" id="{E07CC4A1-18DD-453C-BB07-BBB11CA94088}"/>
              </a:ext>
            </a:extLst>
          </p:cNvPr>
          <p:cNvSpPr>
            <a:spLocks noGrp="1"/>
          </p:cNvSpPr>
          <p:nvPr>
            <p:ph type="title"/>
          </p:nvPr>
        </p:nvSpPr>
        <p:spPr/>
        <p:txBody>
          <a:bodyPr/>
          <a:lstStyle/>
          <a:p>
            <a:pPr eaLnBrk="1" hangingPunct="1"/>
            <a:r>
              <a:rPr lang="en-US" altLang="en-US" sz="3600" b="1"/>
              <a:t>Psychological Criticism: What to Look For</a:t>
            </a:r>
          </a:p>
        </p:txBody>
      </p:sp>
      <p:sp>
        <p:nvSpPr>
          <p:cNvPr id="3" name="Subtitle 2">
            <a:extLst>
              <a:ext uri="{FF2B5EF4-FFF2-40B4-BE49-F238E27FC236}">
                <a16:creationId xmlns:a16="http://schemas.microsoft.com/office/drawing/2014/main" id="{D92E30DB-4112-4DA4-B044-A32F93AD8208}"/>
              </a:ext>
            </a:extLst>
          </p:cNvPr>
          <p:cNvSpPr>
            <a:spLocks noGrp="1"/>
          </p:cNvSpPr>
          <p:nvPr>
            <p:ph idx="1"/>
          </p:nvPr>
        </p:nvSpPr>
        <p:spPr>
          <a:xfrm>
            <a:off x="457200" y="1295400"/>
            <a:ext cx="8229600" cy="4830763"/>
          </a:xfrm>
        </p:spPr>
        <p:txBody>
          <a:bodyPr rtlCol="0">
            <a:normAutofit lnSpcReduction="10000"/>
          </a:bodyPr>
          <a:lstStyle/>
          <a:p>
            <a:pPr eaLnBrk="1" hangingPunct="1">
              <a:buFont typeface="Arial" charset="0"/>
              <a:buChar char="•"/>
              <a:defRPr/>
            </a:pPr>
            <a:r>
              <a:rPr lang="en-US" sz="2000" dirty="0">
                <a:cs typeface="Arial" charset="0"/>
              </a:rPr>
              <a:t>Instances of repression, isolation, sublimation, displacement, denial, projection, intellectualization, and/or reaction formation in the actions of characters.</a:t>
            </a:r>
          </a:p>
          <a:p>
            <a:pPr eaLnBrk="1" hangingPunct="1">
              <a:buFont typeface="Arial" charset="0"/>
              <a:buChar char="•"/>
              <a:defRPr/>
            </a:pPr>
            <a:endParaRPr lang="en-US" sz="2000" dirty="0">
              <a:cs typeface="Times New Roman" pitchFamily="18" charset="0"/>
            </a:endParaRPr>
          </a:p>
          <a:p>
            <a:pPr eaLnBrk="1" hangingPunct="1">
              <a:buFont typeface="Arial" charset="0"/>
              <a:buChar char="•"/>
              <a:defRPr/>
            </a:pPr>
            <a:r>
              <a:rPr lang="en-US" sz="2000" dirty="0">
                <a:cs typeface="Times New Roman" pitchFamily="18" charset="0"/>
              </a:rPr>
              <a:t>Internal conflicts present in characters that cause them difficulty fitting into society or being happy.</a:t>
            </a:r>
          </a:p>
          <a:p>
            <a:pPr eaLnBrk="1" hangingPunct="1">
              <a:buFont typeface="Arial" charset="0"/>
              <a:buNone/>
              <a:defRPr/>
            </a:pPr>
            <a:endParaRPr lang="en-US" sz="2000" dirty="0">
              <a:cs typeface="Times New Roman" pitchFamily="18" charset="0"/>
            </a:endParaRPr>
          </a:p>
          <a:p>
            <a:pPr eaLnBrk="1" hangingPunct="1">
              <a:lnSpc>
                <a:spcPct val="90000"/>
              </a:lnSpc>
              <a:buFont typeface="Arial" charset="0"/>
              <a:buChar char="•"/>
              <a:defRPr/>
            </a:pPr>
            <a:r>
              <a:rPr lang="en-US" sz="2000" dirty="0">
                <a:cs typeface="Times New Roman" pitchFamily="18" charset="0"/>
              </a:rPr>
              <a:t>Expressions of the unconscious in characters – dreams, voices, creative acts (or any actions), slips of the tongue, jokes, etc.</a:t>
            </a:r>
          </a:p>
          <a:p>
            <a:pPr eaLnBrk="1" hangingPunct="1">
              <a:lnSpc>
                <a:spcPct val="90000"/>
              </a:lnSpc>
              <a:buFont typeface="Wingdings" pitchFamily="2" charset="2"/>
              <a:buNone/>
              <a:defRPr/>
            </a:pPr>
            <a:endParaRPr lang="en-US" sz="2000" dirty="0">
              <a:cs typeface="Times New Roman" pitchFamily="18" charset="0"/>
            </a:endParaRPr>
          </a:p>
          <a:p>
            <a:pPr eaLnBrk="1" hangingPunct="1">
              <a:lnSpc>
                <a:spcPct val="90000"/>
              </a:lnSpc>
              <a:buFont typeface="Arial" charset="0"/>
              <a:buChar char="•"/>
              <a:defRPr/>
            </a:pPr>
            <a:r>
              <a:rPr lang="en-US" sz="2000" dirty="0">
                <a:cs typeface="Times New Roman" pitchFamily="18" charset="0"/>
              </a:rPr>
              <a:t>Descriptions of the unconscious in texts.</a:t>
            </a:r>
          </a:p>
          <a:p>
            <a:pPr eaLnBrk="1" hangingPunct="1">
              <a:lnSpc>
                <a:spcPct val="90000"/>
              </a:lnSpc>
              <a:buFont typeface="Arial" charset="0"/>
              <a:buChar char="•"/>
              <a:defRPr/>
            </a:pPr>
            <a:endParaRPr lang="en-US" sz="2000" dirty="0">
              <a:cs typeface="Times New Roman" pitchFamily="18" charset="0"/>
            </a:endParaRPr>
          </a:p>
          <a:p>
            <a:pPr eaLnBrk="1" hangingPunct="1">
              <a:lnSpc>
                <a:spcPct val="90000"/>
              </a:lnSpc>
              <a:buFont typeface="Arial" charset="0"/>
              <a:buChar char="•"/>
              <a:defRPr/>
            </a:pPr>
            <a:r>
              <a:rPr lang="en-US" sz="2000" dirty="0">
                <a:cs typeface="Times New Roman" pitchFamily="18" charset="0"/>
              </a:rPr>
              <a:t>Patterns or repeated behavior in the text.</a:t>
            </a:r>
          </a:p>
          <a:p>
            <a:pPr eaLnBrk="1" hangingPunct="1">
              <a:lnSpc>
                <a:spcPct val="90000"/>
              </a:lnSpc>
              <a:buFont typeface="Wingdings" pitchFamily="2" charset="2"/>
              <a:buNone/>
              <a:defRPr/>
            </a:pPr>
            <a:endParaRPr lang="en-US" sz="2000" dirty="0">
              <a:cs typeface="Times New Roman" pitchFamily="18" charset="0"/>
            </a:endParaRPr>
          </a:p>
          <a:p>
            <a:pPr eaLnBrk="1" hangingPunct="1">
              <a:lnSpc>
                <a:spcPct val="90000"/>
              </a:lnSpc>
              <a:buFont typeface="Arial" charset="0"/>
              <a:buChar char="•"/>
              <a:defRPr/>
            </a:pPr>
            <a:r>
              <a:rPr lang="en-US" sz="2000" dirty="0">
                <a:cs typeface="Times New Roman" pitchFamily="18" charset="0"/>
              </a:rPr>
              <a:t>How a character’s identity is developed.</a:t>
            </a:r>
          </a:p>
          <a:p>
            <a:pPr eaLnBrk="1" hangingPunct="1">
              <a:buFont typeface="Arial" charset="0"/>
              <a:buChar char="•"/>
              <a:defRPr/>
            </a:pPr>
            <a:endParaRPr lang="en-US" sz="2000" dirty="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t2.gstatic.com/images?q=tbn:wM6WrAu_aRQ1yM:http://www.healthjockey.com/images/mind-reader.jpg">
            <a:hlinkClick r:id="rId2"/>
            <a:extLst>
              <a:ext uri="{FF2B5EF4-FFF2-40B4-BE49-F238E27FC236}">
                <a16:creationId xmlns:a16="http://schemas.microsoft.com/office/drawing/2014/main" id="{33B60A7A-712D-4220-8F48-9AE84CD66D8F}"/>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itle 1">
            <a:extLst>
              <a:ext uri="{FF2B5EF4-FFF2-40B4-BE49-F238E27FC236}">
                <a16:creationId xmlns:a16="http://schemas.microsoft.com/office/drawing/2014/main" id="{7B6CB8E8-F4EF-4016-AA19-23E59EB5614B}"/>
              </a:ext>
            </a:extLst>
          </p:cNvPr>
          <p:cNvSpPr>
            <a:spLocks noGrp="1"/>
          </p:cNvSpPr>
          <p:nvPr>
            <p:ph type="title"/>
          </p:nvPr>
        </p:nvSpPr>
        <p:spPr/>
        <p:txBody>
          <a:bodyPr/>
          <a:lstStyle/>
          <a:p>
            <a:pPr eaLnBrk="1" hangingPunct="1"/>
            <a:r>
              <a:rPr lang="en-US" altLang="en-US" b="1"/>
              <a:t>The Issue of Over-Analyzing</a:t>
            </a:r>
          </a:p>
        </p:txBody>
      </p:sp>
      <p:sp>
        <p:nvSpPr>
          <p:cNvPr id="3" name="Subtitle 2">
            <a:extLst>
              <a:ext uri="{FF2B5EF4-FFF2-40B4-BE49-F238E27FC236}">
                <a16:creationId xmlns:a16="http://schemas.microsoft.com/office/drawing/2014/main" id="{EADEE1E1-93F2-4D81-ACB8-780A34950BC2}"/>
              </a:ext>
            </a:extLst>
          </p:cNvPr>
          <p:cNvSpPr>
            <a:spLocks noGrp="1"/>
          </p:cNvSpPr>
          <p:nvPr>
            <p:ph idx="1"/>
          </p:nvPr>
        </p:nvSpPr>
        <p:spPr>
          <a:xfrm>
            <a:off x="457200" y="1295400"/>
            <a:ext cx="8229600" cy="4830763"/>
          </a:xfrm>
        </p:spPr>
        <p:txBody>
          <a:bodyPr rtlCol="0">
            <a:normAutofit fontScale="92500"/>
          </a:bodyPr>
          <a:lstStyle/>
          <a:p>
            <a:pPr eaLnBrk="1" fontAlgn="auto" hangingPunct="1">
              <a:spcAft>
                <a:spcPts val="0"/>
              </a:spcAft>
              <a:defRPr/>
            </a:pPr>
            <a:r>
              <a:rPr lang="en-US" sz="2400" dirty="0"/>
              <a:t>One of the biggest criticisms of psychological approach is the tendency to see sex in everything. </a:t>
            </a:r>
          </a:p>
          <a:p>
            <a:pPr lvl="1" eaLnBrk="1" fontAlgn="auto" hangingPunct="1">
              <a:spcAft>
                <a:spcPts val="0"/>
              </a:spcAft>
              <a:defRPr/>
            </a:pPr>
            <a:r>
              <a:rPr lang="en-US" sz="1800" dirty="0"/>
              <a:t>Any concave item (ponds, cups, vases, caves) viewed as female symbols</a:t>
            </a:r>
          </a:p>
          <a:p>
            <a:pPr lvl="1" eaLnBrk="1" fontAlgn="auto" hangingPunct="1">
              <a:spcAft>
                <a:spcPts val="0"/>
              </a:spcAft>
              <a:defRPr/>
            </a:pPr>
            <a:r>
              <a:rPr lang="en-US" sz="1800" dirty="0"/>
              <a:t>Any elongated item (towers, mountains, peaks, snakes) viewed as phallic symbols</a:t>
            </a:r>
          </a:p>
          <a:p>
            <a:pPr lvl="1" eaLnBrk="1" fontAlgn="auto" hangingPunct="1">
              <a:spcAft>
                <a:spcPts val="0"/>
              </a:spcAft>
              <a:defRPr/>
            </a:pPr>
            <a:r>
              <a:rPr lang="en-US" sz="1800" dirty="0"/>
              <a:t>Certain activities (dancing, riding, flying) viewed as symbols of sexual pleasure</a:t>
            </a:r>
          </a:p>
          <a:p>
            <a:pPr eaLnBrk="1" fontAlgn="auto" hangingPunct="1">
              <a:spcAft>
                <a:spcPts val="0"/>
              </a:spcAft>
              <a:defRPr/>
            </a:pPr>
            <a:r>
              <a:rPr lang="en-US" sz="2400" dirty="0"/>
              <a:t>What makes sense for psycho-analysis does not necessarily make sense for literary analysis. </a:t>
            </a:r>
          </a:p>
          <a:p>
            <a:pPr eaLnBrk="1" fontAlgn="auto" hangingPunct="1">
              <a:spcAft>
                <a:spcPts val="0"/>
              </a:spcAft>
              <a:defRPr/>
            </a:pPr>
            <a:r>
              <a:rPr lang="en-US" sz="2400" dirty="0"/>
              <a:t>Another area of concern about the psychological approach is the belief that sexuality is present from infancy on through life. </a:t>
            </a:r>
          </a:p>
          <a:p>
            <a:pPr lvl="1" eaLnBrk="1" fontAlgn="auto" hangingPunct="1">
              <a:spcAft>
                <a:spcPts val="0"/>
              </a:spcAft>
              <a:defRPr/>
            </a:pPr>
            <a:r>
              <a:rPr lang="en-US" sz="1800" dirty="0"/>
              <a:t>The erogenous zones </a:t>
            </a:r>
          </a:p>
          <a:p>
            <a:pPr lvl="1" eaLnBrk="1" fontAlgn="auto" hangingPunct="1">
              <a:spcAft>
                <a:spcPts val="0"/>
              </a:spcAft>
              <a:defRPr/>
            </a:pPr>
            <a:r>
              <a:rPr lang="en-US" sz="1800" dirty="0"/>
              <a:t>Oral fixations</a:t>
            </a:r>
          </a:p>
          <a:p>
            <a:pPr lvl="1" eaLnBrk="1" fontAlgn="auto" hangingPunct="1">
              <a:spcAft>
                <a:spcPts val="0"/>
              </a:spcAft>
              <a:defRPr/>
            </a:pPr>
            <a:r>
              <a:rPr lang="en-US" sz="1800" dirty="0"/>
              <a:t>Oedipus complex comes to fruition around age 5</a:t>
            </a:r>
          </a:p>
          <a:p>
            <a:pPr lvl="2" eaLnBrk="1" fontAlgn="auto" hangingPunct="1">
              <a:spcAft>
                <a:spcPts val="0"/>
              </a:spcAft>
              <a:defRPr/>
            </a:pPr>
            <a:r>
              <a:rPr lang="en-US" sz="1600" dirty="0"/>
              <a:t>Analyzing children in literary works from a sexual perspective is very disconcerting. </a:t>
            </a:r>
          </a:p>
          <a:p>
            <a:pPr eaLnBrk="1" fontAlgn="auto" hangingPunct="1">
              <a:spcAft>
                <a:spcPts val="0"/>
              </a:spcAft>
              <a:defRPr/>
            </a:pPr>
            <a:endParaRPr lang="en-US" sz="20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t2.gstatic.com/images?q=tbn:wM6WrAu_aRQ1yM:http://www.healthjockey.com/images/mind-reader.jpg">
            <a:hlinkClick r:id="rId2"/>
            <a:extLst>
              <a:ext uri="{FF2B5EF4-FFF2-40B4-BE49-F238E27FC236}">
                <a16:creationId xmlns:a16="http://schemas.microsoft.com/office/drawing/2014/main" id="{F5057BBA-331D-4410-A5E2-DAAA4F6DD249}"/>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A649C2E-0901-4D1A-A788-387BC1E8E56D}"/>
              </a:ext>
            </a:extLst>
          </p:cNvPr>
          <p:cNvSpPr>
            <a:spLocks noGrp="1"/>
          </p:cNvSpPr>
          <p:nvPr>
            <p:ph type="title"/>
          </p:nvPr>
        </p:nvSpPr>
        <p:spPr/>
        <p:txBody>
          <a:bodyPr rtlCol="0">
            <a:normAutofit fontScale="90000"/>
          </a:bodyPr>
          <a:lstStyle/>
          <a:p>
            <a:pPr eaLnBrk="1" fontAlgn="auto" hangingPunct="1">
              <a:spcAft>
                <a:spcPts val="0"/>
              </a:spcAft>
              <a:defRPr/>
            </a:pPr>
            <a:r>
              <a:rPr lang="en-US" b="1" dirty="0"/>
              <a:t>“Young Goodman Brown”: Id versus Super-ego</a:t>
            </a:r>
          </a:p>
        </p:txBody>
      </p:sp>
      <p:sp>
        <p:nvSpPr>
          <p:cNvPr id="3" name="Subtitle 2">
            <a:extLst>
              <a:ext uri="{FF2B5EF4-FFF2-40B4-BE49-F238E27FC236}">
                <a16:creationId xmlns:a16="http://schemas.microsoft.com/office/drawing/2014/main" id="{DA093469-2A04-48E7-894D-1337C8229FCB}"/>
              </a:ext>
            </a:extLst>
          </p:cNvPr>
          <p:cNvSpPr>
            <a:spLocks noGrp="1"/>
          </p:cNvSpPr>
          <p:nvPr>
            <p:ph idx="1"/>
          </p:nvPr>
        </p:nvSpPr>
        <p:spPr/>
        <p:txBody>
          <a:bodyPr/>
          <a:lstStyle/>
          <a:p>
            <a:pPr eaLnBrk="1" hangingPunct="1"/>
            <a:r>
              <a:rPr lang="en-US" altLang="en-US" sz="2000"/>
              <a:t>Theme of innocence betrayed</a:t>
            </a:r>
          </a:p>
          <a:p>
            <a:pPr eaLnBrk="1" hangingPunct="1"/>
            <a:r>
              <a:rPr lang="en-US" altLang="en-US" sz="2000"/>
              <a:t>Classic traumatic experiences of youth (events in forest)</a:t>
            </a:r>
          </a:p>
          <a:p>
            <a:pPr eaLnBrk="1" hangingPunct="1"/>
            <a:r>
              <a:rPr lang="en-US" altLang="en-US" sz="2000"/>
              <a:t>Changed man</a:t>
            </a:r>
          </a:p>
          <a:p>
            <a:pPr eaLnBrk="1" hangingPunct="1"/>
            <a:r>
              <a:rPr lang="en-US" altLang="en-US" sz="2000"/>
              <a:t>“Young Goodman Brown” means more than it says:</a:t>
            </a:r>
          </a:p>
          <a:p>
            <a:pPr lvl="1" eaLnBrk="1" hangingPunct="1"/>
            <a:r>
              <a:rPr lang="en-US" altLang="en-US" sz="1600"/>
              <a:t>Village a place of light and order</a:t>
            </a:r>
          </a:p>
          <a:p>
            <a:pPr lvl="2" eaLnBrk="1" hangingPunct="1"/>
            <a:r>
              <a:rPr lang="en-US" altLang="en-US" sz="1200"/>
              <a:t>Consciousness – the ego</a:t>
            </a:r>
          </a:p>
          <a:p>
            <a:pPr lvl="2" eaLnBrk="1" hangingPunct="1"/>
            <a:r>
              <a:rPr lang="en-US" altLang="en-US" sz="1200"/>
              <a:t>Conscience – the super-ego</a:t>
            </a:r>
          </a:p>
          <a:p>
            <a:pPr lvl="1" eaLnBrk="1" hangingPunct="1"/>
            <a:r>
              <a:rPr lang="en-US" altLang="en-US" sz="1600"/>
              <a:t>Move to forest is move to the night, the unknown</a:t>
            </a:r>
          </a:p>
          <a:p>
            <a:pPr lvl="2" eaLnBrk="1" hangingPunct="1"/>
            <a:r>
              <a:rPr lang="en-US" altLang="en-US" sz="1200"/>
              <a:t>Unconscious – the id</a:t>
            </a:r>
          </a:p>
          <a:p>
            <a:pPr lvl="1" eaLnBrk="1" hangingPunct="1"/>
            <a:r>
              <a:rPr lang="en-US" altLang="en-US" sz="1600"/>
              <a:t>Brown becomes the mediator between the super-ego and the id</a:t>
            </a:r>
          </a:p>
          <a:p>
            <a:pPr lvl="1" eaLnBrk="1" hangingPunct="1"/>
            <a:r>
              <a:rPr lang="en-US" altLang="en-US" sz="1600"/>
              <a:t>The devil is seated at the foot of an old tree (the apple tree from Adam and Eve?)</a:t>
            </a:r>
          </a:p>
          <a:p>
            <a:pPr lvl="1" eaLnBrk="1" hangingPunct="1"/>
            <a:r>
              <a:rPr lang="en-US" altLang="en-US" sz="1600"/>
              <a:t>Is the devil Brown’s alter-ego?</a:t>
            </a:r>
          </a:p>
          <a:p>
            <a:pPr lvl="1" eaLnBrk="1" hangingPunct="1"/>
            <a:r>
              <a:rPr lang="en-US" altLang="en-US" sz="1600"/>
              <a:t>Satan’s staff is like a “great black snake” – a phallus? </a:t>
            </a:r>
          </a:p>
          <a:p>
            <a:pPr lvl="1" eaLnBrk="1" hangingPunct="1"/>
            <a:r>
              <a:rPr lang="en-US" altLang="en-US" sz="1600"/>
              <a:t>Pink ribbons – mixture of purity (white) and passion (red)</a:t>
            </a:r>
          </a:p>
          <a:p>
            <a:pPr lvl="2" eaLnBrk="1" hangingPunct="1"/>
            <a:r>
              <a:rPr lang="en-US" altLang="en-US" sz="1200"/>
              <a:t>Don’t men dream of the pure woman who can unleash her passions? </a:t>
            </a:r>
          </a:p>
          <a:p>
            <a:pPr lvl="1" eaLnBrk="1" hangingPunct="1"/>
            <a:endParaRPr lang="en-US" altLang="en-US" sz="1600"/>
          </a:p>
          <a:p>
            <a:pPr lvl="1" eaLnBrk="1" hangingPunct="1"/>
            <a:endParaRPr lang="en-US" altLang="en-US" sz="16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4" end="14"/>
                                            </p:txEl>
                                          </p:spTgt>
                                        </p:tgtEl>
                                        <p:attrNameLst>
                                          <p:attrName>style.visibility</p:attrName>
                                        </p:attrNameLst>
                                      </p:cBhvr>
                                      <p:to>
                                        <p:strVal val="visible"/>
                                      </p:to>
                                    </p:set>
                                    <p:anim calcmode="lin" valueType="num">
                                      <p:cBhvr additive="base">
                                        <p:cTn id="6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t2.gstatic.com/images?q=tbn:wM6WrAu_aRQ1yM:http://www.healthjockey.com/images/mind-reader.jpg">
            <a:hlinkClick r:id="rId2"/>
            <a:extLst>
              <a:ext uri="{FF2B5EF4-FFF2-40B4-BE49-F238E27FC236}">
                <a16:creationId xmlns:a16="http://schemas.microsoft.com/office/drawing/2014/main" id="{6D82CA9E-4B6F-47A9-BD42-8BD4440CBFD4}"/>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a:extLst>
              <a:ext uri="{FF2B5EF4-FFF2-40B4-BE49-F238E27FC236}">
                <a16:creationId xmlns:a16="http://schemas.microsoft.com/office/drawing/2014/main" id="{A0DF100F-0F20-4AB1-AA5A-BD2EAD04AAF3}"/>
              </a:ext>
            </a:extLst>
          </p:cNvPr>
          <p:cNvSpPr>
            <a:spLocks noGrp="1"/>
          </p:cNvSpPr>
          <p:nvPr>
            <p:ph type="title"/>
          </p:nvPr>
        </p:nvSpPr>
        <p:spPr/>
        <p:txBody>
          <a:bodyPr/>
          <a:lstStyle/>
          <a:p>
            <a:pPr eaLnBrk="1" hangingPunct="1"/>
            <a:r>
              <a:rPr lang="en-US" altLang="en-US" b="1"/>
              <a:t>Brown’s Idealized View of Himself</a:t>
            </a:r>
          </a:p>
        </p:txBody>
      </p:sp>
      <p:sp>
        <p:nvSpPr>
          <p:cNvPr id="3" name="Subtitle 2">
            <a:extLst>
              <a:ext uri="{FF2B5EF4-FFF2-40B4-BE49-F238E27FC236}">
                <a16:creationId xmlns:a16="http://schemas.microsoft.com/office/drawing/2014/main" id="{A6453250-15D3-4AD5-8799-CCEE1F365B3E}"/>
              </a:ext>
            </a:extLst>
          </p:cNvPr>
          <p:cNvSpPr>
            <a:spLocks noGrp="1"/>
          </p:cNvSpPr>
          <p:nvPr>
            <p:ph idx="1"/>
          </p:nvPr>
        </p:nvSpPr>
        <p:spPr/>
        <p:txBody>
          <a:bodyPr/>
          <a:lstStyle/>
          <a:p>
            <a:pPr eaLnBrk="1" hangingPunct="1"/>
            <a:r>
              <a:rPr lang="en-US" altLang="en-US" sz="2000"/>
              <a:t>Comes back from the forest disillusioned</a:t>
            </a:r>
          </a:p>
          <a:p>
            <a:pPr eaLnBrk="1" hangingPunct="1"/>
            <a:r>
              <a:rPr lang="en-US" altLang="en-US" sz="2000"/>
              <a:t>Suppresses his own libido </a:t>
            </a:r>
          </a:p>
          <a:p>
            <a:pPr eaLnBrk="1" hangingPunct="1"/>
            <a:r>
              <a:rPr lang="en-US" altLang="en-US" sz="2000"/>
              <a:t>Sees himself as the only “pure” soul in town</a:t>
            </a:r>
          </a:p>
          <a:p>
            <a:pPr lvl="1" eaLnBrk="1" hangingPunct="1"/>
            <a:r>
              <a:rPr lang="en-US" altLang="en-US" sz="1600"/>
              <a:t>Isolates himself because of his idealized view of himself</a:t>
            </a:r>
          </a:p>
          <a:p>
            <a:pPr eaLnBrk="1" hangingPunct="1"/>
            <a:r>
              <a:rPr lang="en-US" altLang="en-US" sz="2000"/>
              <a:t>Puritans saw “nature” as synonymous with “sin”</a:t>
            </a:r>
          </a:p>
          <a:p>
            <a:pPr lvl="1" eaLnBrk="1" hangingPunct="1"/>
            <a:r>
              <a:rPr lang="en-US" altLang="en-US" sz="1600"/>
              <a:t>Entering the forest was entering an area for “sin”</a:t>
            </a:r>
          </a:p>
          <a:p>
            <a:pPr lvl="1" eaLnBrk="1" hangingPunct="1"/>
            <a:r>
              <a:rPr lang="en-US" altLang="en-US" sz="1600"/>
              <a:t>Brown willing to enter, but not willing to have wife there</a:t>
            </a:r>
          </a:p>
          <a:p>
            <a:pPr lvl="2" eaLnBrk="1" hangingPunct="1"/>
            <a:r>
              <a:rPr lang="en-US" altLang="en-US" sz="1200"/>
              <a:t>Wife’s job is to remain pure</a:t>
            </a:r>
          </a:p>
          <a:p>
            <a:pPr eaLnBrk="1" hangingPunct="1"/>
            <a:r>
              <a:rPr lang="en-US" altLang="en-US" sz="2000"/>
              <a:t>Is Brown’s trek into the forest a view of his evil side, or natural youthful curiosity?</a:t>
            </a:r>
          </a:p>
          <a:p>
            <a:pPr eaLnBrk="1" hangingPunct="1"/>
            <a:r>
              <a:rPr lang="en-US" altLang="en-US" sz="2000"/>
              <a:t>Are his reactions an observation of his own repressions, or his moral compass coming into control?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t2.gstatic.com/images?q=tbn:wM6WrAu_aRQ1yM:http://www.healthjockey.com/images/mind-reader.jpg">
            <a:hlinkClick r:id="rId2"/>
            <a:extLst>
              <a:ext uri="{FF2B5EF4-FFF2-40B4-BE49-F238E27FC236}">
                <a16:creationId xmlns:a16="http://schemas.microsoft.com/office/drawing/2014/main" id="{ED357E73-4D24-4A1A-B184-83C33B4EDC45}"/>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itle 1">
            <a:extLst>
              <a:ext uri="{FF2B5EF4-FFF2-40B4-BE49-F238E27FC236}">
                <a16:creationId xmlns:a16="http://schemas.microsoft.com/office/drawing/2014/main" id="{BE8ECF74-08F2-4351-B491-93FF127BDA91}"/>
              </a:ext>
            </a:extLst>
          </p:cNvPr>
          <p:cNvSpPr>
            <a:spLocks noGrp="1"/>
          </p:cNvSpPr>
          <p:nvPr>
            <p:ph type="title"/>
          </p:nvPr>
        </p:nvSpPr>
        <p:spPr/>
        <p:txBody>
          <a:bodyPr/>
          <a:lstStyle/>
          <a:p>
            <a:pPr eaLnBrk="1" hangingPunct="1"/>
            <a:r>
              <a:rPr lang="en-US" altLang="en-US" b="1"/>
              <a:t>The Death Wish in Poe</a:t>
            </a:r>
          </a:p>
        </p:txBody>
      </p:sp>
      <p:sp>
        <p:nvSpPr>
          <p:cNvPr id="3" name="Subtitle 2">
            <a:extLst>
              <a:ext uri="{FF2B5EF4-FFF2-40B4-BE49-F238E27FC236}">
                <a16:creationId xmlns:a16="http://schemas.microsoft.com/office/drawing/2014/main" id="{B7B55258-A83C-464E-AF94-9981D6D966EA}"/>
              </a:ext>
            </a:extLst>
          </p:cNvPr>
          <p:cNvSpPr>
            <a:spLocks noGrp="1"/>
          </p:cNvSpPr>
          <p:nvPr>
            <p:ph idx="1"/>
          </p:nvPr>
        </p:nvSpPr>
        <p:spPr/>
        <p:txBody>
          <a:bodyPr/>
          <a:lstStyle/>
          <a:p>
            <a:pPr eaLnBrk="1" hangingPunct="1"/>
            <a:r>
              <a:rPr lang="en-US" altLang="en-US" sz="2000"/>
              <a:t>Does Montresor view Fortunato as a father figure? </a:t>
            </a:r>
          </a:p>
          <a:p>
            <a:pPr eaLnBrk="1" hangingPunct="1"/>
            <a:r>
              <a:rPr lang="en-US" altLang="en-US" sz="2000"/>
              <a:t>Does he want the father-figure dead because of an Oedipus complex?</a:t>
            </a:r>
          </a:p>
          <a:p>
            <a:pPr eaLnBrk="1" hangingPunct="1"/>
            <a:r>
              <a:rPr lang="en-US" altLang="en-US" sz="2000"/>
              <a:t>Does he want Fortunato dead because he is rejecting Fortunato’s place in society? </a:t>
            </a:r>
          </a:p>
          <a:p>
            <a:pPr eaLnBrk="1" hangingPunct="1"/>
            <a:r>
              <a:rPr lang="en-US" altLang="en-US" sz="2000"/>
              <a:t>How does Poe’s loss of his mother at an early age effect his writing?</a:t>
            </a:r>
          </a:p>
          <a:p>
            <a:pPr eaLnBrk="1" hangingPunct="1"/>
            <a:r>
              <a:rPr lang="en-US" altLang="en-US" sz="2000"/>
              <a:t>According to Bonaparte, “Ever since he was three, in fact, Poe had been doomed by fate to live in constant mourning. A fixation on a dead mother was to bar him forever from earthly love, and make him shun health and vitality in his loved ones” (83). </a:t>
            </a:r>
          </a:p>
          <a:p>
            <a:pPr eaLnBrk="1" hangingPunct="1"/>
            <a:r>
              <a:rPr lang="en-US" altLang="en-US" sz="2000"/>
              <a:t>Since Montresor recalls the murder 50 years later, does part of him want to be entombed with Fortunato? </a:t>
            </a:r>
          </a:p>
          <a:p>
            <a:pPr eaLnBrk="1" hangingPunct="1"/>
            <a:r>
              <a:rPr lang="en-US" altLang="en-US" sz="2000"/>
              <a:t>How interesting is it that there is no female character in “The Cask of Amontillado”?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t2.gstatic.com/images?q=tbn:wM6WrAu_aRQ1yM:http://www.healthjockey.com/images/mind-reader.jpg">
            <a:hlinkClick r:id="rId2"/>
            <a:extLst>
              <a:ext uri="{FF2B5EF4-FFF2-40B4-BE49-F238E27FC236}">
                <a16:creationId xmlns:a16="http://schemas.microsoft.com/office/drawing/2014/main" id="{8E644166-73B1-47B8-A441-EB7E95F2E873}"/>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itle 1">
            <a:extLst>
              <a:ext uri="{FF2B5EF4-FFF2-40B4-BE49-F238E27FC236}">
                <a16:creationId xmlns:a16="http://schemas.microsoft.com/office/drawing/2014/main" id="{D1E9D9AA-D281-4C64-B4F8-326D0C35C928}"/>
              </a:ext>
            </a:extLst>
          </p:cNvPr>
          <p:cNvSpPr>
            <a:spLocks noGrp="1"/>
          </p:cNvSpPr>
          <p:nvPr>
            <p:ph type="title"/>
          </p:nvPr>
        </p:nvSpPr>
        <p:spPr/>
        <p:txBody>
          <a:bodyPr/>
          <a:lstStyle/>
          <a:p>
            <a:pPr eaLnBrk="1" hangingPunct="1"/>
            <a:r>
              <a:rPr lang="en-US" altLang="en-US" b="1"/>
              <a:t>Two-Pronged Approach</a:t>
            </a:r>
          </a:p>
        </p:txBody>
      </p:sp>
      <p:sp>
        <p:nvSpPr>
          <p:cNvPr id="15364" name="Subtitle 2">
            <a:extLst>
              <a:ext uri="{FF2B5EF4-FFF2-40B4-BE49-F238E27FC236}">
                <a16:creationId xmlns:a16="http://schemas.microsoft.com/office/drawing/2014/main" id="{F0393D8F-B9F3-480E-90A3-FD31CBCE6168}"/>
              </a:ext>
            </a:extLst>
          </p:cNvPr>
          <p:cNvSpPr>
            <a:spLocks noGrp="1"/>
          </p:cNvSpPr>
          <p:nvPr>
            <p:ph idx="1"/>
          </p:nvPr>
        </p:nvSpPr>
        <p:spPr/>
        <p:txBody>
          <a:bodyPr/>
          <a:lstStyle/>
          <a:p>
            <a:pPr eaLnBrk="1" hangingPunct="1"/>
            <a:r>
              <a:rPr lang="en-US" altLang="en-US" sz="2800"/>
              <a:t>Psychological Analysis can look closely at the characters and the psychological motivations present in their story and/or back story.</a:t>
            </a:r>
          </a:p>
          <a:p>
            <a:pPr eaLnBrk="1" hangingPunct="1">
              <a:buFont typeface="Arial" panose="020B0604020202020204" pitchFamily="34" charset="0"/>
              <a:buNone/>
            </a:pPr>
            <a:endParaRPr lang="en-US" altLang="en-US" sz="2800"/>
          </a:p>
          <a:p>
            <a:pPr eaLnBrk="1" hangingPunct="1"/>
            <a:r>
              <a:rPr lang="en-US" altLang="en-US" sz="2800"/>
              <a:t>Psychological Analysis can also look closely at the life of the author to determine what in his/her life caused him/her to write characters in a specific way and give the characters specific attributes. </a:t>
            </a: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t2.gstatic.com/images?q=tbn:wM6WrAu_aRQ1yM:http://www.healthjockey.com/images/mind-reader.jpg">
            <a:hlinkClick r:id="rId2"/>
            <a:extLst>
              <a:ext uri="{FF2B5EF4-FFF2-40B4-BE49-F238E27FC236}">
                <a16:creationId xmlns:a16="http://schemas.microsoft.com/office/drawing/2014/main" id="{BFB5C840-F603-48BF-B4F4-C4D220C5044F}"/>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F0DF2E4-24B3-4B1A-A427-30A45132B13C}"/>
              </a:ext>
            </a:extLst>
          </p:cNvPr>
          <p:cNvSpPr>
            <a:spLocks noGrp="1"/>
          </p:cNvSpPr>
          <p:nvPr>
            <p:ph type="title"/>
          </p:nvPr>
        </p:nvSpPr>
        <p:spPr/>
        <p:txBody>
          <a:bodyPr rtlCol="0">
            <a:normAutofit fontScale="90000"/>
          </a:bodyPr>
          <a:lstStyle/>
          <a:p>
            <a:pPr eaLnBrk="1" fontAlgn="auto" hangingPunct="1">
              <a:spcAft>
                <a:spcPts val="0"/>
              </a:spcAft>
              <a:defRPr/>
            </a:pPr>
            <a:r>
              <a:rPr lang="en-US" b="1" dirty="0" err="1"/>
              <a:t>DiYanni’s</a:t>
            </a:r>
            <a:r>
              <a:rPr lang="en-US" b="1" dirty="0"/>
              <a:t> “Checklist of Psychological Critical Questions”</a:t>
            </a:r>
          </a:p>
        </p:txBody>
      </p:sp>
      <p:sp>
        <p:nvSpPr>
          <p:cNvPr id="3" name="Subtitle 2">
            <a:extLst>
              <a:ext uri="{FF2B5EF4-FFF2-40B4-BE49-F238E27FC236}">
                <a16:creationId xmlns:a16="http://schemas.microsoft.com/office/drawing/2014/main" id="{156BB097-131A-4A66-B960-30B676A7C6C3}"/>
              </a:ext>
            </a:extLst>
          </p:cNvPr>
          <p:cNvSpPr>
            <a:spLocks noGrp="1"/>
          </p:cNvSpPr>
          <p:nvPr>
            <p:ph idx="1"/>
          </p:nvPr>
        </p:nvSpPr>
        <p:spPr>
          <a:xfrm>
            <a:off x="457200" y="1600200"/>
            <a:ext cx="8458200" cy="4876800"/>
          </a:xfrm>
        </p:spPr>
        <p:txBody>
          <a:bodyPr rtlCol="0">
            <a:normAutofit fontScale="92500" lnSpcReduction="20000"/>
          </a:bodyPr>
          <a:lstStyle/>
          <a:p>
            <a:pPr marL="457200" indent="-457200" eaLnBrk="1" fontAlgn="auto" hangingPunct="1">
              <a:spcAft>
                <a:spcPts val="0"/>
              </a:spcAft>
              <a:buFont typeface="+mj-lt"/>
              <a:buAutoNum type="arabicPeriod"/>
              <a:defRPr/>
            </a:pPr>
            <a:r>
              <a:rPr lang="en-US" sz="2000" dirty="0"/>
              <a:t>What connections can you make between your knowledge of an author’s life and the behavior and motivation of characters in his or her work?</a:t>
            </a:r>
          </a:p>
          <a:p>
            <a:pPr marL="457200" indent="-457200" eaLnBrk="1" fontAlgn="auto" hangingPunct="1">
              <a:spcAft>
                <a:spcPts val="0"/>
              </a:spcAft>
              <a:buFont typeface="+mj-lt"/>
              <a:buAutoNum type="arabicPeriod"/>
              <a:defRPr/>
            </a:pPr>
            <a:r>
              <a:rPr lang="en-US" sz="2000" dirty="0"/>
              <a:t>How does your understanding of the characters, their relationships, their actions, and their motivations in a literary work help you better understand the mental world and imaginative life, or the actions and motivations, of the author?</a:t>
            </a:r>
          </a:p>
          <a:p>
            <a:pPr marL="457200" indent="-457200" eaLnBrk="1" fontAlgn="auto" hangingPunct="1">
              <a:spcAft>
                <a:spcPts val="0"/>
              </a:spcAft>
              <a:buFont typeface="+mj-lt"/>
              <a:buAutoNum type="arabicPeriod"/>
              <a:defRPr/>
            </a:pPr>
            <a:r>
              <a:rPr lang="en-US" sz="2000" dirty="0"/>
              <a:t>How does a particular literary work – its images, metaphors, and other linguistic elements – reveal the psychological motivations of its characters or the psychological mindset of its author?</a:t>
            </a:r>
          </a:p>
          <a:p>
            <a:pPr marL="457200" indent="-457200" eaLnBrk="1" fontAlgn="auto" hangingPunct="1">
              <a:spcAft>
                <a:spcPts val="0"/>
              </a:spcAft>
              <a:buFont typeface="+mj-lt"/>
              <a:buAutoNum type="arabicPeriod"/>
              <a:defRPr/>
            </a:pPr>
            <a:r>
              <a:rPr lang="en-US" sz="2000" dirty="0"/>
              <a:t>To what extent can you employ the concepts of Freudian psychoanalysis to understand the motivations of literary characters?</a:t>
            </a:r>
          </a:p>
          <a:p>
            <a:pPr marL="457200" indent="-457200" eaLnBrk="1" fontAlgn="auto" hangingPunct="1">
              <a:spcAft>
                <a:spcPts val="0"/>
              </a:spcAft>
              <a:buFont typeface="+mj-lt"/>
              <a:buAutoNum type="arabicPeriod"/>
              <a:defRPr/>
            </a:pPr>
            <a:r>
              <a:rPr lang="en-US" sz="2000" dirty="0"/>
              <a:t>What kinds of literary works and what types of literary characters seem best suited to a critical approach that employs a psychological or psychoanalytic perspective? Why?</a:t>
            </a:r>
          </a:p>
          <a:p>
            <a:pPr marL="457200" indent="-457200" eaLnBrk="1" fontAlgn="auto" hangingPunct="1">
              <a:spcAft>
                <a:spcPts val="0"/>
              </a:spcAft>
              <a:buFont typeface="+mj-lt"/>
              <a:buAutoNum type="arabicPeriod"/>
              <a:defRPr/>
            </a:pPr>
            <a:r>
              <a:rPr lang="en-US" sz="2000" dirty="0"/>
              <a:t>How can a psychological or psychoanalytic approach to a particular work be combined with an approach from another critical perspective – for example, that of biographical or formalist criticism, or that of feminist or deconstructionist criticism? </a:t>
            </a:r>
          </a:p>
          <a:p>
            <a:pPr marL="457200" indent="-457200" eaLnBrk="1" fontAlgn="auto" hangingPunct="1">
              <a:spcAft>
                <a:spcPts val="0"/>
              </a:spcAft>
              <a:buFont typeface="+mj-lt"/>
              <a:buAutoNum type="arabicPeriod"/>
              <a:defRPr/>
            </a:pPr>
            <a:endParaRPr lang="en-US" sz="20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t2.gstatic.com/images?q=tbn:wM6WrAu_aRQ1yM:http://www.healthjockey.com/images/mind-reader.jpg">
            <a:hlinkClick r:id="rId2"/>
            <a:extLst>
              <a:ext uri="{FF2B5EF4-FFF2-40B4-BE49-F238E27FC236}">
                <a16:creationId xmlns:a16="http://schemas.microsoft.com/office/drawing/2014/main" id="{8AD6B83F-537B-4C13-A5B1-F733B1F9D485}"/>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itle 1">
            <a:extLst>
              <a:ext uri="{FF2B5EF4-FFF2-40B4-BE49-F238E27FC236}">
                <a16:creationId xmlns:a16="http://schemas.microsoft.com/office/drawing/2014/main" id="{57C5DF06-9F09-4D34-AA11-8C721DB6A170}"/>
              </a:ext>
            </a:extLst>
          </p:cNvPr>
          <p:cNvSpPr>
            <a:spLocks noGrp="1"/>
          </p:cNvSpPr>
          <p:nvPr>
            <p:ph type="title"/>
          </p:nvPr>
        </p:nvSpPr>
        <p:spPr/>
        <p:txBody>
          <a:bodyPr/>
          <a:lstStyle/>
          <a:p>
            <a:pPr eaLnBrk="1" hangingPunct="1"/>
            <a:r>
              <a:rPr lang="en-US" altLang="en-US" b="1"/>
              <a:t>Works Cited</a:t>
            </a:r>
          </a:p>
        </p:txBody>
      </p:sp>
      <p:sp>
        <p:nvSpPr>
          <p:cNvPr id="17412" name="Subtitle 2">
            <a:extLst>
              <a:ext uri="{FF2B5EF4-FFF2-40B4-BE49-F238E27FC236}">
                <a16:creationId xmlns:a16="http://schemas.microsoft.com/office/drawing/2014/main" id="{45F99F88-4BC8-4FA5-914E-5E5C1669C8DC}"/>
              </a:ext>
            </a:extLst>
          </p:cNvPr>
          <p:cNvSpPr>
            <a:spLocks noGrp="1"/>
          </p:cNvSpPr>
          <p:nvPr>
            <p:ph idx="1"/>
          </p:nvPr>
        </p:nvSpPr>
        <p:spPr>
          <a:xfrm>
            <a:off x="457200" y="2209800"/>
            <a:ext cx="8229600" cy="4038600"/>
          </a:xfrm>
        </p:spPr>
        <p:txBody>
          <a:bodyPr/>
          <a:lstStyle/>
          <a:p>
            <a:pPr eaLnBrk="1" hangingPunct="1">
              <a:buFont typeface="Arial" panose="020B0604020202020204" pitchFamily="34" charset="0"/>
              <a:buNone/>
            </a:pPr>
            <a:r>
              <a:rPr lang="en-US" altLang="en-US" sz="2000"/>
              <a:t>DiYanni, Robert. </a:t>
            </a:r>
            <a:r>
              <a:rPr lang="en-US" altLang="en-US" sz="2000" i="1"/>
              <a:t>Literature Approaches to Fiction, Poetry, and Drama. </a:t>
            </a:r>
            <a:r>
              <a:rPr lang="en-US" altLang="en-US" sz="2000"/>
              <a:t>Boston: McGraw Hill, 2008.</a:t>
            </a:r>
          </a:p>
          <a:p>
            <a:pPr eaLnBrk="1" hangingPunct="1">
              <a:buFont typeface="Arial" panose="020B0604020202020204" pitchFamily="34" charset="0"/>
              <a:buNone/>
            </a:pPr>
            <a:r>
              <a:rPr lang="en-US" altLang="en-US" sz="2000"/>
              <a:t>Guerin, Wilfred L., Labor, Earle, Morgan, Lee, Reesman, Jeanne C., Willingham, John R. </a:t>
            </a:r>
            <a:r>
              <a:rPr lang="en-US" altLang="en-US" sz="2000" i="1"/>
              <a:t>A Handbook of Critical Approaches to Literature</a:t>
            </a:r>
            <a:r>
              <a:rPr lang="en-US" altLang="en-US" sz="2000"/>
              <a:t>. 5</a:t>
            </a:r>
            <a:r>
              <a:rPr lang="en-US" altLang="en-US" sz="2000" baseline="30000"/>
              <a:t>th</a:t>
            </a:r>
            <a:r>
              <a:rPr lang="en-US" altLang="en-US" sz="2000"/>
              <a:t> ed. NY: Oxford U P, 2005. (152-163, 169-71, 172). Print. </a:t>
            </a:r>
          </a:p>
          <a:p>
            <a:pPr eaLnBrk="1" hangingPunct="1">
              <a:buFont typeface="Arial" panose="020B0604020202020204" pitchFamily="34" charset="0"/>
              <a:buNone/>
            </a:pPr>
            <a:r>
              <a:rPr lang="en-US" altLang="en-US" sz="2000"/>
              <a:t>		</a:t>
            </a:r>
            <a:r>
              <a:rPr lang="en-US" altLang="en-US" sz="1400"/>
              <a:t>Note:  Slides 4,  8, 9-12 directly quote and rely heavily on Guerin’s text. </a:t>
            </a:r>
          </a:p>
          <a:p>
            <a:pPr eaLnBrk="1" hangingPunct="1">
              <a:buFont typeface="Arial" panose="020B0604020202020204" pitchFamily="34" charset="0"/>
              <a:buNone/>
            </a:pPr>
            <a:r>
              <a:rPr lang="en-US" altLang="en-US" sz="2000"/>
              <a:t>Kennedy, X. J. and Gioia, Dana. </a:t>
            </a:r>
            <a:r>
              <a:rPr lang="en-US" altLang="en-US" sz="2000" i="1"/>
              <a:t>Literature: An Introduction to Fiction, Poetry, Drama, and Writing</a:t>
            </a:r>
            <a:r>
              <a:rPr lang="en-US" altLang="en-US" sz="2000"/>
              <a:t>. Revised edition for Burlington County College. NY: Pearson, 2011. Print. </a:t>
            </a:r>
          </a:p>
          <a:p>
            <a:pPr eaLnBrk="1" hangingPunct="1">
              <a:buFont typeface="Arial" panose="020B0604020202020204" pitchFamily="34" charset="0"/>
              <a:buNone/>
            </a:pPr>
            <a:r>
              <a:rPr lang="en-US" altLang="en-US" sz="2000"/>
              <a:t>Lynn, Steven. </a:t>
            </a:r>
            <a:r>
              <a:rPr lang="en-US" altLang="en-US" sz="2000" i="1"/>
              <a:t>Texts and Contexts: Writing About Literature with Critical Theory. </a:t>
            </a:r>
            <a:r>
              <a:rPr lang="en-US" altLang="en-US" sz="2000"/>
              <a:t>5</a:t>
            </a:r>
            <a:r>
              <a:rPr lang="en-US" altLang="en-US" sz="2000" baseline="30000"/>
              <a:t>th</a:t>
            </a:r>
            <a:r>
              <a:rPr lang="en-US" altLang="en-US" sz="2000"/>
              <a:t> ed. NY: Pearson, 2008. Print. </a:t>
            </a:r>
          </a:p>
          <a:p>
            <a:pPr eaLnBrk="1" hangingPunct="1">
              <a:buFont typeface="Arial" panose="020B0604020202020204" pitchFamily="34" charset="0"/>
              <a:buNone/>
            </a:pPr>
            <a:endParaRPr lang="en-US" altLang="en-US" sz="2000"/>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t2.gstatic.com/images?q=tbn:wM6WrAu_aRQ1yM:http://www.healthjockey.com/images/mind-reader.jpg">
            <a:hlinkClick r:id="rId2"/>
            <a:extLst>
              <a:ext uri="{FF2B5EF4-FFF2-40B4-BE49-F238E27FC236}">
                <a16:creationId xmlns:a16="http://schemas.microsoft.com/office/drawing/2014/main" id="{E11B5E61-15D0-4F75-B221-240270D0BD24}"/>
              </a:ext>
            </a:extLst>
          </p:cNvPr>
          <p:cNvPicPr>
            <a:picLocks noChangeAspect="1" noChangeArrowheads="1"/>
          </p:cNvPicPr>
          <p:nvPr/>
        </p:nvPicPr>
        <p:blipFill>
          <a:blip r:embed="rId3">
            <a:lum bright="70000"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itle 1">
            <a:extLst>
              <a:ext uri="{FF2B5EF4-FFF2-40B4-BE49-F238E27FC236}">
                <a16:creationId xmlns:a16="http://schemas.microsoft.com/office/drawing/2014/main" id="{16AD2B3B-4C94-481C-8A74-7A423225D7B1}"/>
              </a:ext>
            </a:extLst>
          </p:cNvPr>
          <p:cNvSpPr>
            <a:spLocks noGrp="1"/>
          </p:cNvSpPr>
          <p:nvPr>
            <p:ph type="title"/>
          </p:nvPr>
        </p:nvSpPr>
        <p:spPr/>
        <p:txBody>
          <a:bodyPr/>
          <a:lstStyle/>
          <a:p>
            <a:pPr eaLnBrk="1" hangingPunct="1"/>
            <a:endParaRPr lang="en-US" altLang="en-US" b="1"/>
          </a:p>
        </p:txBody>
      </p:sp>
      <p:sp>
        <p:nvSpPr>
          <p:cNvPr id="3" name="Subtitle 2">
            <a:extLst>
              <a:ext uri="{FF2B5EF4-FFF2-40B4-BE49-F238E27FC236}">
                <a16:creationId xmlns:a16="http://schemas.microsoft.com/office/drawing/2014/main" id="{41C7613D-64A6-4285-B9AC-9BF15347DE81}"/>
              </a:ext>
            </a:extLst>
          </p:cNvPr>
          <p:cNvSpPr>
            <a:spLocks noGrp="1"/>
          </p:cNvSpPr>
          <p:nvPr>
            <p:ph idx="1"/>
          </p:nvPr>
        </p:nvSpPr>
        <p:spPr>
          <a:xfrm>
            <a:off x="457200" y="1295400"/>
            <a:ext cx="8229600" cy="4830763"/>
          </a:xfrm>
        </p:spPr>
        <p:txBody>
          <a:bodyPr/>
          <a:lstStyle/>
          <a:p>
            <a:pPr eaLnBrk="1" hangingPunct="1"/>
            <a:endParaRPr lang="en-US" altLang="en-US" sz="20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1751</Words>
  <Application>Microsoft Office PowerPoint</Application>
  <PresentationFormat>On-screen Show (4:3)</PresentationFormat>
  <Paragraphs>143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Psychological Approach to Literary Analysis</vt:lpstr>
      <vt:lpstr>The Importance of Freud  (1856 – 1939) </vt:lpstr>
      <vt:lpstr>Freud is Not the Father of the Psychological Approach to Literature</vt:lpstr>
      <vt:lpstr>Freud Has Heavily Impacted the Psychological Approach</vt:lpstr>
      <vt:lpstr>Denotations of Id, Ego, Super-Ego</vt:lpstr>
      <vt:lpstr>The Id, Ego, and Super-Ego More Closely Examined</vt:lpstr>
      <vt:lpstr>Other Theories to Use for Psychological Criticism</vt:lpstr>
      <vt:lpstr>Methods of Dealing with Conflict:</vt:lpstr>
      <vt:lpstr>Psychological Criticism: What to Look For</vt:lpstr>
      <vt:lpstr>The Issue of Over-Analyzing</vt:lpstr>
      <vt:lpstr>“Young Goodman Brown”: Id versus Super-ego</vt:lpstr>
      <vt:lpstr>Brown’s Idealized View of Himself</vt:lpstr>
      <vt:lpstr>The Death Wish in Poe</vt:lpstr>
      <vt:lpstr>Two-Pronged Approach</vt:lpstr>
      <vt:lpstr>DiYanni’s “Checklist of Psychological Critical Questions”</vt:lpstr>
      <vt:lpstr>Works Cited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Approach to Literary Analysis</dc:title>
  <dc:creator>Educational User</dc:creator>
  <cp:lastModifiedBy>cwishart</cp:lastModifiedBy>
  <cp:revision>30</cp:revision>
  <dcterms:created xsi:type="dcterms:W3CDTF">2010-01-29T00:02:39Z</dcterms:created>
  <dcterms:modified xsi:type="dcterms:W3CDTF">2018-07-12T05:33:28Z</dcterms:modified>
</cp:coreProperties>
</file>