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6" r:id="rId2"/>
    <p:sldId id="297" r:id="rId3"/>
    <p:sldId id="256" r:id="rId4"/>
    <p:sldId id="298" r:id="rId5"/>
    <p:sldId id="257" r:id="rId6"/>
    <p:sldId id="258" r:id="rId7"/>
    <p:sldId id="271" r:id="rId8"/>
    <p:sldId id="299" r:id="rId9"/>
    <p:sldId id="259" r:id="rId10"/>
    <p:sldId id="260" r:id="rId11"/>
    <p:sldId id="261" r:id="rId12"/>
    <p:sldId id="300" r:id="rId13"/>
    <p:sldId id="290" r:id="rId14"/>
    <p:sldId id="301" r:id="rId15"/>
    <p:sldId id="263" r:id="rId16"/>
    <p:sldId id="264" r:id="rId17"/>
    <p:sldId id="265" r:id="rId18"/>
    <p:sldId id="267" r:id="rId19"/>
    <p:sldId id="268" r:id="rId20"/>
    <p:sldId id="269" r:id="rId21"/>
    <p:sldId id="270" r:id="rId22"/>
    <p:sldId id="289" r:id="rId23"/>
    <p:sldId id="272" r:id="rId24"/>
    <p:sldId id="275" r:id="rId25"/>
    <p:sldId id="276" r:id="rId26"/>
    <p:sldId id="277" r:id="rId27"/>
    <p:sldId id="283" r:id="rId28"/>
    <p:sldId id="284" r:id="rId29"/>
    <p:sldId id="285" r:id="rId30"/>
    <p:sldId id="286" r:id="rId31"/>
    <p:sldId id="287" r:id="rId32"/>
    <p:sldId id="278" r:id="rId33"/>
    <p:sldId id="319" r:id="rId34"/>
    <p:sldId id="320" r:id="rId35"/>
    <p:sldId id="280" r:id="rId36"/>
    <p:sldId id="321" r:id="rId37"/>
    <p:sldId id="292" r:id="rId38"/>
    <p:sldId id="293" r:id="rId39"/>
    <p:sldId id="294" r:id="rId40"/>
    <p:sldId id="317" r:id="rId41"/>
    <p:sldId id="305" r:id="rId42"/>
    <p:sldId id="322" r:id="rId43"/>
    <p:sldId id="302" r:id="rId44"/>
    <p:sldId id="304" r:id="rId45"/>
    <p:sldId id="303" r:id="rId46"/>
    <p:sldId id="306" r:id="rId47"/>
    <p:sldId id="318" r:id="rId48"/>
    <p:sldId id="307" r:id="rId49"/>
    <p:sldId id="323" r:id="rId50"/>
    <p:sldId id="308" r:id="rId51"/>
    <p:sldId id="309" r:id="rId52"/>
    <p:sldId id="316" r:id="rId53"/>
    <p:sldId id="310" r:id="rId54"/>
    <p:sldId id="311" r:id="rId55"/>
    <p:sldId id="312"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p:cViewPr varScale="1">
        <p:scale>
          <a:sx n="51" d="100"/>
          <a:sy n="51" d="100"/>
        </p:scale>
        <p:origin x="-894" y="-78"/>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slide" Target="slides/slide53.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4F5B-F4B3-449D-8560-7ED79412718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51C636-B1DD-43BB-A1B2-FB5FAE1BB8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6505F-78FA-47BB-9194-CFFBAB9FDB4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81D32A7-5A73-402C-A828-E9F42A0D210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0DD8637-A171-4616-A048-3113FE681BB6}"/>
              </a:ext>
            </a:extLst>
          </p:cNvPr>
          <p:cNvSpPr>
            <a:spLocks noGrp="1"/>
          </p:cNvSpPr>
          <p:nvPr>
            <p:ph type="sldNum" sz="quarter" idx="12"/>
          </p:nvPr>
        </p:nvSpPr>
        <p:spPr/>
        <p:txBody>
          <a:bodyPr/>
          <a:lstStyle>
            <a:lvl1pPr>
              <a:defRPr/>
            </a:lvl1pPr>
          </a:lstStyle>
          <a:p>
            <a:fld id="{3828BAE6-1018-45A6-B3FA-536B8619B220}" type="slidenum">
              <a:rPr lang="en-US" altLang="en-US"/>
              <a:pPr/>
              <a:t>‹#›</a:t>
            </a:fld>
            <a:endParaRPr lang="en-US" altLang="en-US"/>
          </a:p>
        </p:txBody>
      </p:sp>
    </p:spTree>
    <p:extLst>
      <p:ext uri="{BB962C8B-B14F-4D97-AF65-F5344CB8AC3E}">
        <p14:creationId xmlns:p14="http://schemas.microsoft.com/office/powerpoint/2010/main" val="375013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C49A7-D431-4214-BAF9-9556A36242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573374-9C32-4140-9B2D-A81835A8684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596114-039C-4E3B-9773-9260C13B6B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F12AFFA-EEFD-487C-97B2-1C1DA891525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3D9C0C8-3DF7-43D7-BE02-930C1C93CA2F}"/>
              </a:ext>
            </a:extLst>
          </p:cNvPr>
          <p:cNvSpPr>
            <a:spLocks noGrp="1"/>
          </p:cNvSpPr>
          <p:nvPr>
            <p:ph type="sldNum" sz="quarter" idx="12"/>
          </p:nvPr>
        </p:nvSpPr>
        <p:spPr/>
        <p:txBody>
          <a:bodyPr/>
          <a:lstStyle>
            <a:lvl1pPr>
              <a:defRPr/>
            </a:lvl1pPr>
          </a:lstStyle>
          <a:p>
            <a:fld id="{BCF72C08-389C-4116-9B49-44EE3A2D3BCC}" type="slidenum">
              <a:rPr lang="en-US" altLang="en-US"/>
              <a:pPr/>
              <a:t>‹#›</a:t>
            </a:fld>
            <a:endParaRPr lang="en-US" altLang="en-US"/>
          </a:p>
        </p:txBody>
      </p:sp>
    </p:spTree>
    <p:extLst>
      <p:ext uri="{BB962C8B-B14F-4D97-AF65-F5344CB8AC3E}">
        <p14:creationId xmlns:p14="http://schemas.microsoft.com/office/powerpoint/2010/main" val="890191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AFB43-E10D-466B-BD40-619DC047190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88A09F-E094-45E1-8484-8583C3FB4B2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B39B2C1A-9DF3-4F35-9F0B-2F9E84C1310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BCF3D1A-6211-471F-991B-ECF1BC4E283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96D04B0-4ECC-4F83-B9C0-DC21AD94FC47}"/>
              </a:ext>
            </a:extLst>
          </p:cNvPr>
          <p:cNvSpPr>
            <a:spLocks noGrp="1"/>
          </p:cNvSpPr>
          <p:nvPr>
            <p:ph type="sldNum" sz="quarter" idx="12"/>
          </p:nvPr>
        </p:nvSpPr>
        <p:spPr/>
        <p:txBody>
          <a:bodyPr/>
          <a:lstStyle>
            <a:lvl1pPr>
              <a:defRPr/>
            </a:lvl1pPr>
          </a:lstStyle>
          <a:p>
            <a:fld id="{66B48F3C-3166-42C9-9AB1-72ADF3B4F28E}" type="slidenum">
              <a:rPr lang="en-US" altLang="en-US"/>
              <a:pPr/>
              <a:t>‹#›</a:t>
            </a:fld>
            <a:endParaRPr lang="en-US" altLang="en-US"/>
          </a:p>
        </p:txBody>
      </p:sp>
    </p:spTree>
    <p:extLst>
      <p:ext uri="{BB962C8B-B14F-4D97-AF65-F5344CB8AC3E}">
        <p14:creationId xmlns:p14="http://schemas.microsoft.com/office/powerpoint/2010/main" val="3657857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297E-FAE3-4FEB-80D7-0642CAB53C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E1F9BE-A516-463D-A05F-5D8F2BF4BF9D}"/>
              </a:ext>
            </a:extLst>
          </p:cNvPr>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6F5736-9C9C-4855-BA67-F1165D9FCAD5}"/>
              </a:ext>
            </a:extLst>
          </p:cNvPr>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3BFC09-A8A5-4352-9802-DC53B7AF555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7360303-7D2E-4DAF-8A72-5B9A03F31D8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AE7077B-F697-4917-BDB4-21F83821A0B4}"/>
              </a:ext>
            </a:extLst>
          </p:cNvPr>
          <p:cNvSpPr>
            <a:spLocks noGrp="1"/>
          </p:cNvSpPr>
          <p:nvPr>
            <p:ph type="sldNum" sz="quarter" idx="12"/>
          </p:nvPr>
        </p:nvSpPr>
        <p:spPr/>
        <p:txBody>
          <a:bodyPr/>
          <a:lstStyle>
            <a:lvl1pPr>
              <a:defRPr/>
            </a:lvl1pPr>
          </a:lstStyle>
          <a:p>
            <a:fld id="{39956655-3264-4DA8-A928-CCA6E0BE0D95}" type="slidenum">
              <a:rPr lang="en-US" altLang="en-US"/>
              <a:pPr/>
              <a:t>‹#›</a:t>
            </a:fld>
            <a:endParaRPr lang="en-US" altLang="en-US"/>
          </a:p>
        </p:txBody>
      </p:sp>
    </p:spTree>
    <p:extLst>
      <p:ext uri="{BB962C8B-B14F-4D97-AF65-F5344CB8AC3E}">
        <p14:creationId xmlns:p14="http://schemas.microsoft.com/office/powerpoint/2010/main" val="4236783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7BBEB-FF10-439B-92E0-458DD1EC6FF8}"/>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0B08B5-2767-4E36-91C0-3C6562C314F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E59E453-C03F-49A3-AC4E-8782464C7E18}"/>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632C25-9D45-459C-AC04-28C34DA34F9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265772-A327-47C8-A022-B76AE1F22125}"/>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3EF510-2752-467B-BCF0-816117122014}"/>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A0B399ED-4F0A-4A6D-BD10-0588280A554C}"/>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0F4FF106-B05B-4E91-9302-5EE5855886E8}"/>
              </a:ext>
            </a:extLst>
          </p:cNvPr>
          <p:cNvSpPr>
            <a:spLocks noGrp="1"/>
          </p:cNvSpPr>
          <p:nvPr>
            <p:ph type="sldNum" sz="quarter" idx="12"/>
          </p:nvPr>
        </p:nvSpPr>
        <p:spPr/>
        <p:txBody>
          <a:bodyPr/>
          <a:lstStyle>
            <a:lvl1pPr>
              <a:defRPr/>
            </a:lvl1pPr>
          </a:lstStyle>
          <a:p>
            <a:fld id="{98D1E3F1-B632-41E8-9758-C961A911FC4B}" type="slidenum">
              <a:rPr lang="en-US" altLang="en-US"/>
              <a:pPr/>
              <a:t>‹#›</a:t>
            </a:fld>
            <a:endParaRPr lang="en-US" altLang="en-US"/>
          </a:p>
        </p:txBody>
      </p:sp>
    </p:spTree>
    <p:extLst>
      <p:ext uri="{BB962C8B-B14F-4D97-AF65-F5344CB8AC3E}">
        <p14:creationId xmlns:p14="http://schemas.microsoft.com/office/powerpoint/2010/main" val="2088390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AAB2-C953-497D-99F8-EF9DEC9334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10E4C2-E55C-48CE-8F9B-0FDAA449E2C7}"/>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FA198AE8-65D2-4544-90FD-453C7E4AF32A}"/>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CC554825-BADE-4E5E-888E-CC03D95C279C}"/>
              </a:ext>
            </a:extLst>
          </p:cNvPr>
          <p:cNvSpPr>
            <a:spLocks noGrp="1"/>
          </p:cNvSpPr>
          <p:nvPr>
            <p:ph type="sldNum" sz="quarter" idx="12"/>
          </p:nvPr>
        </p:nvSpPr>
        <p:spPr/>
        <p:txBody>
          <a:bodyPr/>
          <a:lstStyle>
            <a:lvl1pPr>
              <a:defRPr/>
            </a:lvl1pPr>
          </a:lstStyle>
          <a:p>
            <a:fld id="{45C1E779-129A-4CA6-BF6B-0F578B7D9D3C}" type="slidenum">
              <a:rPr lang="en-US" altLang="en-US"/>
              <a:pPr/>
              <a:t>‹#›</a:t>
            </a:fld>
            <a:endParaRPr lang="en-US" altLang="en-US"/>
          </a:p>
        </p:txBody>
      </p:sp>
    </p:spTree>
    <p:extLst>
      <p:ext uri="{BB962C8B-B14F-4D97-AF65-F5344CB8AC3E}">
        <p14:creationId xmlns:p14="http://schemas.microsoft.com/office/powerpoint/2010/main" val="2635478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69CAEE-FE4B-4FAA-BFED-866466E4D83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33E1A277-3DE4-4B05-8016-798D62155968}"/>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D041014E-A89C-4487-B695-25060489A9CD}"/>
              </a:ext>
            </a:extLst>
          </p:cNvPr>
          <p:cNvSpPr>
            <a:spLocks noGrp="1"/>
          </p:cNvSpPr>
          <p:nvPr>
            <p:ph type="sldNum" sz="quarter" idx="12"/>
          </p:nvPr>
        </p:nvSpPr>
        <p:spPr/>
        <p:txBody>
          <a:bodyPr/>
          <a:lstStyle>
            <a:lvl1pPr>
              <a:defRPr/>
            </a:lvl1pPr>
          </a:lstStyle>
          <a:p>
            <a:fld id="{81A684AB-E35C-4F2E-8190-27C6419CCE6B}" type="slidenum">
              <a:rPr lang="en-US" altLang="en-US"/>
              <a:pPr/>
              <a:t>‹#›</a:t>
            </a:fld>
            <a:endParaRPr lang="en-US" altLang="en-US"/>
          </a:p>
        </p:txBody>
      </p:sp>
    </p:spTree>
    <p:extLst>
      <p:ext uri="{BB962C8B-B14F-4D97-AF65-F5344CB8AC3E}">
        <p14:creationId xmlns:p14="http://schemas.microsoft.com/office/powerpoint/2010/main" val="2114152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07F1-D5F2-4449-986D-88D1F79A4C9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F29FD1-0DDB-4358-B35C-0C4F621ADE0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346EBA-9CD4-48DF-A1D3-88E6F40352F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025E5E-3907-426B-B904-049C952FF1D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0B80D14-FBDD-4A46-824A-8A7C4ED988A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0961AA9-71AF-41EA-9A29-5F287641BDEB}"/>
              </a:ext>
            </a:extLst>
          </p:cNvPr>
          <p:cNvSpPr>
            <a:spLocks noGrp="1"/>
          </p:cNvSpPr>
          <p:nvPr>
            <p:ph type="sldNum" sz="quarter" idx="12"/>
          </p:nvPr>
        </p:nvSpPr>
        <p:spPr/>
        <p:txBody>
          <a:bodyPr/>
          <a:lstStyle>
            <a:lvl1pPr>
              <a:defRPr/>
            </a:lvl1pPr>
          </a:lstStyle>
          <a:p>
            <a:fld id="{668400C0-4473-43A1-A179-BD88A0503B2B}" type="slidenum">
              <a:rPr lang="en-US" altLang="en-US"/>
              <a:pPr/>
              <a:t>‹#›</a:t>
            </a:fld>
            <a:endParaRPr lang="en-US" altLang="en-US"/>
          </a:p>
        </p:txBody>
      </p:sp>
    </p:spTree>
    <p:extLst>
      <p:ext uri="{BB962C8B-B14F-4D97-AF65-F5344CB8AC3E}">
        <p14:creationId xmlns:p14="http://schemas.microsoft.com/office/powerpoint/2010/main" val="2629206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69D8-DA85-4800-9B76-13A52768642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DA9CD8-0D4A-413D-A38F-402B6076F45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E046-0BE9-4A5C-843B-E712AEAE4D3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6004FC-3961-446B-9AF5-C7ACD779C39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3B61B92-BEAA-4EE0-ACBB-A88B296E5F7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262ED0F-B883-402B-BBC1-EB79C6ACEDA6}"/>
              </a:ext>
            </a:extLst>
          </p:cNvPr>
          <p:cNvSpPr>
            <a:spLocks noGrp="1"/>
          </p:cNvSpPr>
          <p:nvPr>
            <p:ph type="sldNum" sz="quarter" idx="12"/>
          </p:nvPr>
        </p:nvSpPr>
        <p:spPr/>
        <p:txBody>
          <a:bodyPr/>
          <a:lstStyle>
            <a:lvl1pPr>
              <a:defRPr/>
            </a:lvl1pPr>
          </a:lstStyle>
          <a:p>
            <a:fld id="{21DD682C-FA31-4409-BEFF-29B4FEE23375}" type="slidenum">
              <a:rPr lang="en-US" altLang="en-US"/>
              <a:pPr/>
              <a:t>‹#›</a:t>
            </a:fld>
            <a:endParaRPr lang="en-US" altLang="en-US"/>
          </a:p>
        </p:txBody>
      </p:sp>
    </p:spTree>
    <p:extLst>
      <p:ext uri="{BB962C8B-B14F-4D97-AF65-F5344CB8AC3E}">
        <p14:creationId xmlns:p14="http://schemas.microsoft.com/office/powerpoint/2010/main" val="2554680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23FCB-9B2C-4048-A1DF-C4FE463B26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7AF389-2A5A-443D-AEC2-7D5C87E4C6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96A47-AFC5-4D0A-B7B8-B136309436A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A512BE0-6433-4778-8D3E-3C23FE324CF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92B95A7-1BC0-456D-8BDF-86696C3DAC63}"/>
              </a:ext>
            </a:extLst>
          </p:cNvPr>
          <p:cNvSpPr>
            <a:spLocks noGrp="1"/>
          </p:cNvSpPr>
          <p:nvPr>
            <p:ph type="sldNum" sz="quarter" idx="12"/>
          </p:nvPr>
        </p:nvSpPr>
        <p:spPr/>
        <p:txBody>
          <a:bodyPr/>
          <a:lstStyle>
            <a:lvl1pPr>
              <a:defRPr/>
            </a:lvl1pPr>
          </a:lstStyle>
          <a:p>
            <a:fld id="{AAB4F120-6F20-43C7-A35A-175A6F07702E}" type="slidenum">
              <a:rPr lang="en-US" altLang="en-US"/>
              <a:pPr/>
              <a:t>‹#›</a:t>
            </a:fld>
            <a:endParaRPr lang="en-US" altLang="en-US"/>
          </a:p>
        </p:txBody>
      </p:sp>
    </p:spTree>
    <p:extLst>
      <p:ext uri="{BB962C8B-B14F-4D97-AF65-F5344CB8AC3E}">
        <p14:creationId xmlns:p14="http://schemas.microsoft.com/office/powerpoint/2010/main" val="26693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E6D2B4-2EAA-47AD-8A94-B43B2CA78CD6}"/>
              </a:ext>
            </a:extLst>
          </p:cNvPr>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2D2A84-DAF1-48F1-84AC-782B592E412B}"/>
              </a:ext>
            </a:extLst>
          </p:cNvPr>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43B0C3-DB1D-43D4-AC4B-A70B3A2ACEC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9868E6D-7990-4112-A8E2-0C4D7FDF7BD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200443-7472-4821-830F-1064CC5A663B}"/>
              </a:ext>
            </a:extLst>
          </p:cNvPr>
          <p:cNvSpPr>
            <a:spLocks noGrp="1"/>
          </p:cNvSpPr>
          <p:nvPr>
            <p:ph type="sldNum" sz="quarter" idx="12"/>
          </p:nvPr>
        </p:nvSpPr>
        <p:spPr/>
        <p:txBody>
          <a:bodyPr/>
          <a:lstStyle>
            <a:lvl1pPr>
              <a:defRPr/>
            </a:lvl1pPr>
          </a:lstStyle>
          <a:p>
            <a:fld id="{F0951D0B-F942-4274-AD25-3DECBC11E7F7}" type="slidenum">
              <a:rPr lang="en-US" altLang="en-US"/>
              <a:pPr/>
              <a:t>‹#›</a:t>
            </a:fld>
            <a:endParaRPr lang="en-US" altLang="en-US"/>
          </a:p>
        </p:txBody>
      </p:sp>
    </p:spTree>
    <p:extLst>
      <p:ext uri="{BB962C8B-B14F-4D97-AF65-F5344CB8AC3E}">
        <p14:creationId xmlns:p14="http://schemas.microsoft.com/office/powerpoint/2010/main" val="1616229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1293085-F82F-47FE-9B7F-24CE2D41C87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496778D-2B15-4B11-AEEF-B8FD4E5569AB}"/>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5818BFA-1DF7-4379-9257-459D3BCE0DDE}"/>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4EAB6F6E-534F-452A-850D-DBD718E70053}"/>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81BFEED2-9A9F-4924-9297-EE92F92F610C}"/>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120DE24-167E-4FF5-9CB7-FB232DBA685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a:extLst>
              <a:ext uri="{FF2B5EF4-FFF2-40B4-BE49-F238E27FC236}">
                <a16:creationId xmlns:a16="http://schemas.microsoft.com/office/drawing/2014/main" id="{5D6B5EC3-4C77-47C9-B1DD-8B11C624B5BB}"/>
              </a:ext>
            </a:extLst>
          </p:cNvPr>
          <p:cNvSpPr>
            <a:spLocks noGrp="1" noChangeArrowheads="1"/>
          </p:cNvSpPr>
          <p:nvPr>
            <p:ph type="ctrTitle"/>
          </p:nvPr>
        </p:nvSpPr>
        <p:spPr>
          <a:xfrm>
            <a:off x="685800" y="2130425"/>
            <a:ext cx="7772400" cy="1470025"/>
          </a:xfrm>
        </p:spPr>
        <p:txBody>
          <a:bodyPr anchor="ctr"/>
          <a:lstStyle/>
          <a:p>
            <a:r>
              <a:rPr lang="en-US" altLang="en-US" sz="4000"/>
              <a:t>Some Notes on Plato and Aristotle and Mimetic Theory of Art</a:t>
            </a:r>
          </a:p>
        </p:txBody>
      </p:sp>
      <p:sp>
        <p:nvSpPr>
          <p:cNvPr id="45061" name="Rectangle 5">
            <a:extLst>
              <a:ext uri="{FF2B5EF4-FFF2-40B4-BE49-F238E27FC236}">
                <a16:creationId xmlns:a16="http://schemas.microsoft.com/office/drawing/2014/main" id="{2B21038F-7CFB-4729-9BCD-21CF3FB0C4FE}"/>
              </a:ext>
            </a:extLst>
          </p:cNvPr>
          <p:cNvSpPr>
            <a:spLocks noGrp="1" noChangeArrowheads="1"/>
          </p:cNvSpPr>
          <p:nvPr>
            <p:ph type="subTitle" idx="1"/>
          </p:nvPr>
        </p:nvSpPr>
        <p:spPr>
          <a:xfrm>
            <a:off x="1371600" y="3886200"/>
            <a:ext cx="6400800" cy="1752600"/>
          </a:xfrm>
        </p:spPr>
        <p:txBody>
          <a:bodyPr/>
          <a:lstStyle/>
          <a:p>
            <a:endParaRPr lang="en-US" altLang="en-US" sz="3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EBB184B3-1AE9-4451-B89A-DFA4D10B3D42}"/>
              </a:ext>
            </a:extLst>
          </p:cNvPr>
          <p:cNvSpPr>
            <a:spLocks noGrp="1" noChangeArrowheads="1"/>
          </p:cNvSpPr>
          <p:nvPr>
            <p:ph type="ctrTitle"/>
          </p:nvPr>
        </p:nvSpPr>
        <p:spPr>
          <a:xfrm>
            <a:off x="685800" y="2130425"/>
            <a:ext cx="7772400" cy="1470025"/>
          </a:xfrm>
        </p:spPr>
        <p:txBody>
          <a:bodyPr anchor="ctr"/>
          <a:lstStyle/>
          <a:p>
            <a:r>
              <a:rPr lang="en-US" altLang="en-US" sz="4000"/>
              <a:t>Some Notes on Plato and Aristotle and Mimetic Theory of Art</a:t>
            </a:r>
          </a:p>
        </p:txBody>
      </p:sp>
      <p:sp>
        <p:nvSpPr>
          <p:cNvPr id="47107" name="Rectangle 3">
            <a:extLst>
              <a:ext uri="{FF2B5EF4-FFF2-40B4-BE49-F238E27FC236}">
                <a16:creationId xmlns:a16="http://schemas.microsoft.com/office/drawing/2014/main" id="{F5551D69-F674-4582-887A-DE379C53DE48}"/>
              </a:ext>
            </a:extLst>
          </p:cNvPr>
          <p:cNvSpPr>
            <a:spLocks noGrp="1" noChangeArrowheads="1"/>
          </p:cNvSpPr>
          <p:nvPr>
            <p:ph type="subTitle" idx="1"/>
          </p:nvPr>
        </p:nvSpPr>
        <p:spPr>
          <a:xfrm>
            <a:off x="1371600" y="3886200"/>
            <a:ext cx="6400800" cy="1752600"/>
          </a:xfrm>
        </p:spPr>
        <p:txBody>
          <a:bodyPr/>
          <a:lstStyle/>
          <a:p>
            <a:r>
              <a:rPr lang="en-US" altLang="en-US" sz="3200"/>
              <a:t>And a lot of other stuff.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DFA432C7-A512-45E6-99A6-AADB235D7AD5}"/>
              </a:ext>
            </a:extLst>
          </p:cNvPr>
          <p:cNvSpPr>
            <a:spLocks noGrp="1" noChangeArrowheads="1"/>
          </p:cNvSpPr>
          <p:nvPr>
            <p:ph type="title"/>
          </p:nvPr>
        </p:nvSpPr>
        <p:spPr/>
        <p:txBody>
          <a:bodyPr/>
          <a:lstStyle/>
          <a:p>
            <a:r>
              <a:rPr lang="en-US" altLang="en-US"/>
              <a:t>The Mimetic Theory of Art:</a:t>
            </a:r>
          </a:p>
        </p:txBody>
      </p:sp>
      <p:sp>
        <p:nvSpPr>
          <p:cNvPr id="2053" name="Rectangle 5">
            <a:extLst>
              <a:ext uri="{FF2B5EF4-FFF2-40B4-BE49-F238E27FC236}">
                <a16:creationId xmlns:a16="http://schemas.microsoft.com/office/drawing/2014/main" id="{E34AC0C2-812A-4DAD-84CC-71AC66993216}"/>
              </a:ext>
            </a:extLst>
          </p:cNvPr>
          <p:cNvSpPr>
            <a:spLocks noGrp="1" noChangeArrowheads="1"/>
          </p:cNvSpPr>
          <p:nvPr>
            <p:ph type="body" idx="1"/>
          </p:nvPr>
        </p:nvSpPr>
        <p:spPr/>
        <p:txBody>
          <a:bodyPr/>
          <a:lstStyle/>
          <a:p>
            <a:pPr>
              <a:buFontTx/>
              <a:buNone/>
            </a:pPr>
            <a:r>
              <a:rPr lang="en-US" altLang="en-US"/>
              <a:t>“Art is essentially an imitation of Nature.”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F1A81F42-9831-4956-A364-7BF3C38E280D}"/>
              </a:ext>
            </a:extLst>
          </p:cNvPr>
          <p:cNvSpPr>
            <a:spLocks noGrp="1" noChangeArrowheads="1"/>
          </p:cNvSpPr>
          <p:nvPr>
            <p:ph type="title"/>
          </p:nvPr>
        </p:nvSpPr>
        <p:spPr/>
        <p:txBody>
          <a:bodyPr/>
          <a:lstStyle/>
          <a:p>
            <a:r>
              <a:rPr lang="en-US" altLang="en-US"/>
              <a:t>The Mimetic Theory of Art:</a:t>
            </a:r>
          </a:p>
        </p:txBody>
      </p:sp>
      <p:sp>
        <p:nvSpPr>
          <p:cNvPr id="48131" name="Rectangle 3">
            <a:extLst>
              <a:ext uri="{FF2B5EF4-FFF2-40B4-BE49-F238E27FC236}">
                <a16:creationId xmlns:a16="http://schemas.microsoft.com/office/drawing/2014/main" id="{04873C8A-0C87-4FE4-93F7-81250F262F68}"/>
              </a:ext>
            </a:extLst>
          </p:cNvPr>
          <p:cNvSpPr>
            <a:spLocks noGrp="1" noChangeArrowheads="1"/>
          </p:cNvSpPr>
          <p:nvPr>
            <p:ph type="body" idx="1"/>
          </p:nvPr>
        </p:nvSpPr>
        <p:spPr/>
        <p:txBody>
          <a:bodyPr/>
          <a:lstStyle/>
          <a:p>
            <a:pPr>
              <a:lnSpc>
                <a:spcPct val="90000"/>
              </a:lnSpc>
            </a:pPr>
            <a:r>
              <a:rPr lang="en-US" altLang="en-US"/>
              <a:t>Think of the first four letters: M I M E</a:t>
            </a:r>
          </a:p>
          <a:p>
            <a:pPr>
              <a:lnSpc>
                <a:spcPct val="90000"/>
              </a:lnSpc>
            </a:pPr>
            <a:r>
              <a:rPr lang="en-US" altLang="en-US"/>
              <a:t>Art is essentially an mimicry of nature</a:t>
            </a:r>
          </a:p>
          <a:p>
            <a:pPr>
              <a:lnSpc>
                <a:spcPct val="90000"/>
              </a:lnSpc>
            </a:pPr>
            <a:r>
              <a:rPr lang="en-US" altLang="en-US"/>
              <a:t>Paintings are supposed to look “just like the real thing” etc.</a:t>
            </a:r>
          </a:p>
          <a:p>
            <a:pPr>
              <a:lnSpc>
                <a:spcPct val="90000"/>
              </a:lnSpc>
            </a:pPr>
            <a:r>
              <a:rPr lang="en-US" altLang="en-US"/>
              <a:t>Arguably the oldest and most widely held view on the nature of art. (View held by Plato, et alia.)</a:t>
            </a:r>
          </a:p>
          <a:p>
            <a:pPr>
              <a:lnSpc>
                <a:spcPct val="90000"/>
              </a:lnSpc>
            </a:pPr>
            <a:r>
              <a:rPr lang="en-US" altLang="en-US"/>
              <a:t>Seems to capture a lot of art (certainly within Plato’s time).</a:t>
            </a:r>
          </a:p>
          <a:p>
            <a:pPr>
              <a:lnSpc>
                <a:spcPct val="90000"/>
              </a:lnSpc>
            </a:pPr>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8EFA1B4-7CE0-4A7C-85A4-A495F188DFAC}"/>
              </a:ext>
            </a:extLst>
          </p:cNvPr>
          <p:cNvSpPr>
            <a:spLocks noGrp="1" noChangeArrowheads="1"/>
          </p:cNvSpPr>
          <p:nvPr>
            <p:ph type="title"/>
          </p:nvPr>
        </p:nvSpPr>
        <p:spPr/>
        <p:txBody>
          <a:bodyPr/>
          <a:lstStyle/>
          <a:p>
            <a:r>
              <a:rPr lang="en-US" altLang="en-US"/>
              <a:t>The Mimetic Theory of Art:</a:t>
            </a:r>
          </a:p>
        </p:txBody>
      </p:sp>
      <p:sp>
        <p:nvSpPr>
          <p:cNvPr id="4099" name="Rectangle 3">
            <a:extLst>
              <a:ext uri="{FF2B5EF4-FFF2-40B4-BE49-F238E27FC236}">
                <a16:creationId xmlns:a16="http://schemas.microsoft.com/office/drawing/2014/main" id="{69A57A68-A987-47CD-A925-4FBBE94555ED}"/>
              </a:ext>
            </a:extLst>
          </p:cNvPr>
          <p:cNvSpPr>
            <a:spLocks noGrp="1" noChangeArrowheads="1"/>
          </p:cNvSpPr>
          <p:nvPr>
            <p:ph type="body" idx="1"/>
          </p:nvPr>
        </p:nvSpPr>
        <p:spPr/>
        <p:txBody>
          <a:bodyPr/>
          <a:lstStyle/>
          <a:p>
            <a:pPr>
              <a:lnSpc>
                <a:spcPct val="90000"/>
              </a:lnSpc>
            </a:pPr>
            <a:r>
              <a:rPr lang="en-US" altLang="en-US"/>
              <a:t>Problems:</a:t>
            </a:r>
          </a:p>
          <a:p>
            <a:pPr lvl="1">
              <a:lnSpc>
                <a:spcPct val="90000"/>
              </a:lnSpc>
            </a:pPr>
            <a:r>
              <a:rPr lang="en-US" altLang="en-US"/>
              <a:t>How does this handle music?, abstract art?</a:t>
            </a:r>
          </a:p>
          <a:p>
            <a:pPr lvl="1">
              <a:lnSpc>
                <a:spcPct val="90000"/>
              </a:lnSpc>
            </a:pPr>
            <a:r>
              <a:rPr lang="en-US" altLang="en-US"/>
              <a:t>What is “mimesis” exactly?  (Imitation, mirroring, perceptual equivalence, counterfeiting, idealization, representation?)</a:t>
            </a:r>
          </a:p>
          <a:p>
            <a:pPr lvl="1">
              <a:lnSpc>
                <a:spcPct val="90000"/>
              </a:lnSpc>
            </a:pPr>
            <a:r>
              <a:rPr lang="en-US" altLang="en-US"/>
              <a:t>If I say that the point of a picture is to capture the world exactly “as it really is,” what am I assuming? </a:t>
            </a:r>
          </a:p>
          <a:p>
            <a:pPr lvl="1">
              <a:lnSpc>
                <a:spcPct val="90000"/>
              </a:lnSpc>
              <a:buFontTx/>
              <a:buNone/>
            </a:pPr>
            <a:r>
              <a:rPr lang="en-US" altLang="en-US"/>
              <a:t>(Star Trek story here- or, to save time, picture of Grand Canyon)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5920483-98E9-4161-BE28-27FCCD884BE4}"/>
              </a:ext>
            </a:extLst>
          </p:cNvPr>
          <p:cNvSpPr>
            <a:spLocks noGrp="1" noChangeArrowheads="1"/>
          </p:cNvSpPr>
          <p:nvPr>
            <p:ph type="title"/>
          </p:nvPr>
        </p:nvSpPr>
        <p:spPr/>
        <p:txBody>
          <a:bodyPr/>
          <a:lstStyle/>
          <a:p>
            <a:r>
              <a:rPr lang="en-US" altLang="en-US"/>
              <a:t>The Mimetic Theory of Art:</a:t>
            </a:r>
          </a:p>
        </p:txBody>
      </p:sp>
      <p:sp>
        <p:nvSpPr>
          <p:cNvPr id="5123" name="Rectangle 3">
            <a:extLst>
              <a:ext uri="{FF2B5EF4-FFF2-40B4-BE49-F238E27FC236}">
                <a16:creationId xmlns:a16="http://schemas.microsoft.com/office/drawing/2014/main" id="{AAB3A930-6511-4D8D-A921-F33D27EA175E}"/>
              </a:ext>
            </a:extLst>
          </p:cNvPr>
          <p:cNvSpPr>
            <a:spLocks noGrp="1" noChangeArrowheads="1"/>
          </p:cNvSpPr>
          <p:nvPr>
            <p:ph type="body" idx="1"/>
          </p:nvPr>
        </p:nvSpPr>
        <p:spPr/>
        <p:txBody>
          <a:bodyPr/>
          <a:lstStyle/>
          <a:p>
            <a:pPr>
              <a:buFontTx/>
              <a:buNone/>
            </a:pPr>
            <a:r>
              <a:rPr lang="en-US" altLang="en-US"/>
              <a:t>But let’s look as Plato’s View anyway:</a:t>
            </a:r>
          </a:p>
          <a:p>
            <a:r>
              <a:rPr lang="en-US" altLang="en-US"/>
              <a:t>Believed that art is essentially an imitation of nature. (</a:t>
            </a:r>
            <a:r>
              <a:rPr lang="en-US" altLang="en-US" b="1"/>
              <a:t>Mimetic Theory of Art)</a:t>
            </a:r>
            <a:endParaRPr lang="en-US" altLang="en-US"/>
          </a:p>
          <a:p>
            <a:r>
              <a:rPr lang="en-US" altLang="en-US"/>
              <a:t>Therefore, (according to Plato) art is at best:</a:t>
            </a:r>
          </a:p>
          <a:p>
            <a:pPr>
              <a:buFontTx/>
              <a:buNone/>
            </a:pPr>
            <a:r>
              <a:rPr lang="en-US" altLang="en-US"/>
              <a:t>		(1) useless and </a:t>
            </a:r>
          </a:p>
          <a:p>
            <a:pPr>
              <a:buFontTx/>
              <a:buNone/>
            </a:pPr>
            <a:r>
              <a:rPr lang="en-US" altLang="en-US"/>
              <a:t>		(2) potentially dangerous.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33C9D24-100B-498E-B6D3-28C2B7D6A9C0}"/>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19459" name="Rectangle 3">
            <a:extLst>
              <a:ext uri="{FF2B5EF4-FFF2-40B4-BE49-F238E27FC236}">
                <a16:creationId xmlns:a16="http://schemas.microsoft.com/office/drawing/2014/main" id="{C96BE38F-A39B-403E-B390-692A52A1710A}"/>
              </a:ext>
            </a:extLst>
          </p:cNvPr>
          <p:cNvSpPr>
            <a:spLocks noGrp="1" noChangeArrowheads="1"/>
          </p:cNvSpPr>
          <p:nvPr>
            <p:ph type="body" idx="1"/>
          </p:nvPr>
        </p:nvSpPr>
        <p:spPr/>
        <p:txBody>
          <a:bodyPr/>
          <a:lstStyle/>
          <a:p>
            <a:r>
              <a:rPr lang="en-US" altLang="en-US" sz="2800"/>
              <a:t>Plato is convinced that “the arts” form a natural grouping and that they all share a common Form</a:t>
            </a:r>
          </a:p>
          <a:p>
            <a:pPr lvl="1"/>
            <a:r>
              <a:rPr lang="en-US" altLang="en-US" sz="2400"/>
              <a:t>I.E.: “That which all and only Arts have in common by virtue of which we recognize each to be an art and by virtue of which each is an art.”</a:t>
            </a:r>
          </a:p>
          <a:p>
            <a:pPr lvl="1"/>
            <a:r>
              <a:rPr lang="en-US" altLang="en-US" sz="2400"/>
              <a:t>Not so much an assumption, as the consequence of his </a:t>
            </a:r>
            <a:r>
              <a:rPr lang="en-US" altLang="en-US" sz="2400" b="1"/>
              <a:t>Metaphysical Theory of Forms</a:t>
            </a:r>
            <a:r>
              <a:rPr lang="en-US" altLang="en-US" sz="2400"/>
              <a:t>. </a:t>
            </a:r>
          </a:p>
          <a:p>
            <a:pPr lvl="1"/>
            <a:r>
              <a:rPr lang="en-US" altLang="en-US" sz="2400"/>
              <a:t>We </a:t>
            </a:r>
            <a:r>
              <a:rPr lang="en-US" altLang="en-US" sz="2400" b="1" i="1"/>
              <a:t>rightly</a:t>
            </a:r>
            <a:r>
              <a:rPr lang="en-US" altLang="en-US" sz="2400"/>
              <a:t> gather them together linguistically because of a metaphysical reality.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B6CA73CB-515D-4C49-A569-3E4293F1721C}"/>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49155" name="Rectangle 3">
            <a:extLst>
              <a:ext uri="{FF2B5EF4-FFF2-40B4-BE49-F238E27FC236}">
                <a16:creationId xmlns:a16="http://schemas.microsoft.com/office/drawing/2014/main" id="{675E54BE-54E3-4F72-AE59-C152E24AF447}"/>
              </a:ext>
            </a:extLst>
          </p:cNvPr>
          <p:cNvSpPr>
            <a:spLocks noGrp="1" noChangeArrowheads="1"/>
          </p:cNvSpPr>
          <p:nvPr>
            <p:ph type="body" idx="1"/>
          </p:nvPr>
        </p:nvSpPr>
        <p:spPr/>
        <p:txBody>
          <a:bodyPr/>
          <a:lstStyle/>
          <a:p>
            <a:pPr lvl="1"/>
            <a:r>
              <a:rPr lang="en-US" altLang="en-US"/>
              <a:t>As 20th Century Formalist Clive Bell put is:</a:t>
            </a:r>
          </a:p>
          <a:p>
            <a:pPr lvl="1">
              <a:buFontTx/>
              <a:buNone/>
            </a:pPr>
            <a:endParaRPr lang="en-US" altLang="en-US"/>
          </a:p>
          <a:p>
            <a:pPr lvl="1">
              <a:buFontTx/>
              <a:buNone/>
            </a:pPr>
            <a:r>
              <a:rPr lang="en-US" altLang="en-US"/>
              <a:t> </a:t>
            </a:r>
            <a:r>
              <a:rPr lang="en-US" altLang="en-US" b="1"/>
              <a:t>"either all works of visual art have some common quality, or when we speak of 'works of art' we gibber."</a:t>
            </a:r>
          </a:p>
          <a:p>
            <a:pPr lvl="1"/>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E8B6B25-E059-4DF2-B3BD-A327544FFAA1}"/>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6147" name="Rectangle 3">
            <a:extLst>
              <a:ext uri="{FF2B5EF4-FFF2-40B4-BE49-F238E27FC236}">
                <a16:creationId xmlns:a16="http://schemas.microsoft.com/office/drawing/2014/main" id="{FFAA686A-D8F0-4D61-93EE-132E80FD385C}"/>
              </a:ext>
            </a:extLst>
          </p:cNvPr>
          <p:cNvSpPr>
            <a:spLocks noGrp="1" noChangeArrowheads="1"/>
          </p:cNvSpPr>
          <p:nvPr>
            <p:ph type="body" idx="1"/>
          </p:nvPr>
        </p:nvSpPr>
        <p:spPr/>
        <p:txBody>
          <a:bodyPr/>
          <a:lstStyle/>
          <a:p>
            <a:pPr>
              <a:buFontTx/>
              <a:buNone/>
            </a:pPr>
            <a:r>
              <a:rPr lang="en-US" altLang="en-US" sz="2800"/>
              <a:t>1. Art was useless:</a:t>
            </a:r>
          </a:p>
          <a:p>
            <a:r>
              <a:rPr lang="en-US" altLang="en-US" sz="2800"/>
              <a:t>It serves no useful purpose in society.  </a:t>
            </a:r>
          </a:p>
          <a:p>
            <a:r>
              <a:rPr lang="en-US" altLang="en-US" sz="2800"/>
              <a:t>As a "Imitation of Nature" it added no knowledge. –No </a:t>
            </a:r>
            <a:r>
              <a:rPr lang="en-US" altLang="en-US" sz="2800" i="1"/>
              <a:t>intellectual</a:t>
            </a:r>
            <a:r>
              <a:rPr lang="en-US" altLang="en-US" sz="2800"/>
              <a:t> value-</a:t>
            </a:r>
          </a:p>
          <a:p>
            <a:pPr>
              <a:buFontTx/>
              <a:buNone/>
            </a:pPr>
            <a:r>
              <a:rPr lang="en-US" altLang="en-US" sz="2800"/>
              <a:t>		(The same value could be added by simply by holding up a mirror to the world which would be far less costly.)</a:t>
            </a:r>
          </a:p>
          <a:p>
            <a:r>
              <a:rPr lang="en-US" altLang="en-US" sz="2800"/>
              <a:t>According his metaphysics, art is an imitation of an imitation, thus </a:t>
            </a:r>
            <a:r>
              <a:rPr lang="en-US" altLang="en-US" sz="2800" b="1" i="1"/>
              <a:t>barely real at all</a:t>
            </a:r>
            <a:r>
              <a:rPr lang="en-US" altLang="en-US" sz="280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30D8069-D1C6-445B-900B-838C18781DF5}"/>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7171" name="Rectangle 3">
            <a:extLst>
              <a:ext uri="{FF2B5EF4-FFF2-40B4-BE49-F238E27FC236}">
                <a16:creationId xmlns:a16="http://schemas.microsoft.com/office/drawing/2014/main" id="{27AD8FF4-8D73-4E96-B17B-8F72C505AF02}"/>
              </a:ext>
            </a:extLst>
          </p:cNvPr>
          <p:cNvSpPr>
            <a:spLocks noGrp="1" noChangeArrowheads="1"/>
          </p:cNvSpPr>
          <p:nvPr>
            <p:ph type="body" idx="1"/>
          </p:nvPr>
        </p:nvSpPr>
        <p:spPr/>
        <p:txBody>
          <a:bodyPr/>
          <a:lstStyle/>
          <a:p>
            <a:pPr>
              <a:lnSpc>
                <a:spcPct val="80000"/>
              </a:lnSpc>
              <a:buFontTx/>
              <a:buNone/>
            </a:pPr>
            <a:r>
              <a:rPr lang="en-US" altLang="en-US" sz="2800" b="1"/>
              <a:t>Art was potentially dangerous for several reasons:</a:t>
            </a:r>
          </a:p>
          <a:p>
            <a:pPr>
              <a:lnSpc>
                <a:spcPct val="80000"/>
              </a:lnSpc>
              <a:buFontTx/>
              <a:buNone/>
            </a:pPr>
            <a:endParaRPr lang="en-US" altLang="en-US" sz="2800"/>
          </a:p>
          <a:p>
            <a:pPr>
              <a:lnSpc>
                <a:spcPct val="80000"/>
              </a:lnSpc>
              <a:buFontTx/>
              <a:buNone/>
            </a:pPr>
            <a:r>
              <a:rPr lang="en-US" altLang="en-US" sz="2800"/>
              <a:t>A.) Art was essentially </a:t>
            </a:r>
            <a:r>
              <a:rPr lang="en-US" altLang="en-US" sz="2800" b="1"/>
              <a:t>deceptive</a:t>
            </a:r>
            <a:r>
              <a:rPr lang="en-US" altLang="en-US" sz="2800"/>
              <a:t>.</a:t>
            </a:r>
          </a:p>
          <a:p>
            <a:pPr lvl="1">
              <a:lnSpc>
                <a:spcPct val="80000"/>
              </a:lnSpc>
            </a:pPr>
            <a:endParaRPr lang="en-US" altLang="en-US" sz="2400"/>
          </a:p>
          <a:p>
            <a:pPr lvl="1">
              <a:lnSpc>
                <a:spcPct val="80000"/>
              </a:lnSpc>
            </a:pPr>
            <a:r>
              <a:rPr lang="en-US" altLang="en-US" sz="2400"/>
              <a:t>The whole aim of art was to deceive.  Success was achieved when the spectator mistook an imitation for reality.</a:t>
            </a:r>
          </a:p>
          <a:p>
            <a:pPr lvl="1">
              <a:lnSpc>
                <a:spcPct val="80000"/>
              </a:lnSpc>
            </a:pPr>
            <a:r>
              <a:rPr lang="en-US" altLang="en-US" sz="2400"/>
              <a:t>Furthermore, artists were unconcerned with facts/truth.  It made no difference to artists nor to the success of their works whether the images or stories they depict were real or their messages true or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FA45B42-2956-4F7C-836D-CA02986323EB}"/>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8195" name="Rectangle 3">
            <a:extLst>
              <a:ext uri="{FF2B5EF4-FFF2-40B4-BE49-F238E27FC236}">
                <a16:creationId xmlns:a16="http://schemas.microsoft.com/office/drawing/2014/main" id="{F3F882C9-CAC2-4B46-9E6D-CF9F08EF8C92}"/>
              </a:ext>
            </a:extLst>
          </p:cNvPr>
          <p:cNvSpPr>
            <a:spLocks noGrp="1" noChangeArrowheads="1"/>
          </p:cNvSpPr>
          <p:nvPr>
            <p:ph type="body" idx="1"/>
          </p:nvPr>
        </p:nvSpPr>
        <p:spPr/>
        <p:txBody>
          <a:bodyPr/>
          <a:lstStyle/>
          <a:p>
            <a:pPr>
              <a:buFontTx/>
              <a:buNone/>
            </a:pPr>
            <a:r>
              <a:rPr lang="en-US" altLang="en-US" sz="3600"/>
              <a:t>B.) Art was mainly </a:t>
            </a:r>
            <a:r>
              <a:rPr lang="en-US" altLang="en-US" sz="3600" b="1"/>
              <a:t>concerned with sensual pleasure</a:t>
            </a:r>
            <a:r>
              <a:rPr lang="en-US" altLang="en-US" sz="3600"/>
              <a:t>.  </a:t>
            </a:r>
          </a:p>
          <a:p>
            <a:pPr>
              <a:buFontTx/>
              <a:buNone/>
            </a:pPr>
            <a:endParaRPr lang="en-US" altLang="en-US" sz="3600"/>
          </a:p>
          <a:p>
            <a:pPr lvl="1"/>
            <a:r>
              <a:rPr lang="en-US" altLang="en-US" sz="3200"/>
              <a:t>Art seems directed entirely towards pleasing the senses and ignoring the mind, intellect, or concepts.</a:t>
            </a:r>
          </a:p>
          <a:p>
            <a:pPr lvl="1"/>
            <a:endParaRPr lang="en-US" alt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BEFA818D-587A-4C4B-A027-897EEDE28ED9}"/>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50179" name="Rectangle 3">
            <a:extLst>
              <a:ext uri="{FF2B5EF4-FFF2-40B4-BE49-F238E27FC236}">
                <a16:creationId xmlns:a16="http://schemas.microsoft.com/office/drawing/2014/main" id="{26C684F7-4157-4CB4-A1F5-A8F40F3E4024}"/>
              </a:ext>
            </a:extLst>
          </p:cNvPr>
          <p:cNvSpPr>
            <a:spLocks noGrp="1" noChangeArrowheads="1"/>
          </p:cNvSpPr>
          <p:nvPr>
            <p:ph type="body" idx="1"/>
          </p:nvPr>
        </p:nvSpPr>
        <p:spPr/>
        <p:txBody>
          <a:bodyPr/>
          <a:lstStyle/>
          <a:p>
            <a:pPr>
              <a:lnSpc>
                <a:spcPct val="80000"/>
              </a:lnSpc>
              <a:buFontTx/>
              <a:buNone/>
            </a:pPr>
            <a:endParaRPr lang="en-US" altLang="en-US" sz="1600"/>
          </a:p>
          <a:p>
            <a:pPr>
              <a:lnSpc>
                <a:spcPct val="80000"/>
              </a:lnSpc>
              <a:buFontTx/>
              <a:buNone/>
            </a:pPr>
            <a:r>
              <a:rPr lang="en-US" altLang="en-US" sz="1600"/>
              <a:t>	Remember that, according to </a:t>
            </a:r>
            <a:r>
              <a:rPr lang="en-US" altLang="en-US" sz="1600" b="1"/>
              <a:t>Platonic Mind/Body Dualism</a:t>
            </a:r>
            <a:r>
              <a:rPr lang="en-US" altLang="en-US" sz="1600"/>
              <a:t>, our bodies are the least valuable, least permanent, least "real" aspects of our personalities.</a:t>
            </a:r>
          </a:p>
          <a:p>
            <a:pPr>
              <a:lnSpc>
                <a:spcPct val="80000"/>
              </a:lnSpc>
              <a:buFontTx/>
              <a:buNone/>
            </a:pPr>
            <a:endParaRPr lang="en-US" altLang="en-US" sz="1600"/>
          </a:p>
          <a:p>
            <a:pPr>
              <a:lnSpc>
                <a:spcPct val="80000"/>
              </a:lnSpc>
              <a:buFontTx/>
              <a:buNone/>
            </a:pPr>
            <a:r>
              <a:rPr lang="en-US" altLang="en-US" sz="1600"/>
              <a:t>	Further, according to </a:t>
            </a:r>
            <a:r>
              <a:rPr lang="en-US" altLang="en-US" sz="1600" b="1"/>
              <a:t>Plato’s Rationalism</a:t>
            </a:r>
            <a:r>
              <a:rPr lang="en-US" altLang="en-US" sz="1600"/>
              <a:t>, our senses are incapable of providing us with genuine knowledge since they only gather impressions from an ever‑changing physical world but not immaterial/invisible forces which guide, direct and sustain the physical world.</a:t>
            </a:r>
          </a:p>
          <a:p>
            <a:pPr>
              <a:lnSpc>
                <a:spcPct val="80000"/>
              </a:lnSpc>
              <a:buFontTx/>
              <a:buNone/>
            </a:pPr>
            <a:endParaRPr lang="en-US" altLang="en-US" sz="2400"/>
          </a:p>
          <a:p>
            <a:pPr>
              <a:lnSpc>
                <a:spcPct val="80000"/>
              </a:lnSpc>
              <a:buFontTx/>
              <a:buNone/>
            </a:pPr>
            <a:r>
              <a:rPr lang="en-US" altLang="en-US" sz="2400"/>
              <a:t>	Thus our senses and, consequently, art are "metaphysically" misguided since it is directed towards illusion and not "reality."  </a:t>
            </a:r>
          </a:p>
          <a:p>
            <a:pPr>
              <a:lnSpc>
                <a:spcPct val="80000"/>
              </a:lnSpc>
              <a:buFontTx/>
              <a:buNone/>
            </a:pPr>
            <a:endParaRPr lang="en-US" altLang="en-US" sz="2400"/>
          </a:p>
          <a:p>
            <a:pPr>
              <a:lnSpc>
                <a:spcPct val="80000"/>
              </a:lnSpc>
              <a:buFontTx/>
              <a:buNone/>
            </a:pPr>
            <a:r>
              <a:rPr lang="en-US" altLang="en-US" sz="2400"/>
              <a:t>	Further, Art serves to perpetuate and sustain this misdirection, keeping us ignorant of truth, justice, goodness and "real" beauty.</a:t>
            </a:r>
          </a:p>
          <a:p>
            <a:pPr lvl="1">
              <a:lnSpc>
                <a:spcPct val="80000"/>
              </a:lnSpc>
            </a:pPr>
            <a:endParaRPr lang="en-US" altLang="en-US"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FD9022FC-B8CD-4C47-A12A-5BAFA85B4C14}"/>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38915" name="Rectangle 3">
            <a:extLst>
              <a:ext uri="{FF2B5EF4-FFF2-40B4-BE49-F238E27FC236}">
                <a16:creationId xmlns:a16="http://schemas.microsoft.com/office/drawing/2014/main" id="{B83125DE-C9F4-4C7A-A2C7-3F64361C4273}"/>
              </a:ext>
            </a:extLst>
          </p:cNvPr>
          <p:cNvSpPr>
            <a:spLocks noGrp="1" noChangeArrowheads="1"/>
          </p:cNvSpPr>
          <p:nvPr>
            <p:ph type="body" idx="1"/>
          </p:nvPr>
        </p:nvSpPr>
        <p:spPr/>
        <p:txBody>
          <a:bodyPr/>
          <a:lstStyle/>
          <a:p>
            <a:pPr>
              <a:lnSpc>
                <a:spcPct val="80000"/>
              </a:lnSpc>
              <a:buFontTx/>
              <a:buNone/>
            </a:pPr>
            <a:r>
              <a:rPr lang="en-US" altLang="en-US" sz="2000"/>
              <a:t>B.) Art was mainly </a:t>
            </a:r>
            <a:r>
              <a:rPr lang="en-US" altLang="en-US" sz="2000" b="1"/>
              <a:t>concerned with sensual pleasure</a:t>
            </a:r>
            <a:r>
              <a:rPr lang="en-US" altLang="en-US" sz="2000"/>
              <a:t>.</a:t>
            </a:r>
          </a:p>
          <a:p>
            <a:pPr>
              <a:lnSpc>
                <a:spcPct val="80000"/>
              </a:lnSpc>
              <a:buFontTx/>
              <a:buNone/>
            </a:pPr>
            <a:endParaRPr lang="en-US" altLang="en-US" sz="2000"/>
          </a:p>
          <a:p>
            <a:pPr>
              <a:lnSpc>
                <a:spcPct val="80000"/>
              </a:lnSpc>
              <a:buFontTx/>
              <a:buNone/>
            </a:pPr>
            <a:r>
              <a:rPr lang="en-US" altLang="en-US" sz="2000"/>
              <a:t>NB: Note this has not only a Metaphysical and Epistemological Dimension; this has an Ethical Dimension as well.</a:t>
            </a:r>
          </a:p>
          <a:p>
            <a:pPr>
              <a:lnSpc>
                <a:spcPct val="80000"/>
              </a:lnSpc>
              <a:buFontTx/>
              <a:buNone/>
            </a:pPr>
            <a:endParaRPr lang="en-US" altLang="en-US" sz="2000"/>
          </a:p>
          <a:p>
            <a:pPr lvl="1">
              <a:lnSpc>
                <a:spcPct val="80000"/>
              </a:lnSpc>
            </a:pPr>
            <a:r>
              <a:rPr lang="en-US" altLang="en-US" sz="1800"/>
              <a:t>This has “Ethical” overtones, not so much in the Later Christian Condemnation of Sensualism,  but rather the more “Greek” notion, that this was a pathetic way to waste a human life. (Too much T.V.- Cartoons)</a:t>
            </a:r>
          </a:p>
          <a:p>
            <a:pPr lvl="1">
              <a:lnSpc>
                <a:spcPct val="80000"/>
              </a:lnSpc>
            </a:pPr>
            <a:endParaRPr lang="en-US" altLang="en-US" sz="1800"/>
          </a:p>
          <a:p>
            <a:pPr lvl="1">
              <a:lnSpc>
                <a:spcPct val="80000"/>
              </a:lnSpc>
            </a:pPr>
            <a:r>
              <a:rPr lang="en-US" altLang="en-US" sz="1800"/>
              <a:t>Ethical in the sense that this is simply not “what one (human) </a:t>
            </a:r>
            <a:r>
              <a:rPr lang="en-US" altLang="en-US" sz="1800" b="1" i="1"/>
              <a:t>ought</a:t>
            </a:r>
            <a:r>
              <a:rPr lang="en-US" altLang="en-US" sz="1800"/>
              <a:t> to </a:t>
            </a:r>
            <a:r>
              <a:rPr lang="en-US" altLang="en-US" sz="1800" b="1" i="1"/>
              <a:t>do</a:t>
            </a:r>
            <a:r>
              <a:rPr lang="en-US" altLang="en-US" sz="1800"/>
              <a:t>.”</a:t>
            </a:r>
          </a:p>
          <a:p>
            <a:pPr lvl="1">
              <a:lnSpc>
                <a:spcPct val="80000"/>
              </a:lnSpc>
            </a:pPr>
            <a:endParaRPr lang="en-US" altLang="en-US" sz="1800"/>
          </a:p>
          <a:p>
            <a:pPr lvl="1">
              <a:lnSpc>
                <a:spcPct val="80000"/>
              </a:lnSpc>
            </a:pPr>
            <a:r>
              <a:rPr lang="en-US" altLang="en-US" sz="1800"/>
              <a:t>Think of the uncanny similarity between the imprisoned slaves in Plato’s “Allegory of the Cave” who mistakenly take the shadows to be all there is to reality, an those who in a darkened cinema sob uncontrollably when Leonardo DiCaprio goes down for the last time. </a:t>
            </a:r>
          </a:p>
          <a:p>
            <a:pPr>
              <a:lnSpc>
                <a:spcPct val="80000"/>
              </a:lnSpc>
              <a:buFontTx/>
              <a:buNone/>
            </a:pPr>
            <a:endParaRPr lang="en-US" altLang="en-US"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9D214D1C-0B93-4F3F-88B3-22FEEFBCA348}"/>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51203" name="Rectangle 3">
            <a:extLst>
              <a:ext uri="{FF2B5EF4-FFF2-40B4-BE49-F238E27FC236}">
                <a16:creationId xmlns:a16="http://schemas.microsoft.com/office/drawing/2014/main" id="{F9C5F6E0-2951-4DB6-AB38-6364245AAF4B}"/>
              </a:ext>
            </a:extLst>
          </p:cNvPr>
          <p:cNvSpPr>
            <a:spLocks noGrp="1" noChangeArrowheads="1"/>
          </p:cNvSpPr>
          <p:nvPr>
            <p:ph type="body" idx="1"/>
          </p:nvPr>
        </p:nvSpPr>
        <p:spPr/>
        <p:txBody>
          <a:bodyPr/>
          <a:lstStyle/>
          <a:p>
            <a:pPr>
              <a:lnSpc>
                <a:spcPct val="90000"/>
              </a:lnSpc>
              <a:buFontTx/>
              <a:buNone/>
            </a:pPr>
            <a:r>
              <a:rPr lang="en-US" altLang="en-US" sz="2800"/>
              <a:t>B.) Art was mainly </a:t>
            </a:r>
            <a:r>
              <a:rPr lang="en-US" altLang="en-US" sz="2800" b="1"/>
              <a:t>concerned with sensual pleasure</a:t>
            </a:r>
            <a:r>
              <a:rPr lang="en-US" altLang="en-US" sz="2800"/>
              <a:t>.</a:t>
            </a:r>
          </a:p>
          <a:p>
            <a:pPr>
              <a:lnSpc>
                <a:spcPct val="90000"/>
              </a:lnSpc>
              <a:buFontTx/>
              <a:buNone/>
            </a:pPr>
            <a:endParaRPr lang="en-US" altLang="en-US" sz="2800"/>
          </a:p>
          <a:p>
            <a:pPr>
              <a:lnSpc>
                <a:spcPct val="90000"/>
              </a:lnSpc>
              <a:buFontTx/>
              <a:buChar char="-"/>
            </a:pPr>
            <a:r>
              <a:rPr lang="en-US" altLang="en-US" sz="2400"/>
              <a:t>Humankind lingers unregenerately in Plato’s cave, still reveling, its age old habit, in mere images of truth. (Susan Sontag)</a:t>
            </a:r>
          </a:p>
          <a:p>
            <a:pPr>
              <a:lnSpc>
                <a:spcPct val="90000"/>
              </a:lnSpc>
              <a:buFontTx/>
              <a:buChar char="-"/>
            </a:pPr>
            <a:endParaRPr lang="en-US" altLang="en-US" sz="2400"/>
          </a:p>
          <a:p>
            <a:pPr>
              <a:lnSpc>
                <a:spcPct val="90000"/>
              </a:lnSpc>
              <a:buFontTx/>
              <a:buChar char="-"/>
            </a:pPr>
            <a:r>
              <a:rPr lang="en-US" altLang="en-US" sz="2400"/>
              <a:t>It must be admitted that if imitation is the sole purpose of the graphic arts, it is surprising that the works of such arts are ever looked upon as more than curiosities, or ingenious toys, are ever taken seriously by grown-up people. (Roger Fry)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0914DC6-8B36-4D33-A7C8-8547D1864E73}"/>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10243" name="Rectangle 3">
            <a:extLst>
              <a:ext uri="{FF2B5EF4-FFF2-40B4-BE49-F238E27FC236}">
                <a16:creationId xmlns:a16="http://schemas.microsoft.com/office/drawing/2014/main" id="{B8A00E47-15A1-4C69-8B87-4669C06C4D61}"/>
              </a:ext>
            </a:extLst>
          </p:cNvPr>
          <p:cNvSpPr>
            <a:spLocks noGrp="1" noChangeArrowheads="1"/>
          </p:cNvSpPr>
          <p:nvPr>
            <p:ph type="body" idx="1"/>
          </p:nvPr>
        </p:nvSpPr>
        <p:spPr/>
        <p:txBody>
          <a:bodyPr/>
          <a:lstStyle/>
          <a:p>
            <a:pPr>
              <a:lnSpc>
                <a:spcPct val="80000"/>
              </a:lnSpc>
              <a:buFontTx/>
              <a:buNone/>
            </a:pPr>
            <a:r>
              <a:rPr lang="en-US" altLang="en-US" sz="2000"/>
              <a:t>c.)	 Art is </a:t>
            </a:r>
            <a:r>
              <a:rPr lang="en-US" altLang="en-US" sz="2000" b="1"/>
              <a:t>psychologically de-stabilizing</a:t>
            </a:r>
            <a:r>
              <a:rPr lang="en-US" altLang="en-US" sz="2000"/>
              <a:t>.</a:t>
            </a:r>
          </a:p>
          <a:p>
            <a:pPr>
              <a:lnSpc>
                <a:spcPct val="80000"/>
              </a:lnSpc>
              <a:buFontTx/>
              <a:buNone/>
            </a:pPr>
            <a:endParaRPr lang="en-US" altLang="en-US" sz="2000"/>
          </a:p>
          <a:p>
            <a:pPr lvl="1">
              <a:lnSpc>
                <a:spcPct val="80000"/>
              </a:lnSpc>
            </a:pPr>
            <a:r>
              <a:rPr lang="en-US" altLang="en-US" sz="1800"/>
              <a:t>Human existence is, in great part, a struggle to master the emotions and sensual urges by using reason and intellect according to Plato. (His tri-partite theory of the Psyche)</a:t>
            </a:r>
          </a:p>
          <a:p>
            <a:pPr lvl="1">
              <a:lnSpc>
                <a:spcPct val="80000"/>
              </a:lnSpc>
            </a:pPr>
            <a:endParaRPr lang="en-US" altLang="en-US" sz="1800"/>
          </a:p>
          <a:p>
            <a:pPr lvl="1">
              <a:lnSpc>
                <a:spcPct val="80000"/>
              </a:lnSpc>
            </a:pPr>
            <a:r>
              <a:rPr lang="en-US" altLang="en-US" sz="1800"/>
              <a:t>Therefore art was dangerous and counterproductive to this end (i.e. rational self-mastery) since it appeals not to reason and intellect, but to the psychological forces which constantly try to over-through reason, namely passion and emotion.</a:t>
            </a:r>
          </a:p>
          <a:p>
            <a:pPr lvl="1">
              <a:lnSpc>
                <a:spcPct val="80000"/>
              </a:lnSpc>
            </a:pPr>
            <a:endParaRPr lang="en-US" altLang="en-US" sz="1800"/>
          </a:p>
          <a:p>
            <a:pPr>
              <a:lnSpc>
                <a:spcPct val="80000"/>
              </a:lnSpc>
              <a:buFontTx/>
              <a:buNone/>
            </a:pPr>
            <a:r>
              <a:rPr lang="en-US" altLang="en-US" sz="2400"/>
              <a:t>"Poetry feeds and waters the passions instead of drying them up; she lets them rule, although they ought to be controlled, if mankind are ever to increase in happiness and virtue"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A0277C28-BDB8-41EB-818D-F3D5A664EA11}"/>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11267" name="Rectangle 3">
            <a:extLst>
              <a:ext uri="{FF2B5EF4-FFF2-40B4-BE49-F238E27FC236}">
                <a16:creationId xmlns:a16="http://schemas.microsoft.com/office/drawing/2014/main" id="{E95786F3-53EC-464E-8770-74E69A06C35F}"/>
              </a:ext>
            </a:extLst>
          </p:cNvPr>
          <p:cNvSpPr>
            <a:spLocks noGrp="1" noChangeArrowheads="1"/>
          </p:cNvSpPr>
          <p:nvPr>
            <p:ph type="body" idx="1"/>
          </p:nvPr>
        </p:nvSpPr>
        <p:spPr/>
        <p:txBody>
          <a:bodyPr/>
          <a:lstStyle/>
          <a:p>
            <a:pPr>
              <a:lnSpc>
                <a:spcPct val="80000"/>
              </a:lnSpc>
              <a:buFontTx/>
              <a:buNone/>
            </a:pPr>
            <a:r>
              <a:rPr lang="en-US" altLang="en-US" sz="2000"/>
              <a:t>D.) </a:t>
            </a:r>
            <a:r>
              <a:rPr lang="en-US" altLang="en-US" sz="2000" b="1"/>
              <a:t>Art leads to immorality</a:t>
            </a:r>
            <a:r>
              <a:rPr lang="en-US" altLang="en-US" sz="2000"/>
              <a:t>.</a:t>
            </a:r>
          </a:p>
          <a:p>
            <a:pPr>
              <a:lnSpc>
                <a:spcPct val="80000"/>
              </a:lnSpc>
              <a:buFontTx/>
              <a:buNone/>
            </a:pPr>
            <a:endParaRPr lang="en-US" altLang="en-US" sz="2000"/>
          </a:p>
          <a:p>
            <a:pPr lvl="1">
              <a:lnSpc>
                <a:spcPct val="80000"/>
              </a:lnSpc>
            </a:pPr>
            <a:r>
              <a:rPr lang="en-US" altLang="en-US" sz="1800"/>
              <a:t>Art was unconcerned with morality, sometimes even teaching immoral lessons. (</a:t>
            </a:r>
            <a:r>
              <a:rPr lang="en-US" altLang="en-US" sz="1800" i="1"/>
              <a:t>The Iliad</a:t>
            </a:r>
            <a:r>
              <a:rPr lang="en-US" altLang="en-US" sz="1800" u="sng"/>
              <a:t>)</a:t>
            </a:r>
            <a:r>
              <a:rPr lang="en-US" altLang="en-US" sz="1800"/>
              <a:t> Morality, it would seem, has nothing to do with a work’s success </a:t>
            </a:r>
            <a:r>
              <a:rPr lang="en-US" altLang="en-US" sz="1800" i="1"/>
              <a:t>as art</a:t>
            </a:r>
            <a:r>
              <a:rPr lang="en-US" altLang="en-US" sz="1800"/>
              <a:t>.</a:t>
            </a:r>
          </a:p>
          <a:p>
            <a:pPr lvl="1">
              <a:lnSpc>
                <a:spcPct val="80000"/>
              </a:lnSpc>
            </a:pPr>
            <a:endParaRPr lang="en-US" altLang="en-US" sz="1800"/>
          </a:p>
          <a:p>
            <a:pPr lvl="1">
              <a:lnSpc>
                <a:spcPct val="80000"/>
              </a:lnSpc>
            </a:pPr>
            <a:r>
              <a:rPr lang="en-US" altLang="en-US" sz="1800"/>
              <a:t>Plato worries that such art would encourage immorality in the citizens of this state.  People might uncritically accept and admire immoral, vicious traits when they are attractively packaged by skilled artists (</a:t>
            </a:r>
            <a:r>
              <a:rPr lang="en-US" altLang="en-US" sz="1800" b="1"/>
              <a:t>distinction between truth and illusion/ physicians and cooks/ heath and cosmetics/ beauty and glamour</a:t>
            </a:r>
            <a:r>
              <a:rPr lang="en-US" altLang="en-US" sz="1800"/>
              <a:t>.)  </a:t>
            </a:r>
            <a:br>
              <a:rPr lang="en-US" altLang="en-US" sz="1800"/>
            </a:br>
            <a:endParaRPr lang="en-US" altLang="en-US" sz="1800"/>
          </a:p>
          <a:p>
            <a:pPr>
              <a:lnSpc>
                <a:spcPct val="80000"/>
              </a:lnSpc>
              <a:buFontTx/>
              <a:buNone/>
            </a:pPr>
            <a:r>
              <a:rPr lang="en-US" altLang="en-US" sz="2000"/>
              <a:t>Like a skilled chef, artists are only interested in pleasing the palate, even if it poisons the diner.  Since (mimetic) art is institutionally divorced from truth, goodness or any concern with 'real' beauty, it creates an environment of superficial "flavors" where all sorts of atrocities can be made to seem a tempting confection.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0F5795C-53B4-446E-9EFB-4DD14D0B16DD}"/>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12291" name="Rectangle 3">
            <a:extLst>
              <a:ext uri="{FF2B5EF4-FFF2-40B4-BE49-F238E27FC236}">
                <a16:creationId xmlns:a16="http://schemas.microsoft.com/office/drawing/2014/main" id="{CD4FB659-07C2-4E38-98A0-7049CF71F30E}"/>
              </a:ext>
            </a:extLst>
          </p:cNvPr>
          <p:cNvSpPr>
            <a:spLocks noGrp="1" noChangeArrowheads="1"/>
          </p:cNvSpPr>
          <p:nvPr>
            <p:ph type="body" idx="1"/>
          </p:nvPr>
        </p:nvSpPr>
        <p:spPr/>
        <p:txBody>
          <a:bodyPr/>
          <a:lstStyle/>
          <a:p>
            <a:pPr>
              <a:lnSpc>
                <a:spcPct val="80000"/>
              </a:lnSpc>
              <a:buFontTx/>
              <a:buNone/>
            </a:pPr>
            <a:r>
              <a:rPr lang="en-US" altLang="en-US" sz="2000"/>
              <a:t>E.) Art was </a:t>
            </a:r>
            <a:r>
              <a:rPr lang="en-US" altLang="en-US" sz="2000" u="sng"/>
              <a:t>politically</a:t>
            </a:r>
            <a:r>
              <a:rPr lang="en-US" altLang="en-US" sz="2000"/>
              <a:t> dangerous, a threat to the common good.</a:t>
            </a:r>
          </a:p>
          <a:p>
            <a:pPr>
              <a:lnSpc>
                <a:spcPct val="80000"/>
              </a:lnSpc>
              <a:buFontTx/>
              <a:buNone/>
            </a:pPr>
            <a:endParaRPr lang="en-US" altLang="en-US" sz="2000"/>
          </a:p>
          <a:p>
            <a:pPr lvl="1">
              <a:lnSpc>
                <a:spcPct val="80000"/>
              </a:lnSpc>
            </a:pPr>
            <a:r>
              <a:rPr lang="en-US" altLang="en-US" sz="1800"/>
              <a:t>Similar to the point made earlier (c), Plato worried that strong art which appeals to emotions stirs up negative emotions which we are trying to control.</a:t>
            </a:r>
          </a:p>
          <a:p>
            <a:pPr lvl="1">
              <a:lnSpc>
                <a:spcPct val="80000"/>
              </a:lnSpc>
              <a:buFontTx/>
              <a:buNone/>
            </a:pPr>
            <a:r>
              <a:rPr lang="en-US" altLang="en-US" sz="1800"/>
              <a:t>  </a:t>
            </a:r>
          </a:p>
          <a:p>
            <a:pPr lvl="1">
              <a:lnSpc>
                <a:spcPct val="80000"/>
              </a:lnSpc>
            </a:pPr>
            <a:r>
              <a:rPr lang="en-US" altLang="en-US" sz="1800"/>
              <a:t>But this is more than just a problem for the individual.  For a people with a history of "</a:t>
            </a:r>
            <a:r>
              <a:rPr lang="en-US" altLang="en-US" sz="1800" b="1"/>
              <a:t>mania,</a:t>
            </a:r>
            <a:r>
              <a:rPr lang="en-US" altLang="en-US" sz="1800"/>
              <a:t>" strong, emotion-stirring art is rightly seen as a threat to the good of state/community.</a:t>
            </a:r>
          </a:p>
          <a:p>
            <a:pPr lvl="1">
              <a:lnSpc>
                <a:spcPct val="80000"/>
              </a:lnSpc>
            </a:pPr>
            <a:endParaRPr lang="en-US" altLang="en-US" sz="1800"/>
          </a:p>
          <a:p>
            <a:pPr lvl="1">
              <a:lnSpc>
                <a:spcPct val="80000"/>
              </a:lnSpc>
            </a:pPr>
            <a:r>
              <a:rPr lang="en-US" altLang="en-US" sz="1800"/>
              <a:t>It was, therefore correctly the concern of </a:t>
            </a:r>
            <a:r>
              <a:rPr lang="en-US" altLang="en-US" sz="1800" b="1" i="1"/>
              <a:t>government</a:t>
            </a:r>
            <a:r>
              <a:rPr lang="en-US" altLang="en-US" sz="1800"/>
              <a:t>.</a:t>
            </a:r>
          </a:p>
          <a:p>
            <a:pPr>
              <a:lnSpc>
                <a:spcPct val="80000"/>
              </a:lnSpc>
              <a:buFontTx/>
              <a:buNone/>
            </a:pPr>
            <a:endParaRPr lang="en-US" altLang="en-US" sz="2000"/>
          </a:p>
          <a:p>
            <a:pPr>
              <a:lnSpc>
                <a:spcPct val="80000"/>
              </a:lnSpc>
              <a:buFontTx/>
              <a:buNone/>
            </a:pPr>
            <a:r>
              <a:rPr lang="en-US" altLang="en-US" sz="2000"/>
              <a:t>NB: This is similar to the criticism leveled by some today against violence and sex in the media.  Like Plato, they argue that violence and sex in the media cause us to be a more violent, sexually obsessed culture.  This affects not just the people who consume the violent images, but the entire community of which they are a part.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937B748-B69A-4DD1-93DD-7B5CB20F0E69}"/>
              </a:ext>
            </a:extLst>
          </p:cNvPr>
          <p:cNvSpPr>
            <a:spLocks noGrp="1" noChangeArrowheads="1"/>
          </p:cNvSpPr>
          <p:nvPr>
            <p:ph type="title"/>
          </p:nvPr>
        </p:nvSpPr>
        <p:spPr/>
        <p:txBody>
          <a:bodyPr/>
          <a:lstStyle/>
          <a:p>
            <a:r>
              <a:rPr lang="en-US" altLang="en-US" sz="4000"/>
              <a:t>Plato’s View:</a:t>
            </a:r>
            <a:br>
              <a:rPr lang="en-US" altLang="en-US" sz="4000"/>
            </a:br>
            <a:r>
              <a:rPr lang="en-US" altLang="en-US" sz="4000"/>
              <a:t>Art is Essentially </a:t>
            </a:r>
            <a:r>
              <a:rPr lang="en-US" altLang="en-US" sz="4000" i="1"/>
              <a:t>Mimesis</a:t>
            </a:r>
          </a:p>
        </p:txBody>
      </p:sp>
      <p:sp>
        <p:nvSpPr>
          <p:cNvPr id="14339" name="Rectangle 3">
            <a:extLst>
              <a:ext uri="{FF2B5EF4-FFF2-40B4-BE49-F238E27FC236}">
                <a16:creationId xmlns:a16="http://schemas.microsoft.com/office/drawing/2014/main" id="{3A305129-5694-41D0-9DE1-5BAA1E7E49B4}"/>
              </a:ext>
            </a:extLst>
          </p:cNvPr>
          <p:cNvSpPr>
            <a:spLocks noGrp="1" noChangeArrowheads="1"/>
          </p:cNvSpPr>
          <p:nvPr>
            <p:ph type="body" idx="1"/>
          </p:nvPr>
        </p:nvSpPr>
        <p:spPr/>
        <p:txBody>
          <a:bodyPr/>
          <a:lstStyle/>
          <a:p>
            <a:r>
              <a:rPr lang="en-US" altLang="en-US"/>
              <a:t>Art was potentially dangerous for several reasons:</a:t>
            </a:r>
          </a:p>
          <a:p>
            <a:pPr lvl="2">
              <a:buFontTx/>
              <a:buNone/>
            </a:pPr>
            <a:r>
              <a:rPr lang="en-US" altLang="en-US"/>
              <a:t>A.) Art was essentially </a:t>
            </a:r>
            <a:r>
              <a:rPr lang="en-US" altLang="en-US" b="1"/>
              <a:t>deceptive</a:t>
            </a:r>
            <a:r>
              <a:rPr lang="en-US" altLang="en-US"/>
              <a:t>. (Ep.)</a:t>
            </a:r>
          </a:p>
          <a:p>
            <a:pPr lvl="2">
              <a:buFontTx/>
              <a:buNone/>
            </a:pPr>
            <a:r>
              <a:rPr lang="en-US" altLang="en-US"/>
              <a:t>B.) Art was mainly </a:t>
            </a:r>
            <a:r>
              <a:rPr lang="en-US" altLang="en-US" b="1"/>
              <a:t>concerned with sensual pleasure</a:t>
            </a:r>
            <a:r>
              <a:rPr lang="en-US" altLang="en-US"/>
              <a:t>. (M, Ep., Eth.)</a:t>
            </a:r>
          </a:p>
          <a:p>
            <a:pPr lvl="2">
              <a:buFontTx/>
              <a:buNone/>
            </a:pPr>
            <a:r>
              <a:rPr lang="en-US" altLang="en-US"/>
              <a:t>C.) Further, Art was </a:t>
            </a:r>
            <a:r>
              <a:rPr lang="en-US" altLang="en-US" b="1"/>
              <a:t>psychologically de-stabilizing</a:t>
            </a:r>
            <a:r>
              <a:rPr lang="en-US" altLang="en-US"/>
              <a:t>. (for the individual) (Eth., Ps.)</a:t>
            </a:r>
          </a:p>
          <a:p>
            <a:pPr lvl="2">
              <a:buFontTx/>
              <a:buNone/>
            </a:pPr>
            <a:r>
              <a:rPr lang="en-US" altLang="en-US"/>
              <a:t>D.) </a:t>
            </a:r>
            <a:r>
              <a:rPr lang="en-US" altLang="en-US" b="1"/>
              <a:t>Art leads to immorality</a:t>
            </a:r>
            <a:r>
              <a:rPr lang="en-US" altLang="en-US"/>
              <a:t>. (Eth.)</a:t>
            </a:r>
          </a:p>
          <a:p>
            <a:pPr lvl="2">
              <a:buFontTx/>
              <a:buNone/>
            </a:pPr>
            <a:r>
              <a:rPr lang="en-US" altLang="en-US"/>
              <a:t>E.) Art was </a:t>
            </a:r>
            <a:r>
              <a:rPr lang="en-US" altLang="en-US" b="1"/>
              <a:t>politically</a:t>
            </a:r>
            <a:r>
              <a:rPr lang="en-US" altLang="en-US"/>
              <a:t> dangerous. (threat to the common good) (Po. 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79FE246E-3A2A-4059-B678-8AAB3189BB0A}"/>
              </a:ext>
            </a:extLst>
          </p:cNvPr>
          <p:cNvSpPr>
            <a:spLocks noGrp="1" noChangeArrowheads="1"/>
          </p:cNvSpPr>
          <p:nvPr>
            <p:ph type="title"/>
          </p:nvPr>
        </p:nvSpPr>
        <p:spPr/>
        <p:txBody>
          <a:bodyPr/>
          <a:lstStyle/>
          <a:p>
            <a:r>
              <a:rPr lang="en-US" altLang="en-US"/>
              <a:t>Plato’s View</a:t>
            </a:r>
          </a:p>
        </p:txBody>
      </p:sp>
      <p:sp>
        <p:nvSpPr>
          <p:cNvPr id="15363" name="Rectangle 3">
            <a:extLst>
              <a:ext uri="{FF2B5EF4-FFF2-40B4-BE49-F238E27FC236}">
                <a16:creationId xmlns:a16="http://schemas.microsoft.com/office/drawing/2014/main" id="{58E956F4-B93B-4AAA-B02F-C3B83B0FA92F}"/>
              </a:ext>
            </a:extLst>
          </p:cNvPr>
          <p:cNvSpPr>
            <a:spLocks noGrp="1" noChangeArrowheads="1"/>
          </p:cNvSpPr>
          <p:nvPr>
            <p:ph type="body" idx="1"/>
          </p:nvPr>
        </p:nvSpPr>
        <p:spPr/>
        <p:txBody>
          <a:bodyPr/>
          <a:lstStyle/>
          <a:p>
            <a:pPr>
              <a:lnSpc>
                <a:spcPct val="90000"/>
              </a:lnSpc>
              <a:buFontTx/>
              <a:buNone/>
            </a:pPr>
            <a:r>
              <a:rPr lang="en-US" altLang="en-US" sz="2400" b="1"/>
              <a:t>“there is an ancient quarrel between philosophy and poetry; of which there are many proofs, such as the saying of 'the yelping hound howling at her lord,' or of one 'mighty in the vain talk of fools,' and 'the mob of sages circumventing Zeus,' and the 'subtle thinkers who are beggars after all'; and there are innumerable other signs of ancient enmity between them. Notwithstanding this, let us assure our sweet friend and the sister arts of imitation that if she will only prove her title to exist in a well-ordered State we shall be delighted to receive her --we are very conscious of her charms; but we may not on that account betray the truth.”</a:t>
            </a:r>
            <a:endParaRPr lang="en-US" altLang="en-US"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4D05C465-3606-4885-A7A0-F438819841EA}"/>
              </a:ext>
            </a:extLst>
          </p:cNvPr>
          <p:cNvSpPr>
            <a:spLocks noGrp="1" noChangeArrowheads="1"/>
          </p:cNvSpPr>
          <p:nvPr>
            <p:ph type="title"/>
          </p:nvPr>
        </p:nvSpPr>
        <p:spPr/>
        <p:txBody>
          <a:bodyPr/>
          <a:lstStyle/>
          <a:p>
            <a:r>
              <a:rPr lang="en-US" altLang="en-US"/>
              <a:t>Plato’s View</a:t>
            </a:r>
          </a:p>
        </p:txBody>
      </p:sp>
      <p:sp>
        <p:nvSpPr>
          <p:cNvPr id="16387" name="Rectangle 3">
            <a:extLst>
              <a:ext uri="{FF2B5EF4-FFF2-40B4-BE49-F238E27FC236}">
                <a16:creationId xmlns:a16="http://schemas.microsoft.com/office/drawing/2014/main" id="{07378C79-853C-48B3-A439-02A7EB3002D1}"/>
              </a:ext>
            </a:extLst>
          </p:cNvPr>
          <p:cNvSpPr>
            <a:spLocks noGrp="1" noChangeArrowheads="1"/>
          </p:cNvSpPr>
          <p:nvPr>
            <p:ph type="body" idx="1"/>
          </p:nvPr>
        </p:nvSpPr>
        <p:spPr/>
        <p:txBody>
          <a:bodyPr/>
          <a:lstStyle/>
          <a:p>
            <a:pPr>
              <a:lnSpc>
                <a:spcPct val="80000"/>
              </a:lnSpc>
              <a:buFontTx/>
              <a:buNone/>
            </a:pPr>
            <a:r>
              <a:rPr lang="en-US" altLang="en-US" sz="2000"/>
              <a:t>If her defense fails, then, my dear friend, like other persons who are enamoured of something, but put a restraint upon themselves when they think their desires are opposed to their interests, so too must we after the manner of lovers give her up, though not without a struggle. We too are inspired by that love of poetry which the education of noble States has implanted in us, and therefore we would have her appear at her best and truest; but so long as she is unable to make good her defense, this argument of ours shall be a charm to us, which we will repeat to ourselves while we listen to her strains; that we may not fall away into the childish love of her which captivates the many.  At all events we are well aware that poetry being such as we have described is not to be regarded seriously as attaining to the truth; and he who listens to her, fearing for the safety of the city which is within him, should be on his guard against her seductions and make our words his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A93C31C5-2919-4E84-A1A0-12A90CA2BF2D}"/>
              </a:ext>
            </a:extLst>
          </p:cNvPr>
          <p:cNvSpPr>
            <a:spLocks noGrp="1" noChangeArrowheads="1"/>
          </p:cNvSpPr>
          <p:nvPr>
            <p:ph type="title"/>
          </p:nvPr>
        </p:nvSpPr>
        <p:spPr/>
        <p:txBody>
          <a:bodyPr/>
          <a:lstStyle/>
          <a:p>
            <a:r>
              <a:rPr lang="en-US" altLang="en-US"/>
              <a:t>Plato’s View</a:t>
            </a:r>
          </a:p>
        </p:txBody>
      </p:sp>
      <p:sp>
        <p:nvSpPr>
          <p:cNvPr id="18435" name="Rectangle 3">
            <a:extLst>
              <a:ext uri="{FF2B5EF4-FFF2-40B4-BE49-F238E27FC236}">
                <a16:creationId xmlns:a16="http://schemas.microsoft.com/office/drawing/2014/main" id="{7A8CFBA1-40F8-43F6-B3F7-ECF3A329B4E1}"/>
              </a:ext>
            </a:extLst>
          </p:cNvPr>
          <p:cNvSpPr>
            <a:spLocks noGrp="1" noChangeArrowheads="1"/>
          </p:cNvSpPr>
          <p:nvPr>
            <p:ph type="body" idx="1"/>
          </p:nvPr>
        </p:nvSpPr>
        <p:spPr/>
        <p:txBody>
          <a:bodyPr/>
          <a:lstStyle/>
          <a:p>
            <a:pPr>
              <a:buFontTx/>
              <a:buNone/>
            </a:pPr>
            <a:r>
              <a:rPr lang="en-US" altLang="en-US"/>
              <a:t>At all events </a:t>
            </a:r>
            <a:r>
              <a:rPr lang="en-US" altLang="en-US" b="1"/>
              <a:t>we are well aware that poetry being such as we have described is not to be regarded seriously as attaining to the truth; and </a:t>
            </a:r>
            <a:r>
              <a:rPr lang="en-US" altLang="en-US" b="1" i="1" u="sng"/>
              <a:t>he who listens to her, fearing for the safety of the city which is within him</a:t>
            </a:r>
            <a:r>
              <a:rPr lang="en-US" altLang="en-US" b="1"/>
              <a:t>, should be on his guard against her seductions and make our words his law.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D84BB652-AF38-411C-8329-27C493578E8C}"/>
              </a:ext>
            </a:extLst>
          </p:cNvPr>
          <p:cNvSpPr>
            <a:spLocks noGrp="1" noChangeArrowheads="1"/>
          </p:cNvSpPr>
          <p:nvPr>
            <p:ph type="title"/>
          </p:nvPr>
        </p:nvSpPr>
        <p:spPr/>
        <p:txBody>
          <a:bodyPr/>
          <a:lstStyle/>
          <a:p>
            <a:r>
              <a:rPr lang="en-US" altLang="en-US"/>
              <a:t>Plato’s View</a:t>
            </a:r>
          </a:p>
        </p:txBody>
      </p:sp>
      <p:sp>
        <p:nvSpPr>
          <p:cNvPr id="37891" name="Rectangle 3">
            <a:extLst>
              <a:ext uri="{FF2B5EF4-FFF2-40B4-BE49-F238E27FC236}">
                <a16:creationId xmlns:a16="http://schemas.microsoft.com/office/drawing/2014/main" id="{54F22EB4-DEDB-4825-8D7F-972ECC74672C}"/>
              </a:ext>
            </a:extLst>
          </p:cNvPr>
          <p:cNvSpPr>
            <a:spLocks noGrp="1" noChangeArrowheads="1"/>
          </p:cNvSpPr>
          <p:nvPr>
            <p:ph type="body" idx="1"/>
          </p:nvPr>
        </p:nvSpPr>
        <p:spPr/>
        <p:txBody>
          <a:bodyPr/>
          <a:lstStyle/>
          <a:p>
            <a:pPr>
              <a:lnSpc>
                <a:spcPct val="80000"/>
              </a:lnSpc>
            </a:pPr>
            <a:r>
              <a:rPr lang="en-US" altLang="en-US" sz="2000"/>
              <a:t>Entire Republic can be seen as an argument for allowing Philosophy to do the work accorded to Poetry</a:t>
            </a:r>
          </a:p>
          <a:p>
            <a:pPr>
              <a:lnSpc>
                <a:spcPct val="80000"/>
              </a:lnSpc>
            </a:pPr>
            <a:endParaRPr lang="en-US" altLang="en-US" sz="2000"/>
          </a:p>
          <a:p>
            <a:pPr>
              <a:lnSpc>
                <a:spcPct val="80000"/>
              </a:lnSpc>
            </a:pPr>
            <a:r>
              <a:rPr lang="en-US" altLang="en-US" sz="2000"/>
              <a:t>In Plato’s defense, today it is widely agreed that the arts do not produce the kind of reliable knowledge or moral wisdom that the sciences and philosophical argument produce. (And Artist still bay at Science and Philosophy)</a:t>
            </a:r>
          </a:p>
          <a:p>
            <a:pPr>
              <a:lnSpc>
                <a:spcPct val="80000"/>
              </a:lnSpc>
            </a:pPr>
            <a:endParaRPr lang="en-US" altLang="en-US" sz="2000"/>
          </a:p>
          <a:p>
            <a:pPr>
              <a:lnSpc>
                <a:spcPct val="80000"/>
              </a:lnSpc>
            </a:pPr>
            <a:r>
              <a:rPr lang="en-US" altLang="en-US" sz="2000"/>
              <a:t>But do we beg the question against the arts by looking exclusively for propositional knowledge (see renderings of molecules).</a:t>
            </a:r>
          </a:p>
          <a:p>
            <a:pPr>
              <a:lnSpc>
                <a:spcPct val="80000"/>
              </a:lnSpc>
            </a:pPr>
            <a:endParaRPr lang="en-US" altLang="en-US" sz="2000"/>
          </a:p>
          <a:p>
            <a:pPr>
              <a:lnSpc>
                <a:spcPct val="80000"/>
              </a:lnSpc>
            </a:pPr>
            <a:r>
              <a:rPr lang="en-US" altLang="en-US" sz="2000"/>
              <a:t>Arthur Danto reminds us, "Plato did not precisely propose that art was mimesis, but that mimetic art was pernicious."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F42D37D9-9D1C-44EE-A91E-7124497F4C64}"/>
              </a:ext>
            </a:extLst>
          </p:cNvPr>
          <p:cNvSpPr>
            <a:spLocks noGrp="1" noChangeArrowheads="1"/>
          </p:cNvSpPr>
          <p:nvPr>
            <p:ph type="title"/>
          </p:nvPr>
        </p:nvSpPr>
        <p:spPr/>
        <p:txBody>
          <a:bodyPr/>
          <a:lstStyle/>
          <a:p>
            <a:r>
              <a:rPr lang="en-US" altLang="en-US"/>
              <a:t>Aristotle’s Critical Responses</a:t>
            </a:r>
          </a:p>
        </p:txBody>
      </p:sp>
      <p:sp>
        <p:nvSpPr>
          <p:cNvPr id="20483" name="Rectangle 3">
            <a:extLst>
              <a:ext uri="{FF2B5EF4-FFF2-40B4-BE49-F238E27FC236}">
                <a16:creationId xmlns:a16="http://schemas.microsoft.com/office/drawing/2014/main" id="{7C82D3C2-4D02-4F73-AB26-7432FC150CEA}"/>
              </a:ext>
            </a:extLst>
          </p:cNvPr>
          <p:cNvSpPr>
            <a:spLocks noGrp="1" noChangeArrowheads="1"/>
          </p:cNvSpPr>
          <p:nvPr>
            <p:ph type="body" idx="1"/>
          </p:nvPr>
        </p:nvSpPr>
        <p:spPr/>
        <p:txBody>
          <a:bodyPr/>
          <a:lstStyle/>
          <a:p>
            <a:r>
              <a:rPr lang="en-US" altLang="en-US"/>
              <a:t>Aristotle  was Plato's most famous student and greatest critic.</a:t>
            </a:r>
          </a:p>
          <a:p>
            <a:r>
              <a:rPr lang="en-US" altLang="en-US"/>
              <a:t>Disagreeing with much else that Plato said, Aristotle agreed that art was essentially an Mimesis.</a:t>
            </a:r>
          </a:p>
          <a:p>
            <a:r>
              <a:rPr lang="en-US" altLang="en-US"/>
              <a:t>But, he maintained, (good) art was neither useless nor dangerous, but rather natural and beneficial.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CEA4531F-8D94-405D-910E-BFD21C3E5C86}"/>
              </a:ext>
            </a:extLst>
          </p:cNvPr>
          <p:cNvSpPr>
            <a:spLocks noGrp="1" noChangeArrowheads="1"/>
          </p:cNvSpPr>
          <p:nvPr>
            <p:ph type="title"/>
          </p:nvPr>
        </p:nvSpPr>
        <p:spPr/>
        <p:txBody>
          <a:bodyPr/>
          <a:lstStyle/>
          <a:p>
            <a:r>
              <a:rPr lang="en-US" altLang="en-US"/>
              <a:t>Aristotle’s Critical Responses</a:t>
            </a:r>
          </a:p>
        </p:txBody>
      </p:sp>
      <p:sp>
        <p:nvSpPr>
          <p:cNvPr id="23555" name="Rectangle 3">
            <a:extLst>
              <a:ext uri="{FF2B5EF4-FFF2-40B4-BE49-F238E27FC236}">
                <a16:creationId xmlns:a16="http://schemas.microsoft.com/office/drawing/2014/main" id="{109B0F2D-59F7-48C9-B25C-C83FF16CE175}"/>
              </a:ext>
            </a:extLst>
          </p:cNvPr>
          <p:cNvSpPr>
            <a:spLocks noGrp="1" noChangeArrowheads="1"/>
          </p:cNvSpPr>
          <p:nvPr>
            <p:ph type="body" idx="1"/>
          </p:nvPr>
        </p:nvSpPr>
        <p:spPr/>
        <p:txBody>
          <a:bodyPr/>
          <a:lstStyle/>
          <a:p>
            <a:pPr>
              <a:lnSpc>
                <a:spcPct val="90000"/>
              </a:lnSpc>
              <a:buFontTx/>
              <a:buNone/>
            </a:pPr>
            <a:r>
              <a:rPr lang="en-US" altLang="en-US" sz="2400" b="1" i="1"/>
              <a:t>Crucial to Aristotle's defense of art is his</a:t>
            </a:r>
          </a:p>
          <a:p>
            <a:pPr>
              <a:lnSpc>
                <a:spcPct val="90000"/>
              </a:lnSpc>
            </a:pPr>
            <a:r>
              <a:rPr lang="en-US" altLang="en-US" sz="2400" b="1" i="1"/>
              <a:t> Rejection of Plato's Dualism.</a:t>
            </a:r>
          </a:p>
          <a:p>
            <a:pPr lvl="1">
              <a:lnSpc>
                <a:spcPct val="90000"/>
              </a:lnSpc>
            </a:pPr>
            <a:r>
              <a:rPr lang="en-US" altLang="en-US" sz="2000"/>
              <a:t>Man is not an "embodied" intellect, longing for the spiritual release of death, but rather and animal with, among all the </a:t>
            </a:r>
            <a:r>
              <a:rPr lang="en-US" altLang="en-US" sz="2000" b="1" i="1"/>
              <a:t>other faculties, the ability to use reason and to create.  </a:t>
            </a:r>
          </a:p>
          <a:p>
            <a:pPr>
              <a:lnSpc>
                <a:spcPct val="90000"/>
              </a:lnSpc>
            </a:pPr>
            <a:r>
              <a:rPr lang="en-US" altLang="en-US" sz="2400" b="1" i="1"/>
              <a:t>Rejection of Plato’s Rationalism (w.r.t. Human Nature)</a:t>
            </a:r>
          </a:p>
          <a:p>
            <a:pPr lvl="1">
              <a:lnSpc>
                <a:spcPct val="90000"/>
              </a:lnSpc>
            </a:pPr>
            <a:r>
              <a:rPr lang="en-US" altLang="en-US" sz="2000"/>
              <a:t>We must study humans as we would study other animals to discover what is their "nature."  Look among the species; see who are the thriving and successful and in what activities do they engage?  For Aristotle, this is how to determine what is and is not appropriate for a human and </a:t>
            </a:r>
            <a:r>
              <a:rPr lang="en-US" altLang="en-US" sz="2000" b="1" i="1"/>
              <a:t>human societies.</a:t>
            </a:r>
            <a:r>
              <a:rPr lang="en-US" altLang="en-US" sz="2000"/>
              <a:t> </a:t>
            </a:r>
          </a:p>
          <a:p>
            <a:pPr>
              <a:lnSpc>
                <a:spcPct val="90000"/>
              </a:lnSpc>
            </a:pPr>
            <a:r>
              <a:rPr lang="en-US" altLang="en-US" sz="2400" b="1"/>
              <a:t>Rejections that Mimesis = Mirroring Nature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E4B8E11-708E-4E4C-9A65-9BB4D4F7662D}"/>
              </a:ext>
            </a:extLst>
          </p:cNvPr>
          <p:cNvSpPr>
            <a:spLocks noGrp="1" noChangeArrowheads="1"/>
          </p:cNvSpPr>
          <p:nvPr>
            <p:ph type="title"/>
          </p:nvPr>
        </p:nvSpPr>
        <p:spPr/>
        <p:txBody>
          <a:bodyPr/>
          <a:lstStyle/>
          <a:p>
            <a:r>
              <a:rPr lang="en-US" altLang="en-US" sz="4000"/>
              <a:t>Aristotle’s Critical Responses:</a:t>
            </a:r>
            <a:br>
              <a:rPr lang="en-US" altLang="en-US" sz="4000"/>
            </a:br>
            <a:r>
              <a:rPr lang="en-US" altLang="en-US" sz="4000"/>
              <a:t> Art is Not Useless</a:t>
            </a:r>
          </a:p>
        </p:txBody>
      </p:sp>
      <p:sp>
        <p:nvSpPr>
          <p:cNvPr id="24579" name="Rectangle 3">
            <a:extLst>
              <a:ext uri="{FF2B5EF4-FFF2-40B4-BE49-F238E27FC236}">
                <a16:creationId xmlns:a16="http://schemas.microsoft.com/office/drawing/2014/main" id="{40D43898-E8DA-4520-9DE4-11256D81232E}"/>
              </a:ext>
            </a:extLst>
          </p:cNvPr>
          <p:cNvSpPr>
            <a:spLocks noGrp="1" noChangeArrowheads="1"/>
          </p:cNvSpPr>
          <p:nvPr>
            <p:ph type="body" idx="1"/>
          </p:nvPr>
        </p:nvSpPr>
        <p:spPr/>
        <p:txBody>
          <a:bodyPr/>
          <a:lstStyle/>
          <a:p>
            <a:pPr>
              <a:lnSpc>
                <a:spcPct val="90000"/>
              </a:lnSpc>
            </a:pPr>
            <a:r>
              <a:rPr lang="en-US" altLang="en-US" sz="2400"/>
              <a:t>It is Natural:</a:t>
            </a:r>
          </a:p>
          <a:p>
            <a:pPr lvl="1">
              <a:lnSpc>
                <a:spcPct val="90000"/>
              </a:lnSpc>
            </a:pPr>
            <a:r>
              <a:rPr lang="en-US" altLang="en-US" sz="2000"/>
              <a:t>It is natural for human beings to imitate. </a:t>
            </a:r>
          </a:p>
          <a:p>
            <a:pPr lvl="1">
              <a:lnSpc>
                <a:spcPct val="90000"/>
              </a:lnSpc>
            </a:pPr>
            <a:r>
              <a:rPr lang="en-US" altLang="en-US" sz="2000"/>
              <a:t>Any human society which is healthy will be a society where there is imitative art.</a:t>
            </a:r>
          </a:p>
          <a:p>
            <a:pPr lvl="1">
              <a:lnSpc>
                <a:spcPct val="90000"/>
              </a:lnSpc>
            </a:pPr>
            <a:r>
              <a:rPr lang="en-US" altLang="en-US" sz="2000"/>
              <a:t>Nothing is more natural than for children to pretend.</a:t>
            </a:r>
          </a:p>
          <a:p>
            <a:pPr lvl="1">
              <a:lnSpc>
                <a:spcPct val="90000"/>
              </a:lnSpc>
            </a:pPr>
            <a:endParaRPr lang="en-US" altLang="en-US" sz="2000"/>
          </a:p>
          <a:p>
            <a:pPr>
              <a:lnSpc>
                <a:spcPct val="90000"/>
              </a:lnSpc>
            </a:pPr>
            <a:r>
              <a:rPr lang="en-US" altLang="en-US" sz="2400"/>
              <a:t>Art production and training is a necessary part of any education since it uses and encourages the imaginative manipulation of ideas.</a:t>
            </a:r>
          </a:p>
          <a:p>
            <a:pPr lvl="1">
              <a:lnSpc>
                <a:spcPct val="90000"/>
              </a:lnSpc>
            </a:pPr>
            <a:r>
              <a:rPr lang="en-US" altLang="en-US" sz="2000"/>
              <a:t>Nothing is more natural than for human beings to create using their imagination.</a:t>
            </a:r>
          </a:p>
          <a:p>
            <a:pPr lvl="1">
              <a:lnSpc>
                <a:spcPct val="90000"/>
              </a:lnSpc>
            </a:pPr>
            <a:r>
              <a:rPr lang="en-US" altLang="en-US" sz="2000"/>
              <a:t>Since art is imitation, it is an imaginative use of </a:t>
            </a:r>
            <a:r>
              <a:rPr lang="en-US" altLang="en-US" sz="2000" u="sng"/>
              <a:t>concepts</a:t>
            </a:r>
            <a:r>
              <a:rPr lang="en-US" altLang="en-US" sz="2000"/>
              <a:t>; at its heart art is "conceptual," "intellectual."  </a:t>
            </a:r>
          </a:p>
          <a:p>
            <a:pPr>
              <a:lnSpc>
                <a:spcPct val="90000"/>
              </a:lnSpc>
            </a:pPr>
            <a:endParaRPr lang="en-US" altLang="en-US"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F712A8B-F593-479C-8022-78D7DD24F778}"/>
              </a:ext>
            </a:extLst>
          </p:cNvPr>
          <p:cNvSpPr>
            <a:spLocks noGrp="1" noChangeArrowheads="1"/>
          </p:cNvSpPr>
          <p:nvPr>
            <p:ph type="title"/>
          </p:nvPr>
        </p:nvSpPr>
        <p:spPr/>
        <p:txBody>
          <a:bodyPr/>
          <a:lstStyle/>
          <a:p>
            <a:r>
              <a:rPr lang="en-US" altLang="en-US" sz="4000"/>
              <a:t>Aristotle’s Critical Responses:</a:t>
            </a:r>
            <a:br>
              <a:rPr lang="en-US" altLang="en-US" sz="4000"/>
            </a:br>
            <a:r>
              <a:rPr lang="en-US" altLang="en-US" sz="4000"/>
              <a:t> Good Art is Not Dangerous</a:t>
            </a:r>
          </a:p>
        </p:txBody>
      </p:sp>
      <p:sp>
        <p:nvSpPr>
          <p:cNvPr id="25603" name="Rectangle 3">
            <a:extLst>
              <a:ext uri="{FF2B5EF4-FFF2-40B4-BE49-F238E27FC236}">
                <a16:creationId xmlns:a16="http://schemas.microsoft.com/office/drawing/2014/main" id="{24A2DF74-9E9D-4853-9A6F-F67C002E91B3}"/>
              </a:ext>
            </a:extLst>
          </p:cNvPr>
          <p:cNvSpPr>
            <a:spLocks noGrp="1" noChangeArrowheads="1"/>
          </p:cNvSpPr>
          <p:nvPr>
            <p:ph type="body" idx="1"/>
          </p:nvPr>
        </p:nvSpPr>
        <p:spPr/>
        <p:txBody>
          <a:bodyPr/>
          <a:lstStyle/>
          <a:p>
            <a:pPr>
              <a:lnSpc>
                <a:spcPct val="80000"/>
              </a:lnSpc>
            </a:pPr>
            <a:r>
              <a:rPr lang="en-US" altLang="en-US" sz="2000"/>
              <a:t>A.	Art is not deceptive:</a:t>
            </a:r>
          </a:p>
          <a:p>
            <a:pPr lvl="1">
              <a:lnSpc>
                <a:spcPct val="80000"/>
              </a:lnSpc>
            </a:pPr>
            <a:r>
              <a:rPr lang="en-US" altLang="en-US" sz="1800"/>
              <a:t>Artists must accurately portray reality to be successful.  </a:t>
            </a:r>
          </a:p>
          <a:p>
            <a:pPr lvl="2">
              <a:lnSpc>
                <a:spcPct val="80000"/>
              </a:lnSpc>
              <a:buFontTx/>
              <a:buNone/>
            </a:pPr>
            <a:r>
              <a:rPr lang="en-US" altLang="en-US" sz="1600"/>
              <a:t>(Drama must accurately portray psychological reality in order for characters to be believable and their actions understandable.)</a:t>
            </a:r>
          </a:p>
          <a:p>
            <a:pPr lvl="1">
              <a:lnSpc>
                <a:spcPct val="80000"/>
              </a:lnSpc>
            </a:pPr>
            <a:r>
              <a:rPr lang="en-US" altLang="en-US" sz="1800"/>
              <a:t>It teaches effectively and it teaches the truth. </a:t>
            </a:r>
          </a:p>
          <a:p>
            <a:pPr lvl="2">
              <a:lnSpc>
                <a:spcPct val="80000"/>
              </a:lnSpc>
              <a:buFontTx/>
              <a:buNone/>
            </a:pPr>
            <a:r>
              <a:rPr lang="en-US" altLang="en-US" sz="1600"/>
              <a:t>(Convincing and powerful drama is convincing and powerful because it reveals some truth of human nature.)</a:t>
            </a:r>
          </a:p>
          <a:p>
            <a:pPr lvl="1">
              <a:lnSpc>
                <a:spcPct val="80000"/>
              </a:lnSpc>
            </a:pPr>
            <a:r>
              <a:rPr lang="en-US" altLang="en-US" sz="1800"/>
              <a:t>Introduces the concept of "Organic Unity" the idea that in any good work of art each of the parts must contribute to the overall success of the whole. </a:t>
            </a:r>
          </a:p>
          <a:p>
            <a:pPr lvl="2">
              <a:lnSpc>
                <a:spcPct val="80000"/>
              </a:lnSpc>
              <a:buFontTx/>
              <a:buNone/>
            </a:pPr>
            <a:r>
              <a:rPr lang="en-US" altLang="en-US" sz="1600"/>
              <a:t>(Just as in biological organisms each part contributes to the overall health and well‑being of the creature, so too in –good- works of art, each element must contribute to the thematic development.  This is another way in which works of art reflects or imitates reality.)</a:t>
            </a:r>
          </a:p>
          <a:p>
            <a:pPr>
              <a:lnSpc>
                <a:spcPct val="80000"/>
              </a:lnSpc>
              <a:buFontTx/>
              <a:buNone/>
            </a:pPr>
            <a:endParaRPr lang="en-US" altLang="en-US" sz="2000"/>
          </a:p>
          <a:p>
            <a:pPr>
              <a:lnSpc>
                <a:spcPct val="80000"/>
              </a:lnSpc>
              <a:buFontTx/>
              <a:buNone/>
            </a:pPr>
            <a:r>
              <a:rPr lang="en-US" altLang="en-US" sz="2000"/>
              <a:t>Unified action, "with its several incidents so closely connected that the transposal or withdrawal of any one of them will disjoin and dislocate the whole,"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2E5583D-9671-442B-B3F7-A15A72F31DF4}"/>
              </a:ext>
            </a:extLst>
          </p:cNvPr>
          <p:cNvSpPr>
            <a:spLocks noGrp="1" noChangeArrowheads="1"/>
          </p:cNvSpPr>
          <p:nvPr>
            <p:ph type="title"/>
          </p:nvPr>
        </p:nvSpPr>
        <p:spPr/>
        <p:txBody>
          <a:bodyPr/>
          <a:lstStyle/>
          <a:p>
            <a:r>
              <a:rPr lang="en-US" altLang="en-US" sz="4000"/>
              <a:t>Aristotle’s Critical Responses:</a:t>
            </a:r>
            <a:br>
              <a:rPr lang="en-US" altLang="en-US" sz="4000"/>
            </a:br>
            <a:r>
              <a:rPr lang="en-US" altLang="en-US" sz="4000"/>
              <a:t> Good Art is Not Dangerous</a:t>
            </a:r>
          </a:p>
        </p:txBody>
      </p:sp>
      <p:sp>
        <p:nvSpPr>
          <p:cNvPr id="31747" name="Rectangle 3">
            <a:extLst>
              <a:ext uri="{FF2B5EF4-FFF2-40B4-BE49-F238E27FC236}">
                <a16:creationId xmlns:a16="http://schemas.microsoft.com/office/drawing/2014/main" id="{05004896-E8E6-48F9-A0A9-4E6F384585FA}"/>
              </a:ext>
            </a:extLst>
          </p:cNvPr>
          <p:cNvSpPr>
            <a:spLocks noGrp="1" noChangeArrowheads="1"/>
          </p:cNvSpPr>
          <p:nvPr>
            <p:ph type="body" idx="1"/>
          </p:nvPr>
        </p:nvSpPr>
        <p:spPr/>
        <p:txBody>
          <a:bodyPr/>
          <a:lstStyle/>
          <a:p>
            <a:pPr>
              <a:lnSpc>
                <a:spcPct val="90000"/>
              </a:lnSpc>
            </a:pPr>
            <a:r>
              <a:rPr lang="en-US" altLang="en-US" sz="2800"/>
              <a:t>B.) Sensuous art is not a bad thing:</a:t>
            </a:r>
          </a:p>
          <a:p>
            <a:pPr lvl="1">
              <a:lnSpc>
                <a:spcPct val="90000"/>
              </a:lnSpc>
            </a:pPr>
            <a:r>
              <a:rPr lang="en-US" altLang="en-US" sz="2400"/>
              <a:t>Aristotle did not believe that the mind was one thing and the body was something else and therefore Aristotle did not have the bias against physical pleasures that Plato did.</a:t>
            </a:r>
          </a:p>
          <a:p>
            <a:pPr lvl="1">
              <a:lnSpc>
                <a:spcPct val="90000"/>
              </a:lnSpc>
            </a:pPr>
            <a:r>
              <a:rPr lang="en-US" altLang="en-US" sz="2400"/>
              <a:t>The only way of acquiring knowledge at all, according to Aristotle, was through the senses and so developing, exercising and sharpening those senses through art was a healthy thing to do.</a:t>
            </a:r>
          </a:p>
          <a:p>
            <a:pPr lvl="1">
              <a:lnSpc>
                <a:spcPct val="90000"/>
              </a:lnSpc>
            </a:pPr>
            <a:r>
              <a:rPr lang="en-US" altLang="en-US" sz="2400"/>
              <a:t>Art was not solely concerned with the sensual pleasures, but rather was/should be an intellectual, conceptual affair.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038FA4B-A788-4180-B3E8-5390023586CF}"/>
              </a:ext>
            </a:extLst>
          </p:cNvPr>
          <p:cNvSpPr>
            <a:spLocks noGrp="1" noChangeArrowheads="1"/>
          </p:cNvSpPr>
          <p:nvPr>
            <p:ph type="title"/>
          </p:nvPr>
        </p:nvSpPr>
        <p:spPr/>
        <p:txBody>
          <a:bodyPr/>
          <a:lstStyle/>
          <a:p>
            <a:r>
              <a:rPr lang="en-US" altLang="en-US" sz="4000" i="1"/>
              <a:t>Aristotle’s Critical Responses:</a:t>
            </a:r>
            <a:br>
              <a:rPr lang="en-US" altLang="en-US" sz="4000" i="1"/>
            </a:br>
            <a:r>
              <a:rPr lang="en-US" altLang="en-US" sz="4000" i="1"/>
              <a:t> Good Art is Not Dangerous</a:t>
            </a:r>
          </a:p>
        </p:txBody>
      </p:sp>
      <p:sp>
        <p:nvSpPr>
          <p:cNvPr id="32771" name="Rectangle 3">
            <a:extLst>
              <a:ext uri="{FF2B5EF4-FFF2-40B4-BE49-F238E27FC236}">
                <a16:creationId xmlns:a16="http://schemas.microsoft.com/office/drawing/2014/main" id="{1E28A933-BDCB-4675-89CA-D0682282E333}"/>
              </a:ext>
            </a:extLst>
          </p:cNvPr>
          <p:cNvSpPr>
            <a:spLocks noGrp="1" noChangeArrowheads="1"/>
          </p:cNvSpPr>
          <p:nvPr>
            <p:ph type="body" idx="1"/>
          </p:nvPr>
        </p:nvSpPr>
        <p:spPr/>
        <p:txBody>
          <a:bodyPr/>
          <a:lstStyle/>
          <a:p>
            <a:pPr>
              <a:lnSpc>
                <a:spcPct val="90000"/>
              </a:lnSpc>
            </a:pPr>
            <a:r>
              <a:rPr lang="en-US" altLang="en-US" sz="2400"/>
              <a:t>D. (Good) Art is institutionally tied to Morality and Truth</a:t>
            </a:r>
          </a:p>
          <a:p>
            <a:pPr lvl="1">
              <a:lnSpc>
                <a:spcPct val="90000"/>
              </a:lnSpc>
            </a:pPr>
            <a:r>
              <a:rPr lang="en-US" altLang="en-US" sz="2000"/>
              <a:t>(Successful Tragic) Drama always teaches morality.  When trying to understand how tragedies achieve their peculiar effect (Pathos), he notes the psychology and morality on which they must be based. </a:t>
            </a:r>
          </a:p>
          <a:p>
            <a:pPr lvl="1">
              <a:lnSpc>
                <a:spcPct val="90000"/>
              </a:lnSpc>
              <a:buFontTx/>
              <a:buNone/>
            </a:pPr>
            <a:endParaRPr lang="en-US" altLang="en-US" sz="2000"/>
          </a:p>
          <a:p>
            <a:pPr>
              <a:lnSpc>
                <a:spcPct val="90000"/>
              </a:lnSpc>
              <a:buFontTx/>
              <a:buNone/>
            </a:pPr>
            <a:r>
              <a:rPr lang="en-US" altLang="en-US" sz="2400"/>
              <a:t>NB: Aristotle believed that drama imitated not only "events" but actions.  As such they imitated intended behaviors, psychological forces and the unseen "inner life" of persons.</a:t>
            </a:r>
          </a:p>
          <a:p>
            <a:pPr>
              <a:lnSpc>
                <a:spcPct val="90000"/>
              </a:lnSpc>
              <a:buFontTx/>
              <a:buNone/>
            </a:pPr>
            <a:r>
              <a:rPr lang="en-US" altLang="en-US" sz="2400"/>
              <a:t>Note too that he unwittingly set up two functions for a work of art to fulfill; to imitate nature perceptual detail and to imitate nature’s "organic unity" (music, architecture).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D058B26-B63C-41CA-B3CB-1FB6FF139C90}"/>
              </a:ext>
            </a:extLst>
          </p:cNvPr>
          <p:cNvSpPr>
            <a:spLocks noGrp="1" noChangeArrowheads="1"/>
          </p:cNvSpPr>
          <p:nvPr>
            <p:ph type="title"/>
          </p:nvPr>
        </p:nvSpPr>
        <p:spPr/>
        <p:txBody>
          <a:bodyPr/>
          <a:lstStyle/>
          <a:p>
            <a:r>
              <a:rPr lang="en-US" altLang="en-US" sz="4000"/>
              <a:t>Aristotle’s Critical Responses:</a:t>
            </a:r>
            <a:br>
              <a:rPr lang="en-US" altLang="en-US" sz="4000"/>
            </a:br>
            <a:r>
              <a:rPr lang="en-US" altLang="en-US" sz="4000"/>
              <a:t> Good Art is Not Dangerous</a:t>
            </a:r>
          </a:p>
        </p:txBody>
      </p:sp>
      <p:sp>
        <p:nvSpPr>
          <p:cNvPr id="33795" name="Rectangle 3">
            <a:extLst>
              <a:ext uri="{FF2B5EF4-FFF2-40B4-BE49-F238E27FC236}">
                <a16:creationId xmlns:a16="http://schemas.microsoft.com/office/drawing/2014/main" id="{BF435B43-385C-4855-814B-C248B7781887}"/>
              </a:ext>
            </a:extLst>
          </p:cNvPr>
          <p:cNvSpPr>
            <a:spLocks noGrp="1" noChangeArrowheads="1"/>
          </p:cNvSpPr>
          <p:nvPr>
            <p:ph type="body" idx="1"/>
          </p:nvPr>
        </p:nvSpPr>
        <p:spPr/>
        <p:txBody>
          <a:bodyPr/>
          <a:lstStyle/>
          <a:p>
            <a:pPr>
              <a:lnSpc>
                <a:spcPct val="80000"/>
              </a:lnSpc>
            </a:pPr>
            <a:r>
              <a:rPr lang="en-US" altLang="en-US" sz="2400"/>
              <a:t>C&amp;E.</a:t>
            </a:r>
          </a:p>
          <a:p>
            <a:pPr lvl="1">
              <a:lnSpc>
                <a:spcPct val="80000"/>
              </a:lnSpc>
            </a:pPr>
            <a:r>
              <a:rPr lang="en-US" altLang="en-US" sz="2000"/>
              <a:t>Aristotle agreed that art did stir up negative emotions but, he claims it then purged these in an harmless, healthy way. </a:t>
            </a:r>
          </a:p>
          <a:p>
            <a:pPr>
              <a:lnSpc>
                <a:spcPct val="80000"/>
              </a:lnSpc>
              <a:buFontTx/>
              <a:buNone/>
            </a:pPr>
            <a:endParaRPr lang="en-US" altLang="en-US" sz="2400"/>
          </a:p>
          <a:p>
            <a:pPr algn="ctr">
              <a:lnSpc>
                <a:spcPct val="80000"/>
              </a:lnSpc>
              <a:buFontTx/>
              <a:buNone/>
            </a:pPr>
            <a:r>
              <a:rPr lang="en-US" altLang="en-US" sz="2400"/>
              <a:t>Doctrine of “Catharsis"</a:t>
            </a:r>
          </a:p>
          <a:p>
            <a:pPr>
              <a:lnSpc>
                <a:spcPct val="80000"/>
              </a:lnSpc>
              <a:buFontTx/>
              <a:buNone/>
            </a:pPr>
            <a:endParaRPr lang="en-US" altLang="en-US" sz="2400"/>
          </a:p>
          <a:p>
            <a:pPr lvl="1">
              <a:lnSpc>
                <a:spcPct val="80000"/>
              </a:lnSpc>
            </a:pPr>
            <a:r>
              <a:rPr lang="en-US" altLang="en-US" sz="2000"/>
              <a:t>Art was neither psychologically de-stabilizing nor politically destructive.</a:t>
            </a:r>
          </a:p>
          <a:p>
            <a:pPr lvl="1">
              <a:lnSpc>
                <a:spcPct val="80000"/>
              </a:lnSpc>
            </a:pPr>
            <a:r>
              <a:rPr lang="en-US" altLang="en-US" sz="2000"/>
              <a:t>Art is a therapeutic part of the healthy life of not only the individually, but of the nation.  </a:t>
            </a:r>
          </a:p>
          <a:p>
            <a:pPr lvl="1">
              <a:lnSpc>
                <a:spcPct val="80000"/>
              </a:lnSpc>
            </a:pPr>
            <a:endParaRPr lang="en-US" altLang="en-US" sz="2000"/>
          </a:p>
          <a:p>
            <a:pPr>
              <a:lnSpc>
                <a:spcPct val="80000"/>
              </a:lnSpc>
              <a:buFontTx/>
              <a:buNone/>
            </a:pPr>
            <a:r>
              <a:rPr lang="en-US" altLang="en-US" sz="2400"/>
              <a:t>NB:  Similar to arguments made today in defense of graphically sexual or violent art or even of pornography or of violence on television.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DD30C757-A728-497A-8DE3-AEDC5C23613F}"/>
              </a:ext>
            </a:extLst>
          </p:cNvPr>
          <p:cNvSpPr>
            <a:spLocks noGrp="1" noChangeArrowheads="1"/>
          </p:cNvSpPr>
          <p:nvPr>
            <p:ph type="title"/>
          </p:nvPr>
        </p:nvSpPr>
        <p:spPr/>
        <p:txBody>
          <a:bodyPr/>
          <a:lstStyle/>
          <a:p>
            <a:r>
              <a:rPr lang="en-US" altLang="en-US" sz="4000"/>
              <a:t>Aristotle’s Critical Responses:</a:t>
            </a:r>
            <a:br>
              <a:rPr lang="en-US" altLang="en-US" sz="4000"/>
            </a:br>
            <a:r>
              <a:rPr lang="en-US" altLang="en-US" sz="4000"/>
              <a:t> Mimesis </a:t>
            </a:r>
            <a:r>
              <a:rPr lang="en-US" altLang="en-US" sz="4000">
                <a:cs typeface="Arial" panose="020B0604020202020204" pitchFamily="34" charset="0"/>
              </a:rPr>
              <a:t>≠ Imitation</a:t>
            </a:r>
          </a:p>
        </p:txBody>
      </p:sp>
      <p:sp>
        <p:nvSpPr>
          <p:cNvPr id="34819" name="Rectangle 3">
            <a:extLst>
              <a:ext uri="{FF2B5EF4-FFF2-40B4-BE49-F238E27FC236}">
                <a16:creationId xmlns:a16="http://schemas.microsoft.com/office/drawing/2014/main" id="{C2F3D86A-1A25-4394-86A8-34691B93EA85}"/>
              </a:ext>
            </a:extLst>
          </p:cNvPr>
          <p:cNvSpPr>
            <a:spLocks noGrp="1" noChangeArrowheads="1"/>
          </p:cNvSpPr>
          <p:nvPr>
            <p:ph type="body" idx="1"/>
          </p:nvPr>
        </p:nvSpPr>
        <p:spPr/>
        <p:txBody>
          <a:bodyPr/>
          <a:lstStyle/>
          <a:p>
            <a:pPr>
              <a:lnSpc>
                <a:spcPct val="90000"/>
              </a:lnSpc>
            </a:pPr>
            <a:r>
              <a:rPr lang="en-US" altLang="en-US"/>
              <a:t>Mimesis </a:t>
            </a:r>
            <a:r>
              <a:rPr lang="en-US" altLang="en-US">
                <a:cs typeface="Arial" panose="020B0604020202020204" pitchFamily="34" charset="0"/>
              </a:rPr>
              <a:t>≠ Imitation (Mirroring)</a:t>
            </a:r>
          </a:p>
          <a:p>
            <a:pPr>
              <a:lnSpc>
                <a:spcPct val="90000"/>
              </a:lnSpc>
            </a:pPr>
            <a:r>
              <a:rPr lang="en-US" altLang="en-US">
                <a:cs typeface="Arial" panose="020B0604020202020204" pitchFamily="34" charset="0"/>
              </a:rPr>
              <a:t>More like:</a:t>
            </a:r>
          </a:p>
          <a:p>
            <a:pPr lvl="1">
              <a:lnSpc>
                <a:spcPct val="90000"/>
              </a:lnSpc>
            </a:pPr>
            <a:r>
              <a:rPr lang="en-US" altLang="en-US">
                <a:cs typeface="Arial" panose="020B0604020202020204" pitchFamily="34" charset="0"/>
              </a:rPr>
              <a:t>Rendering</a:t>
            </a:r>
          </a:p>
          <a:p>
            <a:pPr lvl="1">
              <a:lnSpc>
                <a:spcPct val="90000"/>
              </a:lnSpc>
            </a:pPr>
            <a:r>
              <a:rPr lang="en-US" altLang="en-US">
                <a:cs typeface="Arial" panose="020B0604020202020204" pitchFamily="34" charset="0"/>
              </a:rPr>
              <a:t>Depicting</a:t>
            </a:r>
          </a:p>
          <a:p>
            <a:pPr lvl="1">
              <a:lnSpc>
                <a:spcPct val="90000"/>
              </a:lnSpc>
            </a:pPr>
            <a:r>
              <a:rPr lang="en-US" altLang="en-US">
                <a:cs typeface="Arial" panose="020B0604020202020204" pitchFamily="34" charset="0"/>
              </a:rPr>
              <a:t>Construing</a:t>
            </a:r>
          </a:p>
          <a:p>
            <a:pPr lvl="1">
              <a:lnSpc>
                <a:spcPct val="90000"/>
              </a:lnSpc>
            </a:pPr>
            <a:r>
              <a:rPr lang="en-US" altLang="en-US">
                <a:cs typeface="Arial" panose="020B0604020202020204" pitchFamily="34" charset="0"/>
              </a:rPr>
              <a:t>Idealizing</a:t>
            </a:r>
          </a:p>
          <a:p>
            <a:pPr lvl="1">
              <a:lnSpc>
                <a:spcPct val="90000"/>
              </a:lnSpc>
            </a:pPr>
            <a:r>
              <a:rPr lang="en-US" altLang="en-US">
                <a:cs typeface="Arial" panose="020B0604020202020204" pitchFamily="34" charset="0"/>
              </a:rPr>
              <a:t>Representing</a:t>
            </a:r>
          </a:p>
          <a:p>
            <a:pPr>
              <a:lnSpc>
                <a:spcPct val="90000"/>
              </a:lnSpc>
              <a:buFontTx/>
              <a:buNone/>
            </a:pPr>
            <a:r>
              <a:rPr lang="en-US" altLang="en-US">
                <a:cs typeface="Arial" panose="020B0604020202020204" pitchFamily="34" charset="0"/>
              </a:rPr>
              <a:t>NB: Unlike mirroring, these are acts of intellect.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4741B441-E899-4927-9405-89ED87562CD7}"/>
              </a:ext>
            </a:extLst>
          </p:cNvPr>
          <p:cNvSpPr>
            <a:spLocks noGrp="1" noChangeArrowheads="1"/>
          </p:cNvSpPr>
          <p:nvPr>
            <p:ph type="title"/>
          </p:nvPr>
        </p:nvSpPr>
        <p:spPr/>
        <p:txBody>
          <a:bodyPr/>
          <a:lstStyle/>
          <a:p>
            <a:r>
              <a:rPr lang="en-US" altLang="en-US" b="1" i="1"/>
              <a:t>Aristotle’s Critical Responses</a:t>
            </a:r>
          </a:p>
        </p:txBody>
      </p:sp>
      <p:sp>
        <p:nvSpPr>
          <p:cNvPr id="35843" name="Rectangle 3">
            <a:extLst>
              <a:ext uri="{FF2B5EF4-FFF2-40B4-BE49-F238E27FC236}">
                <a16:creationId xmlns:a16="http://schemas.microsoft.com/office/drawing/2014/main" id="{FABE1819-A5A1-4676-9215-EADF0FBA574C}"/>
              </a:ext>
            </a:extLst>
          </p:cNvPr>
          <p:cNvSpPr>
            <a:spLocks noGrp="1" noChangeArrowheads="1"/>
          </p:cNvSpPr>
          <p:nvPr>
            <p:ph type="body" idx="1"/>
          </p:nvPr>
        </p:nvSpPr>
        <p:spPr/>
        <p:txBody>
          <a:bodyPr/>
          <a:lstStyle/>
          <a:p>
            <a:pPr>
              <a:lnSpc>
                <a:spcPct val="90000"/>
              </a:lnSpc>
            </a:pPr>
            <a:r>
              <a:rPr lang="en-US" altLang="en-US" sz="2800"/>
              <a:t>Poetry is more Philosophical than History</a:t>
            </a:r>
          </a:p>
          <a:p>
            <a:pPr lvl="1">
              <a:lnSpc>
                <a:spcPct val="90000"/>
              </a:lnSpc>
            </a:pPr>
            <a:r>
              <a:rPr lang="en-US" altLang="en-US" sz="2400"/>
              <a:t>"poetry is something more philosophic and of graver import than history (He means a mere chronicle of events here.), since its statements are of the nature rather of </a:t>
            </a:r>
            <a:r>
              <a:rPr lang="en-US" altLang="en-US" sz="2400" b="1"/>
              <a:t>universals</a:t>
            </a:r>
            <a:r>
              <a:rPr lang="en-US" altLang="en-US" sz="2400"/>
              <a:t>, whereas those of history are singulars." </a:t>
            </a:r>
          </a:p>
          <a:p>
            <a:pPr lvl="1">
              <a:lnSpc>
                <a:spcPct val="90000"/>
              </a:lnSpc>
            </a:pPr>
            <a:r>
              <a:rPr lang="en-US" altLang="en-US" sz="2400" b="1"/>
              <a:t>Poetry describes</a:t>
            </a:r>
            <a:r>
              <a:rPr lang="en-US" altLang="en-US" sz="2400"/>
              <a:t> "not the thing that has happened" as Aristotle imagines history does "but a </a:t>
            </a:r>
            <a:r>
              <a:rPr lang="en-US" altLang="en-US" sz="2400" b="1" i="1"/>
              <a:t>kind</a:t>
            </a:r>
            <a:r>
              <a:rPr lang="en-US" altLang="en-US" sz="2400"/>
              <a:t> of thing that might happen, (i.e. what is possible) as being </a:t>
            </a:r>
            <a:r>
              <a:rPr lang="en-US" altLang="en-US" sz="2400" b="1"/>
              <a:t>probable or necessary</a:t>
            </a:r>
            <a:r>
              <a:rPr lang="en-US" altLang="en-US" sz="2400"/>
              <a:t>"</a:t>
            </a:r>
          </a:p>
          <a:p>
            <a:pPr lvl="1">
              <a:lnSpc>
                <a:spcPct val="90000"/>
              </a:lnSpc>
            </a:pPr>
            <a:r>
              <a:rPr lang="en-US" altLang="en-US" sz="2400"/>
              <a:t>Thus a mere “mirror” of history </a:t>
            </a:r>
            <a:r>
              <a:rPr lang="en-US" altLang="en-US" sz="2400" b="1" i="1"/>
              <a:t>NOT</a:t>
            </a:r>
            <a:r>
              <a:rPr lang="en-US" altLang="en-US" sz="2400"/>
              <a:t> art.  Art is necessarily conceptual/cognitive.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10EBA18A-375B-4D80-9276-53CE100AF1A2}"/>
              </a:ext>
            </a:extLst>
          </p:cNvPr>
          <p:cNvSpPr>
            <a:spLocks noGrp="1" noChangeArrowheads="1"/>
          </p:cNvSpPr>
          <p:nvPr>
            <p:ph type="title"/>
          </p:nvPr>
        </p:nvSpPr>
        <p:spPr/>
        <p:txBody>
          <a:bodyPr/>
          <a:lstStyle/>
          <a:p>
            <a:r>
              <a:rPr lang="en-US" altLang="en-US"/>
              <a:t>Aristotle’s Critical Responses</a:t>
            </a:r>
          </a:p>
        </p:txBody>
      </p:sp>
      <p:sp>
        <p:nvSpPr>
          <p:cNvPr id="26627" name="Rectangle 3">
            <a:extLst>
              <a:ext uri="{FF2B5EF4-FFF2-40B4-BE49-F238E27FC236}">
                <a16:creationId xmlns:a16="http://schemas.microsoft.com/office/drawing/2014/main" id="{633EB452-EC1C-4046-9FC0-333CABA92AEB}"/>
              </a:ext>
            </a:extLst>
          </p:cNvPr>
          <p:cNvSpPr>
            <a:spLocks noGrp="1" noChangeArrowheads="1"/>
          </p:cNvSpPr>
          <p:nvPr>
            <p:ph type="body" idx="1"/>
          </p:nvPr>
        </p:nvSpPr>
        <p:spPr/>
        <p:txBody>
          <a:bodyPr/>
          <a:lstStyle/>
          <a:p>
            <a:pPr>
              <a:buFontTx/>
              <a:buNone/>
            </a:pPr>
            <a:r>
              <a:rPr lang="en-US" altLang="en-US"/>
              <a:t>A further point here: </a:t>
            </a:r>
          </a:p>
          <a:p>
            <a:pPr lvl="1">
              <a:buFontTx/>
              <a:buNone/>
            </a:pPr>
            <a:r>
              <a:rPr lang="en-US" altLang="en-US"/>
              <a:t>Art displays and transmits this knowledge in an unique way.  The audience must understand the universals at work in the drama to be carried away by the drama, and in that sense they must </a:t>
            </a:r>
            <a:r>
              <a:rPr lang="en-US" altLang="en-US" b="1" i="1"/>
              <a:t>internalize</a:t>
            </a:r>
            <a:r>
              <a:rPr lang="en-US" altLang="en-US" i="1"/>
              <a:t>, </a:t>
            </a:r>
            <a:r>
              <a:rPr lang="en-US" altLang="en-US"/>
              <a:t>adopt it as his or her own, the knowledge of human nature and morality utilized by the playwright.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8ECDB30-7183-4E7E-A245-9BF7C3481757}"/>
              </a:ext>
            </a:extLst>
          </p:cNvPr>
          <p:cNvSpPr>
            <a:spLocks noGrp="1" noChangeArrowheads="1"/>
          </p:cNvSpPr>
          <p:nvPr>
            <p:ph type="title"/>
          </p:nvPr>
        </p:nvSpPr>
        <p:spPr/>
        <p:txBody>
          <a:bodyPr/>
          <a:lstStyle/>
          <a:p>
            <a:r>
              <a:rPr lang="en-US" altLang="en-US" sz="4000"/>
              <a:t>Plato’s and Aristotle’s View:</a:t>
            </a:r>
            <a:br>
              <a:rPr lang="en-US" altLang="en-US" sz="4000"/>
            </a:br>
            <a:r>
              <a:rPr lang="en-US" altLang="en-US" sz="4000"/>
              <a:t>Art is Essentially </a:t>
            </a:r>
            <a:r>
              <a:rPr lang="en-US" altLang="en-US" sz="4000" i="1"/>
              <a:t>Mimesis</a:t>
            </a:r>
          </a:p>
        </p:txBody>
      </p:sp>
      <p:sp>
        <p:nvSpPr>
          <p:cNvPr id="70659" name="Rectangle 3">
            <a:extLst>
              <a:ext uri="{FF2B5EF4-FFF2-40B4-BE49-F238E27FC236}">
                <a16:creationId xmlns:a16="http://schemas.microsoft.com/office/drawing/2014/main" id="{1036F033-486C-48AC-8C0D-B075BCD5BA74}"/>
              </a:ext>
            </a:extLst>
          </p:cNvPr>
          <p:cNvSpPr>
            <a:spLocks noGrp="1" noChangeArrowheads="1"/>
          </p:cNvSpPr>
          <p:nvPr>
            <p:ph type="body" sz="half" idx="1"/>
          </p:nvPr>
        </p:nvSpPr>
        <p:spPr/>
        <p:txBody>
          <a:bodyPr/>
          <a:lstStyle/>
          <a:p>
            <a:r>
              <a:rPr lang="en-US" altLang="en-US" sz="1600"/>
              <a:t>Art was potentially dangerous for several reasons:</a:t>
            </a:r>
          </a:p>
          <a:p>
            <a:pPr lvl="2">
              <a:buFontTx/>
              <a:buNone/>
            </a:pPr>
            <a:r>
              <a:rPr lang="en-US" altLang="en-US" sz="1600"/>
              <a:t>A.) Art was essentially </a:t>
            </a:r>
            <a:r>
              <a:rPr lang="en-US" altLang="en-US" sz="1600" b="1"/>
              <a:t>deceptive</a:t>
            </a:r>
            <a:r>
              <a:rPr lang="en-US" altLang="en-US" sz="1600"/>
              <a:t>. (Ep.)</a:t>
            </a:r>
          </a:p>
          <a:p>
            <a:pPr lvl="2">
              <a:buFontTx/>
              <a:buNone/>
            </a:pPr>
            <a:r>
              <a:rPr lang="en-US" altLang="en-US" sz="1600"/>
              <a:t>B.) Art was mainly </a:t>
            </a:r>
            <a:r>
              <a:rPr lang="en-US" altLang="en-US" sz="1600" b="1"/>
              <a:t>concerned with sensual pleasure</a:t>
            </a:r>
            <a:r>
              <a:rPr lang="en-US" altLang="en-US" sz="1600"/>
              <a:t>. (M, Ep., Eth.)</a:t>
            </a:r>
          </a:p>
          <a:p>
            <a:pPr lvl="2">
              <a:buFontTx/>
              <a:buNone/>
            </a:pPr>
            <a:r>
              <a:rPr lang="en-US" altLang="en-US" sz="1600"/>
              <a:t>C.) Further, Art was </a:t>
            </a:r>
            <a:r>
              <a:rPr lang="en-US" altLang="en-US" sz="1600" b="1"/>
              <a:t>psychologically de-stabilizing</a:t>
            </a:r>
            <a:r>
              <a:rPr lang="en-US" altLang="en-US" sz="1600"/>
              <a:t>. (for the individual) (Eth., Ps.)</a:t>
            </a:r>
          </a:p>
          <a:p>
            <a:pPr lvl="2">
              <a:buFontTx/>
              <a:buNone/>
            </a:pPr>
            <a:r>
              <a:rPr lang="en-US" altLang="en-US" sz="1600"/>
              <a:t>D.) </a:t>
            </a:r>
            <a:r>
              <a:rPr lang="en-US" altLang="en-US" sz="1600" b="1"/>
              <a:t>Art leads to immorality</a:t>
            </a:r>
            <a:r>
              <a:rPr lang="en-US" altLang="en-US" sz="1600"/>
              <a:t>. (Eth.)</a:t>
            </a:r>
          </a:p>
          <a:p>
            <a:pPr lvl="2">
              <a:buFontTx/>
              <a:buNone/>
            </a:pPr>
            <a:r>
              <a:rPr lang="en-US" altLang="en-US" sz="1600"/>
              <a:t>E.) Art was </a:t>
            </a:r>
            <a:r>
              <a:rPr lang="en-US" altLang="en-US" sz="1600" b="1"/>
              <a:t>politically</a:t>
            </a:r>
            <a:r>
              <a:rPr lang="en-US" altLang="en-US" sz="1600"/>
              <a:t> dangerous. (threat to the common good) (Po. Ps.)</a:t>
            </a:r>
          </a:p>
        </p:txBody>
      </p:sp>
      <p:sp>
        <p:nvSpPr>
          <p:cNvPr id="70660" name="Rectangle 4">
            <a:extLst>
              <a:ext uri="{FF2B5EF4-FFF2-40B4-BE49-F238E27FC236}">
                <a16:creationId xmlns:a16="http://schemas.microsoft.com/office/drawing/2014/main" id="{F563B3D9-3CA0-47ED-80D2-DE0754AAE89C}"/>
              </a:ext>
            </a:extLst>
          </p:cNvPr>
          <p:cNvSpPr>
            <a:spLocks noGrp="1" noChangeArrowheads="1"/>
          </p:cNvSpPr>
          <p:nvPr>
            <p:ph type="body" sz="half" idx="2"/>
          </p:nvPr>
        </p:nvSpPr>
        <p:spPr/>
        <p:txBody>
          <a:bodyPr/>
          <a:lstStyle/>
          <a:p>
            <a:r>
              <a:rPr lang="en-US" altLang="en-US" sz="1600"/>
              <a:t>Art was not potentially dangerous for several reasons:</a:t>
            </a:r>
          </a:p>
          <a:p>
            <a:pPr lvl="2">
              <a:buFontTx/>
              <a:buNone/>
            </a:pPr>
            <a:r>
              <a:rPr lang="en-US" altLang="en-US" sz="1600"/>
              <a:t>A.) (Good) Art was essentially </a:t>
            </a:r>
            <a:r>
              <a:rPr lang="en-US" altLang="en-US" sz="1600" b="1"/>
              <a:t>truthful</a:t>
            </a:r>
            <a:r>
              <a:rPr lang="en-US" altLang="en-US" sz="1600"/>
              <a:t>. (Ep.)</a:t>
            </a:r>
          </a:p>
          <a:p>
            <a:pPr lvl="2">
              <a:buFontTx/>
              <a:buNone/>
            </a:pPr>
            <a:r>
              <a:rPr lang="en-US" altLang="en-US" sz="1600"/>
              <a:t>B.) Art was mainly </a:t>
            </a:r>
            <a:r>
              <a:rPr lang="en-US" altLang="en-US" sz="1600" b="1"/>
              <a:t>concerned with sensual pleasure</a:t>
            </a:r>
            <a:r>
              <a:rPr lang="en-US" altLang="en-US" sz="1600"/>
              <a:t>, and that’s a Good thing. (M, Ep., Eth.)</a:t>
            </a:r>
          </a:p>
          <a:p>
            <a:pPr lvl="2">
              <a:buFontTx/>
              <a:buNone/>
            </a:pPr>
            <a:r>
              <a:rPr lang="en-US" altLang="en-US" sz="1600"/>
              <a:t>C.) Art was </a:t>
            </a:r>
            <a:r>
              <a:rPr lang="en-US" altLang="en-US" sz="1600" b="1"/>
              <a:t>psychologically healthy</a:t>
            </a:r>
            <a:r>
              <a:rPr lang="en-US" altLang="en-US" sz="1600"/>
              <a:t> (for the individual) (Eth., Ps.)</a:t>
            </a:r>
          </a:p>
          <a:p>
            <a:pPr lvl="2">
              <a:buFontTx/>
              <a:buNone/>
            </a:pPr>
            <a:r>
              <a:rPr lang="en-US" altLang="en-US" sz="1600"/>
              <a:t>D.) </a:t>
            </a:r>
            <a:r>
              <a:rPr lang="en-US" altLang="en-US" sz="1600" b="1"/>
              <a:t>Art leads to moral knowledge</a:t>
            </a:r>
            <a:r>
              <a:rPr lang="en-US" altLang="en-US" sz="1600"/>
              <a:t>. (Eth.)</a:t>
            </a:r>
          </a:p>
          <a:p>
            <a:pPr lvl="2">
              <a:buFontTx/>
              <a:buNone/>
            </a:pPr>
            <a:r>
              <a:rPr lang="en-US" altLang="en-US" sz="1600"/>
              <a:t>E.) Art was </a:t>
            </a:r>
            <a:r>
              <a:rPr lang="en-US" altLang="en-US" sz="1600" b="1"/>
              <a:t>politically</a:t>
            </a:r>
            <a:r>
              <a:rPr lang="en-US" altLang="en-US" sz="1600"/>
              <a:t> necessary and healthy. (Po. Ps.)</a:t>
            </a:r>
          </a:p>
          <a:p>
            <a:endParaRPr lang="en-US" altLang="en-US"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299F2F92-728E-4F7F-8AE5-E263E9D55BED}"/>
              </a:ext>
            </a:extLst>
          </p:cNvPr>
          <p:cNvSpPr>
            <a:spLocks noGrp="1" noChangeArrowheads="1"/>
          </p:cNvSpPr>
          <p:nvPr>
            <p:ph type="title"/>
          </p:nvPr>
        </p:nvSpPr>
        <p:spPr/>
        <p:txBody>
          <a:bodyPr/>
          <a:lstStyle/>
          <a:p>
            <a:r>
              <a:rPr lang="en-US" altLang="en-US" sz="4000" b="1"/>
              <a:t>Nelson Goodman</a:t>
            </a:r>
            <a:br>
              <a:rPr lang="en-US" altLang="en-US" sz="4000" b="1"/>
            </a:br>
            <a:r>
              <a:rPr lang="en-US" altLang="en-US" sz="4000" b="1"/>
              <a:t>Art as Representation</a:t>
            </a:r>
          </a:p>
        </p:txBody>
      </p:sp>
      <p:sp>
        <p:nvSpPr>
          <p:cNvPr id="72707" name="Rectangle 3">
            <a:extLst>
              <a:ext uri="{FF2B5EF4-FFF2-40B4-BE49-F238E27FC236}">
                <a16:creationId xmlns:a16="http://schemas.microsoft.com/office/drawing/2014/main" id="{152DE093-140E-4BCD-BCE3-495DBDCD0A9A}"/>
              </a:ext>
            </a:extLst>
          </p:cNvPr>
          <p:cNvSpPr>
            <a:spLocks noGrp="1" noChangeArrowheads="1"/>
          </p:cNvSpPr>
          <p:nvPr>
            <p:ph type="body" idx="1"/>
          </p:nvPr>
        </p:nvSpPr>
        <p:spPr/>
        <p:txBody>
          <a:bodyPr/>
          <a:lstStyle/>
          <a:p>
            <a:endParaRPr lang="en-US" altLang="en-US"/>
          </a:p>
          <a:p>
            <a:r>
              <a:rPr lang="en-US" altLang="en-US"/>
              <a:t>Can be seen as a continuation of the idea that Art is (and is essentially) “about” something.</a:t>
            </a:r>
          </a:p>
          <a:p>
            <a:pPr lvl="1"/>
            <a:r>
              <a:rPr lang="en-US" altLang="en-US"/>
              <a:t>He rejects the idea that Art is an Imitation of nature if imitation is understood as mirroring or copying.</a:t>
            </a:r>
          </a:p>
          <a:p>
            <a:pPr lvl="1"/>
            <a:r>
              <a:rPr lang="en-US" altLang="en-US"/>
              <a:t>He accepts the idea that art-making is a cognitive act of representing reality.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767CFF4-0C51-4DE2-98E7-81D788400416}"/>
              </a:ext>
            </a:extLst>
          </p:cNvPr>
          <p:cNvSpPr>
            <a:spLocks noGrp="1" noChangeArrowheads="1"/>
          </p:cNvSpPr>
          <p:nvPr>
            <p:ph type="title"/>
          </p:nvPr>
        </p:nvSpPr>
        <p:spPr/>
        <p:txBody>
          <a:bodyPr/>
          <a:lstStyle/>
          <a:p>
            <a:r>
              <a:rPr lang="en-US" altLang="en-US" sz="4000"/>
              <a:t>Goodman’s Analysis of “Representation” in Visual Art</a:t>
            </a:r>
          </a:p>
        </p:txBody>
      </p:sp>
      <p:sp>
        <p:nvSpPr>
          <p:cNvPr id="28675" name="Rectangle 3">
            <a:extLst>
              <a:ext uri="{FF2B5EF4-FFF2-40B4-BE49-F238E27FC236}">
                <a16:creationId xmlns:a16="http://schemas.microsoft.com/office/drawing/2014/main" id="{3885D2DC-ECDB-4810-ACC2-93ECE6333A15}"/>
              </a:ext>
            </a:extLst>
          </p:cNvPr>
          <p:cNvSpPr>
            <a:spLocks noGrp="1" noChangeArrowheads="1"/>
          </p:cNvSpPr>
          <p:nvPr>
            <p:ph type="body" idx="1"/>
          </p:nvPr>
        </p:nvSpPr>
        <p:spPr/>
        <p:txBody>
          <a:bodyPr/>
          <a:lstStyle/>
          <a:p>
            <a:pPr marL="609600" indent="-609600">
              <a:buFontTx/>
              <a:buNone/>
            </a:pPr>
            <a:r>
              <a:rPr lang="en-US" altLang="en-US" sz="2800" b="1"/>
              <a:t>Two Questions Arise:</a:t>
            </a:r>
          </a:p>
          <a:p>
            <a:pPr marL="609600" indent="-609600"/>
            <a:endParaRPr lang="en-US" altLang="en-US" sz="2800"/>
          </a:p>
          <a:p>
            <a:pPr marL="609600" indent="-609600"/>
            <a:r>
              <a:rPr lang="en-US" altLang="en-US" sz="2800"/>
              <a:t>What is the mechanism of representation?</a:t>
            </a:r>
          </a:p>
          <a:p>
            <a:pPr marL="609600" indent="-609600"/>
            <a:endParaRPr lang="en-US" altLang="en-US" sz="2800"/>
          </a:p>
          <a:p>
            <a:pPr marL="609600" indent="-609600"/>
            <a:r>
              <a:rPr lang="en-US" altLang="en-US" sz="2800"/>
              <a:t>If representational doesn’t depend of Copying or Mirroring, why is it that so much Representational Art DOES seem to resemble the objects, etc. they represent?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1A786E5D-4600-4410-A04B-15BB3ADC2EB5}"/>
              </a:ext>
            </a:extLst>
          </p:cNvPr>
          <p:cNvSpPr>
            <a:spLocks noGrp="1" noChangeArrowheads="1"/>
          </p:cNvSpPr>
          <p:nvPr>
            <p:ph type="title"/>
          </p:nvPr>
        </p:nvSpPr>
        <p:spPr/>
        <p:txBody>
          <a:bodyPr/>
          <a:lstStyle/>
          <a:p>
            <a:r>
              <a:rPr lang="en-US" altLang="en-US" sz="4000"/>
              <a:t>Goodman’s Analysis of “Representation” in Visual Art</a:t>
            </a:r>
          </a:p>
        </p:txBody>
      </p:sp>
      <p:sp>
        <p:nvSpPr>
          <p:cNvPr id="73731" name="Rectangle 3">
            <a:extLst>
              <a:ext uri="{FF2B5EF4-FFF2-40B4-BE49-F238E27FC236}">
                <a16:creationId xmlns:a16="http://schemas.microsoft.com/office/drawing/2014/main" id="{B7065120-CA91-45D4-8C37-2A67E729065B}"/>
              </a:ext>
            </a:extLst>
          </p:cNvPr>
          <p:cNvSpPr>
            <a:spLocks noGrp="1" noChangeArrowheads="1"/>
          </p:cNvSpPr>
          <p:nvPr>
            <p:ph type="body" idx="1"/>
          </p:nvPr>
        </p:nvSpPr>
        <p:spPr/>
        <p:txBody>
          <a:bodyPr/>
          <a:lstStyle/>
          <a:p>
            <a:pPr marL="990600" lvl="1" indent="-533400">
              <a:lnSpc>
                <a:spcPct val="80000"/>
              </a:lnSpc>
              <a:buFontTx/>
              <a:buNone/>
            </a:pPr>
            <a:r>
              <a:rPr lang="en-US" altLang="en-US" sz="1800"/>
              <a:t>What is the Mechanism of representation?</a:t>
            </a:r>
          </a:p>
          <a:p>
            <a:pPr marL="990600" lvl="1" indent="-533400">
              <a:lnSpc>
                <a:spcPct val="80000"/>
              </a:lnSpc>
              <a:buFontTx/>
              <a:buNone/>
            </a:pPr>
            <a:endParaRPr lang="en-US" altLang="en-US" sz="1800"/>
          </a:p>
          <a:p>
            <a:pPr marL="990600" lvl="1" indent="-533400">
              <a:lnSpc>
                <a:spcPct val="80000"/>
              </a:lnSpc>
              <a:buFontTx/>
              <a:buNone/>
            </a:pPr>
            <a:r>
              <a:rPr lang="en-US" altLang="en-US" sz="1800"/>
              <a:t>	</a:t>
            </a:r>
            <a:r>
              <a:rPr lang="en-US" altLang="en-US" sz="1800" b="1"/>
              <a:t>Illusion theory?</a:t>
            </a:r>
          </a:p>
          <a:p>
            <a:pPr marL="990600" lvl="1" indent="-533400">
              <a:lnSpc>
                <a:spcPct val="80000"/>
              </a:lnSpc>
              <a:buFontTx/>
              <a:buNone/>
            </a:pPr>
            <a:endParaRPr lang="en-US" altLang="en-US" sz="1800" b="1"/>
          </a:p>
          <a:p>
            <a:pPr marL="609600" indent="-609600">
              <a:lnSpc>
                <a:spcPct val="80000"/>
              </a:lnSpc>
              <a:buFontTx/>
              <a:buNone/>
            </a:pPr>
            <a:r>
              <a:rPr lang="en-US" altLang="en-US" sz="2000"/>
              <a:t> But this overlooks how people should and do respond to (even very “realistic”) art.</a:t>
            </a:r>
          </a:p>
          <a:p>
            <a:pPr marL="609600" indent="-609600">
              <a:lnSpc>
                <a:spcPct val="80000"/>
              </a:lnSpc>
              <a:buFontTx/>
              <a:buNone/>
            </a:pPr>
            <a:endParaRPr lang="en-US" altLang="en-US" sz="2000"/>
          </a:p>
          <a:p>
            <a:pPr marL="990600" lvl="1" indent="-533400">
              <a:lnSpc>
                <a:spcPct val="80000"/>
              </a:lnSpc>
              <a:buFontTx/>
              <a:buNone/>
            </a:pPr>
            <a:r>
              <a:rPr lang="en-US" altLang="en-US" sz="1800"/>
              <a:t>	</a:t>
            </a:r>
            <a:r>
              <a:rPr lang="en-US" altLang="en-US" sz="1800" b="1"/>
              <a:t>Resemblance theory? </a:t>
            </a:r>
          </a:p>
          <a:p>
            <a:pPr marL="990600" lvl="1" indent="-533400">
              <a:lnSpc>
                <a:spcPct val="80000"/>
              </a:lnSpc>
              <a:buFontTx/>
              <a:buNone/>
            </a:pPr>
            <a:endParaRPr lang="en-US" altLang="en-US" sz="1800" b="1"/>
          </a:p>
          <a:p>
            <a:pPr marL="609600" indent="-609600">
              <a:lnSpc>
                <a:spcPct val="80000"/>
              </a:lnSpc>
              <a:buFontTx/>
              <a:buNone/>
            </a:pPr>
            <a:r>
              <a:rPr lang="en-US" altLang="en-US" sz="2000"/>
              <a:t>But resemblance to what and in what way?</a:t>
            </a:r>
          </a:p>
          <a:p>
            <a:pPr marL="609600" indent="-609600">
              <a:lnSpc>
                <a:spcPct val="80000"/>
              </a:lnSpc>
              <a:buFontTx/>
              <a:buNone/>
            </a:pPr>
            <a:r>
              <a:rPr lang="en-US" altLang="en-US" sz="2000"/>
              <a:t>(Anything might be said to resemble anything else.  No simile is, technically, false.)</a:t>
            </a:r>
          </a:p>
          <a:p>
            <a:pPr marL="609600" indent="-609600">
              <a:lnSpc>
                <a:spcPct val="80000"/>
              </a:lnSpc>
              <a:buFontTx/>
              <a:buNone/>
            </a:pPr>
            <a:endParaRPr lang="en-US" altLang="en-US" sz="2000"/>
          </a:p>
          <a:p>
            <a:pPr marL="609600" indent="-609600">
              <a:lnSpc>
                <a:spcPct val="80000"/>
              </a:lnSpc>
              <a:buFontTx/>
              <a:buNone/>
            </a:pPr>
            <a:r>
              <a:rPr lang="en-US" altLang="en-US" sz="2000"/>
              <a:t>Well…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8558BD-BE84-4FB9-B8DA-62839FDAF79A}"/>
              </a:ext>
            </a:extLst>
          </p:cNvPr>
          <p:cNvSpPr>
            <a:spLocks noGrp="1" noChangeArrowheads="1"/>
          </p:cNvSpPr>
          <p:nvPr>
            <p:ph type="title"/>
          </p:nvPr>
        </p:nvSpPr>
        <p:spPr/>
        <p:txBody>
          <a:bodyPr/>
          <a:lstStyle/>
          <a:p>
            <a:r>
              <a:rPr lang="en-US" altLang="en-US" sz="4000" b="1"/>
              <a:t>Goodman’s Criticisms of Resemblance Theory</a:t>
            </a:r>
          </a:p>
        </p:txBody>
      </p:sp>
      <p:sp>
        <p:nvSpPr>
          <p:cNvPr id="40963" name="Rectangle 3">
            <a:extLst>
              <a:ext uri="{FF2B5EF4-FFF2-40B4-BE49-F238E27FC236}">
                <a16:creationId xmlns:a16="http://schemas.microsoft.com/office/drawing/2014/main" id="{2E75D957-D808-4B2A-B706-7B126B5722E5}"/>
              </a:ext>
            </a:extLst>
          </p:cNvPr>
          <p:cNvSpPr>
            <a:spLocks noGrp="1" noChangeArrowheads="1"/>
          </p:cNvSpPr>
          <p:nvPr>
            <p:ph type="body" idx="1"/>
          </p:nvPr>
        </p:nvSpPr>
        <p:spPr/>
        <p:txBody>
          <a:bodyPr/>
          <a:lstStyle/>
          <a:p>
            <a:pPr>
              <a:buFontTx/>
              <a:buNone/>
            </a:pPr>
            <a:r>
              <a:rPr lang="en-US" altLang="en-US"/>
              <a:t>A: Resemblance to the way the world “really is.”</a:t>
            </a:r>
          </a:p>
          <a:p>
            <a:pPr>
              <a:buFontTx/>
              <a:buNone/>
            </a:pPr>
            <a:endParaRPr lang="en-US" altLang="en-US"/>
          </a:p>
          <a:p>
            <a:pPr>
              <a:buFontTx/>
              <a:buNone/>
            </a:pPr>
            <a:r>
              <a:rPr lang="en-US" altLang="en-US"/>
              <a:t>But according to Goodman, the world “really is” as many ways at is can be truly described.  And no picture can capture that.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A1E3140D-83E6-44C0-B7C4-9EDC99767E5F}"/>
              </a:ext>
            </a:extLst>
          </p:cNvPr>
          <p:cNvSpPr>
            <a:spLocks noGrp="1" noChangeArrowheads="1"/>
          </p:cNvSpPr>
          <p:nvPr>
            <p:ph type="title"/>
          </p:nvPr>
        </p:nvSpPr>
        <p:spPr/>
        <p:txBody>
          <a:bodyPr/>
          <a:lstStyle/>
          <a:p>
            <a:r>
              <a:rPr lang="en-US" altLang="en-US" sz="4000" b="1"/>
              <a:t>Goodman’s Criticisms of Resemblance Theory</a:t>
            </a:r>
          </a:p>
        </p:txBody>
      </p:sp>
      <p:sp>
        <p:nvSpPr>
          <p:cNvPr id="41987" name="Rectangle 3">
            <a:extLst>
              <a:ext uri="{FF2B5EF4-FFF2-40B4-BE49-F238E27FC236}">
                <a16:creationId xmlns:a16="http://schemas.microsoft.com/office/drawing/2014/main" id="{725ACCF2-A570-484C-B832-45230B3AD6B0}"/>
              </a:ext>
            </a:extLst>
          </p:cNvPr>
          <p:cNvSpPr>
            <a:spLocks noGrp="1" noChangeArrowheads="1"/>
          </p:cNvSpPr>
          <p:nvPr>
            <p:ph type="body" idx="1"/>
          </p:nvPr>
        </p:nvSpPr>
        <p:spPr/>
        <p:txBody>
          <a:bodyPr/>
          <a:lstStyle/>
          <a:p>
            <a:pPr>
              <a:buFontTx/>
              <a:buNone/>
            </a:pPr>
            <a:r>
              <a:rPr lang="en-US" altLang="en-US"/>
              <a:t>A: The way the world “really is” for perception. (who’s)</a:t>
            </a:r>
          </a:p>
          <a:p>
            <a:pPr>
              <a:buFontTx/>
              <a:buNone/>
            </a:pPr>
            <a:r>
              <a:rPr lang="en-US" altLang="en-US"/>
              <a:t>A: The way the world “really is” for human perception. (which ones?)</a:t>
            </a:r>
          </a:p>
          <a:p>
            <a:pPr>
              <a:buFontTx/>
              <a:buNone/>
            </a:pPr>
            <a:r>
              <a:rPr lang="en-US" altLang="en-US"/>
              <a:t>A: The way the world “really is” for ordinary, normal human perception. (more spc’s)</a:t>
            </a:r>
          </a:p>
          <a:p>
            <a:pPr>
              <a:buFontTx/>
              <a:buNone/>
            </a:pPr>
            <a:r>
              <a:rPr lang="en-US" altLang="en-US"/>
              <a:t>	</a:t>
            </a:r>
            <a:r>
              <a:rPr lang="en-US" altLang="en-US" sz="2000"/>
              <a:t>(from a particular angle, at a certain distance, with one eye closed, through a peep-hole, the see eye unmoving…)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9F22A7A-38C0-4174-8A97-9F9E9C65FD06}"/>
              </a:ext>
            </a:extLst>
          </p:cNvPr>
          <p:cNvSpPr>
            <a:spLocks noGrp="1" noChangeArrowheads="1"/>
          </p:cNvSpPr>
          <p:nvPr>
            <p:ph type="title"/>
          </p:nvPr>
        </p:nvSpPr>
        <p:spPr/>
        <p:txBody>
          <a:bodyPr/>
          <a:lstStyle/>
          <a:p>
            <a:endParaRPr lang="en-US" altLang="en-US"/>
          </a:p>
        </p:txBody>
      </p:sp>
      <p:sp>
        <p:nvSpPr>
          <p:cNvPr id="43011" name="Rectangle 3">
            <a:extLst>
              <a:ext uri="{FF2B5EF4-FFF2-40B4-BE49-F238E27FC236}">
                <a16:creationId xmlns:a16="http://schemas.microsoft.com/office/drawing/2014/main" id="{C58D92B2-8CE5-49B5-8C3C-9CD0A7BEF954}"/>
              </a:ext>
            </a:extLst>
          </p:cNvPr>
          <p:cNvSpPr>
            <a:spLocks noGrp="1" noChangeArrowheads="1"/>
          </p:cNvSpPr>
          <p:nvPr>
            <p:ph type="body" idx="1"/>
          </p:nvPr>
        </p:nvSpPr>
        <p:spPr/>
        <p:txBody>
          <a:bodyPr/>
          <a:lstStyle/>
          <a:p>
            <a:pPr algn="ctr">
              <a:buFontTx/>
              <a:buNone/>
            </a:pPr>
            <a:endParaRPr lang="en-US" altLang="en-US" sz="6000"/>
          </a:p>
          <a:p>
            <a:pPr algn="ctr">
              <a:buFontTx/>
              <a:buNone/>
            </a:pPr>
            <a:r>
              <a:rPr lang="en-US" altLang="en-US" sz="6000"/>
              <a:t>Yikes!</a:t>
            </a:r>
          </a:p>
          <a:p>
            <a:pPr>
              <a:buFontTx/>
              <a:buNone/>
            </a:pPr>
            <a:endParaRPr lang="en-US" altLang="en-US" sz="60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DC2E546-1932-4FFB-9EDD-506F784122CD}"/>
              </a:ext>
            </a:extLst>
          </p:cNvPr>
          <p:cNvSpPr>
            <a:spLocks noGrp="1" noChangeArrowheads="1"/>
          </p:cNvSpPr>
          <p:nvPr>
            <p:ph type="title"/>
          </p:nvPr>
        </p:nvSpPr>
        <p:spPr/>
        <p:txBody>
          <a:bodyPr/>
          <a:lstStyle/>
          <a:p>
            <a:r>
              <a:rPr lang="en-US" altLang="en-US" sz="4000" b="1"/>
              <a:t>Goodman’s Criticisms of Resemblance Theory</a:t>
            </a:r>
          </a:p>
        </p:txBody>
      </p:sp>
      <p:sp>
        <p:nvSpPr>
          <p:cNvPr id="67587" name="Rectangle 3">
            <a:extLst>
              <a:ext uri="{FF2B5EF4-FFF2-40B4-BE49-F238E27FC236}">
                <a16:creationId xmlns:a16="http://schemas.microsoft.com/office/drawing/2014/main" id="{04D4AB1A-B9D8-424F-9C62-056460B43378}"/>
              </a:ext>
            </a:extLst>
          </p:cNvPr>
          <p:cNvSpPr>
            <a:spLocks noGrp="1" noChangeArrowheads="1"/>
          </p:cNvSpPr>
          <p:nvPr>
            <p:ph type="body" idx="1"/>
          </p:nvPr>
        </p:nvSpPr>
        <p:spPr/>
        <p:txBody>
          <a:bodyPr/>
          <a:lstStyle/>
          <a:p>
            <a:pPr>
              <a:lnSpc>
                <a:spcPct val="80000"/>
              </a:lnSpc>
              <a:buFontTx/>
              <a:buNone/>
            </a:pPr>
            <a:r>
              <a:rPr lang="en-US" altLang="en-US" sz="1800"/>
              <a:t>	As the object looks to “the normal eye, at proper range, from a favorable angle, in good light, without instrumentation, unprejudiced by affections or animosities or interests, and unembellished by thought or interpretation.”</a:t>
            </a:r>
          </a:p>
          <a:p>
            <a:pPr>
              <a:lnSpc>
                <a:spcPct val="80000"/>
              </a:lnSpc>
              <a:buFontTx/>
              <a:buNone/>
            </a:pPr>
            <a:endParaRPr lang="en-US" altLang="en-US" sz="1800"/>
          </a:p>
          <a:p>
            <a:pPr>
              <a:lnSpc>
                <a:spcPct val="80000"/>
              </a:lnSpc>
            </a:pPr>
            <a:r>
              <a:rPr lang="en-US" altLang="en-US" sz="1800"/>
              <a:t>In short, the object is to be copied as seen under septic conditions by the free and </a:t>
            </a:r>
            <a:r>
              <a:rPr lang="en-US" altLang="en-US" sz="1800" b="1"/>
              <a:t>innocent eye</a:t>
            </a:r>
            <a:r>
              <a:rPr lang="en-US" altLang="en-US" sz="1800"/>
              <a:t>.</a:t>
            </a:r>
          </a:p>
          <a:p>
            <a:pPr>
              <a:lnSpc>
                <a:spcPct val="80000"/>
              </a:lnSpc>
            </a:pPr>
            <a:endParaRPr lang="en-US" altLang="en-US" sz="1800"/>
          </a:p>
          <a:p>
            <a:pPr>
              <a:lnSpc>
                <a:spcPct val="80000"/>
              </a:lnSpc>
            </a:pPr>
            <a:r>
              <a:rPr lang="en-US" altLang="en-US" sz="1800"/>
              <a:t>But this requires that there </a:t>
            </a:r>
            <a:r>
              <a:rPr lang="en-US" altLang="en-US" sz="1800" b="1"/>
              <a:t>BE</a:t>
            </a:r>
            <a:r>
              <a:rPr lang="en-US" altLang="en-US" sz="1800"/>
              <a:t> such a thing as an “</a:t>
            </a:r>
            <a:r>
              <a:rPr lang="en-US" altLang="en-US" sz="1800" b="1"/>
              <a:t>innocent eye.”</a:t>
            </a:r>
            <a:endParaRPr lang="en-US" altLang="en-US" sz="1800"/>
          </a:p>
          <a:p>
            <a:pPr>
              <a:lnSpc>
                <a:spcPct val="80000"/>
              </a:lnSpc>
              <a:buFontTx/>
              <a:buNone/>
            </a:pPr>
            <a:endParaRPr lang="en-US" altLang="en-US" sz="1800"/>
          </a:p>
          <a:p>
            <a:pPr>
              <a:lnSpc>
                <a:spcPct val="80000"/>
              </a:lnSpc>
              <a:buFontTx/>
              <a:buNone/>
            </a:pPr>
            <a:r>
              <a:rPr lang="en-US" altLang="en-US" sz="1800"/>
              <a:t>Ernst Gombrich claims that there is “</a:t>
            </a:r>
            <a:r>
              <a:rPr lang="en-US" altLang="en-US" sz="1800" b="1"/>
              <a:t>no innocent eye”</a:t>
            </a:r>
          </a:p>
          <a:p>
            <a:pPr>
              <a:lnSpc>
                <a:spcPct val="80000"/>
              </a:lnSpc>
              <a:buFontTx/>
              <a:buNone/>
            </a:pPr>
            <a:endParaRPr lang="en-US" altLang="en-US" sz="1800">
              <a:sym typeface="WP TypographicSymbols" pitchFamily="2" charset="0"/>
            </a:endParaRPr>
          </a:p>
          <a:p>
            <a:pPr>
              <a:lnSpc>
                <a:spcPct val="80000"/>
              </a:lnSpc>
              <a:buFontTx/>
              <a:buNone/>
            </a:pPr>
            <a:r>
              <a:rPr lang="en-US" altLang="en-US" sz="1800"/>
              <a:t>	“The eye comes always ancient to its work, obsessed by its own past and by old and new insinuations of the ear, nose, tongue, fingers, heart, and brain.”</a:t>
            </a:r>
          </a:p>
          <a:p>
            <a:pPr>
              <a:lnSpc>
                <a:spcPct val="80000"/>
              </a:lnSpc>
              <a:buFontTx/>
              <a:buNone/>
            </a:pPr>
            <a:endParaRPr lang="en-US" altLang="en-US" sz="1800" b="1"/>
          </a:p>
          <a:p>
            <a:pPr>
              <a:lnSpc>
                <a:spcPct val="80000"/>
              </a:lnSpc>
              <a:buFontTx/>
              <a:buNone/>
            </a:pPr>
            <a:r>
              <a:rPr lang="en-US" altLang="en-US" sz="1800" b="1"/>
              <a:t>	“It does not much mirror </a:t>
            </a:r>
            <a:r>
              <a:rPr lang="en-US" altLang="en-US" sz="1800" b="1" i="1"/>
              <a:t>as take and make</a:t>
            </a:r>
            <a:r>
              <a:rPr lang="en-US" altLang="en-US" sz="1800" b="1"/>
              <a:t>.”</a:t>
            </a:r>
            <a:endParaRPr lang="en-US" altLang="en-US" sz="18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B32D7B72-E926-410E-9CFF-A0C586D58A5E}"/>
              </a:ext>
            </a:extLst>
          </p:cNvPr>
          <p:cNvSpPr>
            <a:spLocks noGrp="1" noChangeArrowheads="1"/>
          </p:cNvSpPr>
          <p:nvPr>
            <p:ph type="title"/>
          </p:nvPr>
        </p:nvSpPr>
        <p:spPr/>
        <p:txBody>
          <a:bodyPr/>
          <a:lstStyle/>
          <a:p>
            <a:r>
              <a:rPr lang="en-US" altLang="en-US" sz="4000" b="1"/>
              <a:t>Goodman Looks at Representation</a:t>
            </a:r>
          </a:p>
        </p:txBody>
      </p:sp>
      <p:sp>
        <p:nvSpPr>
          <p:cNvPr id="55299" name="Rectangle 3">
            <a:extLst>
              <a:ext uri="{FF2B5EF4-FFF2-40B4-BE49-F238E27FC236}">
                <a16:creationId xmlns:a16="http://schemas.microsoft.com/office/drawing/2014/main" id="{674E2F8C-FC88-4058-8CFA-C3DC0FEF981D}"/>
              </a:ext>
            </a:extLst>
          </p:cNvPr>
          <p:cNvSpPr>
            <a:spLocks noGrp="1" noChangeArrowheads="1"/>
          </p:cNvSpPr>
          <p:nvPr>
            <p:ph type="body" idx="1"/>
          </p:nvPr>
        </p:nvSpPr>
        <p:spPr/>
        <p:txBody>
          <a:bodyPr/>
          <a:lstStyle/>
          <a:p>
            <a:pPr>
              <a:buFontTx/>
              <a:buNone/>
            </a:pPr>
            <a:r>
              <a:rPr lang="en-US" altLang="en-US"/>
              <a:t>Maybe we’re on the wrong track.</a:t>
            </a:r>
          </a:p>
          <a:p>
            <a:pPr>
              <a:buFontTx/>
              <a:buNone/>
            </a:pPr>
            <a:endParaRPr lang="en-US" altLang="en-US"/>
          </a:p>
          <a:p>
            <a:r>
              <a:rPr lang="en-US" altLang="en-US"/>
              <a:t>Notice resemblance is neither necessary nor sufficient for </a:t>
            </a:r>
            <a:r>
              <a:rPr lang="en-US" altLang="en-US" b="1" i="1"/>
              <a:t>representation</a:t>
            </a:r>
            <a:r>
              <a:rPr lang="en-US" altLang="en-US" i="1"/>
              <a:t>.</a:t>
            </a:r>
          </a:p>
          <a:p>
            <a:r>
              <a:rPr lang="en-US" altLang="en-US"/>
              <a:t>Further, resemblance is a symmetric relation and representation is not.</a:t>
            </a:r>
          </a:p>
          <a:p>
            <a:endParaRPr lang="en-US" altLang="en-US"/>
          </a:p>
          <a:p>
            <a:pPr>
              <a:buFontTx/>
              <a:buNone/>
            </a:pPr>
            <a:r>
              <a:rPr lang="en-US" altLang="en-US"/>
              <a:t>What is it for “X” to represent “Y?”</a:t>
            </a:r>
          </a:p>
          <a:p>
            <a:pPr>
              <a:buFontTx/>
              <a:buNone/>
            </a:pPr>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0973F3CD-EB13-466E-8840-28DED34BB9DA}"/>
              </a:ext>
            </a:extLst>
          </p:cNvPr>
          <p:cNvSpPr>
            <a:spLocks noGrp="1" noChangeArrowheads="1"/>
          </p:cNvSpPr>
          <p:nvPr>
            <p:ph type="title"/>
          </p:nvPr>
        </p:nvSpPr>
        <p:spPr/>
        <p:txBody>
          <a:bodyPr/>
          <a:lstStyle/>
          <a:p>
            <a:r>
              <a:rPr lang="en-US" altLang="en-US" sz="4000" b="1"/>
              <a:t>Goodman Looks at Representation</a:t>
            </a:r>
          </a:p>
        </p:txBody>
      </p:sp>
      <p:sp>
        <p:nvSpPr>
          <p:cNvPr id="74755" name="Rectangle 3">
            <a:extLst>
              <a:ext uri="{FF2B5EF4-FFF2-40B4-BE49-F238E27FC236}">
                <a16:creationId xmlns:a16="http://schemas.microsoft.com/office/drawing/2014/main" id="{C2A4254A-CBAC-4C33-A428-017A6366A21A}"/>
              </a:ext>
            </a:extLst>
          </p:cNvPr>
          <p:cNvSpPr>
            <a:spLocks noGrp="1" noChangeArrowheads="1"/>
          </p:cNvSpPr>
          <p:nvPr>
            <p:ph type="body" idx="1"/>
          </p:nvPr>
        </p:nvSpPr>
        <p:spPr/>
        <p:txBody>
          <a:bodyPr/>
          <a:lstStyle/>
          <a:p>
            <a:pPr algn="ctr">
              <a:buFontTx/>
              <a:buNone/>
            </a:pPr>
            <a:r>
              <a:rPr lang="en-US" altLang="en-US"/>
              <a:t>What is it for “X” to represent “Y?”</a:t>
            </a:r>
            <a:endParaRPr lang="en-US" altLang="en-US" sz="2400"/>
          </a:p>
          <a:p>
            <a:endParaRPr lang="en-US" altLang="en-US" sz="2400"/>
          </a:p>
          <a:p>
            <a:r>
              <a:rPr lang="en-US" altLang="en-US" sz="2400"/>
              <a:t>According to Goodman, there is no “Natural” representation.</a:t>
            </a:r>
          </a:p>
          <a:p>
            <a:endParaRPr lang="en-US" altLang="en-US" sz="2400"/>
          </a:p>
          <a:p>
            <a:r>
              <a:rPr lang="en-US" altLang="en-US" sz="2400" b="1"/>
              <a:t>All representation depends on a pre-existing symbol system.</a:t>
            </a:r>
          </a:p>
          <a:p>
            <a:endParaRPr lang="en-US" altLang="en-US" sz="2400"/>
          </a:p>
          <a:p>
            <a:r>
              <a:rPr lang="en-US" altLang="en-US" sz="2400"/>
              <a:t>If pictures represent, they must be understood as symbols within a symbol system.</a:t>
            </a:r>
          </a:p>
          <a:p>
            <a:pPr>
              <a:buFontTx/>
              <a:buNone/>
            </a:pPr>
            <a:endParaRPr lang="en-US" altLang="en-US" sz="2400"/>
          </a:p>
          <a:p>
            <a:pPr>
              <a:buFontTx/>
              <a:buNone/>
            </a:pPr>
            <a:endParaRPr lang="en-US" altLang="en-US" sz="24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5D4515EB-BA7A-445C-9ACD-84EF756A7F43}"/>
              </a:ext>
            </a:extLst>
          </p:cNvPr>
          <p:cNvSpPr>
            <a:spLocks noGrp="1" noChangeArrowheads="1"/>
          </p:cNvSpPr>
          <p:nvPr>
            <p:ph type="title"/>
          </p:nvPr>
        </p:nvSpPr>
        <p:spPr/>
        <p:txBody>
          <a:bodyPr/>
          <a:lstStyle/>
          <a:p>
            <a:r>
              <a:rPr lang="en-US" altLang="en-US" sz="4000" b="1"/>
              <a:t>Goodman Looks at Representation</a:t>
            </a:r>
          </a:p>
        </p:txBody>
      </p:sp>
      <p:sp>
        <p:nvSpPr>
          <p:cNvPr id="52227" name="Rectangle 3">
            <a:extLst>
              <a:ext uri="{FF2B5EF4-FFF2-40B4-BE49-F238E27FC236}">
                <a16:creationId xmlns:a16="http://schemas.microsoft.com/office/drawing/2014/main" id="{97BB77BF-F48A-4FEC-96B2-F9CDF701EC9E}"/>
              </a:ext>
            </a:extLst>
          </p:cNvPr>
          <p:cNvSpPr>
            <a:spLocks noGrp="1" noChangeArrowheads="1"/>
          </p:cNvSpPr>
          <p:nvPr>
            <p:ph type="body" idx="1"/>
          </p:nvPr>
        </p:nvSpPr>
        <p:spPr/>
        <p:txBody>
          <a:bodyPr/>
          <a:lstStyle/>
          <a:p>
            <a:pPr>
              <a:buFontTx/>
              <a:buNone/>
            </a:pPr>
            <a:r>
              <a:rPr lang="en-US" altLang="en-US"/>
              <a:t>	But this implies that we must learn to “read” even “realistic” pictures. (And photos.)</a:t>
            </a:r>
          </a:p>
          <a:p>
            <a:pPr lvl="1"/>
            <a:r>
              <a:rPr lang="en-US" altLang="en-US"/>
              <a:t>This process may be automatic and unconscious, but it is no less cognitive than hearing and understanding a sentence in one’s native language.</a:t>
            </a:r>
          </a:p>
          <a:p>
            <a:pPr lvl="1"/>
            <a:r>
              <a:rPr lang="en-US" altLang="en-US"/>
              <a:t>We learn to “see” x as standing for, or even resembling, y.</a:t>
            </a:r>
          </a:p>
          <a:p>
            <a:pPr>
              <a:buFontTx/>
              <a:buNone/>
            </a:pPr>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CAFFF06-FD62-4AD4-A60E-9D3257D17DE9}"/>
              </a:ext>
            </a:extLst>
          </p:cNvPr>
          <p:cNvSpPr>
            <a:spLocks noGrp="1" noChangeArrowheads="1"/>
          </p:cNvSpPr>
          <p:nvPr>
            <p:ph type="title"/>
          </p:nvPr>
        </p:nvSpPr>
        <p:spPr/>
        <p:txBody>
          <a:bodyPr/>
          <a:lstStyle/>
          <a:p>
            <a:r>
              <a:rPr lang="en-US" altLang="en-US" sz="4000" b="1"/>
              <a:t>Goodman Looks at Representation</a:t>
            </a:r>
          </a:p>
        </p:txBody>
      </p:sp>
      <p:sp>
        <p:nvSpPr>
          <p:cNvPr id="54275" name="Rectangle 3">
            <a:extLst>
              <a:ext uri="{FF2B5EF4-FFF2-40B4-BE49-F238E27FC236}">
                <a16:creationId xmlns:a16="http://schemas.microsoft.com/office/drawing/2014/main" id="{AEB1EF8B-1AE0-46FB-91CA-9BC1C9254345}"/>
              </a:ext>
            </a:extLst>
          </p:cNvPr>
          <p:cNvSpPr>
            <a:spLocks noGrp="1" noChangeArrowheads="1"/>
          </p:cNvSpPr>
          <p:nvPr>
            <p:ph type="body" idx="1"/>
          </p:nvPr>
        </p:nvSpPr>
        <p:spPr/>
        <p:txBody>
          <a:bodyPr/>
          <a:lstStyle/>
          <a:p>
            <a:pPr>
              <a:lnSpc>
                <a:spcPct val="80000"/>
              </a:lnSpc>
              <a:buFontTx/>
              <a:buNone/>
            </a:pPr>
            <a:r>
              <a:rPr lang="en-US" altLang="en-US" sz="2400" b="1"/>
              <a:t>A representation or description, by virtue of how it classifies and is classified, </a:t>
            </a:r>
            <a:r>
              <a:rPr lang="en-US" altLang="en-US" sz="2400" b="1" i="1" u="sng"/>
              <a:t>may make or mark connections</a:t>
            </a:r>
            <a:r>
              <a:rPr lang="en-US" altLang="en-US" sz="2400" b="1"/>
              <a:t>, analyze objects, and organize the world (as we experience it). </a:t>
            </a:r>
          </a:p>
          <a:p>
            <a:pPr>
              <a:lnSpc>
                <a:spcPct val="80000"/>
              </a:lnSpc>
              <a:buFontTx/>
              <a:buNone/>
            </a:pPr>
            <a:endParaRPr lang="en-US" altLang="en-US" sz="2400"/>
          </a:p>
          <a:p>
            <a:pPr>
              <a:lnSpc>
                <a:spcPct val="80000"/>
              </a:lnSpc>
            </a:pPr>
            <a:r>
              <a:rPr lang="en-US" altLang="en-US" sz="2400"/>
              <a:t>Grasps </a:t>
            </a:r>
            <a:r>
              <a:rPr lang="en-US" altLang="en-US" sz="2400" b="1" i="1"/>
              <a:t>fresh and significant relationships</a:t>
            </a:r>
            <a:r>
              <a:rPr lang="en-US" altLang="en-US" sz="2400"/>
              <a:t>.</a:t>
            </a:r>
          </a:p>
          <a:p>
            <a:pPr>
              <a:lnSpc>
                <a:spcPct val="80000"/>
              </a:lnSpc>
            </a:pPr>
            <a:endParaRPr lang="en-US" altLang="en-US" sz="2400"/>
          </a:p>
          <a:p>
            <a:pPr lvl="1">
              <a:lnSpc>
                <a:spcPct val="80000"/>
              </a:lnSpc>
            </a:pPr>
            <a:r>
              <a:rPr lang="en-US" altLang="en-US" sz="2000"/>
              <a:t>Standard sorting is often serviceable, even if humdrum.</a:t>
            </a:r>
          </a:p>
          <a:p>
            <a:pPr lvl="1">
              <a:lnSpc>
                <a:spcPct val="80000"/>
              </a:lnSpc>
            </a:pPr>
            <a:endParaRPr lang="en-US" altLang="en-US" sz="2000"/>
          </a:p>
          <a:p>
            <a:pPr lvl="1">
              <a:lnSpc>
                <a:spcPct val="80000"/>
              </a:lnSpc>
            </a:pPr>
            <a:r>
              <a:rPr lang="en-US" altLang="en-US" sz="2000"/>
              <a:t>Novel uses of old categories bring out neglected likenesses and differences, force unaccustomed associations, and in some measure remake our world.</a:t>
            </a:r>
            <a:endParaRPr lang="en-US" altLang="en-US" sz="2000" b="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A1686335-0168-4287-81EE-0D24BC14F83E}"/>
              </a:ext>
            </a:extLst>
          </p:cNvPr>
          <p:cNvSpPr>
            <a:spLocks noGrp="1" noChangeArrowheads="1"/>
          </p:cNvSpPr>
          <p:nvPr>
            <p:ph type="title"/>
          </p:nvPr>
        </p:nvSpPr>
        <p:spPr/>
        <p:txBody>
          <a:bodyPr/>
          <a:lstStyle/>
          <a:p>
            <a:r>
              <a:rPr lang="en-US" altLang="en-US" sz="4000" b="1"/>
              <a:t>Goodman Looks at Representation</a:t>
            </a:r>
          </a:p>
        </p:txBody>
      </p:sp>
      <p:sp>
        <p:nvSpPr>
          <p:cNvPr id="53251" name="Rectangle 3">
            <a:extLst>
              <a:ext uri="{FF2B5EF4-FFF2-40B4-BE49-F238E27FC236}">
                <a16:creationId xmlns:a16="http://schemas.microsoft.com/office/drawing/2014/main" id="{FE32E694-1382-44DC-B64F-2145DF4BED16}"/>
              </a:ext>
            </a:extLst>
          </p:cNvPr>
          <p:cNvSpPr>
            <a:spLocks noGrp="1" noChangeArrowheads="1"/>
          </p:cNvSpPr>
          <p:nvPr>
            <p:ph type="body" idx="1"/>
          </p:nvPr>
        </p:nvSpPr>
        <p:spPr/>
        <p:txBody>
          <a:bodyPr/>
          <a:lstStyle/>
          <a:p>
            <a:pPr algn="ctr">
              <a:lnSpc>
                <a:spcPct val="90000"/>
              </a:lnSpc>
              <a:buFontTx/>
              <a:buNone/>
            </a:pPr>
            <a:r>
              <a:rPr lang="en-US" altLang="en-US" sz="2400"/>
              <a:t>EX: His graduate assistant is panting puppy.</a:t>
            </a:r>
            <a:endParaRPr lang="en-US" altLang="en-US" sz="2400" b="1"/>
          </a:p>
          <a:p>
            <a:pPr>
              <a:lnSpc>
                <a:spcPct val="90000"/>
              </a:lnSpc>
              <a:buFontTx/>
              <a:buNone/>
            </a:pPr>
            <a:endParaRPr lang="en-US" altLang="en-US" sz="2400" b="1"/>
          </a:p>
          <a:p>
            <a:pPr>
              <a:lnSpc>
                <a:spcPct val="90000"/>
              </a:lnSpc>
              <a:buFontTx/>
              <a:buNone/>
            </a:pPr>
            <a:r>
              <a:rPr lang="en-US" altLang="en-US" sz="2400"/>
              <a:t>	This requires you to “see” both as members of the same set and thus clarifies a heretofore overlooked property.</a:t>
            </a:r>
          </a:p>
          <a:p>
            <a:pPr>
              <a:lnSpc>
                <a:spcPct val="90000"/>
              </a:lnSpc>
              <a:buFontTx/>
              <a:buNone/>
            </a:pPr>
            <a:endParaRPr lang="en-US" altLang="en-US" sz="2400"/>
          </a:p>
          <a:p>
            <a:pPr>
              <a:lnSpc>
                <a:spcPct val="90000"/>
              </a:lnSpc>
              <a:buFontTx/>
              <a:buNone/>
            </a:pPr>
            <a:r>
              <a:rPr lang="en-US" altLang="en-US" sz="2400"/>
              <a:t>	 (Perhaps both belong to the class of “things which seek approval give enthusiastic, uncritical support.”)</a:t>
            </a:r>
          </a:p>
          <a:p>
            <a:pPr>
              <a:lnSpc>
                <a:spcPct val="90000"/>
              </a:lnSpc>
              <a:buFontTx/>
              <a:buNone/>
            </a:pPr>
            <a:endParaRPr lang="en-US" altLang="en-US" sz="2400"/>
          </a:p>
          <a:p>
            <a:pPr>
              <a:lnSpc>
                <a:spcPct val="90000"/>
              </a:lnSpc>
              <a:buFontTx/>
              <a:buNone/>
            </a:pPr>
            <a:r>
              <a:rPr lang="en-US" altLang="en-US" sz="2400" b="1"/>
              <a:t>	NOTE:</a:t>
            </a:r>
            <a:r>
              <a:rPr lang="en-US" altLang="en-US" sz="2400"/>
              <a:t> If representing is a matter of </a:t>
            </a:r>
            <a:r>
              <a:rPr lang="en-US" altLang="en-US" sz="2400" b="1" i="1"/>
              <a:t>classifying objects</a:t>
            </a:r>
            <a:r>
              <a:rPr lang="en-US" altLang="en-US" sz="2400"/>
              <a:t> rather than of imitating them, of </a:t>
            </a:r>
            <a:r>
              <a:rPr lang="en-US" altLang="en-US" sz="2400" b="1" i="1"/>
              <a:t>characterizing</a:t>
            </a:r>
            <a:r>
              <a:rPr lang="en-US" altLang="en-US" sz="2400"/>
              <a:t> rather than of copying, it is </a:t>
            </a:r>
            <a:r>
              <a:rPr lang="en-US" altLang="en-US" sz="2400" b="1" i="1"/>
              <a:t>not a matter of passive recording</a:t>
            </a:r>
            <a:r>
              <a:rPr lang="en-US" altLang="en-US" sz="240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CD1004D6-68F9-4F82-B3B1-35EF9D8C22A5}"/>
              </a:ext>
            </a:extLst>
          </p:cNvPr>
          <p:cNvSpPr>
            <a:spLocks noGrp="1" noChangeArrowheads="1"/>
          </p:cNvSpPr>
          <p:nvPr>
            <p:ph type="title"/>
          </p:nvPr>
        </p:nvSpPr>
        <p:spPr/>
        <p:txBody>
          <a:bodyPr/>
          <a:lstStyle/>
          <a:p>
            <a:r>
              <a:rPr lang="en-US" altLang="en-US" sz="4000" b="1"/>
              <a:t>Goodman Looks at Representation</a:t>
            </a:r>
          </a:p>
        </p:txBody>
      </p:sp>
      <p:sp>
        <p:nvSpPr>
          <p:cNvPr id="56323" name="Rectangle 3">
            <a:extLst>
              <a:ext uri="{FF2B5EF4-FFF2-40B4-BE49-F238E27FC236}">
                <a16:creationId xmlns:a16="http://schemas.microsoft.com/office/drawing/2014/main" id="{75FE0FB7-B698-452E-99EE-2549B572A67E}"/>
              </a:ext>
            </a:extLst>
          </p:cNvPr>
          <p:cNvSpPr>
            <a:spLocks noGrp="1" noChangeArrowheads="1"/>
          </p:cNvSpPr>
          <p:nvPr>
            <p:ph type="body" idx="1"/>
          </p:nvPr>
        </p:nvSpPr>
        <p:spPr/>
        <p:txBody>
          <a:bodyPr/>
          <a:lstStyle/>
          <a:p>
            <a:pPr>
              <a:lnSpc>
                <a:spcPct val="80000"/>
              </a:lnSpc>
            </a:pPr>
            <a:r>
              <a:rPr lang="en-US" altLang="en-US" sz="2400"/>
              <a:t>And if this aim of the picture is achieved, it effects a </a:t>
            </a:r>
            <a:r>
              <a:rPr lang="en-US" altLang="en-US" sz="2400" b="1" i="1"/>
              <a:t>realignment in our thinking</a:t>
            </a:r>
            <a:r>
              <a:rPr lang="en-US" altLang="en-US" sz="2400"/>
              <a:t>. </a:t>
            </a:r>
          </a:p>
          <a:p>
            <a:pPr lvl="1">
              <a:lnSpc>
                <a:spcPct val="80000"/>
              </a:lnSpc>
            </a:pPr>
            <a:r>
              <a:rPr lang="en-US" altLang="en-US" sz="2400"/>
              <a:t>(So long as there’s poetry –art- </a:t>
            </a:r>
            <a:r>
              <a:rPr lang="en-US" altLang="en-US" sz="2400" i="1"/>
              <a:t>1984</a:t>
            </a:r>
            <a:r>
              <a:rPr lang="en-US" altLang="en-US" sz="2400"/>
              <a:t> can’t happen.)</a:t>
            </a:r>
          </a:p>
          <a:p>
            <a:pPr>
              <a:lnSpc>
                <a:spcPct val="80000"/>
              </a:lnSpc>
            </a:pPr>
            <a:endParaRPr lang="en-US" altLang="en-US" sz="2400"/>
          </a:p>
          <a:p>
            <a:pPr>
              <a:lnSpc>
                <a:spcPct val="80000"/>
              </a:lnSpc>
            </a:pPr>
            <a:r>
              <a:rPr lang="en-US" altLang="en-US" sz="2400"/>
              <a:t>When such a realignment is interesting and useful, the picture, like a crucial experiment, can be said to make a genuine contribution to knowledge.  (We can think new thoughts.)</a:t>
            </a:r>
          </a:p>
          <a:p>
            <a:pPr>
              <a:lnSpc>
                <a:spcPct val="80000"/>
              </a:lnSpc>
            </a:pPr>
            <a:endParaRPr lang="en-US" altLang="en-US" sz="2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C172F3A8-5F48-4AC7-987E-DEC5F6E958CC}"/>
              </a:ext>
            </a:extLst>
          </p:cNvPr>
          <p:cNvSpPr>
            <a:spLocks noGrp="1" noChangeArrowheads="1"/>
          </p:cNvSpPr>
          <p:nvPr>
            <p:ph type="title"/>
          </p:nvPr>
        </p:nvSpPr>
        <p:spPr/>
        <p:txBody>
          <a:bodyPr/>
          <a:lstStyle/>
          <a:p>
            <a:r>
              <a:rPr lang="en-US" altLang="en-US" sz="4000" b="1"/>
              <a:t>Goodman Looks at Representation</a:t>
            </a:r>
          </a:p>
        </p:txBody>
      </p:sp>
      <p:sp>
        <p:nvSpPr>
          <p:cNvPr id="69635" name="Rectangle 3">
            <a:extLst>
              <a:ext uri="{FF2B5EF4-FFF2-40B4-BE49-F238E27FC236}">
                <a16:creationId xmlns:a16="http://schemas.microsoft.com/office/drawing/2014/main" id="{8F98D501-B763-4CF6-8F88-A20E6FC46703}"/>
              </a:ext>
            </a:extLst>
          </p:cNvPr>
          <p:cNvSpPr>
            <a:spLocks noGrp="1" noChangeArrowheads="1"/>
          </p:cNvSpPr>
          <p:nvPr>
            <p:ph type="body" idx="1"/>
          </p:nvPr>
        </p:nvSpPr>
        <p:spPr/>
        <p:txBody>
          <a:bodyPr/>
          <a:lstStyle/>
          <a:p>
            <a:pPr>
              <a:buFontTx/>
              <a:buNone/>
            </a:pPr>
            <a:r>
              <a:rPr lang="en-US" altLang="en-US" sz="2400"/>
              <a:t>Consider this: </a:t>
            </a:r>
          </a:p>
          <a:p>
            <a:pPr>
              <a:buFontTx/>
              <a:buNone/>
            </a:pPr>
            <a:endParaRPr lang="en-US" altLang="en-US" sz="2400"/>
          </a:p>
          <a:p>
            <a:r>
              <a:rPr lang="en-US" altLang="en-US" sz="2400"/>
              <a:t>To the complaint that his portrait of Gertrude Stein did not look like her, Picasso is said to have answered:</a:t>
            </a:r>
          </a:p>
          <a:p>
            <a:pPr algn="ctr">
              <a:buFontTx/>
              <a:buNone/>
            </a:pPr>
            <a:r>
              <a:rPr lang="en-US" altLang="en-US" sz="2400"/>
              <a:t>"No matter; it will.“</a:t>
            </a:r>
          </a:p>
          <a:p>
            <a:endParaRPr lang="en-US" altLang="en-US" sz="2400"/>
          </a:p>
          <a:p>
            <a:r>
              <a:rPr lang="en-US" altLang="en-US" sz="2400"/>
              <a:t>On Goodman’s view, this is because we will come to see Gertrude Stein in terms of her portrait.</a:t>
            </a:r>
          </a:p>
          <a:p>
            <a:endParaRPr lang="en-US" altLang="en-US" sz="2400"/>
          </a:p>
          <a:p>
            <a:r>
              <a:rPr lang="en-US" altLang="en-US" sz="2400" b="1"/>
              <a:t>“Nature” is a product of art and discourse</a:t>
            </a:r>
            <a:endParaRPr lang="en-US" altLang="en-US" sz="2400"/>
          </a:p>
          <a:p>
            <a:endParaRPr lang="en-US" altLang="en-US" sz="2400" b="1"/>
          </a:p>
          <a:p>
            <a:pPr>
              <a:buFontTx/>
              <a:buNone/>
            </a:pPr>
            <a:endParaRPr lang="en-US" altLang="en-US" sz="24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D6B2CB18-4066-48E5-B4BF-F4462AB3B564}"/>
              </a:ext>
            </a:extLst>
          </p:cNvPr>
          <p:cNvSpPr>
            <a:spLocks noGrp="1" noChangeArrowheads="1"/>
          </p:cNvSpPr>
          <p:nvPr>
            <p:ph type="title"/>
          </p:nvPr>
        </p:nvSpPr>
        <p:spPr/>
        <p:txBody>
          <a:bodyPr/>
          <a:lstStyle/>
          <a:p>
            <a:r>
              <a:rPr lang="en-US" altLang="en-US" sz="4000" b="1"/>
              <a:t>Goodman Looks at Representation</a:t>
            </a:r>
          </a:p>
        </p:txBody>
      </p:sp>
      <p:sp>
        <p:nvSpPr>
          <p:cNvPr id="57347" name="Rectangle 3">
            <a:extLst>
              <a:ext uri="{FF2B5EF4-FFF2-40B4-BE49-F238E27FC236}">
                <a16:creationId xmlns:a16="http://schemas.microsoft.com/office/drawing/2014/main" id="{0D88D65F-64F2-485C-9ABB-C661CC84044E}"/>
              </a:ext>
            </a:extLst>
          </p:cNvPr>
          <p:cNvSpPr>
            <a:spLocks noGrp="1" noChangeArrowheads="1"/>
          </p:cNvSpPr>
          <p:nvPr>
            <p:ph type="body" idx="1"/>
          </p:nvPr>
        </p:nvSpPr>
        <p:spPr/>
        <p:txBody>
          <a:bodyPr/>
          <a:lstStyle/>
          <a:p>
            <a:pPr>
              <a:lnSpc>
                <a:spcPct val="80000"/>
              </a:lnSpc>
            </a:pPr>
            <a:endParaRPr lang="en-US" altLang="en-US" sz="2400"/>
          </a:p>
          <a:p>
            <a:pPr>
              <a:lnSpc>
                <a:spcPct val="80000"/>
              </a:lnSpc>
            </a:pPr>
            <a:r>
              <a:rPr lang="en-US" altLang="en-US" sz="2400"/>
              <a:t>But what about </a:t>
            </a:r>
            <a:r>
              <a:rPr lang="en-US" altLang="en-US" sz="2400" b="1" i="1"/>
              <a:t>Realism in Representation?</a:t>
            </a:r>
          </a:p>
          <a:p>
            <a:pPr>
              <a:lnSpc>
                <a:spcPct val="80000"/>
              </a:lnSpc>
            </a:pPr>
            <a:endParaRPr lang="en-US" altLang="en-US" sz="2400" b="1" i="1"/>
          </a:p>
          <a:p>
            <a:pPr>
              <a:lnSpc>
                <a:spcPct val="80000"/>
              </a:lnSpc>
            </a:pPr>
            <a:endParaRPr lang="en-US" altLang="en-US" sz="2400" b="1" i="1"/>
          </a:p>
          <a:p>
            <a:pPr>
              <a:lnSpc>
                <a:spcPct val="80000"/>
              </a:lnSpc>
            </a:pPr>
            <a:r>
              <a:rPr lang="en-US" altLang="en-US" sz="2400"/>
              <a:t>Even if not necessary, don’t (some) Realistic Representations achieve representation via non-cognitive means (i.e. visual resemblance)?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8B93191-590D-40D0-AF37-65BAAA94C23C}"/>
              </a:ext>
            </a:extLst>
          </p:cNvPr>
          <p:cNvSpPr>
            <a:spLocks noGrp="1" noChangeArrowheads="1"/>
          </p:cNvSpPr>
          <p:nvPr>
            <p:ph type="title"/>
          </p:nvPr>
        </p:nvSpPr>
        <p:spPr/>
        <p:txBody>
          <a:bodyPr/>
          <a:lstStyle/>
          <a:p>
            <a:r>
              <a:rPr lang="en-US" altLang="en-US" sz="4000" b="1"/>
              <a:t>Goodman Looks at Representation</a:t>
            </a:r>
          </a:p>
        </p:txBody>
      </p:sp>
      <p:sp>
        <p:nvSpPr>
          <p:cNvPr id="75779" name="Rectangle 3">
            <a:extLst>
              <a:ext uri="{FF2B5EF4-FFF2-40B4-BE49-F238E27FC236}">
                <a16:creationId xmlns:a16="http://schemas.microsoft.com/office/drawing/2014/main" id="{2C34770B-3F18-4AA2-B689-3ABB9524A766}"/>
              </a:ext>
            </a:extLst>
          </p:cNvPr>
          <p:cNvSpPr>
            <a:spLocks noGrp="1" noChangeArrowheads="1"/>
          </p:cNvSpPr>
          <p:nvPr>
            <p:ph type="body" idx="1"/>
          </p:nvPr>
        </p:nvSpPr>
        <p:spPr/>
        <p:txBody>
          <a:bodyPr/>
          <a:lstStyle/>
          <a:p>
            <a:pPr>
              <a:lnSpc>
                <a:spcPct val="80000"/>
              </a:lnSpc>
            </a:pPr>
            <a:r>
              <a:rPr lang="en-US" altLang="en-US" sz="2400"/>
              <a:t>What constitutes </a:t>
            </a:r>
            <a:r>
              <a:rPr lang="en-US" altLang="en-US" sz="2400" b="1" i="1"/>
              <a:t>realism</a:t>
            </a:r>
            <a:r>
              <a:rPr lang="en-US" altLang="en-US" sz="2400"/>
              <a:t> of representation?</a:t>
            </a:r>
            <a:endParaRPr lang="en-US" altLang="en-US" sz="2400" b="1"/>
          </a:p>
          <a:p>
            <a:pPr>
              <a:lnSpc>
                <a:spcPct val="80000"/>
              </a:lnSpc>
              <a:buFontTx/>
              <a:buNone/>
            </a:pPr>
            <a:endParaRPr lang="en-US" altLang="en-US" sz="2400" b="1"/>
          </a:p>
          <a:p>
            <a:pPr>
              <a:lnSpc>
                <a:spcPct val="80000"/>
              </a:lnSpc>
              <a:buFontTx/>
              <a:buNone/>
            </a:pPr>
            <a:r>
              <a:rPr lang="en-US" altLang="en-US" sz="2400" b="1"/>
              <a:t>Possible Answer #1: </a:t>
            </a:r>
          </a:p>
          <a:p>
            <a:pPr>
              <a:lnSpc>
                <a:spcPct val="80000"/>
              </a:lnSpc>
              <a:buFontTx/>
              <a:buNone/>
            </a:pPr>
            <a:endParaRPr lang="en-US" altLang="en-US" sz="2400"/>
          </a:p>
          <a:p>
            <a:pPr>
              <a:lnSpc>
                <a:spcPct val="80000"/>
              </a:lnSpc>
            </a:pPr>
            <a:r>
              <a:rPr lang="en-US" altLang="en-US" sz="2400"/>
              <a:t>A picture is realistic just to the extent that it is a successful </a:t>
            </a:r>
            <a:r>
              <a:rPr lang="en-US" altLang="en-US" sz="2400" b="1" i="1"/>
              <a:t>illusion</a:t>
            </a:r>
            <a:r>
              <a:rPr lang="en-US" altLang="en-US" sz="2400"/>
              <a:t>, leading the viewer to suppose that it is, or that it has the characteristics of, what it represents.</a:t>
            </a:r>
          </a:p>
          <a:p>
            <a:pPr>
              <a:lnSpc>
                <a:spcPct val="80000"/>
              </a:lnSpc>
            </a:pPr>
            <a:endParaRPr lang="en-US" altLang="en-US" sz="2400"/>
          </a:p>
          <a:p>
            <a:pPr>
              <a:lnSpc>
                <a:spcPct val="80000"/>
              </a:lnSpc>
            </a:pPr>
            <a:r>
              <a:rPr lang="en-US" altLang="en-US" sz="2400"/>
              <a:t>Advantages over the “resemblance theory” because</a:t>
            </a:r>
          </a:p>
          <a:p>
            <a:pPr lvl="1">
              <a:lnSpc>
                <a:spcPct val="80000"/>
              </a:lnSpc>
            </a:pPr>
            <a:r>
              <a:rPr lang="en-US" altLang="en-US" sz="2000"/>
              <a:t>it emphasizes the </a:t>
            </a:r>
            <a:r>
              <a:rPr lang="en-US" altLang="en-US" sz="2000" b="1" i="1"/>
              <a:t>responses and expectations of the viewer </a:t>
            </a:r>
            <a:r>
              <a:rPr lang="en-US" altLang="en-US" sz="2000" i="1"/>
              <a:t>(rather than content to be copied)</a:t>
            </a:r>
            <a:r>
              <a:rPr lang="en-US" altLang="en-US" sz="2000"/>
              <a:t>.</a:t>
            </a:r>
          </a:p>
          <a:p>
            <a:pPr lvl="1">
              <a:lnSpc>
                <a:spcPct val="80000"/>
              </a:lnSpc>
            </a:pPr>
            <a:r>
              <a:rPr lang="en-US" altLang="en-US" sz="2000"/>
              <a:t>It can account for fictive representations (no question of resemblance to what?)</a:t>
            </a:r>
            <a:endParaRPr lang="en-US" altLang="en-US" sz="2000" b="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A4FF248B-4F2C-4B71-A409-31DBABF9144C}"/>
              </a:ext>
            </a:extLst>
          </p:cNvPr>
          <p:cNvSpPr>
            <a:spLocks noGrp="1" noChangeArrowheads="1"/>
          </p:cNvSpPr>
          <p:nvPr>
            <p:ph type="title"/>
          </p:nvPr>
        </p:nvSpPr>
        <p:spPr/>
        <p:txBody>
          <a:bodyPr/>
          <a:lstStyle/>
          <a:p>
            <a:r>
              <a:rPr lang="en-US" altLang="en-US" sz="4000" b="1"/>
              <a:t>Goodman Looks at Representation</a:t>
            </a:r>
          </a:p>
        </p:txBody>
      </p:sp>
      <p:sp>
        <p:nvSpPr>
          <p:cNvPr id="58371" name="Rectangle 3">
            <a:extLst>
              <a:ext uri="{FF2B5EF4-FFF2-40B4-BE49-F238E27FC236}">
                <a16:creationId xmlns:a16="http://schemas.microsoft.com/office/drawing/2014/main" id="{A18D0E2B-26E7-406D-AB68-F504A7800749}"/>
              </a:ext>
            </a:extLst>
          </p:cNvPr>
          <p:cNvSpPr>
            <a:spLocks noGrp="1" noChangeArrowheads="1"/>
          </p:cNvSpPr>
          <p:nvPr>
            <p:ph type="body" idx="1"/>
          </p:nvPr>
        </p:nvSpPr>
        <p:spPr/>
        <p:txBody>
          <a:bodyPr/>
          <a:lstStyle/>
          <a:p>
            <a:pPr>
              <a:lnSpc>
                <a:spcPct val="80000"/>
              </a:lnSpc>
              <a:buFontTx/>
              <a:buNone/>
            </a:pPr>
            <a:r>
              <a:rPr lang="en-US" altLang="en-US" sz="2400" b="1"/>
              <a:t>Problems:</a:t>
            </a:r>
            <a:endParaRPr lang="en-US" altLang="en-US" sz="2000"/>
          </a:p>
          <a:p>
            <a:pPr>
              <a:lnSpc>
                <a:spcPct val="80000"/>
              </a:lnSpc>
              <a:buFontTx/>
              <a:buAutoNum type="arabicPeriod"/>
            </a:pPr>
            <a:r>
              <a:rPr lang="en-US" altLang="en-US" sz="2000"/>
              <a:t>What deceives depends upon what is observed/expected, and what is observed/expected  </a:t>
            </a:r>
            <a:r>
              <a:rPr lang="en-US" altLang="en-US" sz="2000" b="1" i="1"/>
              <a:t>varies with interests and habits</a:t>
            </a:r>
            <a:r>
              <a:rPr lang="en-US" altLang="en-US" sz="2000"/>
              <a:t>.</a:t>
            </a:r>
          </a:p>
          <a:p>
            <a:pPr lvl="1">
              <a:lnSpc>
                <a:spcPct val="80000"/>
              </a:lnSpc>
            </a:pPr>
            <a:r>
              <a:rPr lang="en-US" altLang="en-US" sz="1600"/>
              <a:t>What will deceive me into supposing that an object of a given kind is before me depends upon what I have </a:t>
            </a:r>
            <a:r>
              <a:rPr lang="en-US" altLang="en-US" sz="1600" b="1" i="1"/>
              <a:t>noticed about such objects</a:t>
            </a:r>
            <a:r>
              <a:rPr lang="en-US" altLang="en-US" sz="1600"/>
              <a:t>, and this in turn is affected by the way I am used to seeing them depicted.</a:t>
            </a:r>
          </a:p>
          <a:p>
            <a:pPr lvl="1">
              <a:lnSpc>
                <a:spcPct val="80000"/>
              </a:lnSpc>
            </a:pPr>
            <a:r>
              <a:rPr lang="en-US" altLang="en-US" sz="1600"/>
              <a:t>Consider the various attempts to mask the signs of aging.  What would have worked in the 1700</a:t>
            </a:r>
            <a:r>
              <a:rPr lang="en-US" altLang="en-US" sz="1600">
                <a:sym typeface="WP TypographicSymbols" pitchFamily="2" charset="0"/>
              </a:rPr>
              <a:t>’</a:t>
            </a:r>
            <a:r>
              <a:rPr lang="en-US" altLang="en-US" sz="1600"/>
              <a:t>s no longer does because we have come to notice other signs.</a:t>
            </a:r>
          </a:p>
          <a:p>
            <a:pPr>
              <a:lnSpc>
                <a:spcPct val="80000"/>
              </a:lnSpc>
              <a:buFontTx/>
              <a:buNone/>
            </a:pPr>
            <a:r>
              <a:rPr lang="en-US" altLang="en-US" sz="2000"/>
              <a:t>2. If the probability of actual confusion is 1, we no longer have representation; we have identity.</a:t>
            </a:r>
          </a:p>
          <a:p>
            <a:pPr>
              <a:lnSpc>
                <a:spcPct val="80000"/>
              </a:lnSpc>
              <a:buFontTx/>
              <a:buNone/>
            </a:pPr>
            <a:r>
              <a:rPr lang="en-US" altLang="en-US" sz="2000"/>
              <a:t>3. Probability of real confusion seldom rises above </a:t>
            </a:r>
            <a:r>
              <a:rPr lang="en-US" altLang="en-US" sz="2000" b="1"/>
              <a:t>zero</a:t>
            </a:r>
            <a:r>
              <a:rPr lang="en-US" altLang="en-US" sz="2000"/>
              <a:t>.  Seeing a picture </a:t>
            </a:r>
            <a:r>
              <a:rPr lang="en-US" altLang="en-US" sz="2000" b="1" i="1"/>
              <a:t>as a picture</a:t>
            </a:r>
            <a:r>
              <a:rPr lang="en-US" altLang="en-US" sz="2000"/>
              <a:t> </a:t>
            </a:r>
            <a:r>
              <a:rPr lang="en-US" altLang="en-US" sz="2000" u="sng"/>
              <a:t>precludes</a:t>
            </a:r>
            <a:r>
              <a:rPr lang="en-US" altLang="en-US" sz="2000"/>
              <a:t> mistaking it for anything else.</a:t>
            </a:r>
          </a:p>
          <a:p>
            <a:pPr>
              <a:lnSpc>
                <a:spcPct val="80000"/>
              </a:lnSpc>
              <a:buFontTx/>
              <a:buNone/>
            </a:pPr>
            <a:r>
              <a:rPr lang="en-US" altLang="en-US" sz="2000"/>
              <a:t>4. Appropriate conditions of observation defeat deception.</a:t>
            </a:r>
          </a:p>
          <a:p>
            <a:pPr lvl="1">
              <a:lnSpc>
                <a:spcPct val="80000"/>
              </a:lnSpc>
            </a:pPr>
            <a:r>
              <a:rPr lang="en-US" altLang="en-US" sz="1600"/>
              <a:t>According to Goodman, “When viewing a representational painting I recognize the images </a:t>
            </a:r>
            <a:r>
              <a:rPr lang="en-US" altLang="en-US" sz="1600" b="1" i="1"/>
              <a:t>as signs for the objects and characteristics represented,</a:t>
            </a:r>
            <a:r>
              <a:rPr lang="en-US" altLang="en-US" sz="1600"/>
              <a:t> signs that work instantly and unequivocally without being confused with what they denote.”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9568A52A-859C-4EA9-800A-090EEF33EA9C}"/>
              </a:ext>
            </a:extLst>
          </p:cNvPr>
          <p:cNvSpPr>
            <a:spLocks noGrp="1" noChangeArrowheads="1"/>
          </p:cNvSpPr>
          <p:nvPr>
            <p:ph type="title"/>
          </p:nvPr>
        </p:nvSpPr>
        <p:spPr/>
        <p:txBody>
          <a:bodyPr/>
          <a:lstStyle/>
          <a:p>
            <a:r>
              <a:rPr lang="en-US" altLang="en-US" sz="4000" b="1"/>
              <a:t>Goodman Looks at Representation</a:t>
            </a:r>
          </a:p>
        </p:txBody>
      </p:sp>
      <p:sp>
        <p:nvSpPr>
          <p:cNvPr id="59395" name="Rectangle 3">
            <a:extLst>
              <a:ext uri="{FF2B5EF4-FFF2-40B4-BE49-F238E27FC236}">
                <a16:creationId xmlns:a16="http://schemas.microsoft.com/office/drawing/2014/main" id="{EB337279-3EB3-4A62-A75C-EE2850D959E1}"/>
              </a:ext>
            </a:extLst>
          </p:cNvPr>
          <p:cNvSpPr>
            <a:spLocks noGrp="1" noChangeArrowheads="1"/>
          </p:cNvSpPr>
          <p:nvPr>
            <p:ph type="body" idx="1"/>
          </p:nvPr>
        </p:nvSpPr>
        <p:spPr/>
        <p:txBody>
          <a:bodyPr/>
          <a:lstStyle/>
          <a:p>
            <a:pPr>
              <a:lnSpc>
                <a:spcPct val="80000"/>
              </a:lnSpc>
            </a:pPr>
            <a:endParaRPr lang="en-US" altLang="en-US" sz="1400" b="1"/>
          </a:p>
          <a:p>
            <a:pPr>
              <a:lnSpc>
                <a:spcPct val="80000"/>
              </a:lnSpc>
              <a:buFontTx/>
              <a:buNone/>
            </a:pPr>
            <a:r>
              <a:rPr lang="en-US" altLang="en-US" sz="2000" b="1"/>
              <a:t>Possible Answer #2: </a:t>
            </a:r>
            <a:endParaRPr lang="en-US" altLang="en-US" sz="2000"/>
          </a:p>
          <a:p>
            <a:pPr>
              <a:lnSpc>
                <a:spcPct val="80000"/>
              </a:lnSpc>
            </a:pPr>
            <a:endParaRPr lang="en-US" altLang="en-US" sz="2000"/>
          </a:p>
          <a:p>
            <a:pPr>
              <a:lnSpc>
                <a:spcPct val="80000"/>
              </a:lnSpc>
            </a:pPr>
            <a:r>
              <a:rPr lang="en-US" altLang="en-US" sz="2000"/>
              <a:t>For realistic representation, the most realistic picture is the one that provides the greatest amount of pertinent information. </a:t>
            </a:r>
          </a:p>
          <a:p>
            <a:pPr>
              <a:lnSpc>
                <a:spcPct val="80000"/>
              </a:lnSpc>
            </a:pPr>
            <a:endParaRPr lang="en-US" altLang="en-US" sz="2000" b="1"/>
          </a:p>
          <a:p>
            <a:pPr>
              <a:lnSpc>
                <a:spcPct val="80000"/>
              </a:lnSpc>
              <a:buFontTx/>
              <a:buNone/>
            </a:pPr>
            <a:r>
              <a:rPr lang="en-US" altLang="en-US" sz="2000" b="1"/>
              <a:t>Problem:</a:t>
            </a:r>
          </a:p>
          <a:p>
            <a:pPr>
              <a:lnSpc>
                <a:spcPct val="80000"/>
              </a:lnSpc>
              <a:buFontTx/>
              <a:buNone/>
            </a:pPr>
            <a:endParaRPr lang="en-US" altLang="en-US" sz="2000"/>
          </a:p>
          <a:p>
            <a:pPr>
              <a:lnSpc>
                <a:spcPct val="80000"/>
              </a:lnSpc>
            </a:pPr>
            <a:r>
              <a:rPr lang="en-US" altLang="en-US" sz="2000"/>
              <a:t>Reversed perspective and colors, appropriately interpreted, yields exactly the same information.  Realistic and unrealistic pictures may be equally informative.  Since it provides the same true information it is </a:t>
            </a:r>
            <a:r>
              <a:rPr lang="en-US" altLang="en-US" sz="2000">
                <a:sym typeface="WP TypographicSymbols" pitchFamily="2" charset="0"/>
              </a:rPr>
              <a:t>“</a:t>
            </a:r>
            <a:r>
              <a:rPr lang="en-US" altLang="en-US" sz="2000"/>
              <a:t>faithful</a:t>
            </a:r>
            <a:r>
              <a:rPr lang="en-US" altLang="en-US" sz="2000">
                <a:sym typeface="WP TypographicSymbols" pitchFamily="2" charset="0"/>
              </a:rPr>
              <a:t>”</a:t>
            </a:r>
            <a:r>
              <a:rPr lang="en-US" altLang="en-US" sz="2000"/>
              <a:t> though not “realistic.” Thus correctness or truth is not a sufficient condition for “realism.”</a:t>
            </a:r>
            <a:endParaRPr lang="en-US" altLang="en-US" sz="2000" b="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88AA2D51-2F03-4103-8EC3-0634BF546C97}"/>
              </a:ext>
            </a:extLst>
          </p:cNvPr>
          <p:cNvSpPr>
            <a:spLocks noGrp="1" noChangeArrowheads="1"/>
          </p:cNvSpPr>
          <p:nvPr>
            <p:ph type="title"/>
          </p:nvPr>
        </p:nvSpPr>
        <p:spPr/>
        <p:txBody>
          <a:bodyPr/>
          <a:lstStyle/>
          <a:p>
            <a:r>
              <a:rPr lang="en-US" altLang="en-US" sz="4000" b="1"/>
              <a:t>Goodman Looks at Representation</a:t>
            </a:r>
          </a:p>
        </p:txBody>
      </p:sp>
      <p:sp>
        <p:nvSpPr>
          <p:cNvPr id="66563" name="Rectangle 3">
            <a:extLst>
              <a:ext uri="{FF2B5EF4-FFF2-40B4-BE49-F238E27FC236}">
                <a16:creationId xmlns:a16="http://schemas.microsoft.com/office/drawing/2014/main" id="{BF8437ED-7313-489A-B87A-15872B92170F}"/>
              </a:ext>
            </a:extLst>
          </p:cNvPr>
          <p:cNvSpPr>
            <a:spLocks noGrp="1" noChangeArrowheads="1"/>
          </p:cNvSpPr>
          <p:nvPr>
            <p:ph type="body" idx="1"/>
          </p:nvPr>
        </p:nvSpPr>
        <p:spPr/>
        <p:txBody>
          <a:bodyPr/>
          <a:lstStyle/>
          <a:p>
            <a:pPr>
              <a:lnSpc>
                <a:spcPct val="80000"/>
              </a:lnSpc>
              <a:buFontTx/>
              <a:buNone/>
            </a:pPr>
            <a:r>
              <a:rPr lang="en-US" altLang="en-US" sz="2000" b="1"/>
              <a:t>But… it might be objected, in “really” realistic pictures, information contained easily issues form it.  Like second nature</a:t>
            </a:r>
          </a:p>
          <a:p>
            <a:pPr>
              <a:lnSpc>
                <a:spcPct val="80000"/>
              </a:lnSpc>
              <a:buFontTx/>
              <a:buNone/>
            </a:pPr>
            <a:endParaRPr lang="en-US" altLang="en-US" sz="2000"/>
          </a:p>
          <a:p>
            <a:pPr>
              <a:lnSpc>
                <a:spcPct val="80000"/>
              </a:lnSpc>
              <a:buFontTx/>
              <a:buNone/>
            </a:pPr>
            <a:r>
              <a:rPr lang="en-US" altLang="en-US" sz="2000"/>
              <a:t>Well, not if you accept Goodman “Big Point:”</a:t>
            </a:r>
          </a:p>
          <a:p>
            <a:pPr>
              <a:lnSpc>
                <a:spcPct val="80000"/>
              </a:lnSpc>
              <a:buFontTx/>
              <a:buNone/>
            </a:pPr>
            <a:endParaRPr lang="en-US" altLang="en-US" sz="2000"/>
          </a:p>
          <a:p>
            <a:pPr algn="ctr">
              <a:lnSpc>
                <a:spcPct val="80000"/>
              </a:lnSpc>
              <a:buFontTx/>
              <a:buNone/>
            </a:pPr>
            <a:r>
              <a:rPr lang="en-US" altLang="en-US" sz="2000"/>
              <a:t>Even “Realistic Pictures” must be learned to be read.</a:t>
            </a:r>
          </a:p>
          <a:p>
            <a:pPr>
              <a:lnSpc>
                <a:spcPct val="80000"/>
              </a:lnSpc>
              <a:buFontTx/>
              <a:buNone/>
            </a:pPr>
            <a:r>
              <a:rPr lang="en-US" altLang="en-US" sz="2000"/>
              <a:t>Thus: </a:t>
            </a:r>
          </a:p>
          <a:p>
            <a:pPr>
              <a:lnSpc>
                <a:spcPct val="80000"/>
              </a:lnSpc>
            </a:pPr>
            <a:r>
              <a:rPr lang="en-US" altLang="en-US" sz="1600"/>
              <a:t>How easily the information issues from the picture depends upon how </a:t>
            </a:r>
            <a:r>
              <a:rPr lang="en-US" altLang="en-US" sz="1600" b="1" i="1"/>
              <a:t>stereotyped</a:t>
            </a:r>
            <a:r>
              <a:rPr lang="en-US" altLang="en-US" sz="1600"/>
              <a:t> the mode of representation is (upon how commonplace the labels and their uses have become).</a:t>
            </a:r>
          </a:p>
          <a:p>
            <a:pPr>
              <a:lnSpc>
                <a:spcPct val="80000"/>
              </a:lnSpc>
            </a:pPr>
            <a:endParaRPr lang="en-US" altLang="en-US" sz="1600"/>
          </a:p>
          <a:p>
            <a:pPr>
              <a:lnSpc>
                <a:spcPct val="80000"/>
              </a:lnSpc>
            </a:pPr>
            <a:r>
              <a:rPr lang="en-US" altLang="en-US" sz="1600">
                <a:sym typeface="WP TypographicSymbols" pitchFamily="2" charset="0"/>
              </a:rPr>
              <a:t>R</a:t>
            </a:r>
            <a:r>
              <a:rPr lang="en-US" altLang="en-US" sz="1600"/>
              <a:t>ealism is relative. (i.e. determined by the system of representation standard for a given culture or person at a given time).</a:t>
            </a:r>
          </a:p>
          <a:p>
            <a:pPr>
              <a:lnSpc>
                <a:spcPct val="80000"/>
              </a:lnSpc>
            </a:pPr>
            <a:endParaRPr lang="en-US" altLang="en-US" sz="1600"/>
          </a:p>
          <a:p>
            <a:pPr>
              <a:lnSpc>
                <a:spcPct val="80000"/>
              </a:lnSpc>
            </a:pPr>
            <a:r>
              <a:rPr lang="en-US" altLang="en-US" sz="1600"/>
              <a:t>No pictures (real or possible) are </a:t>
            </a:r>
            <a:r>
              <a:rPr lang="en-US" altLang="en-US" sz="1600" b="1" i="1"/>
              <a:t>Absolutely</a:t>
            </a:r>
            <a:r>
              <a:rPr lang="en-US" altLang="en-US" sz="1600"/>
              <a:t> realistic.</a:t>
            </a:r>
          </a:p>
          <a:p>
            <a:pPr>
              <a:lnSpc>
                <a:spcPct val="80000"/>
              </a:lnSpc>
            </a:pPr>
            <a:endParaRPr lang="en-US" altLang="en-US" sz="1600"/>
          </a:p>
          <a:p>
            <a:pPr>
              <a:lnSpc>
                <a:spcPct val="80000"/>
              </a:lnSpc>
            </a:pPr>
            <a:r>
              <a:rPr lang="en-US" altLang="en-US" sz="1600"/>
              <a:t>Whether a picture is judged to be realistic depends at any time entirely upon what frame or mode is then standard for the one doing the judging.</a:t>
            </a:r>
            <a:endParaRPr lang="en-US" altLang="en-US" sz="1600" b="1"/>
          </a:p>
          <a:p>
            <a:pPr>
              <a:lnSpc>
                <a:spcPct val="80000"/>
              </a:lnSpc>
            </a:pPr>
            <a:endParaRPr lang="en-US" altLang="en-US" sz="1600" b="1"/>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EEE9C1EA-20B6-46DE-8FE1-4A5DB0B762DB}"/>
              </a:ext>
            </a:extLst>
          </p:cNvPr>
          <p:cNvSpPr>
            <a:spLocks noGrp="1" noChangeArrowheads="1"/>
          </p:cNvSpPr>
          <p:nvPr>
            <p:ph type="title"/>
          </p:nvPr>
        </p:nvSpPr>
        <p:spPr/>
        <p:txBody>
          <a:bodyPr/>
          <a:lstStyle/>
          <a:p>
            <a:r>
              <a:rPr lang="en-US" altLang="en-US" sz="4000" b="1"/>
              <a:t>Goodman Looks at Representation</a:t>
            </a:r>
          </a:p>
        </p:txBody>
      </p:sp>
      <p:sp>
        <p:nvSpPr>
          <p:cNvPr id="60419" name="Rectangle 3">
            <a:extLst>
              <a:ext uri="{FF2B5EF4-FFF2-40B4-BE49-F238E27FC236}">
                <a16:creationId xmlns:a16="http://schemas.microsoft.com/office/drawing/2014/main" id="{C32BA4C9-9182-43C2-BF3D-ABBF0465C761}"/>
              </a:ext>
            </a:extLst>
          </p:cNvPr>
          <p:cNvSpPr>
            <a:spLocks noGrp="1" noChangeArrowheads="1"/>
          </p:cNvSpPr>
          <p:nvPr>
            <p:ph type="body" idx="1"/>
          </p:nvPr>
        </p:nvSpPr>
        <p:spPr>
          <a:xfrm>
            <a:off x="381000" y="1524000"/>
            <a:ext cx="8229600" cy="4525963"/>
          </a:xfrm>
        </p:spPr>
        <p:txBody>
          <a:bodyPr/>
          <a:lstStyle/>
          <a:p>
            <a:pPr>
              <a:lnSpc>
                <a:spcPct val="80000"/>
              </a:lnSpc>
              <a:buFontTx/>
              <a:buNone/>
            </a:pPr>
            <a:r>
              <a:rPr lang="en-US" altLang="en-US" sz="2000" b="1"/>
              <a:t>“Realistic representation, in brief, depends not upon imitation or illusion or information but upon inculcation.”</a:t>
            </a:r>
          </a:p>
          <a:p>
            <a:pPr>
              <a:lnSpc>
                <a:spcPct val="80000"/>
              </a:lnSpc>
              <a:buFontTx/>
              <a:buNone/>
            </a:pPr>
            <a:endParaRPr lang="en-US" altLang="en-US" sz="2000" b="1"/>
          </a:p>
          <a:p>
            <a:pPr lvl="1">
              <a:lnSpc>
                <a:spcPct val="80000"/>
              </a:lnSpc>
            </a:pPr>
            <a:r>
              <a:rPr lang="en-US" altLang="en-US" sz="1800"/>
              <a:t>Our (western) tendency to link representation and realism and resemblance stems from the fact that our representational customs, which govern realism, also tend to generate resemblance.</a:t>
            </a:r>
          </a:p>
          <a:p>
            <a:pPr lvl="1">
              <a:lnSpc>
                <a:spcPct val="80000"/>
              </a:lnSpc>
            </a:pPr>
            <a:endParaRPr lang="en-US" altLang="en-US" sz="1800"/>
          </a:p>
          <a:p>
            <a:pPr>
              <a:lnSpc>
                <a:spcPct val="80000"/>
              </a:lnSpc>
            </a:pPr>
            <a:r>
              <a:rPr lang="en-US" altLang="en-US" sz="2000"/>
              <a:t>Consider the various attempts to mask the signs of aging.  What would have worked in the 1700</a:t>
            </a:r>
            <a:r>
              <a:rPr lang="en-US" altLang="en-US" sz="2000">
                <a:sym typeface="WP TypographicSymbols" pitchFamily="2" charset="0"/>
              </a:rPr>
              <a:t>’</a:t>
            </a:r>
            <a:r>
              <a:rPr lang="en-US" altLang="en-US" sz="2000"/>
              <a:t>s no longer does because we have come to notice other signs.</a:t>
            </a:r>
          </a:p>
          <a:p>
            <a:pPr>
              <a:lnSpc>
                <a:spcPct val="80000"/>
              </a:lnSpc>
            </a:pPr>
            <a:endParaRPr lang="en-US" altLang="en-US" sz="2000"/>
          </a:p>
          <a:p>
            <a:pPr>
              <a:lnSpc>
                <a:spcPct val="80000"/>
              </a:lnSpc>
            </a:pPr>
            <a:r>
              <a:rPr lang="en-US" altLang="en-US" sz="2000"/>
              <a:t>Individual judgements of similarity are more or less objective and categorical, but the assessment of </a:t>
            </a:r>
            <a:r>
              <a:rPr lang="en-US" altLang="en-US" sz="2000" b="1" i="1"/>
              <a:t>total resemblance</a:t>
            </a:r>
            <a:r>
              <a:rPr lang="en-US" altLang="en-US" sz="2000"/>
              <a:t> is subject to influences galore, and our representational customs are not least among these.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DB6ABEEA-6A17-418B-B1ED-4CB2C6383DE7}"/>
              </a:ext>
            </a:extLst>
          </p:cNvPr>
          <p:cNvSpPr>
            <a:spLocks noGrp="1" noChangeArrowheads="1"/>
          </p:cNvSpPr>
          <p:nvPr>
            <p:ph type="title"/>
          </p:nvPr>
        </p:nvSpPr>
        <p:spPr/>
        <p:txBody>
          <a:bodyPr/>
          <a:lstStyle/>
          <a:p>
            <a:r>
              <a:rPr lang="en-US" altLang="en-US" sz="4000" b="1"/>
              <a:t>Goodman Looks at Representation</a:t>
            </a:r>
          </a:p>
        </p:txBody>
      </p:sp>
      <p:sp>
        <p:nvSpPr>
          <p:cNvPr id="61443" name="Rectangle 3">
            <a:extLst>
              <a:ext uri="{FF2B5EF4-FFF2-40B4-BE49-F238E27FC236}">
                <a16:creationId xmlns:a16="http://schemas.microsoft.com/office/drawing/2014/main" id="{5FF44A01-3361-4DA5-BD1C-0DFB1033990E}"/>
              </a:ext>
            </a:extLst>
          </p:cNvPr>
          <p:cNvSpPr>
            <a:spLocks noGrp="1" noChangeArrowheads="1"/>
          </p:cNvSpPr>
          <p:nvPr>
            <p:ph type="body" idx="1"/>
          </p:nvPr>
        </p:nvSpPr>
        <p:spPr/>
        <p:txBody>
          <a:bodyPr/>
          <a:lstStyle/>
          <a:p>
            <a:pPr>
              <a:lnSpc>
                <a:spcPct val="80000"/>
              </a:lnSpc>
            </a:pPr>
            <a:endParaRPr lang="en-US" altLang="en-US" sz="2000"/>
          </a:p>
          <a:p>
            <a:pPr>
              <a:lnSpc>
                <a:spcPct val="80000"/>
              </a:lnSpc>
            </a:pPr>
            <a:r>
              <a:rPr lang="en-US" altLang="en-US" sz="2000"/>
              <a:t>Thus there is no the crucial difference between pictorial and verbal properties, between nonlinguistic and linguistic symbols or systems, which makes a difference between representation in general and description.</a:t>
            </a:r>
          </a:p>
          <a:p>
            <a:pPr>
              <a:lnSpc>
                <a:spcPct val="80000"/>
              </a:lnSpc>
            </a:pPr>
            <a:endParaRPr lang="en-US" altLang="en-US" sz="2000"/>
          </a:p>
          <a:p>
            <a:pPr>
              <a:lnSpc>
                <a:spcPct val="80000"/>
              </a:lnSpc>
            </a:pPr>
            <a:r>
              <a:rPr lang="en-US" altLang="en-US" sz="2000"/>
              <a:t>Goodman subsumes a pictorial representation under the category of a description. </a:t>
            </a:r>
          </a:p>
          <a:p>
            <a:pPr>
              <a:lnSpc>
                <a:spcPct val="80000"/>
              </a:lnSpc>
            </a:pPr>
            <a:endParaRPr lang="en-US" altLang="en-US" sz="2000"/>
          </a:p>
          <a:p>
            <a:pPr>
              <a:lnSpc>
                <a:spcPct val="80000"/>
              </a:lnSpc>
            </a:pPr>
            <a:r>
              <a:rPr lang="en-US" altLang="en-US" sz="2000"/>
              <a:t>Analogy between pictorial representation and verbal description.</a:t>
            </a:r>
          </a:p>
          <a:p>
            <a:pPr>
              <a:lnSpc>
                <a:spcPct val="80000"/>
              </a:lnSpc>
              <a:buFontTx/>
              <a:buNone/>
            </a:pPr>
            <a:endParaRPr lang="en-US" altLang="en-US" sz="2000" b="1" i="1"/>
          </a:p>
          <a:p>
            <a:pPr>
              <a:lnSpc>
                <a:spcPct val="80000"/>
              </a:lnSpc>
            </a:pPr>
            <a:r>
              <a:rPr lang="en-US" altLang="en-US" sz="2000" b="1" i="1"/>
              <a:t>Reference</a:t>
            </a:r>
            <a:r>
              <a:rPr lang="en-US" altLang="en-US" sz="2000" b="1"/>
              <a:t> to an object is a necessary condition for depiction or description </a:t>
            </a:r>
            <a:r>
              <a:rPr lang="en-US" altLang="en-US" sz="2000" b="1" i="1"/>
              <a:t>of it</a:t>
            </a:r>
            <a:r>
              <a:rPr lang="en-US" altLang="en-US" sz="2000" b="1"/>
              <a:t>, but no degree of resemblance is a necessary or sufficient condition for either. </a:t>
            </a:r>
            <a:endParaRPr lang="en-US" altLang="en-US" sz="2000"/>
          </a:p>
          <a:p>
            <a:pPr>
              <a:lnSpc>
                <a:spcPct val="80000"/>
              </a:lnSpc>
              <a:buFontTx/>
              <a:buNone/>
            </a:pPr>
            <a:r>
              <a:rPr lang="en-US" altLang="en-US" sz="200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66997F5-869F-4858-B437-48FB50270A63}"/>
              </a:ext>
            </a:extLst>
          </p:cNvPr>
          <p:cNvSpPr>
            <a:spLocks noGrp="1" noChangeArrowheads="1"/>
          </p:cNvSpPr>
          <p:nvPr>
            <p:ph type="title"/>
          </p:nvPr>
        </p:nvSpPr>
        <p:spPr/>
        <p:txBody>
          <a:bodyPr/>
          <a:lstStyle/>
          <a:p>
            <a:r>
              <a:rPr lang="en-US" altLang="en-US" sz="4000" b="1"/>
              <a:t>Goodman Looks at Representation</a:t>
            </a:r>
          </a:p>
        </p:txBody>
      </p:sp>
      <p:sp>
        <p:nvSpPr>
          <p:cNvPr id="62467" name="Rectangle 3">
            <a:extLst>
              <a:ext uri="{FF2B5EF4-FFF2-40B4-BE49-F238E27FC236}">
                <a16:creationId xmlns:a16="http://schemas.microsoft.com/office/drawing/2014/main" id="{D5E10AE4-C19D-4501-B211-25454C07618D}"/>
              </a:ext>
            </a:extLst>
          </p:cNvPr>
          <p:cNvSpPr>
            <a:spLocks noGrp="1" noChangeArrowheads="1"/>
          </p:cNvSpPr>
          <p:nvPr>
            <p:ph type="body" idx="1"/>
          </p:nvPr>
        </p:nvSpPr>
        <p:spPr/>
        <p:txBody>
          <a:bodyPr/>
          <a:lstStyle/>
          <a:p>
            <a:pPr>
              <a:lnSpc>
                <a:spcPct val="80000"/>
              </a:lnSpc>
            </a:pPr>
            <a:r>
              <a:rPr lang="en-US" altLang="en-US" sz="2000"/>
              <a:t>Application and classification of a label are the products of stipulation and habituation in varying proportions.</a:t>
            </a:r>
          </a:p>
          <a:p>
            <a:pPr>
              <a:lnSpc>
                <a:spcPct val="80000"/>
              </a:lnSpc>
              <a:buFontTx/>
              <a:buNone/>
            </a:pPr>
            <a:endParaRPr lang="en-US" altLang="en-US" sz="2000"/>
          </a:p>
          <a:p>
            <a:pPr lvl="1">
              <a:lnSpc>
                <a:spcPct val="80000"/>
              </a:lnSpc>
              <a:buFontTx/>
              <a:buNone/>
            </a:pPr>
            <a:r>
              <a:rPr lang="en-US" altLang="en-US" sz="1800"/>
              <a:t>“The choice among systems is free; but given a system, the question whether a newly encountered object is a desk or a unicorn‑picture or is represented by a certain painting is a question of the propriety, under that system, of projecting the predicate "desk" or the predicate "unicorn-picture" or the painting over the thing in question, and the decision both is guided by and guides usage for that system.”</a:t>
            </a:r>
          </a:p>
          <a:p>
            <a:pPr lvl="1">
              <a:lnSpc>
                <a:spcPct val="80000"/>
              </a:lnSpc>
              <a:buFontTx/>
              <a:buNone/>
            </a:pPr>
            <a:endParaRPr lang="en-US" altLang="en-US" sz="2000"/>
          </a:p>
          <a:p>
            <a:pPr lvl="1">
              <a:lnSpc>
                <a:spcPct val="80000"/>
              </a:lnSpc>
              <a:buFontTx/>
              <a:buNone/>
            </a:pPr>
            <a:r>
              <a:rPr lang="en-US" altLang="en-US" sz="2000"/>
              <a:t>“</a:t>
            </a:r>
            <a:r>
              <a:rPr lang="en-US" altLang="en-US" sz="2000" b="1"/>
              <a:t>Representation</a:t>
            </a:r>
            <a:r>
              <a:rPr lang="en-US" altLang="en-US" sz="2000"/>
              <a:t> is thus disengaged from perverted ideas of it as an idiosyncratic physical process like mirroring, and is recognized as </a:t>
            </a:r>
            <a:r>
              <a:rPr lang="en-US" altLang="en-US" sz="2000" b="1"/>
              <a:t>a Symbolic relationship that is relative and variable</a:t>
            </a:r>
            <a:r>
              <a:rPr lang="en-US" altLang="en-US" sz="2000"/>
              <a:t>.”</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1384</TotalTime>
  <Words>4208</Words>
  <Application>Microsoft Office PowerPoint</Application>
  <PresentationFormat>On-screen Show (4:3)</PresentationFormat>
  <Paragraphs>369</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Default Design</vt:lpstr>
      <vt:lpstr>Some Notes on Plato and Aristotle and Mimetic Theory of Art</vt:lpstr>
      <vt:lpstr>Some Notes on Plato and Aristotle and Mimetic Theory of Art</vt:lpstr>
      <vt:lpstr>The Mimetic Theory of Art:</vt:lpstr>
      <vt:lpstr>The Mimetic Theory of Art:</vt:lpstr>
      <vt:lpstr>The Mimetic Theory of Art:</vt:lpstr>
      <vt:lpstr>The Mimetic Theory of Art:</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 Art is Essentially Mimesis</vt:lpstr>
      <vt:lpstr>Plato’s View</vt:lpstr>
      <vt:lpstr>Plato’s View</vt:lpstr>
      <vt:lpstr>Plato’s View</vt:lpstr>
      <vt:lpstr>Plato’s View</vt:lpstr>
      <vt:lpstr>Aristotle’s Critical Responses</vt:lpstr>
      <vt:lpstr>Aristotle’s Critical Responses</vt:lpstr>
      <vt:lpstr>Aristotle’s Critical Responses:  Art is Not Useless</vt:lpstr>
      <vt:lpstr>Aristotle’s Critical Responses:  Good Art is Not Dangerous</vt:lpstr>
      <vt:lpstr>Aristotle’s Critical Responses:  Good Art is Not Dangerous</vt:lpstr>
      <vt:lpstr>Aristotle’s Critical Responses:  Good Art is Not Dangerous</vt:lpstr>
      <vt:lpstr>Aristotle’s Critical Responses:  Good Art is Not Dangerous</vt:lpstr>
      <vt:lpstr>Aristotle’s Critical Responses:  Mimesis ≠ Imitation</vt:lpstr>
      <vt:lpstr>Aristotle’s Critical Responses</vt:lpstr>
      <vt:lpstr>Aristotle’s Critical Responses</vt:lpstr>
      <vt:lpstr>Plato’s and Aristotle’s View: Art is Essentially Mimesis</vt:lpstr>
      <vt:lpstr>Nelson Goodman Art as Representation</vt:lpstr>
      <vt:lpstr>Goodman’s Analysis of “Representation” in Visual Art</vt:lpstr>
      <vt:lpstr>Goodman’s Analysis of “Representation” in Visual Art</vt:lpstr>
      <vt:lpstr>Goodman’s Criticisms of Resemblance Theory</vt:lpstr>
      <vt:lpstr>Goodman’s Criticisms of Resemblance Theory</vt:lpstr>
      <vt:lpstr>PowerPoint Presentation</vt:lpstr>
      <vt:lpstr>Goodman’s Criticisms of Resemblance Theory</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lpstr>Goodman Looks at Representation</vt:lpstr>
    </vt:vector>
  </TitlesOfParts>
  <Company>FIU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Mimetic Theory of Art:</dc:title>
  <dc:creator>Kenton Harris</dc:creator>
  <cp:lastModifiedBy>Bruce Hauptli</cp:lastModifiedBy>
  <cp:revision>13</cp:revision>
  <dcterms:created xsi:type="dcterms:W3CDTF">2004-05-27T21:30:44Z</dcterms:created>
  <dcterms:modified xsi:type="dcterms:W3CDTF">2018-07-12T05:18:44Z</dcterms:modified>
</cp:coreProperties>
</file>