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8" r:id="rId2"/>
    <p:sldId id="270" r:id="rId3"/>
    <p:sldId id="271" r:id="rId4"/>
    <p:sldId id="278" r:id="rId5"/>
    <p:sldId id="272" r:id="rId6"/>
    <p:sldId id="280" r:id="rId7"/>
    <p:sldId id="281" r:id="rId8"/>
    <p:sldId id="282" r:id="rId9"/>
    <p:sldId id="273" r:id="rId10"/>
    <p:sldId id="274" r:id="rId11"/>
    <p:sldId id="279" r:id="rId12"/>
    <p:sldId id="283" r:id="rId13"/>
    <p:sldId id="275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99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576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hidden">
          <a:xfrm>
            <a:off x="228600" y="3200400"/>
            <a:ext cx="8763000" cy="13414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pic>
        <p:nvPicPr>
          <p:cNvPr id="20483" name="Picture 3" descr="ANABNR2"/>
          <p:cNvPicPr>
            <a:picLocks noChangeAspect="1" noChangeArrowheads="1"/>
          </p:cNvPicPr>
          <p:nvPr/>
        </p:nvPicPr>
        <p:blipFill>
          <a:blip r:embed="rId2" cstate="print"/>
          <a:srcRect l="-900" t="-1314" r="-2" b="-36961"/>
          <a:stretch>
            <a:fillRect/>
          </a:stretch>
        </p:blipFill>
        <p:spPr bwMode="auto">
          <a:xfrm>
            <a:off x="533400" y="3200400"/>
            <a:ext cx="8458200" cy="1158875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hidden">
          <a:xfrm>
            <a:off x="795338" y="2895600"/>
            <a:ext cx="304800" cy="990600"/>
          </a:xfrm>
          <a:prstGeom prst="rect">
            <a:avLst/>
          </a:prstGeom>
          <a:solidFill>
            <a:schemeClr val="accent2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1430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038350" y="4351338"/>
            <a:ext cx="6400800" cy="1371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488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fld id="{8CC96E5E-F63B-4EA2-8D8A-8D8FE1954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67061C-84B3-4670-AB47-54AD12426049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ED23CC-C757-430D-9158-69C784288913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42943-2FB0-424D-8E69-E3840D5CA68B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CE6A8-D57E-4342-ADD3-4CEEAF800FCD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12EB79-C53D-4EBE-A097-3CEFF9E26BD7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A35A75-6E8D-4F9E-966A-FB527080A0B7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45BA0C-5103-465A-82EC-2D09FDA63B01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45817C-B002-45E8-BE1A-7C7942C75C0B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9BAE2-C754-4595-AA95-0EC4D227B79E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838200"/>
            <a:ext cx="1943100" cy="53784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676900" cy="5378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697EC3-7546-4A00-91C5-517F1D9CC128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hidden">
          <a:xfrm>
            <a:off x="152400" y="0"/>
            <a:ext cx="1447800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hidden">
          <a:xfrm>
            <a:off x="1676400" y="0"/>
            <a:ext cx="7467600" cy="1219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19460" name="Rectangle 4" descr="Stationery"/>
          <p:cNvSpPr>
            <a:spLocks noChangeArrowheads="1"/>
          </p:cNvSpPr>
          <p:nvPr/>
        </p:nvSpPr>
        <p:spPr bwMode="auto">
          <a:xfrm>
            <a:off x="457200" y="0"/>
            <a:ext cx="1219200" cy="762000"/>
          </a:xfrm>
          <a:prstGeom prst="rect">
            <a:avLst/>
          </a:prstGeom>
          <a:blipFill dpi="0" rotWithShape="0">
            <a:blip r:embed="rId1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19461" name="Rectangle 5" descr="Stationery"/>
          <p:cNvSpPr>
            <a:spLocks noChangeArrowheads="1"/>
          </p:cNvSpPr>
          <p:nvPr/>
        </p:nvSpPr>
        <p:spPr bwMode="auto">
          <a:xfrm>
            <a:off x="0" y="0"/>
            <a:ext cx="457200" cy="6858000"/>
          </a:xfrm>
          <a:prstGeom prst="rect">
            <a:avLst/>
          </a:prstGeom>
          <a:blipFill dpi="0" rotWithShape="0">
            <a:blip r:embed="rId1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13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946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135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9465" name="Picture 9" descr="anabnr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228725" y="0"/>
            <a:ext cx="7915275" cy="754063"/>
          </a:xfrm>
          <a:prstGeom prst="rect">
            <a:avLst/>
          </a:prstGeom>
          <a:noFill/>
        </p:spPr>
      </p:pic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304800" y="457200"/>
            <a:ext cx="2514600" cy="304800"/>
          </a:xfrm>
          <a:prstGeom prst="rect">
            <a:avLst/>
          </a:prstGeom>
          <a:solidFill>
            <a:schemeClr val="accent2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135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E3002410-4BF8-4E1F-98AE-40D7425670A9}" type="slidenum">
              <a:rPr lang="en-US"/>
              <a:pPr/>
              <a:t>‹#›</a:t>
            </a:fld>
            <a:endParaRPr lang="en-US" sz="1400"/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10185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57200" indent="-457200" algn="l" rtl="0" fontAlgn="base">
        <a:spcBef>
          <a:spcPct val="20000"/>
        </a:spcBef>
        <a:spcAft>
          <a:spcPct val="0"/>
        </a:spcAft>
        <a:buClr>
          <a:srgbClr val="A50021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1027113" indent="-4556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0013" indent="-228600" algn="l" rtl="0" fontAlgn="base">
        <a:spcBef>
          <a:spcPct val="20000"/>
        </a:spcBef>
        <a:spcAft>
          <a:spcPct val="0"/>
        </a:spcAft>
        <a:buClr>
          <a:srgbClr val="666699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712913" indent="-228600" algn="l" rtl="0" fontAlgn="base">
        <a:spcBef>
          <a:spcPct val="20000"/>
        </a:spcBef>
        <a:spcAft>
          <a:spcPct val="0"/>
        </a:spcAft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r>
              <a:rPr lang="en-US" sz="4000"/>
              <a:t>ARISTOTLE: Introduction</a:t>
            </a:r>
            <a:r>
              <a:rPr lang="en-US" sz="4000" b="1">
                <a:latin typeface="Arial" charset="0"/>
              </a:rPr>
              <a:t> </a:t>
            </a:r>
            <a:endParaRPr lang="en-US" sz="400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153400" cy="49530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b="1"/>
              <a:t>PLATO:</a:t>
            </a:r>
            <a:r>
              <a:rPr lang="en-US" sz="2800"/>
              <a:t> The forms [</a:t>
            </a:r>
            <a:r>
              <a:rPr lang="en-US" sz="2800" i="1"/>
              <a:t>patterns or ideals</a:t>
            </a:r>
            <a:r>
              <a:rPr lang="en-US" sz="2800"/>
              <a:t>] are not in this world and can only be known through a process of education</a:t>
            </a:r>
          </a:p>
          <a:p>
            <a:pPr marL="669925" lvl="1" indent="-325438">
              <a:lnSpc>
                <a:spcPct val="80000"/>
              </a:lnSpc>
            </a:pPr>
            <a:r>
              <a:rPr lang="en-US"/>
              <a:t>Images make up the lowest category of “objects of knowledge” – art is only “imitation”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8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b="1"/>
              <a:t>ARISTOTLE:</a:t>
            </a:r>
            <a:r>
              <a:rPr lang="en-US" sz="2800"/>
              <a:t> The “forms” [</a:t>
            </a:r>
            <a:r>
              <a:rPr lang="en-US" sz="2800" i="1"/>
              <a:t>or patterns</a:t>
            </a:r>
            <a:r>
              <a:rPr lang="en-US" sz="2800"/>
              <a:t>] that enable us to  understand objects don’t exist apart from particular objects.</a:t>
            </a:r>
          </a:p>
          <a:p>
            <a:pPr marL="669925" lvl="1" indent="-325438">
              <a:lnSpc>
                <a:spcPct val="80000"/>
              </a:lnSpc>
            </a:pPr>
            <a:r>
              <a:rPr lang="en-US"/>
              <a:t>The emphasis is on </a:t>
            </a:r>
            <a:r>
              <a:rPr lang="en-US" b="1" i="1"/>
              <a:t>experience</a:t>
            </a:r>
            <a:r>
              <a:rPr lang="en-US"/>
              <a:t> as a source of knowledge</a:t>
            </a:r>
          </a:p>
          <a:p>
            <a:pPr marL="669925" lvl="1" indent="-325438">
              <a:lnSpc>
                <a:spcPct val="80000"/>
              </a:lnSpc>
            </a:pPr>
            <a:r>
              <a:rPr lang="en-US" b="1">
                <a:solidFill>
                  <a:schemeClr val="tx2"/>
                </a:solidFill>
              </a:rPr>
              <a:t>Thus art, as a way of expressing human experience, has a higher place in Aristotle’s categories.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bldLvl="3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838200"/>
            <a:ext cx="7772400" cy="9906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4000"/>
              <a:t>Aristotle’s Classification of Knowledge &amp; Human Activities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8153400" cy="4343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	</a:t>
            </a:r>
            <a:r>
              <a:rPr lang="en-US" sz="2800" u="sng"/>
              <a:t>His starting point</a:t>
            </a:r>
            <a:r>
              <a:rPr lang="en-US" sz="2800"/>
              <a:t>: Every activity has its proper end at which it aims.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b="1"/>
              <a:t>Theoretical Sciences</a:t>
            </a:r>
          </a:p>
          <a:p>
            <a:pPr lvl="1">
              <a:lnSpc>
                <a:spcPct val="80000"/>
              </a:lnSpc>
            </a:pPr>
            <a:r>
              <a:rPr lang="en-US"/>
              <a:t>includes Metaphysics, Physics and Mathematics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b="1"/>
              <a:t>Productive /Practical Sciences</a:t>
            </a:r>
            <a:r>
              <a:rPr lang="en-US" sz="2800"/>
              <a:t> -- are those where reason serves human beings.</a:t>
            </a:r>
          </a:p>
          <a:p>
            <a:pPr lvl="1">
              <a:lnSpc>
                <a:spcPct val="90000"/>
              </a:lnSpc>
            </a:pPr>
            <a:r>
              <a:rPr lang="en-US" b="1" u="sng">
                <a:solidFill>
                  <a:srgbClr val="990099"/>
                </a:solidFill>
              </a:rPr>
              <a:t>Productive Sciences</a:t>
            </a:r>
            <a:r>
              <a:rPr lang="en-US" b="1">
                <a:solidFill>
                  <a:srgbClr val="990099"/>
                </a:solidFill>
              </a:rPr>
              <a:t>:</a:t>
            </a:r>
            <a:r>
              <a:rPr lang="en-US">
                <a:solidFill>
                  <a:srgbClr val="990099"/>
                </a:solidFill>
              </a:rPr>
              <a:t>  These involve "know-how" and include many “crafts”,  including art.</a:t>
            </a:r>
          </a:p>
          <a:p>
            <a:pPr lvl="1">
              <a:lnSpc>
                <a:spcPct val="90000"/>
              </a:lnSpc>
            </a:pPr>
            <a:r>
              <a:rPr lang="en-US" b="1" u="sng"/>
              <a:t>Practical Science or ETHICS</a:t>
            </a:r>
            <a:r>
              <a:rPr lang="en-US" b="1"/>
              <a:t>:</a:t>
            </a:r>
            <a:r>
              <a:rPr lang="en-US"/>
              <a:t> Humans as AGENTS rather than producers.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990600"/>
            <a:ext cx="7772400" cy="533400"/>
          </a:xfrm>
        </p:spPr>
        <p:txBody>
          <a:bodyPr/>
          <a:lstStyle/>
          <a:p>
            <a:r>
              <a:rPr lang="en-US" sz="4000"/>
              <a:t>Aristotle: Poetics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7239000" cy="4114800"/>
          </a:xfrm>
        </p:spPr>
        <p:txBody>
          <a:bodyPr/>
          <a:lstStyle/>
          <a:p>
            <a:pPr marL="342900" indent="-342900"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In the Poetics Aristotle presents his definition of the genre, including his theory of “</a:t>
            </a:r>
            <a:r>
              <a:rPr lang="en-US" sz="2800" b="1" i="1">
                <a:solidFill>
                  <a:srgbClr val="990099"/>
                </a:solidFill>
              </a:rPr>
              <a:t>catharsis</a:t>
            </a:r>
            <a:r>
              <a:rPr lang="en-US" sz="2800"/>
              <a:t>”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None/>
            </a:pPr>
            <a:endParaRPr lang="en-US" sz="900"/>
          </a:p>
          <a:p>
            <a:pPr marL="342900" indent="-342900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/>
              <a:t>Intro to Greek tragedy:</a:t>
            </a:r>
            <a:r>
              <a:rPr lang="en-US" sz="2800"/>
              <a:t> 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Everyone knew the stories,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The plays were performed by men wearing masks.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The plays told particular stories with a universal application. [</a:t>
            </a:r>
            <a:r>
              <a:rPr lang="en-US" i="1"/>
              <a:t>the masks helped to universalize the particular</a:t>
            </a:r>
            <a:r>
              <a:rPr lang="en-US"/>
              <a:t>.]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3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66800" y="685800"/>
            <a:ext cx="7772400" cy="914400"/>
          </a:xfrm>
        </p:spPr>
        <p:txBody>
          <a:bodyPr/>
          <a:lstStyle/>
          <a:p>
            <a:r>
              <a:rPr lang="en-US" sz="4000"/>
              <a:t>Aristotle: Definition of a Tragedy</a:t>
            </a:r>
          </a:p>
        </p:txBody>
      </p:sp>
      <p:sp>
        <p:nvSpPr>
          <p:cNvPr id="2765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382000" cy="4953000"/>
          </a:xfrm>
        </p:spPr>
        <p:txBody>
          <a:bodyPr/>
          <a:lstStyle/>
          <a:p>
            <a:pPr marL="342900" indent="-342900"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    A tragedy, then is the </a:t>
            </a:r>
            <a:r>
              <a:rPr lang="en-US" sz="2800" b="1"/>
              <a:t>imitation of an action</a:t>
            </a:r>
            <a:r>
              <a:rPr lang="en-US" sz="2800"/>
              <a:t> that is </a:t>
            </a:r>
            <a:r>
              <a:rPr lang="en-US" sz="2800" b="1"/>
              <a:t>serious</a:t>
            </a:r>
            <a:r>
              <a:rPr lang="en-US" sz="2800"/>
              <a:t>, and also, as having </a:t>
            </a:r>
            <a:r>
              <a:rPr lang="en-US" sz="2800" b="1"/>
              <a:t>magnitude, complete in itself</a:t>
            </a:r>
            <a:r>
              <a:rPr lang="en-US" sz="2800"/>
              <a:t>; in </a:t>
            </a:r>
            <a:r>
              <a:rPr lang="en-US" sz="2800" b="1"/>
              <a:t>language with pleasurable accessories</a:t>
            </a:r>
            <a:r>
              <a:rPr lang="en-US" sz="2800"/>
              <a:t>, each kind brought in separately in the parts of the work; in a </a:t>
            </a:r>
            <a:r>
              <a:rPr lang="en-US" sz="2800" b="1"/>
              <a:t>dramatic</a:t>
            </a:r>
            <a:r>
              <a:rPr lang="en-US" sz="2800"/>
              <a:t>, not in a narrative form; with incidents </a:t>
            </a:r>
            <a:r>
              <a:rPr lang="en-US" sz="2800" b="1"/>
              <a:t>arousing pity and fear</a:t>
            </a:r>
            <a:r>
              <a:rPr lang="en-US" sz="2800"/>
              <a:t>; wherewith to accomplish its </a:t>
            </a:r>
            <a:r>
              <a:rPr lang="en-US" sz="2800" b="1">
                <a:solidFill>
                  <a:srgbClr val="990099"/>
                </a:solidFill>
              </a:rPr>
              <a:t>catharsis</a:t>
            </a:r>
            <a:r>
              <a:rPr lang="en-US" sz="2800"/>
              <a:t> of such emotions.</a:t>
            </a:r>
            <a:br>
              <a:rPr lang="en-US" sz="2800"/>
            </a:br>
            <a:r>
              <a:rPr lang="en-US" sz="900">
                <a:solidFill>
                  <a:schemeClr val="bg1"/>
                </a:solidFill>
              </a:rPr>
              <a:t>.  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[</a:t>
            </a:r>
            <a:r>
              <a:rPr lang="en-US" i="1"/>
              <a:t>Here by "language with pleasurable accessories" I mean that with rhythm and harmony or song superadded; and by "the kinds separately" I mean that some portions are worked out in verse only, and others in turn with song</a:t>
            </a:r>
            <a:r>
              <a:rPr lang="en-US"/>
              <a:t>.]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bldLvl="3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990600"/>
            <a:ext cx="7772400" cy="609600"/>
          </a:xfrm>
        </p:spPr>
        <p:txBody>
          <a:bodyPr/>
          <a:lstStyle/>
          <a:p>
            <a:r>
              <a:rPr lang="en-US" sz="4000"/>
              <a:t>The 6 Components of a Tragedy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924800" cy="4495800"/>
          </a:xfrm>
        </p:spPr>
        <p:txBody>
          <a:bodyPr/>
          <a:lstStyle/>
          <a:p>
            <a:pPr marL="342900" indent="-342900">
              <a:buFont typeface="Wingdings" pitchFamily="2" charset="2"/>
              <a:buNone/>
            </a:pPr>
            <a:r>
              <a:rPr lang="en-US" sz="2800"/>
              <a:t>Categorized in terms of  “</a:t>
            </a:r>
            <a:r>
              <a:rPr lang="en-US" sz="2800" b="1" i="1"/>
              <a:t>means</a:t>
            </a:r>
            <a:r>
              <a:rPr lang="en-US" sz="2800"/>
              <a:t>” [2], </a:t>
            </a:r>
            <a:r>
              <a:rPr lang="en-US" sz="2800" b="1" i="1"/>
              <a:t>manner</a:t>
            </a:r>
            <a:r>
              <a:rPr lang="en-US" sz="2800"/>
              <a:t> [1] and its “</a:t>
            </a:r>
            <a:r>
              <a:rPr lang="en-US" sz="2800" b="1" i="1"/>
              <a:t>objects of dramatic imitation</a:t>
            </a:r>
            <a:r>
              <a:rPr lang="en-US" sz="2800"/>
              <a:t>” [3]</a:t>
            </a:r>
          </a:p>
          <a:p>
            <a:pPr marL="342900" indent="-342900">
              <a:buFont typeface="Wingdings" pitchFamily="2" charset="2"/>
              <a:buNone/>
            </a:pPr>
            <a:r>
              <a:rPr lang="en-US" sz="2800"/>
              <a:t>1.  </a:t>
            </a:r>
            <a:r>
              <a:rPr lang="en-US" sz="2800" b="1"/>
              <a:t>PLOT</a:t>
            </a:r>
            <a:r>
              <a:rPr lang="en-US" sz="2800"/>
              <a:t> [</a:t>
            </a:r>
            <a:r>
              <a:rPr lang="en-US" sz="2800" i="1"/>
              <a:t>objects of dramatic imitation</a:t>
            </a:r>
            <a:r>
              <a:rPr lang="en-US" sz="2800"/>
              <a:t>]</a:t>
            </a:r>
          </a:p>
          <a:p>
            <a:pPr marL="342900" indent="-342900">
              <a:buFont typeface="Wingdings" pitchFamily="2" charset="2"/>
              <a:buNone/>
            </a:pPr>
            <a:r>
              <a:rPr lang="en-US" sz="2800"/>
              <a:t>2.  </a:t>
            </a:r>
            <a:r>
              <a:rPr lang="en-US" sz="2800" b="1"/>
              <a:t>CHARACTERS</a:t>
            </a:r>
            <a:r>
              <a:rPr lang="en-US" sz="2800"/>
              <a:t> [</a:t>
            </a:r>
            <a:r>
              <a:rPr lang="en-US" sz="2800" i="1"/>
              <a:t>objects of dramatic imitation</a:t>
            </a:r>
            <a:r>
              <a:rPr lang="en-US" sz="2800"/>
              <a:t>]</a:t>
            </a:r>
          </a:p>
          <a:p>
            <a:pPr marL="342900" indent="-342900">
              <a:buFont typeface="Wingdings" pitchFamily="2" charset="2"/>
              <a:buNone/>
            </a:pPr>
            <a:r>
              <a:rPr lang="en-US" sz="2800"/>
              <a:t>3.  </a:t>
            </a:r>
            <a:r>
              <a:rPr lang="en-US" sz="2800" b="1"/>
              <a:t>DICTION </a:t>
            </a:r>
            <a:r>
              <a:rPr lang="en-US" sz="2800"/>
              <a:t>[</a:t>
            </a:r>
            <a:r>
              <a:rPr lang="en-US" sz="2800" i="1"/>
              <a:t>means</a:t>
            </a:r>
            <a:r>
              <a:rPr lang="en-US" sz="2800"/>
              <a:t>]</a:t>
            </a:r>
          </a:p>
          <a:p>
            <a:pPr marL="342900" indent="-342900">
              <a:buFont typeface="Wingdings" pitchFamily="2" charset="2"/>
              <a:buNone/>
            </a:pPr>
            <a:r>
              <a:rPr lang="en-US" sz="2800"/>
              <a:t>4.  </a:t>
            </a:r>
            <a:r>
              <a:rPr lang="en-US" sz="2800" b="1"/>
              <a:t>THOUGHT</a:t>
            </a:r>
            <a:r>
              <a:rPr lang="en-US" sz="2800"/>
              <a:t> [</a:t>
            </a:r>
            <a:r>
              <a:rPr lang="en-US" sz="2800" i="1"/>
              <a:t>objects of dramatic imitation</a:t>
            </a:r>
            <a:r>
              <a:rPr lang="en-US" sz="2800"/>
              <a:t>]</a:t>
            </a:r>
          </a:p>
          <a:p>
            <a:pPr marL="342900" indent="-342900">
              <a:buFont typeface="Wingdings" pitchFamily="2" charset="2"/>
              <a:buNone/>
            </a:pPr>
            <a:r>
              <a:rPr lang="en-US" sz="2800"/>
              <a:t>5.  </a:t>
            </a:r>
            <a:r>
              <a:rPr lang="en-US" sz="2800" b="1"/>
              <a:t>MELODY</a:t>
            </a:r>
            <a:r>
              <a:rPr lang="en-US" sz="2800"/>
              <a:t> [</a:t>
            </a:r>
            <a:r>
              <a:rPr lang="en-US" sz="2800" i="1"/>
              <a:t>means</a:t>
            </a:r>
            <a:r>
              <a:rPr lang="en-US" sz="2800"/>
              <a:t>]</a:t>
            </a:r>
          </a:p>
          <a:p>
            <a:pPr marL="342900" indent="-342900">
              <a:buFont typeface="Wingdings" pitchFamily="2" charset="2"/>
              <a:buNone/>
            </a:pPr>
            <a:r>
              <a:rPr lang="en-US" sz="2800"/>
              <a:t>6.  </a:t>
            </a:r>
            <a:r>
              <a:rPr lang="en-US" sz="2800" b="1"/>
              <a:t>SPECTACLE</a:t>
            </a:r>
            <a:r>
              <a:rPr lang="en-US" sz="2800"/>
              <a:t> [</a:t>
            </a:r>
            <a:r>
              <a:rPr lang="en-US" sz="2800" i="1"/>
              <a:t>manner</a:t>
            </a:r>
            <a:r>
              <a:rPr lang="en-US" sz="2800"/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Times New Roman" pitchFamily="18" charset="0"/>
              </a:rPr>
              <a:t>ARTISTOTLE: </a:t>
            </a:r>
            <a:r>
              <a:rPr lang="en-US" u="sng">
                <a:cs typeface="Times New Roman" pitchFamily="18" charset="0"/>
              </a:rPr>
              <a:t>Poetics</a:t>
            </a:r>
            <a:endParaRPr lang="en-US">
              <a:cs typeface="Times New Roman" pitchFamily="18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Times New Roman" pitchFamily="18" charset="0"/>
              </a:rPr>
              <a:t>Modes of Imitation differ in 3 ways: </a:t>
            </a:r>
          </a:p>
          <a:p>
            <a:pPr lvl="1"/>
            <a:r>
              <a:rPr lang="en-US">
                <a:cs typeface="Times New Roman" pitchFamily="18" charset="0"/>
              </a:rPr>
              <a:t>medium, object, structure [</a:t>
            </a:r>
            <a:r>
              <a:rPr lang="en-US" i="1">
                <a:cs typeface="Times New Roman" pitchFamily="18" charset="0"/>
              </a:rPr>
              <a:t>manner</a:t>
            </a:r>
            <a:r>
              <a:rPr lang="en-US">
                <a:cs typeface="Times New Roman" pitchFamily="18" charset="0"/>
              </a:rPr>
              <a:t>]</a:t>
            </a:r>
          </a:p>
          <a:p>
            <a:r>
              <a:rPr lang="en-US" b="1">
                <a:cs typeface="Times New Roman" pitchFamily="18" charset="0"/>
              </a:rPr>
              <a:t>MEDIUM:</a:t>
            </a:r>
            <a:r>
              <a:rPr lang="en-US">
                <a:cs typeface="Times New Roman" pitchFamily="18" charset="0"/>
              </a:rPr>
              <a:t> rhythm, language, harmony</a:t>
            </a:r>
          </a:p>
          <a:p>
            <a:r>
              <a:rPr lang="en-US" b="1">
                <a:cs typeface="Times New Roman" pitchFamily="18" charset="0"/>
              </a:rPr>
              <a:t>OBJECT:</a:t>
            </a:r>
            <a:r>
              <a:rPr lang="en-US">
                <a:cs typeface="Times New Roman" pitchFamily="18" charset="0"/>
              </a:rPr>
              <a:t> Men in action are objects of imitation</a:t>
            </a:r>
          </a:p>
          <a:p>
            <a:r>
              <a:rPr lang="en-US" b="1">
                <a:cs typeface="Times New Roman" pitchFamily="18" charset="0"/>
              </a:rPr>
              <a:t>MANNER:</a:t>
            </a:r>
            <a:r>
              <a:rPr lang="en-US">
                <a:cs typeface="Times New Roman" pitchFamily="18" charset="0"/>
              </a:rPr>
              <a:t>  narration/action 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Times New Roman" pitchFamily="18" charset="0"/>
              </a:rPr>
              <a:t>ARTISTOTLE: </a:t>
            </a:r>
            <a:r>
              <a:rPr lang="en-US" u="sng">
                <a:cs typeface="Times New Roman" pitchFamily="18" charset="0"/>
              </a:rPr>
              <a:t>The Text</a:t>
            </a:r>
            <a:endParaRPr lang="en-US">
              <a:cs typeface="Times New Roman" pitchFamily="18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u="sng">
                <a:cs typeface="Times New Roman" pitchFamily="18" charset="0"/>
              </a:rPr>
              <a:t>Part IV</a:t>
            </a:r>
            <a:r>
              <a:rPr lang="en-US">
                <a:cs typeface="Times New Roman" pitchFamily="18" charset="0"/>
              </a:rPr>
              <a:t>: The Causes of Poetry</a:t>
            </a:r>
          </a:p>
          <a:p>
            <a:r>
              <a:rPr lang="en-US" sz="3600" b="1">
                <a:cs typeface="Times New Roman" pitchFamily="18" charset="0"/>
              </a:rPr>
              <a:t>Imitation: </a:t>
            </a:r>
          </a:p>
          <a:p>
            <a:pPr lvl="1"/>
            <a:r>
              <a:rPr lang="en-US" sz="3200">
                <a:cs typeface="Times New Roman" pitchFamily="18" charset="0"/>
              </a:rPr>
              <a:t>We learn through imitation &amp; take pleasure in it.</a:t>
            </a:r>
          </a:p>
          <a:p>
            <a:r>
              <a:rPr lang="en-US" sz="3600" b="1" i="1">
                <a:solidFill>
                  <a:srgbClr val="990099"/>
                </a:solidFill>
                <a:cs typeface="Times New Roman" pitchFamily="18" charset="0"/>
              </a:rPr>
              <a:t>Humans have an instinct for harmony/rhythm</a:t>
            </a:r>
          </a:p>
          <a:p>
            <a:pPr>
              <a:buFont typeface="Wingdings" pitchFamily="2" charset="2"/>
              <a:buNone/>
            </a:pPr>
            <a:endParaRPr lang="en-US" b="1" i="1">
              <a:solidFill>
                <a:srgbClr val="990099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09600"/>
            <a:ext cx="7772400" cy="1143000"/>
          </a:xfrm>
        </p:spPr>
        <p:txBody>
          <a:bodyPr/>
          <a:lstStyle/>
          <a:p>
            <a:r>
              <a:rPr lang="en-US" u="sng">
                <a:cs typeface="Times New Roman" pitchFamily="18" charset="0"/>
              </a:rPr>
              <a:t>Structure of a tragedy</a:t>
            </a:r>
            <a:endParaRPr lang="en-US">
              <a:cs typeface="Times New Roman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01850"/>
            <a:ext cx="8610600" cy="4114800"/>
          </a:xfrm>
        </p:spPr>
        <p:txBody>
          <a:bodyPr/>
          <a:lstStyle/>
          <a:p>
            <a:pPr marL="342900" indent="-342900">
              <a:lnSpc>
                <a:spcPct val="90000"/>
              </a:lnSpc>
              <a:buFont typeface="Wingdings" pitchFamily="2" charset="2"/>
              <a:buNone/>
            </a:pPr>
            <a:r>
              <a:rPr lang="en-US" b="1">
                <a:cs typeface="Times New Roman" pitchFamily="18" charset="0"/>
              </a:rPr>
              <a:t>Part IX: Aristotle is defining “</a:t>
            </a:r>
            <a:r>
              <a:rPr lang="en-US" b="1">
                <a:solidFill>
                  <a:srgbClr val="990099"/>
                </a:solidFill>
                <a:cs typeface="Times New Roman" pitchFamily="18" charset="0"/>
              </a:rPr>
              <a:t>aesthetic quality</a:t>
            </a:r>
            <a:r>
              <a:rPr lang="en-US" b="1">
                <a:cs typeface="Times New Roman" pitchFamily="18" charset="0"/>
              </a:rPr>
              <a:t>”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 b="1" i="1">
                <a:cs typeface="Times New Roman" pitchFamily="18" charset="0"/>
              </a:rPr>
              <a:t>TRAGEDY is the “Imitation of an action that is complete, whole and of a certain magnitude.”</a:t>
            </a:r>
          </a:p>
          <a:p>
            <a:pPr marL="742950" lvl="1" indent="-285750"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unity of plot</a:t>
            </a:r>
          </a:p>
          <a:p>
            <a:pPr marL="742950" lvl="1" indent="-285750"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express the universal [</a:t>
            </a:r>
            <a:r>
              <a:rPr lang="en-US" i="1">
                <a:cs typeface="Times New Roman" pitchFamily="18" charset="0"/>
              </a:rPr>
              <a:t>history expresses the particular</a:t>
            </a:r>
            <a:r>
              <a:rPr lang="en-US">
                <a:cs typeface="Times New Roman" pitchFamily="18" charset="0"/>
              </a:rPr>
              <a:t>]</a:t>
            </a:r>
          </a:p>
          <a:p>
            <a:pPr marL="742950" lvl="1" indent="-285750"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 events inspiring fear and pity</a:t>
            </a:r>
          </a:p>
          <a:p>
            <a:pPr marL="742950" lvl="1" indent="-285750"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 reversal of the situation through recognition [</a:t>
            </a:r>
            <a:r>
              <a:rPr lang="en-US" i="1">
                <a:cs typeface="Times New Roman" pitchFamily="18" charset="0"/>
              </a:rPr>
              <a:t>of persons</a:t>
            </a:r>
            <a:r>
              <a:rPr lang="en-US">
                <a:cs typeface="Times New Roman" pitchFamily="18" charset="0"/>
              </a:rPr>
              <a:t>]</a:t>
            </a:r>
            <a:endParaRPr lang="en-US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990600"/>
            <a:ext cx="7772400" cy="609600"/>
          </a:xfrm>
        </p:spPr>
        <p:txBody>
          <a:bodyPr/>
          <a:lstStyle/>
          <a:p>
            <a:r>
              <a:rPr lang="en-US" sz="4000"/>
              <a:t>Plot/Characters/Thought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382000" cy="4800600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buFont typeface="Wingdings" pitchFamily="2" charset="2"/>
              <a:buNone/>
            </a:pPr>
            <a:r>
              <a:rPr lang="en-US" sz="2800" b="1"/>
              <a:t>PLOT</a:t>
            </a:r>
            <a:r>
              <a:rPr lang="en-US" sz="2800"/>
              <a:t> is the most important: </a:t>
            </a:r>
            <a:r>
              <a:rPr lang="en-US" sz="2800" b="1" i="1"/>
              <a:t>tragedy is an imitation of action and life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“Character gives us our qualities, but it is by our actions that we are happy or the reverse.” 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None/>
            </a:pPr>
            <a:r>
              <a:rPr lang="en-US" sz="2800" b="1"/>
              <a:t>CHARACTERS</a:t>
            </a:r>
            <a:r>
              <a:rPr lang="en-US" sz="2800"/>
              <a:t> are the second: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Representations of an action: the agents have two causes of their actions: thought and character. 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The comparison with painting: beautiful colors without order do not give the same pleasure as a simple black &amp; white sketch or a portrait.</a:t>
            </a:r>
          </a:p>
          <a:p>
            <a:pPr marL="342900" indent="-342900">
              <a:lnSpc>
                <a:spcPct val="80000"/>
              </a:lnSpc>
            </a:pPr>
            <a:r>
              <a:rPr lang="en-US" sz="2800" b="1"/>
              <a:t>THOUGHT</a:t>
            </a:r>
            <a:r>
              <a:rPr lang="en-US" sz="2800"/>
              <a:t> is 3rd: 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“the power of saying whatever can be said.”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bldLvl="3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990600"/>
            <a:ext cx="7772400" cy="533400"/>
          </a:xfrm>
        </p:spPr>
        <p:txBody>
          <a:bodyPr/>
          <a:lstStyle/>
          <a:p>
            <a:r>
              <a:rPr lang="en-US" sz="4000"/>
              <a:t>Discussion of  the PLOT I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7924800" cy="472440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i="1"/>
              <a:t>The plot must be an “imitation of an action that is complete in  itself, as a WHOLE of some magnitude”</a:t>
            </a:r>
            <a:r>
              <a:rPr lang="en-US"/>
              <a:t> </a:t>
            </a:r>
          </a:p>
          <a:p>
            <a:pPr marL="342900" indent="-342900"/>
            <a:r>
              <a:rPr lang="en-US" u="sng"/>
              <a:t>Unity of Plot</a:t>
            </a:r>
            <a:r>
              <a:rPr lang="en-US"/>
              <a:t>: The plot must represent an action and form a complete whole with a beginning, middle and end</a:t>
            </a:r>
          </a:p>
          <a:p>
            <a:pPr marL="742950" lvl="1" indent="-285750"/>
            <a:r>
              <a:rPr lang="en-US" b="1">
                <a:solidFill>
                  <a:srgbClr val="990000"/>
                </a:solidFill>
              </a:rPr>
              <a:t>“Removal of one incident will destroy it, for that which makes no perceptible difference by its presence or absence is no real part of the whole</a:t>
            </a:r>
            <a:r>
              <a:rPr lang="en-US"/>
              <a:t>."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bldLvl="3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990600"/>
            <a:ext cx="7772400" cy="609600"/>
          </a:xfrm>
        </p:spPr>
        <p:txBody>
          <a:bodyPr/>
          <a:lstStyle/>
          <a:p>
            <a:r>
              <a:rPr lang="en-US" sz="4000"/>
              <a:t>Discussion of  the PLOT II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924800" cy="4114800"/>
          </a:xfrm>
        </p:spPr>
        <p:txBody>
          <a:bodyPr/>
          <a:lstStyle/>
          <a:p>
            <a:pPr marL="342900" indent="-342900">
              <a:buFont typeface="Wingdings" pitchFamily="2" charset="2"/>
              <a:buNone/>
            </a:pPr>
            <a:r>
              <a:rPr lang="en-US"/>
              <a:t>The PLOT "must make a universal statement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3200"/>
              <a:t>Aristotle believed poetry was more important than history because poetry states universals.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3200"/>
              <a:t>The playwright should include incidents arousing pity and fear [</a:t>
            </a:r>
            <a:r>
              <a:rPr lang="en-US" sz="3200" i="1"/>
              <a:t>see catharsis above in slide #4</a:t>
            </a:r>
            <a:r>
              <a:rPr lang="en-US" sz="3200"/>
              <a:t>]</a:t>
            </a:r>
          </a:p>
          <a:p>
            <a:pPr marL="1143000" lvl="2">
              <a:lnSpc>
                <a:spcPct val="90000"/>
              </a:lnSpc>
            </a:pPr>
            <a:r>
              <a:rPr lang="en-US" sz="3200"/>
              <a:t>That are both unexpected and "in consequence" of one another.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bldLvl="3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Times New Roman" pitchFamily="18" charset="0"/>
              </a:rPr>
              <a:t>ARTISTOTLE: </a:t>
            </a:r>
            <a:r>
              <a:rPr lang="en-US" u="sng">
                <a:cs typeface="Times New Roman" pitchFamily="18" charset="0"/>
              </a:rPr>
              <a:t>The Text</a:t>
            </a:r>
            <a:endParaRPr lang="en-US">
              <a:cs typeface="Times New Roman" pitchFamily="18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101850"/>
            <a:ext cx="8229600" cy="4527550"/>
          </a:xfrm>
        </p:spPr>
        <p:txBody>
          <a:bodyPr/>
          <a:lstStyle/>
          <a:p>
            <a:pPr marL="342900" indent="-342900"/>
            <a:r>
              <a:rPr lang="en-US" sz="2800" u="sng">
                <a:cs typeface="Times New Roman" pitchFamily="18" charset="0"/>
              </a:rPr>
              <a:t>Part XIII</a:t>
            </a:r>
            <a:r>
              <a:rPr lang="en-US" sz="2800">
                <a:cs typeface="Times New Roman" pitchFamily="18" charset="0"/>
              </a:rPr>
              <a:t>: </a:t>
            </a:r>
            <a:r>
              <a:rPr lang="en-US" sz="2800" b="1">
                <a:cs typeface="Times New Roman" pitchFamily="18" charset="0"/>
              </a:rPr>
              <a:t>The change of fortune.</a:t>
            </a:r>
            <a:r>
              <a:rPr lang="en-US" sz="2800">
                <a:cs typeface="Times New Roman" pitchFamily="18" charset="0"/>
              </a:rPr>
              <a:t> </a:t>
            </a:r>
          </a:p>
          <a:p>
            <a:pPr marL="742950" lvl="1" indent="-285750"/>
            <a:r>
              <a:rPr lang="en-US">
                <a:cs typeface="Times New Roman" pitchFamily="18" charset="0"/>
              </a:rPr>
              <a:t>Through error or frailty rather than vice or depravity.</a:t>
            </a:r>
          </a:p>
          <a:p>
            <a:pPr marL="342900" indent="-342900"/>
            <a:r>
              <a:rPr lang="en-US" sz="2800" u="sng">
                <a:cs typeface="Times New Roman" pitchFamily="18" charset="0"/>
              </a:rPr>
              <a:t>Part XIV</a:t>
            </a:r>
            <a:r>
              <a:rPr lang="en-US" sz="2800">
                <a:cs typeface="Times New Roman" pitchFamily="18" charset="0"/>
              </a:rPr>
              <a:t>: </a:t>
            </a:r>
            <a:r>
              <a:rPr lang="en-US" sz="2800" b="1">
                <a:cs typeface="Times New Roman" pitchFamily="18" charset="0"/>
              </a:rPr>
              <a:t>Fear &amp; Pity</a:t>
            </a:r>
          </a:p>
          <a:p>
            <a:pPr marL="742950" lvl="1" indent="-285750"/>
            <a:r>
              <a:rPr lang="en-US">
                <a:cs typeface="Times New Roman" pitchFamily="18" charset="0"/>
              </a:rPr>
              <a:t>Best done through structure of the pieces rather than spectacle.</a:t>
            </a:r>
          </a:p>
          <a:p>
            <a:pPr marL="742950" lvl="1" indent="-285750"/>
            <a:r>
              <a:rPr lang="en-US">
                <a:cs typeface="Times New Roman" pitchFamily="18" charset="0"/>
              </a:rPr>
              <a:t>What kind of circumstances?</a:t>
            </a:r>
          </a:p>
          <a:p>
            <a:pPr marL="342900" indent="-342900"/>
            <a:r>
              <a:rPr lang="en-US" sz="2800" u="sng">
                <a:cs typeface="Times New Roman" pitchFamily="18" charset="0"/>
              </a:rPr>
              <a:t>Part XV</a:t>
            </a:r>
            <a:r>
              <a:rPr lang="en-US" sz="2800">
                <a:cs typeface="Times New Roman" pitchFamily="18" charset="0"/>
              </a:rPr>
              <a:t>: </a:t>
            </a:r>
            <a:r>
              <a:rPr lang="en-US" sz="2800" b="1">
                <a:cs typeface="Times New Roman" pitchFamily="18" charset="0"/>
              </a:rPr>
              <a:t>Character</a:t>
            </a:r>
          </a:p>
          <a:p>
            <a:pPr marL="742950" lvl="1" indent="-285750"/>
            <a:r>
              <a:rPr lang="en-US">
                <a:cs typeface="Times New Roman" pitchFamily="18" charset="0"/>
              </a:rPr>
              <a:t>Good character; propriety; true to life; consistency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990600"/>
            <a:ext cx="7772400" cy="685800"/>
          </a:xfrm>
        </p:spPr>
        <p:txBody>
          <a:bodyPr/>
          <a:lstStyle/>
          <a:p>
            <a:r>
              <a:rPr lang="en-US" sz="4000"/>
              <a:t>Questions for Discussion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924800" cy="434340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/>
              <a:t>What criteria do you think Aristotle is proposing for art in general?</a:t>
            </a:r>
          </a:p>
          <a:p>
            <a:pPr marL="342900" indent="-342900">
              <a:lnSpc>
                <a:spcPct val="90000"/>
              </a:lnSpc>
            </a:pPr>
            <a:r>
              <a:rPr lang="en-US"/>
              <a:t>What effect does he think art has on us? </a:t>
            </a:r>
          </a:p>
          <a:p>
            <a:pPr marL="342900" indent="-342900">
              <a:lnSpc>
                <a:spcPct val="90000"/>
              </a:lnSpc>
            </a:pPr>
            <a:r>
              <a:rPr lang="en-US"/>
              <a:t>How can you apply Aristotle to contemporary art/theatre?</a:t>
            </a:r>
          </a:p>
          <a:p>
            <a:pPr marL="342900" indent="-342900">
              <a:lnSpc>
                <a:spcPct val="90000"/>
              </a:lnSpc>
            </a:pPr>
            <a:r>
              <a:rPr lang="en-US"/>
              <a:t>How does he differ from Plato? How is he similar?</a:t>
            </a:r>
          </a:p>
          <a:p>
            <a:pPr marL="342900" indent="-342900">
              <a:lnSpc>
                <a:spcPct val="90000"/>
              </a:lnSpc>
            </a:pPr>
            <a:r>
              <a:rPr lang="en-US"/>
              <a:t>How might his view be applied to representing the holocaust?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bldLvl="3" autoUpdateAnimBg="0"/>
    </p:bldLst>
  </p:timing>
</p:sld>
</file>

<file path=ppt/theme/theme1.xml><?xml version="1.0" encoding="utf-8"?>
<a:theme xmlns:a="http://schemas.openxmlformats.org/drawingml/2006/main" name="Nature">
  <a:themeElements>
    <a:clrScheme name="Nature 2">
      <a:dk1>
        <a:srgbClr val="5B5249"/>
      </a:dk1>
      <a:lt1>
        <a:srgbClr val="FFFFFF"/>
      </a:lt1>
      <a:dk2>
        <a:srgbClr val="2A3D7A"/>
      </a:dk2>
      <a:lt2>
        <a:srgbClr val="CEC8BA"/>
      </a:lt2>
      <a:accent1>
        <a:srgbClr val="C9DDF1"/>
      </a:accent1>
      <a:accent2>
        <a:srgbClr val="FAC164"/>
      </a:accent2>
      <a:accent3>
        <a:srgbClr val="FFFFFF"/>
      </a:accent3>
      <a:accent4>
        <a:srgbClr val="4C453D"/>
      </a:accent4>
      <a:accent5>
        <a:srgbClr val="E1EBF7"/>
      </a:accent5>
      <a:accent6>
        <a:srgbClr val="E3AF5A"/>
      </a:accent6>
      <a:hlink>
        <a:srgbClr val="B0AE6A"/>
      </a:hlink>
      <a:folHlink>
        <a:srgbClr val="C3E684"/>
      </a:folHlink>
    </a:clrScheme>
    <a:fontScheme name="Natur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ature 1">
        <a:dk1>
          <a:srgbClr val="666699"/>
        </a:dk1>
        <a:lt1>
          <a:srgbClr val="FFFFCC"/>
        </a:lt1>
        <a:dk2>
          <a:srgbClr val="687FCA"/>
        </a:dk2>
        <a:lt2>
          <a:srgbClr val="192449"/>
        </a:lt2>
        <a:accent1>
          <a:srgbClr val="C9DDF1"/>
        </a:accent1>
        <a:accent2>
          <a:srgbClr val="FAC164"/>
        </a:accent2>
        <a:accent3>
          <a:srgbClr val="B9C0E1"/>
        </a:accent3>
        <a:accent4>
          <a:srgbClr val="DADAAE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2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3">
        <a:dk1>
          <a:srgbClr val="333333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2A2A2A"/>
        </a:accent4>
        <a:accent5>
          <a:srgbClr val="EBEBEB"/>
        </a:accent5>
        <a:accent6>
          <a:srgbClr val="A1A1A1"/>
        </a:accent6>
        <a:hlink>
          <a:srgbClr val="80808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4">
        <a:dk1>
          <a:srgbClr val="8061A5"/>
        </a:dk1>
        <a:lt1>
          <a:srgbClr val="FFFFCC"/>
        </a:lt1>
        <a:dk2>
          <a:srgbClr val="967DB5"/>
        </a:dk2>
        <a:lt2>
          <a:srgbClr val="192449"/>
        </a:lt2>
        <a:accent1>
          <a:srgbClr val="D6C9F1"/>
        </a:accent1>
        <a:accent2>
          <a:srgbClr val="FAC164"/>
        </a:accent2>
        <a:accent3>
          <a:srgbClr val="C9BFD7"/>
        </a:accent3>
        <a:accent4>
          <a:srgbClr val="DADAAE"/>
        </a:accent4>
        <a:accent5>
          <a:srgbClr val="E8E1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5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993333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Designs\Nature.pot</Template>
  <TotalTime>133</TotalTime>
  <Words>796</Words>
  <Application>Microsoft Office PowerPoint</Application>
  <PresentationFormat>On-screen Show (4:3)</PresentationFormat>
  <Paragraphs>81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Nature</vt:lpstr>
      <vt:lpstr>ARISTOTLE: Introduction </vt:lpstr>
      <vt:lpstr>Aristotle’s Classification of Knowledge &amp; Human Activities</vt:lpstr>
      <vt:lpstr>Aristotle: Poetics</vt:lpstr>
      <vt:lpstr>Aristotle: Definition of a Tragedy</vt:lpstr>
      <vt:lpstr>The 6 Components of a Tragedy</vt:lpstr>
      <vt:lpstr>ARTISTOTLE: Poetics</vt:lpstr>
      <vt:lpstr>ARTISTOTLE: The Text</vt:lpstr>
      <vt:lpstr>Structure of a tragedy</vt:lpstr>
      <vt:lpstr>Plot/Characters/Thought</vt:lpstr>
      <vt:lpstr>Discussion of  the PLOT I</vt:lpstr>
      <vt:lpstr>Discussion of  the PLOT II</vt:lpstr>
      <vt:lpstr>ARTISTOTLE: The Text</vt:lpstr>
      <vt:lpstr>Questions for Discussion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ARISTOTLE: Introduction</dc:title>
  <dc:creator>Sally</dc:creator>
  <cp:lastModifiedBy>vms</cp:lastModifiedBy>
  <cp:revision>39</cp:revision>
  <dcterms:created xsi:type="dcterms:W3CDTF">2005-03-31T13:10:27Z</dcterms:created>
  <dcterms:modified xsi:type="dcterms:W3CDTF">2018-05-06T02:07:49Z</dcterms:modified>
</cp:coreProperties>
</file>