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8" r:id="rId2"/>
    <p:sldId id="261" r:id="rId3"/>
    <p:sldId id="260" r:id="rId4"/>
    <p:sldId id="259" r:id="rId5"/>
    <p:sldId id="257"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6" d="100"/>
          <a:sy n="46" d="100"/>
        </p:scale>
        <p:origin x="-64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C543A3-787E-4A6C-AF90-E3FC1BD1176C}" type="datetimeFigureOut">
              <a:rPr lang="en-US" smtClean="0"/>
              <a:pPr/>
              <a:t>27/07/2016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E723D9-1E66-4077-A917-E0FEB8977CA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A3D6F2-D373-4D72-A89F-E152BE94EA90}" type="slidenum">
              <a:rPr lang="en-US"/>
              <a:pPr/>
              <a:t>1</a:t>
            </a:fld>
            <a:endParaRPr 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r>
              <a:rPr lang="en-US"/>
              <a:t>Brittany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C326DC-13C7-4058-AE0B-1BCA60233625}" type="slidenum">
              <a:rPr lang="en-US"/>
              <a:pPr/>
              <a:t>3</a:t>
            </a:fld>
            <a:endParaRPr lang="en-US"/>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Juliana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A52958-593D-4188-B3C3-D536BB212773}" type="slidenum">
              <a:rPr lang="en-US"/>
              <a:pPr/>
              <a:t>4</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r>
              <a:rPr lang="en-US"/>
              <a:t>Juliana…an orbiting particle in a magnetic field takes the same time to make one revolution, regardless of radius or energy. Thus the alternating voltage on the dees can be set to match the revolution frequency of all the particles in the cyclotron.  A couple of important things to note are that 1:these dees are in a vacuum, so that the ions are not scattered by any particles in the air, and 2: the ions are shielded from the electric field while they are traversing the circle; they only feel its force at the junctions between the dees.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27/07/2016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50" name="Picture 10" descr="cyclo"/>
          <p:cNvPicPr>
            <a:picLocks noChangeAspect="1" noChangeArrowheads="1"/>
          </p:cNvPicPr>
          <p:nvPr/>
        </p:nvPicPr>
        <p:blipFill>
          <a:blip r:embed="rId3"/>
          <a:srcRect/>
          <a:stretch>
            <a:fillRect/>
          </a:stretch>
        </p:blipFill>
        <p:spPr bwMode="auto">
          <a:xfrm>
            <a:off x="0" y="914400"/>
            <a:ext cx="9144000" cy="5943600"/>
          </a:xfrm>
          <a:prstGeom prst="rect">
            <a:avLst/>
          </a:prstGeom>
          <a:solidFill>
            <a:schemeClr val="tx1"/>
          </a:solidFill>
        </p:spPr>
      </p:pic>
      <p:sp>
        <p:nvSpPr>
          <p:cNvPr id="138248" name="Rectangle 8"/>
          <p:cNvSpPr>
            <a:spLocks noChangeArrowheads="1"/>
          </p:cNvSpPr>
          <p:nvPr/>
        </p:nvSpPr>
        <p:spPr bwMode="auto">
          <a:xfrm>
            <a:off x="0" y="3124200"/>
            <a:ext cx="1828800" cy="1311275"/>
          </a:xfrm>
          <a:prstGeom prst="rect">
            <a:avLst/>
          </a:prstGeom>
          <a:noFill/>
          <a:ln w="9525">
            <a:noFill/>
            <a:miter lim="800000"/>
            <a:headEnd/>
            <a:tailEnd/>
          </a:ln>
          <a:effectLst/>
        </p:spPr>
        <p:txBody>
          <a:bodyPr>
            <a:spAutoFit/>
          </a:bodyPr>
          <a:lstStyle/>
          <a:p>
            <a:r>
              <a:rPr lang="en-US" sz="2000" b="1">
                <a:solidFill>
                  <a:srgbClr val="000000"/>
                </a:solidFill>
              </a:rPr>
              <a:t>Alternating</a:t>
            </a:r>
          </a:p>
          <a:p>
            <a:endParaRPr lang="en-US" sz="2000" b="1">
              <a:solidFill>
                <a:srgbClr val="000000"/>
              </a:solidFill>
            </a:endParaRPr>
          </a:p>
          <a:p>
            <a:endParaRPr lang="en-US" sz="2000" b="1">
              <a:solidFill>
                <a:srgbClr val="000000"/>
              </a:solidFill>
            </a:endParaRPr>
          </a:p>
          <a:p>
            <a:r>
              <a:rPr lang="en-US" sz="2000" b="1">
                <a:solidFill>
                  <a:srgbClr val="000000"/>
                </a:solidFill>
              </a:rPr>
              <a:t>  E-field</a:t>
            </a:r>
          </a:p>
        </p:txBody>
      </p:sp>
      <p:sp>
        <p:nvSpPr>
          <p:cNvPr id="138251" name="Text Box 11"/>
          <p:cNvSpPr txBox="1">
            <a:spLocks noChangeArrowheads="1"/>
          </p:cNvSpPr>
          <p:nvPr/>
        </p:nvSpPr>
        <p:spPr bwMode="auto">
          <a:xfrm>
            <a:off x="3200400" y="914400"/>
            <a:ext cx="5486400" cy="427038"/>
          </a:xfrm>
          <a:prstGeom prst="rect">
            <a:avLst/>
          </a:prstGeom>
          <a:noFill/>
          <a:ln w="9525">
            <a:noFill/>
            <a:miter lim="800000"/>
            <a:headEnd/>
            <a:tailEnd/>
          </a:ln>
          <a:effectLst/>
        </p:spPr>
        <p:txBody>
          <a:bodyPr>
            <a:spAutoFit/>
          </a:bodyPr>
          <a:lstStyle/>
          <a:p>
            <a:pPr>
              <a:spcBef>
                <a:spcPct val="50000"/>
              </a:spcBef>
            </a:pPr>
            <a:r>
              <a:rPr lang="en-US" sz="2200" b="1">
                <a:solidFill>
                  <a:srgbClr val="000000"/>
                </a:solidFill>
              </a:rPr>
              <a:t> Top View                      Side View</a:t>
            </a:r>
          </a:p>
        </p:txBody>
      </p:sp>
      <p:sp>
        <p:nvSpPr>
          <p:cNvPr id="138252" name="Rectangle 12"/>
          <p:cNvSpPr>
            <a:spLocks noChangeArrowheads="1"/>
          </p:cNvSpPr>
          <p:nvPr/>
        </p:nvSpPr>
        <p:spPr bwMode="auto">
          <a:xfrm>
            <a:off x="0" y="0"/>
            <a:ext cx="7924800" cy="1006475"/>
          </a:xfrm>
          <a:prstGeom prst="rect">
            <a:avLst/>
          </a:prstGeom>
          <a:noFill/>
          <a:ln w="9525">
            <a:noFill/>
            <a:miter lim="800000"/>
            <a:headEnd/>
            <a:tailEnd/>
          </a:ln>
          <a:effectLst/>
        </p:spPr>
        <p:txBody>
          <a:bodyPr>
            <a:spAutoFit/>
          </a:bodyPr>
          <a:lstStyle/>
          <a:p>
            <a:pPr>
              <a:spcBef>
                <a:spcPct val="50000"/>
              </a:spcBef>
            </a:pPr>
            <a:r>
              <a:rPr lang="en-US" sz="6000">
                <a:solidFill>
                  <a:schemeClr val="tx2"/>
                </a:solidFill>
              </a:rPr>
              <a:t>Cyclotron Schematic</a:t>
            </a:r>
          </a:p>
        </p:txBody>
      </p:sp>
      <p:sp>
        <p:nvSpPr>
          <p:cNvPr id="138255" name="Text Box 15"/>
          <p:cNvSpPr txBox="1">
            <a:spLocks noChangeArrowheads="1"/>
          </p:cNvSpPr>
          <p:nvPr/>
        </p:nvSpPr>
        <p:spPr bwMode="auto">
          <a:xfrm>
            <a:off x="4724400" y="6248400"/>
            <a:ext cx="2362200"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rPr>
              <a:t>Ejected ions</a:t>
            </a:r>
          </a:p>
        </p:txBody>
      </p:sp>
      <p:sp>
        <p:nvSpPr>
          <p:cNvPr id="138256" name="Line 16"/>
          <p:cNvSpPr>
            <a:spLocks noChangeShapeType="1"/>
          </p:cNvSpPr>
          <p:nvPr/>
        </p:nvSpPr>
        <p:spPr bwMode="auto">
          <a:xfrm flipH="1" flipV="1">
            <a:off x="7239000" y="2133600"/>
            <a:ext cx="990600" cy="533400"/>
          </a:xfrm>
          <a:prstGeom prst="line">
            <a:avLst/>
          </a:prstGeom>
          <a:noFill/>
          <a:ln w="9525">
            <a:solidFill>
              <a:srgbClr val="FF0000"/>
            </a:solidFill>
            <a:round/>
            <a:headEnd/>
            <a:tailEnd type="stealth" w="lg" len="lg"/>
          </a:ln>
          <a:effectLst/>
        </p:spPr>
        <p:txBody>
          <a:bodyPr/>
          <a:lstStyle/>
          <a:p>
            <a:endParaRPr lang="en-US"/>
          </a:p>
        </p:txBody>
      </p:sp>
      <p:sp>
        <p:nvSpPr>
          <p:cNvPr id="138257" name="Text Box 17"/>
          <p:cNvSpPr txBox="1">
            <a:spLocks noChangeArrowheads="1"/>
          </p:cNvSpPr>
          <p:nvPr/>
        </p:nvSpPr>
        <p:spPr bwMode="auto">
          <a:xfrm>
            <a:off x="7924800" y="2667000"/>
            <a:ext cx="1219200" cy="13112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rPr>
              <a:t>Uniform</a:t>
            </a:r>
          </a:p>
          <a:p>
            <a:pPr>
              <a:spcBef>
                <a:spcPct val="50000"/>
              </a:spcBef>
            </a:pPr>
            <a:r>
              <a:rPr lang="en-US" sz="2000" b="1">
                <a:solidFill>
                  <a:srgbClr val="000000"/>
                </a:solidFill>
              </a:rPr>
              <a:t>B-field </a:t>
            </a:r>
          </a:p>
          <a:p>
            <a:pPr>
              <a:spcBef>
                <a:spcPct val="50000"/>
              </a:spcBef>
            </a:pPr>
            <a:r>
              <a:rPr lang="en-US" sz="2000" b="1">
                <a:solidFill>
                  <a:srgbClr val="000000"/>
                </a:solidFill>
              </a:rPr>
              <a:t>region</a:t>
            </a:r>
          </a:p>
        </p:txBody>
      </p:sp>
      <p:sp>
        <p:nvSpPr>
          <p:cNvPr id="138259" name="Line 19"/>
          <p:cNvSpPr>
            <a:spLocks noChangeShapeType="1"/>
          </p:cNvSpPr>
          <p:nvPr/>
        </p:nvSpPr>
        <p:spPr bwMode="auto">
          <a:xfrm flipV="1">
            <a:off x="1143000" y="3733800"/>
            <a:ext cx="1219200" cy="457200"/>
          </a:xfrm>
          <a:prstGeom prst="line">
            <a:avLst/>
          </a:prstGeom>
          <a:noFill/>
          <a:ln w="9525">
            <a:solidFill>
              <a:srgbClr val="FF3300"/>
            </a:solidFill>
            <a:round/>
            <a:headEnd/>
            <a:tailEnd type="stealth" w="lg" len="lg"/>
          </a:ln>
          <a:effectLst/>
        </p:spPr>
        <p:txBody>
          <a:bodyPr/>
          <a:lstStyle/>
          <a:p>
            <a:endParaRPr lang="en-US"/>
          </a:p>
        </p:txBody>
      </p:sp>
      <p:sp>
        <p:nvSpPr>
          <p:cNvPr id="138263" name="Line 23"/>
          <p:cNvSpPr>
            <a:spLocks noChangeShapeType="1"/>
          </p:cNvSpPr>
          <p:nvPr/>
        </p:nvSpPr>
        <p:spPr bwMode="auto">
          <a:xfrm>
            <a:off x="1676400" y="1752600"/>
            <a:ext cx="2286000" cy="2133600"/>
          </a:xfrm>
          <a:prstGeom prst="line">
            <a:avLst/>
          </a:prstGeom>
          <a:noFill/>
          <a:ln w="9525">
            <a:solidFill>
              <a:srgbClr val="FF0000"/>
            </a:solidFill>
            <a:round/>
            <a:headEnd/>
            <a:tailEnd type="stealth" w="lg" len="lg"/>
          </a:ln>
          <a:effectLst/>
        </p:spPr>
        <p:txBody>
          <a:bodyPr/>
          <a:lstStyle/>
          <a:p>
            <a:endParaRPr lang="en-US"/>
          </a:p>
        </p:txBody>
      </p:sp>
      <p:sp>
        <p:nvSpPr>
          <p:cNvPr id="138264" name="Text Box 24"/>
          <p:cNvSpPr txBox="1">
            <a:spLocks noChangeArrowheads="1"/>
          </p:cNvSpPr>
          <p:nvPr/>
        </p:nvSpPr>
        <p:spPr bwMode="auto">
          <a:xfrm>
            <a:off x="228600" y="1295400"/>
            <a:ext cx="2133600"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rPr>
              <a:t>Injected ions</a:t>
            </a:r>
          </a:p>
        </p:txBody>
      </p:sp>
      <p:sp>
        <p:nvSpPr>
          <p:cNvPr id="138265" name="Rectangle 25"/>
          <p:cNvSpPr>
            <a:spLocks noChangeArrowheads="1"/>
          </p:cNvSpPr>
          <p:nvPr/>
        </p:nvSpPr>
        <p:spPr bwMode="auto">
          <a:xfrm>
            <a:off x="5791200" y="5257800"/>
            <a:ext cx="304800" cy="10668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138266" name="Line 26"/>
          <p:cNvSpPr>
            <a:spLocks noChangeShapeType="1"/>
          </p:cNvSpPr>
          <p:nvPr/>
        </p:nvSpPr>
        <p:spPr bwMode="auto">
          <a:xfrm flipH="1">
            <a:off x="5867400" y="5181600"/>
            <a:ext cx="76200" cy="1143000"/>
          </a:xfrm>
          <a:prstGeom prst="line">
            <a:avLst/>
          </a:prstGeom>
          <a:noFill/>
          <a:ln w="9525">
            <a:solidFill>
              <a:srgbClr val="FF0000"/>
            </a:solidFill>
            <a:round/>
            <a:headEnd/>
            <a:tailEnd type="stealth" w="lg" len="lg"/>
          </a:ln>
          <a:effectLst/>
        </p:spPr>
        <p:txBody>
          <a:bodyPr/>
          <a:lstStyle/>
          <a:p>
            <a:endParaRPr lang="en-US"/>
          </a:p>
        </p:txBody>
      </p:sp>
      <p:sp>
        <p:nvSpPr>
          <p:cNvPr id="138268" name="Rectangle 28"/>
          <p:cNvSpPr>
            <a:spLocks noChangeArrowheads="1"/>
          </p:cNvSpPr>
          <p:nvPr/>
        </p:nvSpPr>
        <p:spPr bwMode="auto">
          <a:xfrm>
            <a:off x="6589713" y="6491288"/>
            <a:ext cx="2554287" cy="366712"/>
          </a:xfrm>
          <a:prstGeom prst="rect">
            <a:avLst/>
          </a:prstGeom>
          <a:noFill/>
          <a:ln w="9525">
            <a:noFill/>
            <a:miter lim="800000"/>
            <a:headEnd/>
            <a:tailEnd/>
          </a:ln>
          <a:effectLst/>
        </p:spPr>
        <p:txBody>
          <a:bodyPr wrap="none">
            <a:spAutoFit/>
          </a:bodyPr>
          <a:lstStyle/>
          <a:p>
            <a:pPr>
              <a:spcBef>
                <a:spcPct val="50000"/>
              </a:spcBef>
            </a:pPr>
            <a:r>
              <a:rPr lang="en-US">
                <a:solidFill>
                  <a:srgbClr val="000000"/>
                </a:solidFill>
              </a:rPr>
              <a:t>www.hyperphysics.com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vms.ADMIN-0DD81E43F\Desktop\acclerators\3368-004-0BE816C6.jpg"/>
          <p:cNvPicPr>
            <a:picLocks noChangeAspect="1" noChangeArrowheads="1"/>
          </p:cNvPicPr>
          <p:nvPr/>
        </p:nvPicPr>
        <p:blipFill>
          <a:blip r:embed="rId2"/>
          <a:srcRect/>
          <a:stretch>
            <a:fillRect/>
          </a:stretch>
        </p:blipFill>
        <p:spPr bwMode="auto">
          <a:xfrm>
            <a:off x="381000" y="381000"/>
            <a:ext cx="8305800" cy="6096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yclo"/>
          <p:cNvPicPr>
            <a:picLocks noChangeAspect="1" noChangeArrowheads="1"/>
          </p:cNvPicPr>
          <p:nvPr/>
        </p:nvPicPr>
        <p:blipFill>
          <a:blip r:embed="rId3"/>
          <a:srcRect l="30251" t="30264" r="28079" b="22136"/>
          <a:stretch>
            <a:fillRect/>
          </a:stretch>
        </p:blipFill>
        <p:spPr bwMode="auto">
          <a:xfrm>
            <a:off x="1219200" y="0"/>
            <a:ext cx="7924800" cy="6858000"/>
          </a:xfrm>
          <a:prstGeom prst="rect">
            <a:avLst/>
          </a:prstGeom>
          <a:noFill/>
        </p:spPr>
      </p:pic>
      <p:sp>
        <p:nvSpPr>
          <p:cNvPr id="19459" name="Text Box 3"/>
          <p:cNvSpPr txBox="1">
            <a:spLocks noChangeArrowheads="1"/>
          </p:cNvSpPr>
          <p:nvPr/>
        </p:nvSpPr>
        <p:spPr bwMode="auto">
          <a:xfrm>
            <a:off x="6661150" y="6491288"/>
            <a:ext cx="2482850" cy="366712"/>
          </a:xfrm>
          <a:prstGeom prst="rect">
            <a:avLst/>
          </a:prstGeom>
          <a:noFill/>
          <a:ln w="9525">
            <a:noFill/>
            <a:miter lim="800000"/>
            <a:headEnd/>
            <a:tailEnd/>
          </a:ln>
          <a:effectLst/>
        </p:spPr>
        <p:txBody>
          <a:bodyPr wrap="none">
            <a:spAutoFit/>
          </a:bodyPr>
          <a:lstStyle/>
          <a:p>
            <a:pPr eaLnBrk="1" hangingPunct="1"/>
            <a:r>
              <a:rPr lang="en-US">
                <a:solidFill>
                  <a:schemeClr val="bg2"/>
                </a:solidFill>
                <a:latin typeface="Arial" charset="0"/>
              </a:rPr>
              <a:t>http://www-nsd.lbl.gov/</a:t>
            </a:r>
          </a:p>
        </p:txBody>
      </p:sp>
      <p:sp>
        <p:nvSpPr>
          <p:cNvPr id="19463" name="WordArt 7"/>
          <p:cNvSpPr>
            <a:spLocks noChangeArrowheads="1" noChangeShapeType="1" noTextEdit="1"/>
          </p:cNvSpPr>
          <p:nvPr/>
        </p:nvSpPr>
        <p:spPr bwMode="auto">
          <a:xfrm rot="5400000">
            <a:off x="-2819400" y="2819400"/>
            <a:ext cx="6858000" cy="1219200"/>
          </a:xfrm>
          <a:prstGeom prst="rect">
            <a:avLst/>
          </a:prstGeom>
        </p:spPr>
        <p:txBody>
          <a:bodyPr vert="wordArtVert" wrap="none" fromWordArt="1">
            <a:prstTxWarp prst="textPlain">
              <a:avLst>
                <a:gd name="adj" fmla="val 50000"/>
              </a:avLst>
            </a:prstTxWarp>
          </a:bodyPr>
          <a:lstStyle/>
          <a:p>
            <a:pPr algn="ctr" fontAlgn="auto"/>
            <a:r>
              <a:rPr lang="en-US" sz="4400" kern="10" spc="-440">
                <a:ln w="9525">
                  <a:solidFill>
                    <a:srgbClr val="000000"/>
                  </a:solidFill>
                  <a:round/>
                  <a:headEnd/>
                  <a:tailEnd/>
                </a:ln>
                <a:latin typeface="Arial Black"/>
              </a:rPr>
              <a:t>3D View</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5" name="PubChord"/>
          <p:cNvSpPr>
            <a:spLocks noEditPoints="1" noChangeArrowheads="1"/>
          </p:cNvSpPr>
          <p:nvPr/>
        </p:nvSpPr>
        <p:spPr bwMode="auto">
          <a:xfrm rot="2628462">
            <a:off x="6096000" y="304800"/>
            <a:ext cx="2266950" cy="2266950"/>
          </a:xfrm>
          <a:custGeom>
            <a:avLst/>
            <a:gdLst>
              <a:gd name="G0" fmla="+- 0 0 0"/>
              <a:gd name="G1" fmla="sin 10800 14745600"/>
              <a:gd name="G2" fmla="cos 10800 14745600"/>
              <a:gd name="G3" fmla="sin 10800 2949120"/>
              <a:gd name="G4" fmla="cos 10800 2949120"/>
              <a:gd name="G5" fmla="+- G1 10800 0"/>
              <a:gd name="G6" fmla="+- G2 10800 0"/>
              <a:gd name="G7" fmla="+- G3 10800 0"/>
              <a:gd name="G8" fmla="+- G4 10800 0"/>
              <a:gd name="G9" fmla="+- 10800 0 0"/>
              <a:gd name="G10" fmla="+/ G5 G7 2"/>
              <a:gd name="G11" fmla="+/ G6 G8 2"/>
              <a:gd name="T0" fmla="*/ 3163 w 21600"/>
              <a:gd name="T1" fmla="*/ 3163 h 21600"/>
              <a:gd name="T2" fmla="*/ 10799 w 21600"/>
              <a:gd name="T3" fmla="*/ 10799 h 21600"/>
              <a:gd name="T4" fmla="*/ 18436 w 21600"/>
              <a:gd name="T5" fmla="*/ 18436 h 21600"/>
              <a:gd name="T6" fmla="*/ 3163 w 21600"/>
              <a:gd name="T7" fmla="*/ 3163 h 21600"/>
              <a:gd name="T8" fmla="*/ 18437 w 21600"/>
              <a:gd name="T9" fmla="*/ 18437 h 21600"/>
            </a:gdLst>
            <a:ahLst/>
            <a:cxnLst>
              <a:cxn ang="0">
                <a:pos x="T0" y="T1"/>
              </a:cxn>
              <a:cxn ang="0">
                <a:pos x="T2" y="T3"/>
              </a:cxn>
              <a:cxn ang="0">
                <a:pos x="T4" y="T5"/>
              </a:cxn>
            </a:cxnLst>
            <a:rect l="T6" t="T7" r="T8" b="T9"/>
            <a:pathLst>
              <a:path w="21600" h="21600">
                <a:moveTo>
                  <a:pt x="3163" y="3163"/>
                </a:moveTo>
                <a:cubicBezTo>
                  <a:pt x="1137" y="5188"/>
                  <a:pt x="0" y="7935"/>
                  <a:pt x="0" y="10799"/>
                </a:cubicBezTo>
                <a:cubicBezTo>
                  <a:pt x="0" y="16764"/>
                  <a:pt x="4835" y="21600"/>
                  <a:pt x="10800" y="21600"/>
                </a:cubicBezTo>
                <a:cubicBezTo>
                  <a:pt x="13664" y="21600"/>
                  <a:pt x="16411" y="20462"/>
                  <a:pt x="18436" y="18436"/>
                </a:cubicBezTo>
                <a:close/>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grpSp>
        <p:nvGrpSpPr>
          <p:cNvPr id="2" name="Group 22"/>
          <p:cNvGrpSpPr>
            <a:grpSpLocks/>
          </p:cNvGrpSpPr>
          <p:nvPr/>
        </p:nvGrpSpPr>
        <p:grpSpPr bwMode="auto">
          <a:xfrm>
            <a:off x="8458200" y="2286000"/>
            <a:ext cx="457200" cy="457200"/>
            <a:chOff x="3936" y="2112"/>
            <a:chExt cx="288" cy="288"/>
          </a:xfrm>
        </p:grpSpPr>
        <p:sp>
          <p:nvSpPr>
            <p:cNvPr id="3090" name="Text Box 18"/>
            <p:cNvSpPr txBox="1">
              <a:spLocks noChangeArrowheads="1"/>
            </p:cNvSpPr>
            <p:nvPr/>
          </p:nvSpPr>
          <p:spPr bwMode="auto">
            <a:xfrm>
              <a:off x="3936" y="2112"/>
              <a:ext cx="288" cy="288"/>
            </a:xfrm>
            <a:prstGeom prst="rect">
              <a:avLst/>
            </a:prstGeom>
            <a:noFill/>
            <a:ln w="9525">
              <a:noFill/>
              <a:miter lim="800000"/>
              <a:headEnd/>
              <a:tailEnd/>
            </a:ln>
            <a:effectLst/>
          </p:spPr>
          <p:txBody>
            <a:bodyPr>
              <a:spAutoFit/>
            </a:bodyPr>
            <a:lstStyle/>
            <a:p>
              <a:pPr>
                <a:spcBef>
                  <a:spcPct val="50000"/>
                </a:spcBef>
              </a:pPr>
              <a:r>
                <a:rPr lang="en-US" sz="2400"/>
                <a:t>v</a:t>
              </a:r>
            </a:p>
          </p:txBody>
        </p:sp>
        <p:sp>
          <p:nvSpPr>
            <p:cNvPr id="3091" name="Line 19"/>
            <p:cNvSpPr>
              <a:spLocks noChangeShapeType="1"/>
            </p:cNvSpPr>
            <p:nvPr/>
          </p:nvSpPr>
          <p:spPr bwMode="auto">
            <a:xfrm>
              <a:off x="3996" y="2199"/>
              <a:ext cx="96" cy="0"/>
            </a:xfrm>
            <a:prstGeom prst="line">
              <a:avLst/>
            </a:prstGeom>
            <a:noFill/>
            <a:ln w="9525">
              <a:solidFill>
                <a:schemeClr val="tx1"/>
              </a:solidFill>
              <a:round/>
              <a:headEnd/>
              <a:tailEnd type="arrow" w="med" len="med"/>
            </a:ln>
            <a:effectLst/>
          </p:spPr>
          <p:txBody>
            <a:bodyPr/>
            <a:lstStyle/>
            <a:p>
              <a:endParaRPr lang="en-US"/>
            </a:p>
          </p:txBody>
        </p:sp>
      </p:grpSp>
      <p:sp>
        <p:nvSpPr>
          <p:cNvPr id="3074" name="Rectangle 2"/>
          <p:cNvSpPr>
            <a:spLocks noGrp="1" noChangeArrowheads="1"/>
          </p:cNvSpPr>
          <p:nvPr>
            <p:ph type="title"/>
          </p:nvPr>
        </p:nvSpPr>
        <p:spPr>
          <a:xfrm>
            <a:off x="-990600" y="152400"/>
            <a:ext cx="8229600" cy="685800"/>
          </a:xfrm>
        </p:spPr>
        <p:txBody>
          <a:bodyPr>
            <a:normAutofit fontScale="90000"/>
          </a:bodyPr>
          <a:lstStyle/>
          <a:p>
            <a:r>
              <a:rPr lang="en-US" sz="6000">
                <a:latin typeface="Arial" charset="0"/>
              </a:rPr>
              <a:t>The Cyclotron</a:t>
            </a:r>
          </a:p>
        </p:txBody>
      </p:sp>
      <p:sp>
        <p:nvSpPr>
          <p:cNvPr id="3075" name="Rectangle 3"/>
          <p:cNvSpPr>
            <a:spLocks noGrp="1" noChangeArrowheads="1"/>
          </p:cNvSpPr>
          <p:nvPr>
            <p:ph type="body" idx="1"/>
          </p:nvPr>
        </p:nvSpPr>
        <p:spPr>
          <a:xfrm>
            <a:off x="228600" y="990600"/>
            <a:ext cx="5943600" cy="4876800"/>
          </a:xfrm>
        </p:spPr>
        <p:txBody>
          <a:bodyPr/>
          <a:lstStyle/>
          <a:p>
            <a:r>
              <a:rPr lang="en-US">
                <a:latin typeface="Arial" charset="0"/>
              </a:rPr>
              <a:t>Period is independent of velocity</a:t>
            </a:r>
          </a:p>
          <a:p>
            <a:pPr lvl="1"/>
            <a:r>
              <a:rPr lang="en-US">
                <a:latin typeface="Arial" charset="0"/>
              </a:rPr>
              <a:t>Particle steered by magnet</a:t>
            </a:r>
          </a:p>
          <a:p>
            <a:pPr lvl="2"/>
            <a:r>
              <a:rPr lang="en-US">
                <a:latin typeface="Arial" charset="0"/>
              </a:rPr>
              <a:t>Moves in larger circles in equal amounts of time</a:t>
            </a:r>
          </a:p>
          <a:p>
            <a:pPr lvl="2"/>
            <a:r>
              <a:rPr lang="en-US">
                <a:latin typeface="Arial" charset="0"/>
              </a:rPr>
              <a:t>Gains more &amp; more energy</a:t>
            </a:r>
            <a:endParaRPr lang="en-US" i="1">
              <a:latin typeface="Arial" charset="0"/>
            </a:endParaRPr>
          </a:p>
          <a:p>
            <a:r>
              <a:rPr lang="en-US">
                <a:latin typeface="Arial" charset="0"/>
              </a:rPr>
              <a:t>Accelerates to large energies without large voltages</a:t>
            </a:r>
          </a:p>
          <a:p>
            <a:pPr lvl="1"/>
            <a:r>
              <a:rPr lang="en-US">
                <a:latin typeface="Arial" charset="0"/>
              </a:rPr>
              <a:t>Energy limits- disk size, B-field strength ~~ 100 MeV</a:t>
            </a:r>
          </a:p>
          <a:p>
            <a:pPr lvl="1">
              <a:buFont typeface="Wingdings" pitchFamily="2" charset="2"/>
              <a:buNone/>
            </a:pPr>
            <a:endParaRPr lang="en-US">
              <a:latin typeface="Arial" charset="0"/>
            </a:endParaRPr>
          </a:p>
          <a:p>
            <a:pPr lvl="1">
              <a:buFont typeface="Wingdings" pitchFamily="2" charset="2"/>
              <a:buNone/>
            </a:pPr>
            <a:endParaRPr lang="en-US">
              <a:latin typeface="Arial" charset="0"/>
            </a:endParaRPr>
          </a:p>
          <a:p>
            <a:pPr lvl="1">
              <a:buFont typeface="Wingdings" pitchFamily="2" charset="2"/>
              <a:buNone/>
            </a:pPr>
            <a:endParaRPr lang="en-US">
              <a:latin typeface="Arial" charset="0"/>
            </a:endParaRPr>
          </a:p>
          <a:p>
            <a:endParaRPr lang="en-US" i="1">
              <a:latin typeface="Arial" charset="0"/>
            </a:endParaRPr>
          </a:p>
          <a:p>
            <a:pPr lvl="1">
              <a:buFont typeface="Wingdings" pitchFamily="2" charset="2"/>
              <a:buNone/>
            </a:pPr>
            <a:endParaRPr lang="en-US">
              <a:latin typeface="Arial" charset="0"/>
            </a:endParaRPr>
          </a:p>
          <a:p>
            <a:endParaRPr lang="en-US" i="1">
              <a:latin typeface="Arial" charset="0"/>
            </a:endParaRPr>
          </a:p>
          <a:p>
            <a:endParaRPr lang="en-US" i="1">
              <a:latin typeface="Arial" charset="0"/>
            </a:endParaRPr>
          </a:p>
          <a:p>
            <a:pPr>
              <a:buFont typeface="Wingdings" pitchFamily="2" charset="2"/>
              <a:buNone/>
            </a:pPr>
            <a:endParaRPr lang="en-US" i="1">
              <a:latin typeface="Arial" charset="0"/>
            </a:endParaRPr>
          </a:p>
          <a:p>
            <a:pPr lvl="1">
              <a:buFont typeface="Wingdings" pitchFamily="2" charset="2"/>
              <a:buNone/>
            </a:pPr>
            <a:endParaRPr lang="en-US">
              <a:latin typeface="Arial" charset="0"/>
            </a:endParaRPr>
          </a:p>
        </p:txBody>
      </p:sp>
      <p:grpSp>
        <p:nvGrpSpPr>
          <p:cNvPr id="3" name="Group 42"/>
          <p:cNvGrpSpPr>
            <a:grpSpLocks/>
          </p:cNvGrpSpPr>
          <p:nvPr/>
        </p:nvGrpSpPr>
        <p:grpSpPr bwMode="auto">
          <a:xfrm>
            <a:off x="8153400" y="228600"/>
            <a:ext cx="762000" cy="457200"/>
            <a:chOff x="5040" y="1728"/>
            <a:chExt cx="480" cy="288"/>
          </a:xfrm>
        </p:grpSpPr>
        <p:sp>
          <p:nvSpPr>
            <p:cNvPr id="3083" name="AutoShape 11"/>
            <p:cNvSpPr>
              <a:spLocks noChangeArrowheads="1"/>
            </p:cNvSpPr>
            <p:nvPr/>
          </p:nvSpPr>
          <p:spPr bwMode="auto">
            <a:xfrm>
              <a:off x="5040" y="1776"/>
              <a:ext cx="192" cy="192"/>
            </a:xfrm>
            <a:prstGeom prst="flowChartSummingJunction">
              <a:avLst/>
            </a:prstGeom>
            <a:noFill/>
            <a:ln w="9525">
              <a:solidFill>
                <a:schemeClr val="tx1"/>
              </a:solidFill>
              <a:round/>
              <a:headEnd/>
              <a:tailEnd/>
            </a:ln>
            <a:effectLst/>
          </p:spPr>
          <p:txBody>
            <a:bodyPr wrap="none" anchor="ctr"/>
            <a:lstStyle/>
            <a:p>
              <a:endParaRPr lang="en-US"/>
            </a:p>
          </p:txBody>
        </p:sp>
        <p:sp>
          <p:nvSpPr>
            <p:cNvPr id="3084" name="Text Box 12"/>
            <p:cNvSpPr txBox="1">
              <a:spLocks noChangeArrowheads="1"/>
            </p:cNvSpPr>
            <p:nvPr/>
          </p:nvSpPr>
          <p:spPr bwMode="auto">
            <a:xfrm>
              <a:off x="5184" y="1728"/>
              <a:ext cx="336" cy="288"/>
            </a:xfrm>
            <a:prstGeom prst="rect">
              <a:avLst/>
            </a:prstGeom>
            <a:noFill/>
            <a:ln w="9525">
              <a:noFill/>
              <a:miter lim="800000"/>
              <a:headEnd/>
              <a:tailEnd/>
            </a:ln>
            <a:effectLst/>
          </p:spPr>
          <p:txBody>
            <a:bodyPr>
              <a:spAutoFit/>
            </a:bodyPr>
            <a:lstStyle/>
            <a:p>
              <a:pPr>
                <a:spcBef>
                  <a:spcPct val="50000"/>
                </a:spcBef>
              </a:pPr>
              <a:r>
                <a:rPr lang="en-US" sz="2400"/>
                <a:t>B</a:t>
              </a:r>
            </a:p>
          </p:txBody>
        </p:sp>
        <p:sp>
          <p:nvSpPr>
            <p:cNvPr id="3093" name="Line 21"/>
            <p:cNvSpPr>
              <a:spLocks noChangeShapeType="1"/>
            </p:cNvSpPr>
            <p:nvPr/>
          </p:nvSpPr>
          <p:spPr bwMode="auto">
            <a:xfrm>
              <a:off x="5251" y="1773"/>
              <a:ext cx="96" cy="0"/>
            </a:xfrm>
            <a:prstGeom prst="line">
              <a:avLst/>
            </a:prstGeom>
            <a:noFill/>
            <a:ln w="9525">
              <a:solidFill>
                <a:schemeClr val="tx1"/>
              </a:solidFill>
              <a:round/>
              <a:headEnd/>
              <a:tailEnd type="arrow" w="med" len="med"/>
            </a:ln>
            <a:effectLst/>
          </p:spPr>
          <p:txBody>
            <a:bodyPr/>
            <a:lstStyle/>
            <a:p>
              <a:endParaRPr lang="en-US"/>
            </a:p>
          </p:txBody>
        </p:sp>
      </p:grpSp>
      <p:sp>
        <p:nvSpPr>
          <p:cNvPr id="3096" name="Text Box 24"/>
          <p:cNvSpPr txBox="1">
            <a:spLocks noChangeArrowheads="1"/>
          </p:cNvSpPr>
          <p:nvPr/>
        </p:nvSpPr>
        <p:spPr bwMode="auto">
          <a:xfrm>
            <a:off x="6705600" y="4267200"/>
            <a:ext cx="21336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3102" name="Text Box 30"/>
          <p:cNvSpPr txBox="1">
            <a:spLocks noChangeArrowheads="1"/>
          </p:cNvSpPr>
          <p:nvPr/>
        </p:nvSpPr>
        <p:spPr bwMode="auto">
          <a:xfrm>
            <a:off x="6324600" y="2819400"/>
            <a:ext cx="2438400" cy="3903663"/>
          </a:xfrm>
          <a:prstGeom prst="rect">
            <a:avLst/>
          </a:prstGeom>
          <a:noFill/>
          <a:ln w="9525">
            <a:noFill/>
            <a:miter lim="800000"/>
            <a:headEnd/>
            <a:tailEnd/>
          </a:ln>
          <a:effectLst/>
        </p:spPr>
        <p:txBody>
          <a:bodyPr>
            <a:spAutoFit/>
          </a:bodyPr>
          <a:lstStyle/>
          <a:p>
            <a:pPr>
              <a:spcBef>
                <a:spcPct val="50000"/>
              </a:spcBef>
            </a:pPr>
            <a:r>
              <a:rPr lang="en-US" sz="2200"/>
              <a:t>F= ma</a:t>
            </a:r>
          </a:p>
          <a:p>
            <a:pPr>
              <a:spcBef>
                <a:spcPct val="50000"/>
              </a:spcBef>
            </a:pPr>
            <a:r>
              <a:rPr lang="en-US" sz="2200"/>
              <a:t>q(v</a:t>
            </a:r>
            <a:r>
              <a:rPr lang="en-US" sz="2200">
                <a:cs typeface="Tahoma" pitchFamily="34" charset="0"/>
              </a:rPr>
              <a:t>×B)= mv</a:t>
            </a:r>
            <a:r>
              <a:rPr lang="en-US" sz="2200" baseline="30000">
                <a:cs typeface="Tahoma" pitchFamily="34" charset="0"/>
              </a:rPr>
              <a:t>2</a:t>
            </a:r>
            <a:r>
              <a:rPr lang="en-US" sz="2200">
                <a:cs typeface="Tahoma" pitchFamily="34" charset="0"/>
              </a:rPr>
              <a:t>/ r</a:t>
            </a:r>
          </a:p>
          <a:p>
            <a:pPr>
              <a:spcBef>
                <a:spcPct val="50000"/>
              </a:spcBef>
            </a:pPr>
            <a:r>
              <a:rPr lang="en-US" sz="2200">
                <a:cs typeface="Tahoma" pitchFamily="34" charset="0"/>
              </a:rPr>
              <a:t>For circular orbits,</a:t>
            </a:r>
          </a:p>
          <a:p>
            <a:pPr>
              <a:spcBef>
                <a:spcPct val="50000"/>
              </a:spcBef>
            </a:pPr>
            <a:r>
              <a:rPr lang="en-US" sz="2200"/>
              <a:t>q(v×B)= qvB</a:t>
            </a:r>
            <a:endParaRPr lang="en-US" sz="2200">
              <a:cs typeface="Tahoma" pitchFamily="34" charset="0"/>
            </a:endParaRPr>
          </a:p>
          <a:p>
            <a:pPr>
              <a:spcBef>
                <a:spcPct val="50000"/>
              </a:spcBef>
            </a:pPr>
            <a:r>
              <a:rPr lang="en-US" sz="2200">
                <a:cs typeface="Tahoma" pitchFamily="34" charset="0"/>
              </a:rPr>
              <a:t>r= </a:t>
            </a:r>
            <a:r>
              <a:rPr lang="en-US" sz="2200"/>
              <a:t>mv/qB</a:t>
            </a:r>
            <a:r>
              <a:rPr lang="el-GR" sz="2200"/>
              <a:t> </a:t>
            </a:r>
            <a:endParaRPr lang="en-US" sz="2200"/>
          </a:p>
          <a:p>
            <a:pPr>
              <a:spcBef>
                <a:spcPct val="50000"/>
              </a:spcBef>
            </a:pPr>
            <a:r>
              <a:rPr lang="el-GR" sz="2200"/>
              <a:t>ω</a:t>
            </a:r>
            <a:r>
              <a:rPr lang="en-US" sz="2200"/>
              <a:t>= v/ r= qB/m</a:t>
            </a:r>
          </a:p>
          <a:p>
            <a:pPr>
              <a:spcBef>
                <a:spcPct val="50000"/>
              </a:spcBef>
            </a:pPr>
            <a:endParaRPr lang="en-US" sz="2200" b="1" i="1"/>
          </a:p>
          <a:p>
            <a:pPr>
              <a:spcBef>
                <a:spcPct val="50000"/>
              </a:spcBef>
            </a:pPr>
            <a:endParaRPr lang="en-US" sz="2000" b="1" i="1"/>
          </a:p>
        </p:txBody>
      </p:sp>
      <p:sp>
        <p:nvSpPr>
          <p:cNvPr id="3105" name="Line 33"/>
          <p:cNvSpPr>
            <a:spLocks noChangeShapeType="1"/>
          </p:cNvSpPr>
          <p:nvPr/>
        </p:nvSpPr>
        <p:spPr bwMode="auto">
          <a:xfrm rot="120000" flipH="1" flipV="1">
            <a:off x="7239000" y="1295400"/>
            <a:ext cx="76200" cy="1295400"/>
          </a:xfrm>
          <a:prstGeom prst="line">
            <a:avLst/>
          </a:prstGeom>
          <a:noFill/>
          <a:ln w="9525">
            <a:solidFill>
              <a:schemeClr val="tx1"/>
            </a:solidFill>
            <a:round/>
            <a:headEnd/>
            <a:tailEnd type="triangle" w="med" len="med"/>
          </a:ln>
          <a:effectLst/>
        </p:spPr>
        <p:txBody>
          <a:bodyPr/>
          <a:lstStyle/>
          <a:p>
            <a:endParaRPr lang="en-US"/>
          </a:p>
        </p:txBody>
      </p:sp>
      <p:grpSp>
        <p:nvGrpSpPr>
          <p:cNvPr id="4" name="Group 52"/>
          <p:cNvGrpSpPr>
            <a:grpSpLocks/>
          </p:cNvGrpSpPr>
          <p:nvPr/>
        </p:nvGrpSpPr>
        <p:grpSpPr bwMode="auto">
          <a:xfrm>
            <a:off x="6172200" y="304800"/>
            <a:ext cx="2266950" cy="2266950"/>
            <a:chOff x="3888" y="192"/>
            <a:chExt cx="1428" cy="1428"/>
          </a:xfrm>
        </p:grpSpPr>
        <p:sp>
          <p:nvSpPr>
            <p:cNvPr id="3087" name="PubChord"/>
            <p:cNvSpPr>
              <a:spLocks noEditPoints="1" noChangeArrowheads="1"/>
            </p:cNvSpPr>
            <p:nvPr/>
          </p:nvSpPr>
          <p:spPr bwMode="auto">
            <a:xfrm rot="13423640">
              <a:off x="3888" y="192"/>
              <a:ext cx="1428" cy="1428"/>
            </a:xfrm>
            <a:custGeom>
              <a:avLst/>
              <a:gdLst>
                <a:gd name="G0" fmla="+- 0 0 0"/>
                <a:gd name="G1" fmla="sin 10800 14745600"/>
                <a:gd name="G2" fmla="cos 10800 14745600"/>
                <a:gd name="G3" fmla="sin 10800 2949120"/>
                <a:gd name="G4" fmla="cos 10800 2949120"/>
                <a:gd name="G5" fmla="+- G1 10800 0"/>
                <a:gd name="G6" fmla="+- G2 10800 0"/>
                <a:gd name="G7" fmla="+- G3 10800 0"/>
                <a:gd name="G8" fmla="+- G4 10800 0"/>
                <a:gd name="G9" fmla="+- 10800 0 0"/>
                <a:gd name="G10" fmla="+/ G5 G7 2"/>
                <a:gd name="G11" fmla="+/ G6 G8 2"/>
                <a:gd name="T0" fmla="*/ 3163 w 21600"/>
                <a:gd name="T1" fmla="*/ 3163 h 21600"/>
                <a:gd name="T2" fmla="*/ 10799 w 21600"/>
                <a:gd name="T3" fmla="*/ 10799 h 21600"/>
                <a:gd name="T4" fmla="*/ 18436 w 21600"/>
                <a:gd name="T5" fmla="*/ 18436 h 21600"/>
                <a:gd name="T6" fmla="*/ 3163 w 21600"/>
                <a:gd name="T7" fmla="*/ 3163 h 21600"/>
                <a:gd name="T8" fmla="*/ 18437 w 21600"/>
                <a:gd name="T9" fmla="*/ 18437 h 21600"/>
              </a:gdLst>
              <a:ahLst/>
              <a:cxnLst>
                <a:cxn ang="0">
                  <a:pos x="T0" y="T1"/>
                </a:cxn>
                <a:cxn ang="0">
                  <a:pos x="T2" y="T3"/>
                </a:cxn>
                <a:cxn ang="0">
                  <a:pos x="T4" y="T5"/>
                </a:cxn>
              </a:cxnLst>
              <a:rect l="T6" t="T7" r="T8" b="T9"/>
              <a:pathLst>
                <a:path w="21600" h="21600">
                  <a:moveTo>
                    <a:pt x="3163" y="3163"/>
                  </a:moveTo>
                  <a:cubicBezTo>
                    <a:pt x="1137" y="5188"/>
                    <a:pt x="0" y="7935"/>
                    <a:pt x="0" y="10799"/>
                  </a:cubicBezTo>
                  <a:cubicBezTo>
                    <a:pt x="0" y="16764"/>
                    <a:pt x="4835" y="21600"/>
                    <a:pt x="10800" y="21600"/>
                  </a:cubicBezTo>
                  <a:cubicBezTo>
                    <a:pt x="13664" y="21600"/>
                    <a:pt x="16411" y="20462"/>
                    <a:pt x="18436" y="18436"/>
                  </a:cubicBezTo>
                  <a:close/>
                </a:path>
              </a:pathLst>
            </a:custGeom>
            <a:solidFill>
              <a:schemeClr val="accent2"/>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106" name="Text Box 34"/>
            <p:cNvSpPr txBox="1">
              <a:spLocks noChangeArrowheads="1"/>
            </p:cNvSpPr>
            <p:nvPr/>
          </p:nvSpPr>
          <p:spPr bwMode="auto">
            <a:xfrm>
              <a:off x="4656" y="768"/>
              <a:ext cx="384" cy="231"/>
            </a:xfrm>
            <a:prstGeom prst="rect">
              <a:avLst/>
            </a:prstGeom>
            <a:noFill/>
            <a:ln w="9525">
              <a:noFill/>
              <a:miter lim="800000"/>
              <a:headEnd/>
              <a:tailEnd/>
            </a:ln>
            <a:effectLst/>
          </p:spPr>
          <p:txBody>
            <a:bodyPr>
              <a:spAutoFit/>
            </a:bodyPr>
            <a:lstStyle/>
            <a:p>
              <a:pPr>
                <a:spcBef>
                  <a:spcPct val="50000"/>
                </a:spcBef>
              </a:pPr>
              <a:r>
                <a:rPr lang="en-US"/>
                <a:t>F</a:t>
              </a:r>
            </a:p>
          </p:txBody>
        </p:sp>
      </p:grpSp>
      <p:sp>
        <p:nvSpPr>
          <p:cNvPr id="3123" name="Line 51"/>
          <p:cNvSpPr>
            <a:spLocks noChangeShapeType="1"/>
          </p:cNvSpPr>
          <p:nvPr/>
        </p:nvSpPr>
        <p:spPr bwMode="auto">
          <a:xfrm>
            <a:off x="7477125" y="1250950"/>
            <a:ext cx="152400" cy="0"/>
          </a:xfrm>
          <a:prstGeom prst="line">
            <a:avLst/>
          </a:prstGeom>
          <a:noFill/>
          <a:ln w="9525">
            <a:solidFill>
              <a:schemeClr val="tx1"/>
            </a:solidFill>
            <a:round/>
            <a:headEnd/>
            <a:tailEnd type="arrow" w="med" len="med"/>
          </a:ln>
          <a:effectLst/>
        </p:spPr>
        <p:txBody>
          <a:bodyPr/>
          <a:lstStyle/>
          <a:p>
            <a:endParaRPr lang="en-US"/>
          </a:p>
        </p:txBody>
      </p:sp>
      <p:sp>
        <p:nvSpPr>
          <p:cNvPr id="3089" name="Line 17"/>
          <p:cNvSpPr>
            <a:spLocks noChangeShapeType="1"/>
          </p:cNvSpPr>
          <p:nvPr/>
        </p:nvSpPr>
        <p:spPr bwMode="auto">
          <a:xfrm>
            <a:off x="7315200" y="2590800"/>
            <a:ext cx="1143000" cy="0"/>
          </a:xfrm>
          <a:prstGeom prst="line">
            <a:avLst/>
          </a:prstGeom>
          <a:noFill/>
          <a:ln w="9525">
            <a:solidFill>
              <a:schemeClr val="tx1"/>
            </a:solidFill>
            <a:round/>
            <a:headEnd/>
            <a:tailEnd type="triangle" w="med" len="med"/>
          </a:ln>
          <a:effectLst/>
        </p:spPr>
        <p:txBody>
          <a:bodyPr/>
          <a:lstStyle/>
          <a:p>
            <a:endParaRPr lang="en-US"/>
          </a:p>
        </p:txBody>
      </p:sp>
      <p:sp>
        <p:nvSpPr>
          <p:cNvPr id="3126" name="Text Box 54"/>
          <p:cNvSpPr txBox="1">
            <a:spLocks noChangeArrowheads="1"/>
          </p:cNvSpPr>
          <p:nvPr/>
        </p:nvSpPr>
        <p:spPr bwMode="auto">
          <a:xfrm>
            <a:off x="3200400" y="6172200"/>
            <a:ext cx="5943600" cy="415925"/>
          </a:xfrm>
          <a:prstGeom prst="rect">
            <a:avLst/>
          </a:prstGeom>
          <a:noFill/>
          <a:ln w="19050">
            <a:solidFill>
              <a:schemeClr val="folHlink"/>
            </a:solidFill>
            <a:miter lim="800000"/>
            <a:headEnd/>
            <a:tailEnd/>
          </a:ln>
          <a:effectLst/>
        </p:spPr>
        <p:txBody>
          <a:bodyPr>
            <a:spAutoFit/>
          </a:bodyPr>
          <a:lstStyle/>
          <a:p>
            <a:pPr>
              <a:spcBef>
                <a:spcPct val="50000"/>
              </a:spcBef>
            </a:pPr>
            <a:r>
              <a:rPr lang="en-US" sz="2000" b="1" i="1">
                <a:sym typeface="Wingdings" pitchFamily="2" charset="2"/>
              </a:rPr>
              <a:t>”cyclotron frequency”   </a:t>
            </a:r>
            <a:r>
              <a:rPr lang="en-US" sz="2000" b="1" i="1"/>
              <a:t>f=</a:t>
            </a:r>
            <a:r>
              <a:rPr lang="el-GR" sz="2000" b="1" i="1"/>
              <a:t>ω</a:t>
            </a:r>
            <a:r>
              <a:rPr lang="en-US" sz="2000" b="1" i="1"/>
              <a:t>/2</a:t>
            </a:r>
            <a:r>
              <a:rPr lang="en-US" sz="2000" b="1" i="1">
                <a:latin typeface="Symbol" pitchFamily="18" charset="2"/>
              </a:rPr>
              <a:t>p </a:t>
            </a:r>
            <a:r>
              <a:rPr lang="en-US" sz="2000" b="1" i="1"/>
              <a:t>= qB/2</a:t>
            </a:r>
            <a:r>
              <a:rPr lang="en-US" sz="2000" b="1" i="1">
                <a:latin typeface="Symbol" pitchFamily="18" charset="2"/>
              </a:rPr>
              <a:t>p</a:t>
            </a:r>
            <a:r>
              <a:rPr lang="en-US" sz="2000" b="1" i="1"/>
              <a:t>m</a:t>
            </a:r>
          </a:p>
        </p:txBody>
      </p:sp>
      <p:sp>
        <p:nvSpPr>
          <p:cNvPr id="3127" name="Rectangle 55"/>
          <p:cNvSpPr>
            <a:spLocks noChangeArrowheads="1"/>
          </p:cNvSpPr>
          <p:nvPr/>
        </p:nvSpPr>
        <p:spPr bwMode="auto">
          <a:xfrm>
            <a:off x="6172200" y="2819400"/>
            <a:ext cx="2590800" cy="3048000"/>
          </a:xfrm>
          <a:prstGeom prst="rect">
            <a:avLst/>
          </a:prstGeom>
          <a:noFill/>
          <a:ln w="19050">
            <a:solidFill>
              <a:schemeClr val="folHlink"/>
            </a:solidFill>
            <a:miter lim="800000"/>
            <a:headEnd/>
            <a:tailEnd/>
          </a:ln>
          <a:effectLst/>
        </p:spPr>
        <p:txBody>
          <a:bodyPr wrap="none" anchor="ctr"/>
          <a:lstStyle/>
          <a:p>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smtClean="0"/>
              <a:t>Cyclotron</a:t>
            </a:r>
            <a:endParaRPr lang="en-US" dirty="0"/>
          </a:p>
        </p:txBody>
      </p:sp>
      <p:pic>
        <p:nvPicPr>
          <p:cNvPr id="48131" name="Picture 3" descr="C:\WINNT\Profiles\markm\My Documents\My Pictures\cyclotron-animation.gif"/>
          <p:cNvPicPr>
            <a:picLocks noChangeAspect="1" noChangeArrowheads="1" noCrop="1"/>
          </p:cNvPicPr>
          <p:nvPr/>
        </p:nvPicPr>
        <p:blipFill>
          <a:blip r:embed="rId2"/>
          <a:srcRect/>
          <a:stretch>
            <a:fillRect/>
          </a:stretch>
        </p:blipFill>
        <p:spPr bwMode="auto">
          <a:xfrm>
            <a:off x="2514600" y="2362200"/>
            <a:ext cx="4046538" cy="362267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dirty="0" smtClean="0"/>
              <a:t>SYNCHROCYCLOTRON</a:t>
            </a:r>
            <a:endParaRPr lang="en-US" dirty="0"/>
          </a:p>
        </p:txBody>
      </p:sp>
      <p:pic>
        <p:nvPicPr>
          <p:cNvPr id="3074" name="Picture 2" descr="C:\Documents and Settings\vms.ADMIN-0DD81E43F\Desktop\acclerators\acc-synchrocyclotron-schema.png"/>
          <p:cNvPicPr>
            <a:picLocks noChangeAspect="1" noChangeArrowheads="1"/>
          </p:cNvPicPr>
          <p:nvPr/>
        </p:nvPicPr>
        <p:blipFill>
          <a:blip r:embed="rId2"/>
          <a:srcRect/>
          <a:stretch>
            <a:fillRect/>
          </a:stretch>
        </p:blipFill>
        <p:spPr bwMode="auto">
          <a:xfrm>
            <a:off x="381000" y="1295399"/>
            <a:ext cx="7924800" cy="513397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BETATRON</a:t>
            </a:r>
            <a:endParaRPr lang="en-US" dirty="0"/>
          </a:p>
        </p:txBody>
      </p:sp>
      <p:pic>
        <p:nvPicPr>
          <p:cNvPr id="4098" name="Picture 2" descr="C:\Documents and Settings\vms.ADMIN-0DD81E43F\Desktop\acclerators\betatron.png"/>
          <p:cNvPicPr>
            <a:picLocks noChangeAspect="1" noChangeArrowheads="1"/>
          </p:cNvPicPr>
          <p:nvPr/>
        </p:nvPicPr>
        <p:blipFill>
          <a:blip r:embed="rId2"/>
          <a:srcRect/>
          <a:stretch>
            <a:fillRect/>
          </a:stretch>
        </p:blipFill>
        <p:spPr bwMode="auto">
          <a:xfrm>
            <a:off x="2133600" y="1676400"/>
            <a:ext cx="5029200" cy="37338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Betatron</a:t>
            </a:r>
            <a:endParaRPr lang="en-US" dirty="0"/>
          </a:p>
        </p:txBody>
      </p:sp>
      <p:pic>
        <p:nvPicPr>
          <p:cNvPr id="1026" name="Picture 2" descr="C:\Documents and Settings\vms.ADMIN-0DD81E43F\Desktop\acclerators\Betatron_6MeV_(1942).jpg"/>
          <p:cNvPicPr>
            <a:picLocks noChangeAspect="1" noChangeArrowheads="1"/>
          </p:cNvPicPr>
          <p:nvPr/>
        </p:nvPicPr>
        <p:blipFill>
          <a:blip r:embed="rId2" cstate="print"/>
          <a:srcRect/>
          <a:stretch>
            <a:fillRect/>
          </a:stretch>
        </p:blipFill>
        <p:spPr bwMode="auto">
          <a:xfrm>
            <a:off x="838200" y="1295400"/>
            <a:ext cx="7620000" cy="52578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218</Words>
  <Application>Microsoft Office PowerPoint</Application>
  <PresentationFormat>On-screen Show (4:3)</PresentationFormat>
  <Paragraphs>48</Paragraphs>
  <Slides>8</Slides>
  <Notes>3</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The Cyclotron</vt:lpstr>
      <vt:lpstr>Cyclotron</vt:lpstr>
      <vt:lpstr>SYNCHROCYCLOTRON</vt:lpstr>
      <vt:lpstr>BETATRON</vt:lpstr>
      <vt:lpstr>Betatron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vms</cp:lastModifiedBy>
  <cp:revision>4</cp:revision>
  <dcterms:created xsi:type="dcterms:W3CDTF">2006-08-16T00:00:00Z</dcterms:created>
  <dcterms:modified xsi:type="dcterms:W3CDTF">2016-07-28T04:31:17Z</dcterms:modified>
</cp:coreProperties>
</file>