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6" r:id="rId3"/>
    <p:sldId id="277" r:id="rId4"/>
    <p:sldId id="278" r:id="rId5"/>
    <p:sldId id="257" r:id="rId6"/>
    <p:sldId id="258" r:id="rId7"/>
    <p:sldId id="259" r:id="rId8"/>
    <p:sldId id="260" r:id="rId9"/>
    <p:sldId id="272" r:id="rId10"/>
    <p:sldId id="282" r:id="rId11"/>
    <p:sldId id="279" r:id="rId12"/>
    <p:sldId id="280" r:id="rId13"/>
    <p:sldId id="281" r:id="rId14"/>
    <p:sldId id="273"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64" d="100"/>
          <a:sy n="64" d="100"/>
        </p:scale>
        <p:origin x="-108" y="-32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28/06/2018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28/06/2018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Gamma_ray" TargetMode="External"/><Relationship Id="rId7" Type="http://schemas.openxmlformats.org/officeDocument/2006/relationships/hyperlink" Target="http://hyperphysics.phy-astr.gsu.edu/hbase/Sound/tralon.html" TargetMode="External"/><Relationship Id="rId2" Type="http://schemas.openxmlformats.org/officeDocument/2006/relationships/hyperlink" Target="https://en.wikipedia.org/wiki/Physics" TargetMode="External"/><Relationship Id="rId1" Type="http://schemas.openxmlformats.org/officeDocument/2006/relationships/slideLayout" Target="../slideLayouts/slideLayout2.xml"/><Relationship Id="rId6" Type="http://schemas.openxmlformats.org/officeDocument/2006/relationships/hyperlink" Target="https://en.wikipedia.org/wiki/Radio_wave" TargetMode="External"/><Relationship Id="rId5" Type="http://schemas.openxmlformats.org/officeDocument/2006/relationships/hyperlink" Target="https://en.wikipedia.org/wiki/Microwave" TargetMode="External"/><Relationship Id="rId4" Type="http://schemas.openxmlformats.org/officeDocument/2006/relationships/hyperlink" Target="https://en.wikipedia.org/wiki/X-ray"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5307" y="778696"/>
            <a:ext cx="10122794" cy="4205428"/>
          </a:xfrm>
        </p:spPr>
        <p:txBody>
          <a:bodyPr>
            <a:normAutofit/>
          </a:bodyPr>
          <a:lstStyle/>
          <a:p>
            <a:r>
              <a:rPr lang="en-IN" sz="2400" dirty="0" smtClean="0"/>
              <a:t>Class :- B.Sc.III (Physics)</a:t>
            </a:r>
          </a:p>
          <a:p>
            <a:r>
              <a:rPr lang="en-IN" sz="2400" dirty="0" smtClean="0"/>
              <a:t>Semester VI</a:t>
            </a:r>
          </a:p>
          <a:p>
            <a:r>
              <a:rPr lang="en-IN" sz="2400" dirty="0" smtClean="0"/>
              <a:t>Paper : Atomic, Molecular Physics and Quantum Mechanics (XV)</a:t>
            </a:r>
          </a:p>
          <a:p>
            <a:r>
              <a:rPr lang="en-IN" sz="2400" dirty="0" smtClean="0"/>
              <a:t>Chapter :- Molecular Spectra And Raman </a:t>
            </a:r>
            <a:r>
              <a:rPr lang="en-IN" sz="2400" dirty="0" smtClean="0"/>
              <a:t>Effect</a:t>
            </a:r>
          </a:p>
          <a:p>
            <a:r>
              <a:rPr lang="en-IN" sz="2400" dirty="0" smtClean="0"/>
              <a:t>-BY PROF. KAMBALE A M</a:t>
            </a:r>
          </a:p>
          <a:p>
            <a:r>
              <a:rPr lang="en-IN" sz="2400" dirty="0" smtClean="0"/>
              <a:t>DEPT. OF PHYSICS</a:t>
            </a:r>
          </a:p>
          <a:p>
            <a:r>
              <a:rPr lang="en-IN" sz="2400" smtClean="0"/>
              <a:t>VIDNYAN MAHAVIDYALAYA SANGOLA</a:t>
            </a:r>
            <a:endParaRPr lang="en-IN" sz="2400" dirty="0"/>
          </a:p>
        </p:txBody>
      </p:sp>
    </p:spTree>
    <p:extLst>
      <p:ext uri="{BB962C8B-B14F-4D97-AF65-F5344CB8AC3E}">
        <p14:creationId xmlns="" xmlns:p14="http://schemas.microsoft.com/office/powerpoint/2010/main" val="5360494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95486" y="367047"/>
            <a:ext cx="2909888"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68186" y="1825805"/>
            <a:ext cx="5215943" cy="707886"/>
          </a:xfrm>
          <a:prstGeom prst="rect">
            <a:avLst/>
          </a:prstGeom>
          <a:noFill/>
        </p:spPr>
        <p:txBody>
          <a:bodyPr wrap="square" rtlCol="0">
            <a:spAutoFit/>
          </a:bodyPr>
          <a:lstStyle/>
          <a:p>
            <a:r>
              <a:rPr lang="en-IN" sz="4000" b="1" i="1" u="sng" dirty="0" smtClean="0"/>
              <a:t>Raman Effect</a:t>
            </a:r>
            <a:endParaRPr lang="en-IN" sz="4000" b="1" i="1" u="sng" dirty="0"/>
          </a:p>
        </p:txBody>
      </p:sp>
      <p:sp>
        <p:nvSpPr>
          <p:cNvPr id="9" name="TextBox 8"/>
          <p:cNvSpPr txBox="1"/>
          <p:nvPr/>
        </p:nvSpPr>
        <p:spPr>
          <a:xfrm>
            <a:off x="7147774" y="6244627"/>
            <a:ext cx="5422006" cy="523220"/>
          </a:xfrm>
          <a:prstGeom prst="rect">
            <a:avLst/>
          </a:prstGeom>
          <a:noFill/>
        </p:spPr>
        <p:txBody>
          <a:bodyPr wrap="square" rtlCol="0">
            <a:spAutoFit/>
          </a:bodyPr>
          <a:lstStyle/>
          <a:p>
            <a:r>
              <a:rPr lang="en-IN" sz="2800" b="1" i="1" u="sng" dirty="0" smtClean="0"/>
              <a:t>Assist.Prof. Ashok M Kamble</a:t>
            </a:r>
            <a:endParaRPr lang="en-IN" sz="2800" b="1" i="1" u="sng" dirty="0"/>
          </a:p>
        </p:txBody>
      </p:sp>
    </p:spTree>
    <p:extLst>
      <p:ext uri="{BB962C8B-B14F-4D97-AF65-F5344CB8AC3E}">
        <p14:creationId xmlns="" xmlns:p14="http://schemas.microsoft.com/office/powerpoint/2010/main" val="1953142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5306" y="837127"/>
            <a:ext cx="10599313" cy="5632311"/>
          </a:xfrm>
          <a:prstGeom prst="rect">
            <a:avLst/>
          </a:prstGeom>
          <a:noFill/>
        </p:spPr>
        <p:txBody>
          <a:bodyPr wrap="square" rtlCol="0">
            <a:spAutoFit/>
          </a:bodyPr>
          <a:lstStyle/>
          <a:p>
            <a:pPr marL="342900" indent="-342900">
              <a:buFont typeface="Wingdings" panose="05000000000000000000" pitchFamily="2" charset="2"/>
              <a:buChar char="Ø"/>
            </a:pPr>
            <a:r>
              <a:rPr lang="en-GB" sz="2400" dirty="0">
                <a:solidFill>
                  <a:schemeClr val="bg1"/>
                </a:solidFill>
                <a:latin typeface="+mj-lt"/>
              </a:rPr>
              <a:t>In </a:t>
            </a:r>
            <a:r>
              <a:rPr lang="en-GB" sz="2400" dirty="0">
                <a:solidFill>
                  <a:schemeClr val="bg1"/>
                </a:solidFill>
                <a:latin typeface="+mj-lt"/>
                <a:hlinkClick r:id="rId2" tooltip="Physics"/>
              </a:rPr>
              <a:t>physics</a:t>
            </a:r>
            <a:r>
              <a:rPr lang="en-GB" sz="2400" dirty="0">
                <a:solidFill>
                  <a:schemeClr val="bg1"/>
                </a:solidFill>
                <a:latin typeface="+mj-lt"/>
              </a:rPr>
              <a:t>, the term light sometimes refers to electromagnetic radiation of any wavelength, whether visible or not</a:t>
            </a:r>
            <a:r>
              <a:rPr lang="en-GB" sz="2400" dirty="0" smtClean="0">
                <a:solidFill>
                  <a:schemeClr val="bg1"/>
                </a:solidFill>
                <a:latin typeface="+mj-lt"/>
              </a:rPr>
              <a:t>.</a:t>
            </a:r>
            <a:r>
              <a:rPr lang="en-GB" sz="2400" dirty="0">
                <a:solidFill>
                  <a:schemeClr val="bg1"/>
                </a:solidFill>
                <a:latin typeface="+mj-lt"/>
              </a:rPr>
              <a:t> In this sense, </a:t>
            </a:r>
            <a:r>
              <a:rPr lang="en-GB" sz="2400" dirty="0">
                <a:solidFill>
                  <a:schemeClr val="bg1"/>
                </a:solidFill>
                <a:latin typeface="+mj-lt"/>
                <a:hlinkClick r:id="rId3" tooltip="Gamma ray"/>
              </a:rPr>
              <a:t>gamma rays</a:t>
            </a:r>
            <a:r>
              <a:rPr lang="en-GB" sz="2400" dirty="0">
                <a:solidFill>
                  <a:schemeClr val="bg1"/>
                </a:solidFill>
                <a:latin typeface="+mj-lt"/>
              </a:rPr>
              <a:t>, </a:t>
            </a:r>
            <a:r>
              <a:rPr lang="en-GB" sz="2400" dirty="0">
                <a:solidFill>
                  <a:schemeClr val="bg1"/>
                </a:solidFill>
                <a:latin typeface="+mj-lt"/>
                <a:hlinkClick r:id="rId4" tooltip="X-ray"/>
              </a:rPr>
              <a:t>X-rays</a:t>
            </a:r>
            <a:r>
              <a:rPr lang="en-GB" sz="2400" dirty="0">
                <a:solidFill>
                  <a:schemeClr val="bg1"/>
                </a:solidFill>
                <a:latin typeface="+mj-lt"/>
              </a:rPr>
              <a:t>, </a:t>
            </a:r>
            <a:r>
              <a:rPr lang="en-GB" sz="2400" dirty="0">
                <a:solidFill>
                  <a:schemeClr val="bg1"/>
                </a:solidFill>
                <a:latin typeface="+mj-lt"/>
                <a:hlinkClick r:id="rId5" tooltip="Microwave"/>
              </a:rPr>
              <a:t>microwaves</a:t>
            </a:r>
            <a:r>
              <a:rPr lang="en-GB" sz="2400" dirty="0">
                <a:solidFill>
                  <a:schemeClr val="bg1"/>
                </a:solidFill>
                <a:latin typeface="+mj-lt"/>
              </a:rPr>
              <a:t> and </a:t>
            </a:r>
            <a:r>
              <a:rPr lang="en-GB" sz="2400" dirty="0">
                <a:solidFill>
                  <a:schemeClr val="bg1"/>
                </a:solidFill>
                <a:latin typeface="+mj-lt"/>
                <a:hlinkClick r:id="rId6" tooltip="Radio wave"/>
              </a:rPr>
              <a:t>radio waves</a:t>
            </a:r>
            <a:r>
              <a:rPr lang="en-GB" sz="2400" dirty="0">
                <a:solidFill>
                  <a:schemeClr val="bg1"/>
                </a:solidFill>
                <a:latin typeface="+mj-lt"/>
              </a:rPr>
              <a:t> are also light</a:t>
            </a:r>
            <a:r>
              <a:rPr lang="en-GB" sz="2400" dirty="0" smtClean="0">
                <a:solidFill>
                  <a:schemeClr val="bg1"/>
                </a:solidFill>
                <a:latin typeface="+mj-lt"/>
              </a:rPr>
              <a:t>.</a:t>
            </a:r>
          </a:p>
          <a:p>
            <a:pPr marL="342900" indent="-342900">
              <a:buFont typeface="Wingdings" panose="05000000000000000000" pitchFamily="2" charset="2"/>
              <a:buChar char="Ø"/>
            </a:pPr>
            <a:endParaRPr lang="en-GB" sz="2400" dirty="0">
              <a:solidFill>
                <a:schemeClr val="bg1"/>
              </a:solidFill>
              <a:latin typeface="+mj-lt"/>
            </a:endParaRPr>
          </a:p>
          <a:p>
            <a:pPr marL="342900" indent="-342900">
              <a:buFont typeface="Wingdings" panose="05000000000000000000" pitchFamily="2" charset="2"/>
              <a:buChar char="Ø"/>
            </a:pPr>
            <a:r>
              <a:rPr lang="en-GB" sz="2400" dirty="0">
                <a:solidFill>
                  <a:schemeClr val="bg1"/>
                </a:solidFill>
              </a:rPr>
              <a:t>Light is a transverse, electromagnetic wave that can be seen by humans. The </a:t>
            </a:r>
            <a:r>
              <a:rPr lang="en-GB" sz="2400" dirty="0" smtClean="0">
                <a:solidFill>
                  <a:schemeClr val="bg1"/>
                </a:solidFill>
              </a:rPr>
              <a:t>wave nature </a:t>
            </a:r>
            <a:r>
              <a:rPr lang="en-GB" sz="2400" dirty="0">
                <a:solidFill>
                  <a:schemeClr val="bg1"/>
                </a:solidFill>
              </a:rPr>
              <a:t>of light was first illustrated through experiments on diffraction and interference. Like all electromagnetic waves, light can travel through a vacuum. The transverse nature of light can be demonstrated through polarization</a:t>
            </a:r>
            <a:r>
              <a:rPr lang="en-GB" sz="2400" dirty="0" smtClean="0">
                <a:solidFill>
                  <a:schemeClr val="bg1"/>
                </a:solidFill>
              </a:rPr>
              <a:t>.</a:t>
            </a:r>
          </a:p>
          <a:p>
            <a:pPr marL="342900" indent="-342900">
              <a:buFont typeface="Wingdings" panose="05000000000000000000" pitchFamily="2" charset="2"/>
              <a:buChar char="Ø"/>
            </a:pPr>
            <a:endParaRPr lang="en-GB" sz="2400" dirty="0">
              <a:solidFill>
                <a:schemeClr val="bg1"/>
              </a:solidFill>
              <a:latin typeface="+mj-lt"/>
            </a:endParaRPr>
          </a:p>
          <a:p>
            <a:pPr marL="342900" indent="-342900">
              <a:buFont typeface="Wingdings" panose="05000000000000000000" pitchFamily="2" charset="2"/>
              <a:buChar char="Ø"/>
            </a:pPr>
            <a:r>
              <a:rPr lang="en-GB" sz="2400" dirty="0">
                <a:solidFill>
                  <a:schemeClr val="bg1"/>
                </a:solidFill>
              </a:rPr>
              <a:t>In longitudinal waves the displacement of the medium is parallel to the propagation of the wave. A wave in a "slinky" is a good visualization. </a:t>
            </a:r>
            <a:r>
              <a:rPr lang="en-GB" sz="2400" dirty="0">
                <a:solidFill>
                  <a:schemeClr val="bg1"/>
                </a:solidFill>
                <a:hlinkClick r:id="rId7"/>
              </a:rPr>
              <a:t>Sound waves in air</a:t>
            </a:r>
            <a:r>
              <a:rPr lang="en-GB" sz="2400" dirty="0">
                <a:solidFill>
                  <a:schemeClr val="bg1"/>
                </a:solidFill>
              </a:rPr>
              <a:t> are longitudinal waves.</a:t>
            </a:r>
            <a:endParaRPr lang="en-IN" sz="2400" dirty="0">
              <a:solidFill>
                <a:schemeClr val="bg1"/>
              </a:solidFill>
              <a:latin typeface="+mj-lt"/>
            </a:endParaRPr>
          </a:p>
        </p:txBody>
      </p:sp>
    </p:spTree>
    <p:extLst>
      <p:ext uri="{BB962C8B-B14F-4D97-AF65-F5344CB8AC3E}">
        <p14:creationId xmlns="" xmlns:p14="http://schemas.microsoft.com/office/powerpoint/2010/main" val="2601689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87887" y="772732"/>
            <a:ext cx="9787944" cy="2677656"/>
          </a:xfrm>
          <a:prstGeom prst="rect">
            <a:avLst/>
          </a:prstGeom>
          <a:noFill/>
        </p:spPr>
        <p:txBody>
          <a:bodyPr wrap="square" rtlCol="0">
            <a:spAutoFit/>
          </a:bodyPr>
          <a:lstStyle/>
          <a:p>
            <a:r>
              <a:rPr lang="en-GB" sz="2400" dirty="0"/>
              <a:t>When a Light beam Strikes a </a:t>
            </a:r>
            <a:r>
              <a:rPr lang="en-GB" sz="2400" dirty="0" smtClean="0"/>
              <a:t>Particle light gets scattered</a:t>
            </a:r>
          </a:p>
          <a:p>
            <a:endParaRPr lang="en-GB" sz="2400" dirty="0"/>
          </a:p>
          <a:p>
            <a:r>
              <a:rPr lang="en-GB" sz="2400" dirty="0" smtClean="0"/>
              <a:t> that </a:t>
            </a:r>
            <a:r>
              <a:rPr lang="en-GB" sz="2400" dirty="0"/>
              <a:t>is: </a:t>
            </a:r>
            <a:endParaRPr lang="en-GB" sz="2400" dirty="0" smtClean="0"/>
          </a:p>
          <a:p>
            <a:r>
              <a:rPr lang="en-GB" sz="2400" dirty="0"/>
              <a:t> </a:t>
            </a:r>
            <a:r>
              <a:rPr lang="en-GB" sz="2400" dirty="0" smtClean="0"/>
              <a:t>     </a:t>
            </a:r>
            <a:r>
              <a:rPr lang="en-GB" sz="2400" dirty="0"/>
              <a:t>Diffracted </a:t>
            </a:r>
            <a:endParaRPr lang="en-GB" sz="2400" dirty="0" smtClean="0"/>
          </a:p>
          <a:p>
            <a:r>
              <a:rPr lang="en-GB" sz="2400" dirty="0"/>
              <a:t> </a:t>
            </a:r>
            <a:r>
              <a:rPr lang="en-GB" sz="2400" dirty="0" smtClean="0"/>
              <a:t>     Reflected</a:t>
            </a:r>
          </a:p>
          <a:p>
            <a:r>
              <a:rPr lang="en-GB" sz="2400" dirty="0" smtClean="0"/>
              <a:t>      </a:t>
            </a:r>
            <a:r>
              <a:rPr lang="en-GB" sz="2400" dirty="0"/>
              <a:t>Refracted </a:t>
            </a:r>
            <a:endParaRPr lang="en-GB" sz="2400" dirty="0" smtClean="0"/>
          </a:p>
          <a:p>
            <a:r>
              <a:rPr lang="en-GB" sz="2400" dirty="0"/>
              <a:t> </a:t>
            </a:r>
            <a:r>
              <a:rPr lang="en-GB" sz="2400" dirty="0" smtClean="0"/>
              <a:t>    </a:t>
            </a:r>
            <a:r>
              <a:rPr lang="en-GB" sz="2400" dirty="0"/>
              <a:t>Absorbed and Reradiated</a:t>
            </a:r>
            <a:endParaRPr lang="en-IN" sz="2400" dirty="0"/>
          </a:p>
        </p:txBody>
      </p:sp>
    </p:spTree>
    <p:extLst>
      <p:ext uri="{BB962C8B-B14F-4D97-AF65-F5344CB8AC3E}">
        <p14:creationId xmlns="" xmlns:p14="http://schemas.microsoft.com/office/powerpoint/2010/main" val="4577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3944" y="708338"/>
            <a:ext cx="10959921" cy="5078313"/>
          </a:xfrm>
          <a:prstGeom prst="rect">
            <a:avLst/>
          </a:prstGeom>
          <a:noFill/>
        </p:spPr>
        <p:txBody>
          <a:bodyPr wrap="square" rtlCol="0">
            <a:spAutoFit/>
          </a:bodyPr>
          <a:lstStyle/>
          <a:p>
            <a:pPr>
              <a:buClr>
                <a:srgbClr val="FF0000"/>
              </a:buClr>
            </a:pPr>
            <a:r>
              <a:rPr lang="en-IN" sz="2400" dirty="0" smtClean="0"/>
              <a:t>In 1928, the famous Indian Physicist, C.V.Raman observed this effect.</a:t>
            </a:r>
          </a:p>
          <a:p>
            <a:pPr>
              <a:buClr>
                <a:srgbClr val="FF0000"/>
              </a:buClr>
            </a:pPr>
            <a:r>
              <a:rPr lang="en-IN" sz="2400" dirty="0"/>
              <a:t> </a:t>
            </a:r>
            <a:r>
              <a:rPr lang="en-IN" sz="2400" dirty="0" smtClean="0"/>
              <a:t> </a:t>
            </a:r>
          </a:p>
          <a:p>
            <a:pPr>
              <a:buClr>
                <a:srgbClr val="FF0000"/>
              </a:buClr>
            </a:pPr>
            <a:r>
              <a:rPr lang="en-IN" sz="2400" dirty="0"/>
              <a:t> </a:t>
            </a:r>
            <a:r>
              <a:rPr lang="en-IN" sz="2400" dirty="0" smtClean="0"/>
              <a:t>  Statement:</a:t>
            </a:r>
          </a:p>
          <a:p>
            <a:pPr>
              <a:buClr>
                <a:srgbClr val="FF0000"/>
              </a:buClr>
            </a:pPr>
            <a:r>
              <a:rPr lang="en-IN" sz="2400" dirty="0"/>
              <a:t> </a:t>
            </a:r>
            <a:r>
              <a:rPr lang="en-IN" sz="2400" dirty="0" smtClean="0"/>
              <a:t>            </a:t>
            </a:r>
            <a:r>
              <a:rPr lang="en-IN" sz="2400" dirty="0" smtClean="0">
                <a:solidFill>
                  <a:srgbClr val="7030A0"/>
                </a:solidFill>
              </a:rPr>
              <a:t>When monochromatic visible light is passed through a transparent liquid e.g., benzene or toluene, the light scattered at right angles to the direction of incident had some components in it having wavelengths longer as well as shorter than the wavelength of the incident  light.</a:t>
            </a:r>
          </a:p>
          <a:p>
            <a:pPr>
              <a:buClr>
                <a:srgbClr val="FF0000"/>
              </a:buClr>
            </a:pPr>
            <a:r>
              <a:rPr lang="en-IN" sz="2400" dirty="0">
                <a:solidFill>
                  <a:srgbClr val="7030A0"/>
                </a:solidFill>
              </a:rPr>
              <a:t> </a:t>
            </a:r>
            <a:r>
              <a:rPr lang="en-IN" sz="2400" dirty="0" smtClean="0">
                <a:solidFill>
                  <a:srgbClr val="7030A0"/>
                </a:solidFill>
              </a:rPr>
              <a:t>        This Phenomenon is known as Raman Effect.</a:t>
            </a:r>
          </a:p>
          <a:p>
            <a:pPr>
              <a:buClr>
                <a:srgbClr val="FF0000"/>
              </a:buClr>
            </a:pPr>
            <a:endParaRPr lang="en-IN" sz="2400" dirty="0"/>
          </a:p>
          <a:p>
            <a:pPr>
              <a:buClr>
                <a:srgbClr val="FF0000"/>
              </a:buClr>
            </a:pPr>
            <a:r>
              <a:rPr lang="en-IN" sz="2400" dirty="0" smtClean="0"/>
              <a:t>Raman  awarded Nobel Prize in Physics for this very important discovery in 1930.</a:t>
            </a:r>
          </a:p>
          <a:p>
            <a:pPr>
              <a:buClr>
                <a:srgbClr val="FF0000"/>
              </a:buClr>
            </a:pPr>
            <a:endParaRPr lang="en-IN" dirty="0"/>
          </a:p>
          <a:p>
            <a:pPr>
              <a:buClr>
                <a:srgbClr val="FF0000"/>
              </a:buClr>
            </a:pPr>
            <a:r>
              <a:rPr lang="en-IN" dirty="0" smtClean="0"/>
              <a:t> </a:t>
            </a:r>
            <a:endParaRPr lang="en-IN" dirty="0"/>
          </a:p>
        </p:txBody>
      </p:sp>
    </p:spTree>
    <p:extLst>
      <p:ext uri="{BB962C8B-B14F-4D97-AF65-F5344CB8AC3E}">
        <p14:creationId xmlns="" xmlns:p14="http://schemas.microsoft.com/office/powerpoint/2010/main" val="38667635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82579" y="412124"/>
            <a:ext cx="10959921" cy="6001555"/>
          </a:xfrm>
          <a:prstGeom prst="rect">
            <a:avLst/>
          </a:prstGeom>
        </p:spPr>
      </p:pic>
    </p:spTree>
    <p:extLst>
      <p:ext uri="{BB962C8B-B14F-4D97-AF65-F5344CB8AC3E}">
        <p14:creationId xmlns="" xmlns:p14="http://schemas.microsoft.com/office/powerpoint/2010/main" val="81152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8186" y="296214"/>
            <a:ext cx="10882648" cy="6370975"/>
          </a:xfrm>
          <a:prstGeom prst="rect">
            <a:avLst/>
          </a:prstGeom>
          <a:noFill/>
        </p:spPr>
        <p:txBody>
          <a:bodyPr wrap="square" rtlCol="0">
            <a:spAutoFit/>
          </a:bodyPr>
          <a:lstStyle/>
          <a:p>
            <a:pPr marL="285750" indent="-285750">
              <a:buFont typeface="Wingdings" panose="05000000000000000000" pitchFamily="2" charset="2"/>
              <a:buChar char="Ø"/>
            </a:pPr>
            <a:r>
              <a:rPr lang="en-IN" dirty="0" smtClean="0">
                <a:solidFill>
                  <a:schemeClr val="bg1"/>
                </a:solidFill>
              </a:rPr>
              <a:t> </a:t>
            </a:r>
            <a:r>
              <a:rPr lang="en-IN" sz="2400" dirty="0" smtClean="0">
                <a:solidFill>
                  <a:schemeClr val="bg1"/>
                </a:solidFill>
              </a:rPr>
              <a:t>The frequency or wavelength of scattered radiation is same as that of incident radiation and is known as Rayleigh’s Scattering or Central line.</a:t>
            </a:r>
          </a:p>
          <a:p>
            <a:pPr marL="285750" indent="-285750">
              <a:buFont typeface="Wingdings" panose="05000000000000000000" pitchFamily="2" charset="2"/>
              <a:buChar char="Ø"/>
            </a:pPr>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A series of displaced lines with frequency  on both side of central line. This phenomenon of scattering with modified frequency is called as Raman Scattering.</a:t>
            </a:r>
          </a:p>
          <a:p>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The lines of frequency less than that of Rayleigh line are called as </a:t>
            </a:r>
            <a:r>
              <a:rPr lang="en-IN" sz="2400" dirty="0" err="1" smtClean="0">
                <a:solidFill>
                  <a:schemeClr val="bg1"/>
                </a:solidFill>
              </a:rPr>
              <a:t>Stokes’s</a:t>
            </a:r>
            <a:r>
              <a:rPr lang="en-IN" sz="2400" dirty="0" smtClean="0">
                <a:solidFill>
                  <a:schemeClr val="bg1"/>
                </a:solidFill>
              </a:rPr>
              <a:t> lines.</a:t>
            </a:r>
          </a:p>
          <a:p>
            <a:pPr marL="285750" indent="-285750">
              <a:buFont typeface="Wingdings" panose="05000000000000000000" pitchFamily="2" charset="2"/>
              <a:buChar char="Ø"/>
            </a:pPr>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The lines of frequency greater than that of Rayleigh line are called Anti-</a:t>
            </a:r>
            <a:r>
              <a:rPr lang="en-IN" sz="2400" dirty="0" err="1" smtClean="0">
                <a:solidFill>
                  <a:schemeClr val="bg1"/>
                </a:solidFill>
              </a:rPr>
              <a:t>stoke’s</a:t>
            </a:r>
            <a:r>
              <a:rPr lang="en-IN" sz="2400" dirty="0" smtClean="0">
                <a:solidFill>
                  <a:schemeClr val="bg1"/>
                </a:solidFill>
              </a:rPr>
              <a:t> lines.</a:t>
            </a:r>
          </a:p>
          <a:p>
            <a:pPr marL="285750" indent="-285750">
              <a:buFont typeface="Wingdings" panose="05000000000000000000" pitchFamily="2" charset="2"/>
              <a:buChar char="Ø"/>
            </a:pPr>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The frequency shift (Raman Shift) is the difference between frequency of Rayleigh line and a    particular Raman Line</a:t>
            </a:r>
          </a:p>
          <a:p>
            <a:pPr marL="285750" indent="-285750">
              <a:buFont typeface="Wingdings" panose="05000000000000000000" pitchFamily="2" charset="2"/>
              <a:buChar char="Ø"/>
            </a:pPr>
            <a:endParaRPr lang="en-IN" sz="2400" dirty="0">
              <a:solidFill>
                <a:schemeClr val="bg1"/>
              </a:solidFill>
            </a:endParaRPr>
          </a:p>
        </p:txBody>
      </p:sp>
    </p:spTree>
    <p:extLst>
      <p:ext uri="{BB962C8B-B14F-4D97-AF65-F5344CB8AC3E}">
        <p14:creationId xmlns="" xmlns:p14="http://schemas.microsoft.com/office/powerpoint/2010/main" val="1792023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3792" y="270456"/>
            <a:ext cx="10573554" cy="523220"/>
          </a:xfrm>
          <a:prstGeom prst="rect">
            <a:avLst/>
          </a:prstGeom>
          <a:noFill/>
        </p:spPr>
        <p:txBody>
          <a:bodyPr wrap="square" rtlCol="0">
            <a:spAutoFit/>
          </a:bodyPr>
          <a:lstStyle/>
          <a:p>
            <a:r>
              <a:rPr lang="en-IN" sz="2800" b="1" dirty="0" smtClean="0">
                <a:solidFill>
                  <a:schemeClr val="bg1"/>
                </a:solidFill>
              </a:rPr>
              <a:t>Characteristics Properties of RAMAN LINES</a:t>
            </a:r>
            <a:endParaRPr lang="en-IN" sz="2800" b="1" dirty="0">
              <a:solidFill>
                <a:schemeClr val="bg1"/>
              </a:solidFill>
            </a:endParaRPr>
          </a:p>
        </p:txBody>
      </p:sp>
      <p:sp>
        <p:nvSpPr>
          <p:cNvPr id="6" name="TextBox 5"/>
          <p:cNvSpPr txBox="1"/>
          <p:nvPr/>
        </p:nvSpPr>
        <p:spPr>
          <a:xfrm>
            <a:off x="334850" y="901521"/>
            <a:ext cx="11320529" cy="6186309"/>
          </a:xfrm>
          <a:prstGeom prst="rect">
            <a:avLst/>
          </a:prstGeom>
          <a:noFill/>
        </p:spPr>
        <p:txBody>
          <a:bodyPr wrap="square" rtlCol="0">
            <a:spAutoFit/>
          </a:bodyPr>
          <a:lstStyle/>
          <a:p>
            <a:pPr marL="285750" indent="-285750">
              <a:buFont typeface="Wingdings" panose="05000000000000000000" pitchFamily="2" charset="2"/>
              <a:buChar char="Ø"/>
            </a:pPr>
            <a:r>
              <a:rPr lang="en-IN" sz="2400" dirty="0" smtClean="0">
                <a:solidFill>
                  <a:schemeClr val="bg1"/>
                </a:solidFill>
              </a:rPr>
              <a:t> Raman lines are very weak in intensity as compared to the Rayleigh line.</a:t>
            </a:r>
          </a:p>
          <a:p>
            <a:pPr marL="285750" indent="-285750">
              <a:buFont typeface="Wingdings" panose="05000000000000000000" pitchFamily="2" charset="2"/>
              <a:buChar char="Ø"/>
            </a:pPr>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Stokes lines are more intense as compare to Anti stokes lines.</a:t>
            </a:r>
          </a:p>
          <a:p>
            <a:pPr marL="285750" indent="-285750">
              <a:buFont typeface="Wingdings" panose="05000000000000000000" pitchFamily="2" charset="2"/>
              <a:buChar char="Ø"/>
            </a:pPr>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Raman lines are symmetrically displaced from parent line (Rayleigh Scattered line).</a:t>
            </a:r>
          </a:p>
          <a:p>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The Raman Shift (</a:t>
            </a:r>
            <a:r>
              <a:rPr lang="el-GR" sz="2400" dirty="0" smtClean="0">
                <a:solidFill>
                  <a:schemeClr val="bg1"/>
                </a:solidFill>
              </a:rPr>
              <a:t>∆υ</a:t>
            </a:r>
            <a:r>
              <a:rPr lang="en-IN" sz="2400" dirty="0" smtClean="0">
                <a:solidFill>
                  <a:schemeClr val="bg1"/>
                </a:solidFill>
              </a:rPr>
              <a:t>), generally lies in the infra-red region of the spectrum.</a:t>
            </a:r>
          </a:p>
          <a:p>
            <a:pPr marL="285750" indent="-285750">
              <a:buFont typeface="Wingdings" panose="05000000000000000000" pitchFamily="2" charset="2"/>
              <a:buChar char="Ø"/>
            </a:pPr>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The </a:t>
            </a:r>
            <a:r>
              <a:rPr lang="en-IN" sz="2400" dirty="0">
                <a:solidFill>
                  <a:schemeClr val="bg1"/>
                </a:solidFill>
              </a:rPr>
              <a:t>R</a:t>
            </a:r>
            <a:r>
              <a:rPr lang="en-IN" sz="2400" dirty="0" smtClean="0">
                <a:solidFill>
                  <a:schemeClr val="bg1"/>
                </a:solidFill>
              </a:rPr>
              <a:t>aman shift  represent the frequency of infra-red vibrational frequency of the absorption bond of the scattering material.</a:t>
            </a:r>
          </a:p>
          <a:p>
            <a:pPr marL="285750" indent="-285750">
              <a:buFont typeface="Wingdings" panose="05000000000000000000" pitchFamily="2" charset="2"/>
              <a:buChar char="Ø"/>
            </a:pPr>
            <a:endParaRPr lang="en-IN" sz="2400" dirty="0">
              <a:solidFill>
                <a:schemeClr val="bg1"/>
              </a:solidFill>
            </a:endParaRPr>
          </a:p>
          <a:p>
            <a:pPr marL="285750" indent="-285750">
              <a:buFont typeface="Wingdings" panose="05000000000000000000" pitchFamily="2" charset="2"/>
              <a:buChar char="Ø"/>
            </a:pPr>
            <a:r>
              <a:rPr lang="en-IN" sz="2400" dirty="0" smtClean="0">
                <a:solidFill>
                  <a:schemeClr val="bg1"/>
                </a:solidFill>
              </a:rPr>
              <a:t> Even though Raman shift (</a:t>
            </a:r>
            <a:r>
              <a:rPr lang="el-GR" sz="2400" dirty="0">
                <a:solidFill>
                  <a:schemeClr val="bg1"/>
                </a:solidFill>
              </a:rPr>
              <a:t>∆υ</a:t>
            </a:r>
            <a:r>
              <a:rPr lang="en-IN" sz="2400" dirty="0" smtClean="0">
                <a:solidFill>
                  <a:schemeClr val="bg1"/>
                </a:solidFill>
              </a:rPr>
              <a:t>) corresponds to infra-red region, Raman lines appears in visible region.</a:t>
            </a:r>
          </a:p>
          <a:p>
            <a:endParaRPr lang="en-IN" dirty="0" smtClean="0">
              <a:solidFill>
                <a:schemeClr val="bg1"/>
              </a:solidFill>
            </a:endParaRPr>
          </a:p>
          <a:p>
            <a:endParaRPr lang="en-IN" dirty="0">
              <a:solidFill>
                <a:schemeClr val="bg1"/>
              </a:solidFill>
            </a:endParaRPr>
          </a:p>
        </p:txBody>
      </p:sp>
    </p:spTree>
    <p:extLst>
      <p:ext uri="{BB962C8B-B14F-4D97-AF65-F5344CB8AC3E}">
        <p14:creationId xmlns="" xmlns:p14="http://schemas.microsoft.com/office/powerpoint/2010/main" val="1522195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3194" y="141668"/>
            <a:ext cx="8628845" cy="584775"/>
          </a:xfrm>
          <a:prstGeom prst="rect">
            <a:avLst/>
          </a:prstGeom>
          <a:noFill/>
        </p:spPr>
        <p:txBody>
          <a:bodyPr wrap="square" rtlCol="0">
            <a:spAutoFit/>
          </a:bodyPr>
          <a:lstStyle/>
          <a:p>
            <a:pPr algn="ctr"/>
            <a:r>
              <a:rPr lang="en-IN" sz="3200" dirty="0" smtClean="0">
                <a:solidFill>
                  <a:srgbClr val="FF0000"/>
                </a:solidFill>
              </a:rPr>
              <a:t>Classical theory of Raman Effect</a:t>
            </a:r>
            <a:endParaRPr lang="en-IN" sz="3200" dirty="0">
              <a:solidFill>
                <a:srgbClr val="FF0000"/>
              </a:solidFill>
            </a:endParaRPr>
          </a:p>
        </p:txBody>
      </p:sp>
      <p:sp>
        <p:nvSpPr>
          <p:cNvPr id="3" name="TextBox 2"/>
          <p:cNvSpPr txBox="1"/>
          <p:nvPr/>
        </p:nvSpPr>
        <p:spPr>
          <a:xfrm>
            <a:off x="309094" y="726443"/>
            <a:ext cx="11500834" cy="5909310"/>
          </a:xfrm>
          <a:prstGeom prst="rect">
            <a:avLst/>
          </a:prstGeom>
          <a:noFill/>
        </p:spPr>
        <p:txBody>
          <a:bodyPr wrap="square" rtlCol="0">
            <a:spAutoFit/>
          </a:bodyPr>
          <a:lstStyle/>
          <a:p>
            <a:pPr marL="342900" indent="-342900" fontAlgn="base">
              <a:buFont typeface="Wingdings" panose="05000000000000000000" pitchFamily="2" charset="2"/>
              <a:buChar char="Ø"/>
            </a:pPr>
            <a:r>
              <a:rPr lang="en-GB" sz="2000" dirty="0"/>
              <a:t>The classical theory of the Raman effect is based upon polarizability of molecules, which reflects how easy an electron cloud of a molecule can be distorted by an electric field (light</a:t>
            </a:r>
            <a:r>
              <a:rPr lang="en-GB" sz="2000" dirty="0" smtClean="0"/>
              <a:t>).</a:t>
            </a:r>
          </a:p>
          <a:p>
            <a:pPr marL="342900" indent="-342900" fontAlgn="base">
              <a:buFont typeface="Wingdings" panose="05000000000000000000" pitchFamily="2" charset="2"/>
              <a:buChar char="Ø"/>
            </a:pPr>
            <a:endParaRPr lang="en-GB" sz="2000" dirty="0"/>
          </a:p>
          <a:p>
            <a:pPr marL="342900" indent="-342900" fontAlgn="base">
              <a:buFont typeface="Wingdings" panose="05000000000000000000" pitchFamily="2" charset="2"/>
              <a:buChar char="Ø"/>
            </a:pPr>
            <a:r>
              <a:rPr lang="en-GB" sz="2000" dirty="0"/>
              <a:t>The technique is based on molecular deformations in electric field E determined by molecular polarizability </a:t>
            </a:r>
            <a:r>
              <a:rPr lang="en-GB" sz="2000" i="1" dirty="0"/>
              <a:t>α</a:t>
            </a:r>
            <a:r>
              <a:rPr lang="en-GB" sz="2000" dirty="0" smtClean="0"/>
              <a:t>.</a:t>
            </a:r>
          </a:p>
          <a:p>
            <a:pPr marL="342900" indent="-342900" fontAlgn="base">
              <a:buFont typeface="Wingdings" panose="05000000000000000000" pitchFamily="2" charset="2"/>
              <a:buChar char="Ø"/>
            </a:pPr>
            <a:endParaRPr lang="en-GB" sz="2000" dirty="0"/>
          </a:p>
          <a:p>
            <a:pPr marL="342900" indent="-342900" fontAlgn="base">
              <a:buFont typeface="Wingdings" panose="05000000000000000000" pitchFamily="2" charset="2"/>
              <a:buChar char="Ø"/>
            </a:pPr>
            <a:r>
              <a:rPr lang="en-GB" sz="2000" dirty="0" smtClean="0"/>
              <a:t> </a:t>
            </a:r>
            <a:r>
              <a:rPr lang="en-GB" sz="2000" dirty="0"/>
              <a:t>The laser beam can be considered as an oscillating electromagnetic wave with electrical vector </a:t>
            </a:r>
            <a:r>
              <a:rPr lang="en-GB" sz="2000" i="1" dirty="0"/>
              <a:t>E</a:t>
            </a:r>
            <a:r>
              <a:rPr lang="en-GB" sz="2000" dirty="0"/>
              <a:t>. Upon interaction with the sample it induces electric dipole moment </a:t>
            </a:r>
            <a:r>
              <a:rPr lang="en-GB" sz="2000" i="1" dirty="0"/>
              <a:t>P</a:t>
            </a:r>
            <a:r>
              <a:rPr lang="en-GB" sz="2000" dirty="0"/>
              <a:t> = </a:t>
            </a:r>
            <a:r>
              <a:rPr lang="en-GB" sz="2000" i="1" dirty="0"/>
              <a:t>αE</a:t>
            </a:r>
            <a:r>
              <a:rPr lang="en-GB" sz="2000" dirty="0"/>
              <a:t> which deforms molecules</a:t>
            </a:r>
            <a:r>
              <a:rPr lang="en-GB" sz="2000" dirty="0" smtClean="0"/>
              <a:t>.</a:t>
            </a:r>
          </a:p>
          <a:p>
            <a:pPr marL="342900" indent="-342900" fontAlgn="base">
              <a:buFont typeface="Wingdings" panose="05000000000000000000" pitchFamily="2" charset="2"/>
              <a:buChar char="Ø"/>
            </a:pPr>
            <a:endParaRPr lang="en-GB" sz="2000" dirty="0"/>
          </a:p>
          <a:p>
            <a:pPr marL="342900" indent="-342900" fontAlgn="base">
              <a:buFont typeface="Wingdings" panose="05000000000000000000" pitchFamily="2" charset="2"/>
              <a:buChar char="Ø"/>
            </a:pPr>
            <a:r>
              <a:rPr lang="en-GB" sz="2000" dirty="0" smtClean="0"/>
              <a:t> </a:t>
            </a:r>
            <a:r>
              <a:rPr lang="en-GB" sz="2000" dirty="0"/>
              <a:t>Because of periodical deformation, molecules start vibrating with characteristic </a:t>
            </a:r>
            <a:r>
              <a:rPr lang="en-GB" sz="2000" dirty="0" smtClean="0"/>
              <a:t>frequency.</a:t>
            </a:r>
          </a:p>
          <a:p>
            <a:pPr marL="342900" indent="-342900" fontAlgn="base">
              <a:buFont typeface="Wingdings" panose="05000000000000000000" pitchFamily="2" charset="2"/>
              <a:buChar char="Ø"/>
            </a:pPr>
            <a:endParaRPr lang="en-GB" sz="2000" dirty="0"/>
          </a:p>
          <a:p>
            <a:pPr marL="342900" indent="-342900" fontAlgn="base">
              <a:buFont typeface="Wingdings" panose="05000000000000000000" pitchFamily="2" charset="2"/>
              <a:buChar char="Ø"/>
            </a:pPr>
            <a:endParaRPr lang="en-GB" sz="2000" dirty="0"/>
          </a:p>
          <a:p>
            <a:pPr marL="342900" indent="-342900" fontAlgn="base">
              <a:buFont typeface="Wingdings" panose="05000000000000000000" pitchFamily="2" charset="2"/>
              <a:buChar char="Ø"/>
            </a:pPr>
            <a:r>
              <a:rPr lang="en-GB" sz="2000" dirty="0"/>
              <a:t>The scattered light can have a frequency equal to the incident light (Rayleigh), equal to the incident light minus the vibrational frequency (Stokes) and equal to the incident light plus the vibrational frequency (anti-Stokes).</a:t>
            </a:r>
          </a:p>
          <a:p>
            <a:pPr marL="285750" indent="-285750">
              <a:buFont typeface="Wingdings" panose="05000000000000000000" pitchFamily="2" charset="2"/>
              <a:buChar char="Ø"/>
            </a:pPr>
            <a:endParaRPr lang="en-IN" dirty="0"/>
          </a:p>
        </p:txBody>
      </p:sp>
    </p:spTree>
    <p:extLst>
      <p:ext uri="{BB962C8B-B14F-4D97-AF65-F5344CB8AC3E}">
        <p14:creationId xmlns="" xmlns:p14="http://schemas.microsoft.com/office/powerpoint/2010/main" val="1562169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6670" y="115910"/>
            <a:ext cx="10573555" cy="523220"/>
          </a:xfrm>
          <a:prstGeom prst="rect">
            <a:avLst/>
          </a:prstGeom>
          <a:noFill/>
        </p:spPr>
        <p:txBody>
          <a:bodyPr wrap="square" rtlCol="0">
            <a:spAutoFit/>
          </a:bodyPr>
          <a:lstStyle/>
          <a:p>
            <a:pPr algn="ctr"/>
            <a:r>
              <a:rPr lang="en-IN" sz="2800" b="1" dirty="0" smtClean="0">
                <a:solidFill>
                  <a:srgbClr val="FF0000"/>
                </a:solidFill>
              </a:rPr>
              <a:t>Quantum Theory of Raman Effect</a:t>
            </a:r>
            <a:endParaRPr lang="en-IN" sz="2800" b="1" dirty="0">
              <a:solidFill>
                <a:srgbClr val="FF0000"/>
              </a:solidFill>
            </a:endParaRPr>
          </a:p>
        </p:txBody>
      </p:sp>
      <p:sp>
        <p:nvSpPr>
          <p:cNvPr id="5" name="TextBox 4"/>
          <p:cNvSpPr txBox="1"/>
          <p:nvPr/>
        </p:nvSpPr>
        <p:spPr>
          <a:xfrm>
            <a:off x="347730" y="901521"/>
            <a:ext cx="11333408" cy="5601533"/>
          </a:xfrm>
          <a:prstGeom prst="rect">
            <a:avLst/>
          </a:prstGeom>
          <a:noFill/>
        </p:spPr>
        <p:txBody>
          <a:bodyPr wrap="square" rtlCol="0">
            <a:spAutoFit/>
          </a:bodyPr>
          <a:lstStyle/>
          <a:p>
            <a:r>
              <a:rPr lang="en-IN" dirty="0" smtClean="0"/>
              <a:t>   </a:t>
            </a:r>
            <a:r>
              <a:rPr lang="en-IN" sz="2000" dirty="0" smtClean="0"/>
              <a:t>According to the quantum theory of Raman effect when a photon of energy h</a:t>
            </a:r>
            <a:r>
              <a:rPr lang="el-GR" sz="2000" dirty="0" smtClean="0"/>
              <a:t>υ</a:t>
            </a:r>
            <a:r>
              <a:rPr lang="en-IN" sz="2000" dirty="0"/>
              <a:t> </a:t>
            </a:r>
            <a:r>
              <a:rPr lang="en-IN" sz="2000" dirty="0" smtClean="0"/>
              <a:t>is incident upon a molecule, the following three processes may occur:</a:t>
            </a:r>
          </a:p>
          <a:p>
            <a:endParaRPr lang="en-IN" sz="2000" dirty="0"/>
          </a:p>
          <a:p>
            <a:pPr marL="285750" indent="-285750">
              <a:buFont typeface="Wingdings" panose="05000000000000000000" pitchFamily="2" charset="2"/>
              <a:buChar char="Ø"/>
            </a:pPr>
            <a:r>
              <a:rPr lang="en-IN" sz="2000" dirty="0" smtClean="0"/>
              <a:t> The Photon may be scattered without causing any change in the quantum state of the molecule</a:t>
            </a:r>
          </a:p>
          <a:p>
            <a:r>
              <a:rPr lang="en-IN" sz="2000" dirty="0" smtClean="0"/>
              <a:t> that means no change in the frequency or wave number of photon.</a:t>
            </a:r>
          </a:p>
          <a:p>
            <a:pPr marL="285750" indent="-285750">
              <a:buFont typeface="Wingdings" panose="05000000000000000000" pitchFamily="2" charset="2"/>
              <a:buChar char="Ø"/>
            </a:pPr>
            <a:endParaRPr lang="en-IN" sz="2000" dirty="0"/>
          </a:p>
          <a:p>
            <a:pPr marL="285750" indent="-285750">
              <a:buFont typeface="Wingdings" panose="05000000000000000000" pitchFamily="2" charset="2"/>
              <a:buChar char="Ø"/>
            </a:pPr>
            <a:r>
              <a:rPr lang="en-IN" sz="2000" dirty="0" smtClean="0"/>
              <a:t>A small fraction of the energy of the photon may be transferred to the molecule during the photon –molecule collision. </a:t>
            </a:r>
          </a:p>
          <a:p>
            <a:r>
              <a:rPr lang="en-IN" sz="2000" dirty="0"/>
              <a:t> </a:t>
            </a:r>
            <a:r>
              <a:rPr lang="en-IN" sz="2000" dirty="0" smtClean="0"/>
              <a:t>      as a result, the photon loses some energy so that its frequency and wave number are reduced and we get the stokes line.</a:t>
            </a:r>
          </a:p>
          <a:p>
            <a:endParaRPr lang="en-IN" sz="2000" dirty="0"/>
          </a:p>
          <a:p>
            <a:pPr marL="285750" indent="-285750">
              <a:buFont typeface="Wingdings" panose="05000000000000000000" pitchFamily="2" charset="2"/>
              <a:buChar char="Ø"/>
            </a:pPr>
            <a:r>
              <a:rPr lang="en-IN" sz="2000" dirty="0" smtClean="0"/>
              <a:t> If the photon encounters a molecule in a excited state, then it may gain some energy from the molecule.</a:t>
            </a:r>
          </a:p>
          <a:p>
            <a:r>
              <a:rPr lang="en-IN" sz="2000" dirty="0"/>
              <a:t> </a:t>
            </a:r>
            <a:r>
              <a:rPr lang="en-IN" sz="2000" dirty="0" smtClean="0"/>
              <a:t>      as a result, the frequency and wave number of the photon are increased which gives rise to the anti-Stokes line.</a:t>
            </a:r>
          </a:p>
          <a:p>
            <a:pPr marL="285750" indent="-285750">
              <a:buFont typeface="Wingdings" panose="05000000000000000000" pitchFamily="2" charset="2"/>
              <a:buChar char="Ø"/>
            </a:pPr>
            <a:endParaRPr lang="en-IN" sz="2000" dirty="0"/>
          </a:p>
          <a:p>
            <a:pPr marL="285750" indent="-285750">
              <a:buFont typeface="Wingdings" panose="05000000000000000000" pitchFamily="2" charset="2"/>
              <a:buChar char="Ø"/>
            </a:pPr>
            <a:endParaRPr lang="en-IN" dirty="0"/>
          </a:p>
        </p:txBody>
      </p:sp>
    </p:spTree>
    <p:extLst>
      <p:ext uri="{BB962C8B-B14F-4D97-AF65-F5344CB8AC3E}">
        <p14:creationId xmlns="" xmlns:p14="http://schemas.microsoft.com/office/powerpoint/2010/main" val="1303477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aman experiment"/>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104834" y="373487"/>
            <a:ext cx="5099005" cy="3794416"/>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2640169" y="4675031"/>
            <a:ext cx="6181859" cy="523220"/>
          </a:xfrm>
          <a:prstGeom prst="rect">
            <a:avLst/>
          </a:prstGeom>
          <a:noFill/>
        </p:spPr>
        <p:txBody>
          <a:bodyPr wrap="square" rtlCol="0">
            <a:spAutoFit/>
          </a:bodyPr>
          <a:lstStyle/>
          <a:p>
            <a:pPr algn="ctr"/>
            <a:r>
              <a:rPr lang="en-GB" sz="2800" b="1" dirty="0"/>
              <a:t>S</a:t>
            </a:r>
            <a:r>
              <a:rPr lang="en-GB" sz="2800" b="1" dirty="0" smtClean="0"/>
              <a:t>etup </a:t>
            </a:r>
            <a:r>
              <a:rPr lang="en-GB" sz="2800" b="1" dirty="0"/>
              <a:t>of a Raman experiment</a:t>
            </a:r>
            <a:r>
              <a:rPr lang="en-GB" dirty="0"/>
              <a:t>.</a:t>
            </a:r>
            <a:endParaRPr lang="en-IN" dirty="0"/>
          </a:p>
        </p:txBody>
      </p:sp>
    </p:spTree>
    <p:extLst>
      <p:ext uri="{BB962C8B-B14F-4D97-AF65-F5344CB8AC3E}">
        <p14:creationId xmlns="" xmlns:p14="http://schemas.microsoft.com/office/powerpoint/2010/main" val="3497070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aman setup"/>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1455314" y="750094"/>
            <a:ext cx="8461418" cy="489085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643942" y="6065950"/>
            <a:ext cx="11011437" cy="461665"/>
          </a:xfrm>
          <a:prstGeom prst="rect">
            <a:avLst/>
          </a:prstGeom>
          <a:noFill/>
        </p:spPr>
        <p:txBody>
          <a:bodyPr wrap="square" rtlCol="0">
            <a:spAutoFit/>
          </a:bodyPr>
          <a:lstStyle/>
          <a:p>
            <a:r>
              <a:rPr lang="en-GB" dirty="0"/>
              <a:t> </a:t>
            </a:r>
            <a:r>
              <a:rPr lang="en-GB" sz="2400" b="1" dirty="0"/>
              <a:t>Experimental setup for spectroelectrochemical Raman experiments.</a:t>
            </a:r>
            <a:endParaRPr lang="en-IN" sz="2400" b="1" dirty="0"/>
          </a:p>
        </p:txBody>
      </p:sp>
    </p:spTree>
    <p:extLst>
      <p:ext uri="{BB962C8B-B14F-4D97-AF65-F5344CB8AC3E}">
        <p14:creationId xmlns="" xmlns:p14="http://schemas.microsoft.com/office/powerpoint/2010/main" val="3291798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4212" y="685800"/>
            <a:ext cx="10018132" cy="5354392"/>
          </a:xfrm>
        </p:spPr>
        <p:txBody>
          <a:bodyPr>
            <a:normAutofit/>
          </a:bodyPr>
          <a:lstStyle/>
          <a:p>
            <a:pPr marL="0" indent="0">
              <a:buNone/>
            </a:pPr>
            <a:r>
              <a:rPr lang="en-GB" sz="2400" b="1" dirty="0"/>
              <a:t>Raman spectrum</a:t>
            </a:r>
          </a:p>
          <a:p>
            <a:pPr>
              <a:buFont typeface="Wingdings" panose="05000000000000000000" pitchFamily="2" charset="2"/>
              <a:buChar char="Ø"/>
            </a:pPr>
            <a:r>
              <a:rPr lang="en-GB" dirty="0" smtClean="0"/>
              <a:t>   In </a:t>
            </a:r>
            <a:r>
              <a:rPr lang="en-GB" dirty="0"/>
              <a:t>Raman spectra, the intensity of measured Raman scattering is plotted versus the Raman shift</a:t>
            </a:r>
            <a:r>
              <a:rPr lang="en-GB" dirty="0" smtClean="0"/>
              <a:t>. </a:t>
            </a:r>
            <a:endParaRPr lang="en-GB" dirty="0"/>
          </a:p>
          <a:p>
            <a:pPr>
              <a:buFont typeface="Wingdings" panose="05000000000000000000" pitchFamily="2" charset="2"/>
              <a:buChar char="Ø"/>
            </a:pPr>
            <a:r>
              <a:rPr lang="en-GB" dirty="0" smtClean="0"/>
              <a:t> </a:t>
            </a:r>
            <a:r>
              <a:rPr lang="en-GB" dirty="0"/>
              <a:t>The Raman shift is defined as difference between the measured frequency of scattered light and incident light beam. </a:t>
            </a:r>
            <a:endParaRPr lang="en-GB" dirty="0" smtClean="0"/>
          </a:p>
          <a:p>
            <a:pPr>
              <a:buFont typeface="Wingdings" panose="05000000000000000000" pitchFamily="2" charset="2"/>
              <a:buChar char="Ø"/>
            </a:pPr>
            <a:r>
              <a:rPr lang="en-GB" dirty="0" smtClean="0"/>
              <a:t>Hence </a:t>
            </a:r>
            <a:r>
              <a:rPr lang="en-GB" dirty="0"/>
              <a:t>Raman spectra are independent of the wavelength of the light source.  </a:t>
            </a:r>
            <a:endParaRPr lang="en-GB" dirty="0" smtClean="0"/>
          </a:p>
          <a:p>
            <a:pPr>
              <a:buFont typeface="Wingdings" panose="05000000000000000000" pitchFamily="2" charset="2"/>
              <a:buChar char="Ø"/>
            </a:pPr>
            <a:r>
              <a:rPr lang="en-GB" dirty="0" smtClean="0"/>
              <a:t>However</a:t>
            </a:r>
            <a:r>
              <a:rPr lang="en-GB" dirty="0"/>
              <a:t>, instead of using the wavelength, the Raman shift is given as change of the wavenumber n (cm</a:t>
            </a:r>
            <a:r>
              <a:rPr lang="en-GB" baseline="30000" dirty="0"/>
              <a:t>-1</a:t>
            </a:r>
            <a:r>
              <a:rPr lang="en-GB" dirty="0"/>
              <a:t>) which is inversely proportional to the wavelength</a:t>
            </a:r>
            <a:r>
              <a:rPr lang="en-GB" dirty="0" smtClean="0"/>
              <a:t>.</a:t>
            </a:r>
            <a:endParaRPr lang="en-GB" dirty="0"/>
          </a:p>
        </p:txBody>
      </p:sp>
    </p:spTree>
    <p:extLst>
      <p:ext uri="{BB962C8B-B14F-4D97-AF65-F5344CB8AC3E}">
        <p14:creationId xmlns="" xmlns:p14="http://schemas.microsoft.com/office/powerpoint/2010/main" val="3052172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4700" y="2253802"/>
            <a:ext cx="11578106" cy="2862322"/>
          </a:xfrm>
          <a:prstGeom prst="rect">
            <a:avLst/>
          </a:prstGeom>
          <a:noFill/>
        </p:spPr>
        <p:txBody>
          <a:bodyPr wrap="square" rtlCol="0">
            <a:spAutoFit/>
          </a:bodyPr>
          <a:lstStyle/>
          <a:p>
            <a:pPr marL="285750" indent="-285750">
              <a:buFont typeface="Wingdings" panose="05000000000000000000" pitchFamily="2" charset="2"/>
              <a:buChar char="Ø"/>
            </a:pPr>
            <a:r>
              <a:rPr lang="en-IN" dirty="0"/>
              <a:t>Carbon Materials </a:t>
            </a:r>
            <a:r>
              <a:rPr lang="en-IN" dirty="0" smtClean="0"/>
              <a:t>,Purity </a:t>
            </a:r>
            <a:r>
              <a:rPr lang="en-IN" dirty="0"/>
              <a:t>of carbon nanotubes (</a:t>
            </a:r>
            <a:r>
              <a:rPr lang="en-IN" dirty="0" smtClean="0"/>
              <a:t>CNTs), sp2 </a:t>
            </a:r>
            <a:r>
              <a:rPr lang="en-IN" dirty="0"/>
              <a:t>and sp3 structure in carbon materials </a:t>
            </a:r>
            <a:endParaRPr lang="en-IN" dirty="0" smtClean="0"/>
          </a:p>
          <a:p>
            <a:pPr marL="285750" indent="-285750">
              <a:buFont typeface="Wingdings" panose="05000000000000000000" pitchFamily="2" charset="2"/>
              <a:buChar char="Ø"/>
            </a:pPr>
            <a:endParaRPr lang="en-IN" dirty="0" smtClean="0"/>
          </a:p>
          <a:p>
            <a:pPr marL="285750" indent="-285750">
              <a:buFont typeface="Wingdings" panose="05000000000000000000" pitchFamily="2" charset="2"/>
              <a:buChar char="Ø"/>
            </a:pPr>
            <a:r>
              <a:rPr lang="en-IN" dirty="0" smtClean="0"/>
              <a:t>Pharmaceuticals </a:t>
            </a:r>
            <a:r>
              <a:rPr lang="en-IN" dirty="0"/>
              <a:t>and </a:t>
            </a:r>
            <a:r>
              <a:rPr lang="en-IN" dirty="0" smtClean="0"/>
              <a:t>Cosmetics, Compound </a:t>
            </a:r>
            <a:r>
              <a:rPr lang="en-IN" dirty="0"/>
              <a:t>distribution in </a:t>
            </a:r>
            <a:r>
              <a:rPr lang="en-IN" dirty="0" smtClean="0"/>
              <a:t>tablets, Polymorphic forms, Contaminant identification</a:t>
            </a:r>
          </a:p>
          <a:p>
            <a:pPr marL="285750" indent="-285750">
              <a:buFont typeface="Wingdings" panose="05000000000000000000" pitchFamily="2" charset="2"/>
              <a:buChar char="Ø"/>
            </a:pPr>
            <a:endParaRPr lang="en-IN" dirty="0" smtClean="0"/>
          </a:p>
          <a:p>
            <a:pPr marL="285750" indent="-285750">
              <a:buFont typeface="Wingdings" panose="05000000000000000000" pitchFamily="2" charset="2"/>
              <a:buChar char="Ø"/>
            </a:pPr>
            <a:r>
              <a:rPr lang="en-IN" dirty="0" smtClean="0"/>
              <a:t> </a:t>
            </a:r>
            <a:r>
              <a:rPr lang="en-IN" dirty="0"/>
              <a:t>Life </a:t>
            </a:r>
            <a:r>
              <a:rPr lang="en-IN" dirty="0" smtClean="0"/>
              <a:t>Sciences, Bio-compatibility DNA/RNA analysis, Drug/cell interactions, Photodynamic </a:t>
            </a:r>
            <a:r>
              <a:rPr lang="en-IN" dirty="0"/>
              <a:t>therapy (PDT</a:t>
            </a:r>
            <a:r>
              <a:rPr lang="en-IN" dirty="0" smtClean="0"/>
              <a:t>). </a:t>
            </a:r>
          </a:p>
          <a:p>
            <a:endParaRPr lang="en-IN" dirty="0" smtClean="0"/>
          </a:p>
          <a:p>
            <a:pPr marL="285750" indent="-285750">
              <a:buFont typeface="Wingdings" panose="05000000000000000000" pitchFamily="2" charset="2"/>
              <a:buChar char="Ø"/>
            </a:pPr>
            <a:r>
              <a:rPr lang="en-IN" dirty="0" smtClean="0"/>
              <a:t>Geology </a:t>
            </a:r>
            <a:r>
              <a:rPr lang="en-IN" dirty="0"/>
              <a:t>and </a:t>
            </a:r>
            <a:r>
              <a:rPr lang="en-IN" dirty="0" smtClean="0"/>
              <a:t>Mineralogy, Gemstone </a:t>
            </a:r>
            <a:r>
              <a:rPr lang="en-IN" dirty="0"/>
              <a:t>and mineral </a:t>
            </a:r>
            <a:r>
              <a:rPr lang="en-IN" dirty="0" smtClean="0"/>
              <a:t>identification, Fluid inclusions, Mineral </a:t>
            </a:r>
            <a:r>
              <a:rPr lang="en-IN" dirty="0"/>
              <a:t>and phase distribution in rock </a:t>
            </a:r>
            <a:r>
              <a:rPr lang="en-IN" dirty="0" smtClean="0"/>
              <a:t>sections, Mineral </a:t>
            </a:r>
            <a:r>
              <a:rPr lang="en-IN" dirty="0"/>
              <a:t>behaviour under extreme conditions </a:t>
            </a:r>
          </a:p>
        </p:txBody>
      </p:sp>
      <p:sp>
        <p:nvSpPr>
          <p:cNvPr id="2" name="TextBox 1"/>
          <p:cNvSpPr txBox="1"/>
          <p:nvPr/>
        </p:nvSpPr>
        <p:spPr>
          <a:xfrm>
            <a:off x="669703" y="927280"/>
            <a:ext cx="7044743" cy="584775"/>
          </a:xfrm>
          <a:prstGeom prst="rect">
            <a:avLst/>
          </a:prstGeom>
          <a:noFill/>
        </p:spPr>
        <p:txBody>
          <a:bodyPr wrap="square" rtlCol="0">
            <a:spAutoFit/>
          </a:bodyPr>
          <a:lstStyle/>
          <a:p>
            <a:r>
              <a:rPr lang="en-IN" sz="3200" b="1" dirty="0" smtClean="0">
                <a:solidFill>
                  <a:srgbClr val="FF0000"/>
                </a:solidFill>
              </a:rPr>
              <a:t>Raman spectroscopy is useful in </a:t>
            </a:r>
            <a:endParaRPr lang="en-IN" sz="3200" b="1" dirty="0">
              <a:solidFill>
                <a:srgbClr val="FF0000"/>
              </a:solidFill>
            </a:endParaRPr>
          </a:p>
        </p:txBody>
      </p:sp>
    </p:spTree>
    <p:extLst>
      <p:ext uri="{BB962C8B-B14F-4D97-AF65-F5344CB8AC3E}">
        <p14:creationId xmlns="" xmlns:p14="http://schemas.microsoft.com/office/powerpoint/2010/main" val="40667924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0" y="0"/>
            <a:ext cx="12191999" cy="6858000"/>
          </a:xfrm>
        </p:spPr>
      </p:pic>
    </p:spTree>
    <p:extLst>
      <p:ext uri="{BB962C8B-B14F-4D97-AF65-F5344CB8AC3E}">
        <p14:creationId xmlns="" xmlns:p14="http://schemas.microsoft.com/office/powerpoint/2010/main" val="175015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238</TotalTime>
  <Words>723</Words>
  <Application>Microsoft Office PowerPoint</Application>
  <PresentationFormat>Custom</PresentationFormat>
  <Paragraphs>88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Slice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Ashok Kamble</dc:creator>
  <cp:lastModifiedBy>vms</cp:lastModifiedBy>
  <cp:revision>27</cp:revision>
  <dcterms:created xsi:type="dcterms:W3CDTF">2018-05-03T16:35:52Z</dcterms:created>
  <dcterms:modified xsi:type="dcterms:W3CDTF">2018-06-29T00:20:31Z</dcterms:modified>
</cp:coreProperties>
</file>