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81" r:id="rId13"/>
    <p:sldId id="282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65" r:id="rId26"/>
    <p:sldId id="25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88891-D69A-4FEA-BA25-0EE850F17A03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7ECA98-A898-44E8-A0BB-88CD65410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C1F0E-70F9-40CA-88BB-42DE8B92CAEE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AE46C-5E90-49AE-8DBF-11F4DD83A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171DF-D0BF-4939-B53C-ACDEB9C66789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7A1A0-1AB1-4692-B39F-82B11BB1C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7C812-091C-45CC-80A6-0FCB39C5935A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69416-D02C-4B02-86D7-13DE2BF6C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EB6C9-BB8F-4396-BB4E-DEE951F135BC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32D55-089B-4A17-9C33-E5E42E69D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A1DB4-583F-46C6-A017-988D94CCA887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02E84-F2D8-4428-9C56-9CAB7CBFB6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98B99-20E1-416D-9143-0D8141023F3F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4C28-9E01-4FED-8E05-2541089C3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F57B3-A764-4A30-972F-BD685B3A4719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9D26A-1268-40F9-8F60-416BE5DEC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BBCF0-5CFA-4CE9-B4B8-0A9CE29E9750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F0D6A-750E-49B5-9496-86D9E430A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C405A-F86B-4C52-AE5A-BEEF045E9EC0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DD3C-A2CA-4F2E-A368-86FC4FE60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6A6DF-4B8A-4744-86D5-63BB973C9026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68C72-CDE5-4125-8CE7-D835BA9AD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C9792DC-1C98-40B5-BB60-BBF23109B6D4}" type="datetimeFigureOut">
              <a:rPr lang="en-US"/>
              <a:pPr>
                <a:defRPr/>
              </a:pPr>
              <a:t>05/05/2018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52967BBD-5658-4EA6-A9D3-131C34B48A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w Cen MT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e.iastate.edu/microscopy/second2.html" TargetMode="External"/><Relationship Id="rId2" Type="http://schemas.openxmlformats.org/officeDocument/2006/relationships/hyperlink" Target="http://www.mse.iastate.edu/microscopy/backscat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www.mse.iastate.edu/microscopy/proimag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Electronics and Instrumentation </a:t>
            </a:r>
            <a:endParaRPr lang="en-US" sz="4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Electron Microscopy</a:t>
            </a:r>
          </a:p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by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533400" y="3505200"/>
            <a:ext cx="8077200" cy="3124200"/>
          </a:xfrm>
          <a:prstGeom prst="horizontalScroll">
            <a:avLst>
              <a:gd name="adj" fmla="val 12950"/>
            </a:avLst>
          </a:prstGeom>
          <a:solidFill>
            <a:schemeClr val="accent6">
              <a:lumMod val="75000"/>
            </a:schemeClr>
          </a:solidFill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J. V. Thombare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Assistant Professor,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Physics,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Vidnyan Mahavidyalaya, Sangola.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E-mail-jagannaththombare@gmail.com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" y="76200"/>
            <a:ext cx="8915400" cy="6629400"/>
          </a:xfrm>
          <a:prstGeom prst="roundRect">
            <a:avLst>
              <a:gd name="adj" fmla="val 3426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1447800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Distinction between magnification and resolution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Construction and working of Scanning electron microscopy (SEM)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Applications of SEM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524000" y="76200"/>
            <a:ext cx="5791200" cy="6096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Outline of presentation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76200"/>
            <a:ext cx="5791200" cy="6096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1295400"/>
            <a:ext cx="1752600" cy="5905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78486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TEM constructed in 1931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Von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Ardenne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first STEM in 1938 by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rastering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the electron beam in a TEM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Zworykin et al. 1942, first SEM for bulk samples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1965 first commercial SEM by Cambridge Scientific Instruments</a:t>
            </a:r>
          </a:p>
          <a:p>
            <a:pPr eaLnBrk="1" hangingPunct="1">
              <a:buFont typeface="Arial" charset="0"/>
              <a:buChar char="•"/>
            </a:pPr>
            <a:endParaRPr lang="en-US" sz="2500" dirty="0" smtClean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28600" y="4648200"/>
            <a:ext cx="8610600" cy="1782634"/>
            <a:chOff x="381000" y="4648200"/>
            <a:chExt cx="8610600" cy="1782634"/>
          </a:xfrm>
        </p:grpSpPr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609600" y="4648200"/>
              <a:ext cx="8153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Resolution at that time ~ 50 nm  :  Today &lt; 1 nm</a:t>
              </a:r>
            </a:p>
            <a:p>
              <a:pPr algn="ctr"/>
              <a:endParaRPr lang="en-US" sz="2400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381000" y="5584448"/>
              <a:ext cx="8610600" cy="846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Morphology only at that time :  Today analytical instrument</a:t>
              </a:r>
            </a:p>
            <a:p>
              <a:pPr algn="ctr"/>
              <a:endParaRPr lang="en-US" sz="2500" dirty="0">
                <a:solidFill>
                  <a:srgbClr val="7030A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76200"/>
            <a:ext cx="5791200" cy="6096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Magnification and resolution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066800"/>
            <a:ext cx="748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Magnification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Ratio of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size of image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size of object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(actual size)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219200" y="2514600"/>
            <a:ext cx="609600" cy="457200"/>
          </a:xfrm>
          <a:prstGeom prst="star5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09800" y="1676400"/>
            <a:ext cx="914400" cy="22098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4114800" y="1905000"/>
            <a:ext cx="1905000" cy="1752600"/>
          </a:xfrm>
          <a:prstGeom prst="star5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4" idx="0"/>
          </p:cNvCxnSpPr>
          <p:nvPr/>
        </p:nvCxnSpPr>
        <p:spPr>
          <a:xfrm rot="5400000" flipH="1" flipV="1">
            <a:off x="1790700" y="1638300"/>
            <a:ext cx="609600" cy="1143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524000" y="2895600"/>
            <a:ext cx="1143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524000" y="2743200"/>
            <a:ext cx="1143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67000" y="1905000"/>
            <a:ext cx="2438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590800" y="3581400"/>
            <a:ext cx="2438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67000" y="2743200"/>
            <a:ext cx="2438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43000" y="2362200"/>
            <a:ext cx="762000" cy="762000"/>
          </a:xfrm>
          <a:prstGeom prst="ellipse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038600" y="1676400"/>
            <a:ext cx="2057400" cy="2514600"/>
          </a:xfrm>
          <a:prstGeom prst="ellipse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495800" y="441960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Size of image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26720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Size of object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Up Arrow 23"/>
          <p:cNvSpPr/>
          <p:nvPr/>
        </p:nvSpPr>
        <p:spPr>
          <a:xfrm>
            <a:off x="1295400" y="3352800"/>
            <a:ext cx="381000" cy="914400"/>
          </a:xfrm>
          <a:prstGeom prst="upArrow">
            <a:avLst>
              <a:gd name="adj1" fmla="val 50000"/>
              <a:gd name="adj2" fmla="val 4272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/>
          <p:cNvSpPr/>
          <p:nvPr/>
        </p:nvSpPr>
        <p:spPr>
          <a:xfrm>
            <a:off x="4953000" y="4114800"/>
            <a:ext cx="381000" cy="381000"/>
          </a:xfrm>
          <a:prstGeom prst="upArrow">
            <a:avLst>
              <a:gd name="adj1" fmla="val 50000"/>
              <a:gd name="adj2" fmla="val 4272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143000" y="5486400"/>
            <a:ext cx="5705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SEM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have maximum magnification of 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100000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TEM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have maximum magnification of 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500000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382000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Resolution 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minimum distance that can be separated as two distinguishable points using instruments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s\Desktop\IMG-20170214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362200"/>
            <a:ext cx="2438400" cy="28448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286000"/>
            <a:ext cx="1447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286000" y="2209800"/>
            <a:ext cx="6096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rved Down Arrow 8"/>
          <p:cNvSpPr/>
          <p:nvPr/>
        </p:nvSpPr>
        <p:spPr>
          <a:xfrm>
            <a:off x="2514600" y="914400"/>
            <a:ext cx="2438400" cy="1219200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72200" y="2209800"/>
          <a:ext cx="27432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</a:tblGrid>
              <a:tr h="2997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Instrument</a:t>
                      </a:r>
                      <a:endParaRPr lang="en-US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Resolution</a:t>
                      </a:r>
                      <a:endParaRPr lang="en-US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Human eye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0.2 mm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Light microscope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0.2 </a:t>
                      </a:r>
                      <a:r>
                        <a:rPr lang="el-GR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nm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 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0.1 nm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4800" y="5410200"/>
            <a:ext cx="6477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Resolution of microscope is limited by wavelength of source used.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 have much lower wavelength compared to light i.e. it can produce a image with the resolution of 0.1 nm.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0"/>
            <a:ext cx="8229600" cy="10477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What is SEM?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" y="10668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It is a microscope that produces an image by using an electron beam that scans the surface of a specimen inside a vacuum chamber.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What can we study in a SEM?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Topography and morphology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Chemistry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Crystallography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Orientation of grains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In-situ experiments:</a:t>
            </a:r>
          </a:p>
          <a:p>
            <a:pPr marL="547688" marR="0" lvl="1" indent="-228600" algn="l" defTabSz="914400" rtl="0" eaLnBrk="1" fontAlgn="base" latinLnBrk="0" hangingPunct="1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9B2D1F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Reactions with atmosphere</a:t>
            </a:r>
          </a:p>
          <a:p>
            <a:pPr marL="547688" marR="0" lvl="1" indent="-228600" algn="l" defTabSz="914400" rtl="0" eaLnBrk="1" fontAlgn="base" latinLnBrk="0" hangingPunct="1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>
                <a:srgbClr val="9B2D1F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Effects of temperature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84888" y="2960688"/>
            <a:ext cx="1697037" cy="830262"/>
          </a:xfrm>
          <a:prstGeom prst="rect">
            <a:avLst/>
          </a:prstGeom>
          <a:noFill/>
          <a:ln w="25400">
            <a:solidFill>
              <a:srgbClr val="9B2D1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</a:rPr>
              <a:t>“Easy” sample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/>
              </a:rPr>
              <a:t>preparation!!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84888" y="4076700"/>
            <a:ext cx="1744662" cy="461963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400" dirty="0">
                <a:latin typeface="+mn-lt"/>
              </a:rPr>
              <a:t>“Big” samples!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1550"/>
          </a:xfrm>
        </p:spPr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What does it looks like….</a:t>
            </a:r>
            <a:endParaRPr lang="en-US" smtClean="0"/>
          </a:p>
        </p:txBody>
      </p:sp>
      <p:sp>
        <p:nvSpPr>
          <p:cNvPr id="9219" name="TextBox 8"/>
          <p:cNvSpPr txBox="1">
            <a:spLocks noChangeArrowheads="1"/>
          </p:cNvSpPr>
          <p:nvPr/>
        </p:nvSpPr>
        <p:spPr bwMode="auto">
          <a:xfrm>
            <a:off x="390525" y="3276600"/>
            <a:ext cx="24288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</a:pPr>
            <a:r>
              <a:rPr lang="en-GB" sz="1600" b="1">
                <a:latin typeface="Calisto MT" pitchFamily="18" charset="0"/>
              </a:rPr>
              <a:t>AFM Cantilever Tip</a:t>
            </a:r>
            <a:endParaRPr lang="en-US" sz="1600" b="1">
              <a:latin typeface="Calisto MT" pitchFamily="18" charset="0"/>
            </a:endParaRPr>
          </a:p>
        </p:txBody>
      </p:sp>
      <p:pic>
        <p:nvPicPr>
          <p:cNvPr id="9220" name="Picture 5" descr="L:\Yoga\Electron microscope - Wikipedia, the free encyclopedia_files\180px-Ant_S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219200"/>
            <a:ext cx="2362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19200"/>
            <a:ext cx="2286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Box 11"/>
          <p:cNvSpPr txBox="1">
            <a:spLocks noChangeArrowheads="1"/>
          </p:cNvSpPr>
          <p:nvPr/>
        </p:nvSpPr>
        <p:spPr bwMode="auto">
          <a:xfrm>
            <a:off x="3276600" y="3276600"/>
            <a:ext cx="24288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</a:pPr>
            <a:r>
              <a:rPr lang="en-GB" sz="1600" b="1">
                <a:latin typeface="Calisto MT" pitchFamily="18" charset="0"/>
              </a:rPr>
              <a:t>Ant Head</a:t>
            </a:r>
            <a:endParaRPr lang="en-US" sz="1600" b="1">
              <a:latin typeface="Calisto MT" pitchFamily="18" charset="0"/>
            </a:endParaRP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219200"/>
            <a:ext cx="22558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Box 14"/>
          <p:cNvSpPr txBox="1">
            <a:spLocks noChangeArrowheads="1"/>
          </p:cNvSpPr>
          <p:nvPr/>
        </p:nvSpPr>
        <p:spPr bwMode="auto">
          <a:xfrm>
            <a:off x="6477000" y="3276600"/>
            <a:ext cx="24288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</a:pPr>
            <a:r>
              <a:rPr lang="en-GB" sz="1600" b="1">
                <a:latin typeface="Calisto MT" pitchFamily="18" charset="0"/>
              </a:rPr>
              <a:t>Blood Cells</a:t>
            </a:r>
            <a:endParaRPr lang="en-US" sz="1600" b="1">
              <a:latin typeface="Calisto MT" pitchFamily="18" charset="0"/>
            </a:endParaRPr>
          </a:p>
        </p:txBody>
      </p:sp>
      <p:pic>
        <p:nvPicPr>
          <p:cNvPr id="922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100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TextBox 16"/>
          <p:cNvSpPr txBox="1">
            <a:spLocks noChangeArrowheads="1"/>
          </p:cNvSpPr>
          <p:nvPr/>
        </p:nvSpPr>
        <p:spPr bwMode="auto">
          <a:xfrm>
            <a:off x="-76200" y="5791200"/>
            <a:ext cx="3276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sto MT" pitchFamily="18" charset="0"/>
              </a:rPr>
              <a:t>Diamond Thin Film</a:t>
            </a:r>
          </a:p>
          <a:p>
            <a:pPr algn="ctr"/>
            <a:r>
              <a:rPr lang="en-GB" sz="1600" b="1">
                <a:latin typeface="Calisto MT" pitchFamily="18" charset="0"/>
              </a:rPr>
              <a:t>(Numerous Multifaceted Micro-crystals)</a:t>
            </a:r>
            <a:endParaRPr lang="en-US" sz="1600" b="1">
              <a:latin typeface="Calisto MT" pitchFamily="18" charset="0"/>
            </a:endParaRPr>
          </a:p>
        </p:txBody>
      </p:sp>
      <p:pic>
        <p:nvPicPr>
          <p:cNvPr id="9227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21050" y="3810000"/>
            <a:ext cx="23939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TextBox 21"/>
          <p:cNvSpPr txBox="1">
            <a:spLocks noChangeArrowheads="1"/>
          </p:cNvSpPr>
          <p:nvPr/>
        </p:nvSpPr>
        <p:spPr bwMode="auto">
          <a:xfrm>
            <a:off x="2971800" y="5816600"/>
            <a:ext cx="3124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sto MT" pitchFamily="18" charset="0"/>
              </a:rPr>
              <a:t>Microstructure of a plain carbon steel that contains 0.44 wt% of carbon</a:t>
            </a:r>
          </a:p>
        </p:txBody>
      </p:sp>
      <p:pic>
        <p:nvPicPr>
          <p:cNvPr id="9229" name="Picture 9" descr="H:\STUDY MATERIAL\books_iisc_1ST_sem\material\Bobji\SEM\Captur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7000" y="38100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TextBox 13"/>
          <p:cNvSpPr txBox="1">
            <a:spLocks noChangeArrowheads="1"/>
          </p:cNvSpPr>
          <p:nvPr/>
        </p:nvSpPr>
        <p:spPr bwMode="auto">
          <a:xfrm>
            <a:off x="6477000" y="5867400"/>
            <a:ext cx="2286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sto MT" pitchFamily="18" charset="0"/>
              </a:rPr>
              <a:t>Calcium Phosphate Crystal</a:t>
            </a:r>
            <a:endParaRPr lang="en-IN" sz="1600" b="1"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198438"/>
            <a:ext cx="8229600" cy="944562"/>
          </a:xfrm>
          <a:prstGeom prst="rect">
            <a:avLst/>
          </a:prstGeom>
        </p:spPr>
        <p:txBody>
          <a:bodyPr bIns="9144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instrument in brief</a:t>
            </a:r>
          </a:p>
        </p:txBody>
      </p:sp>
      <p:pic>
        <p:nvPicPr>
          <p:cNvPr id="10243" name="Picture 6" descr="s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3068638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 descr="SEM column_schemat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752600"/>
            <a:ext cx="4572000" cy="4114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63600" y="44450"/>
            <a:ext cx="7318375" cy="998538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Components of the instrument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4275" y="4329113"/>
            <a:ext cx="242252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022350"/>
            <a:ext cx="5435600" cy="527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5580063" y="1233488"/>
            <a:ext cx="3467100" cy="2790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electron gun (filament)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electromagnetic optics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scan coils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sample stage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detectors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vacuum system</a:t>
            </a:r>
          </a:p>
          <a:p>
            <a:pPr>
              <a:buFontTx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computer hardware and software (not trivial!!)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7938"/>
            <a:ext cx="5580062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Electron guns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5900" y="1400175"/>
            <a:ext cx="5616575" cy="5076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We want many electrons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per unit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time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per unit area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(high current density) and as small electron spot as possible</a:t>
            </a:r>
          </a:p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Traditional guns: thermionic electron gun (electrons are emitted when a solid is heated)</a:t>
            </a:r>
          </a:p>
          <a:p>
            <a:pPr marL="548640" lvl="1" indent="-228600" fontAlgn="auto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W-wire, LaB</a:t>
            </a:r>
            <a:r>
              <a:rPr lang="en-GB" sz="24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-crystal </a:t>
            </a:r>
          </a:p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Modern: field emission guns (FEG) (cold guns, a strong electric field is used to extract electrons)</a:t>
            </a:r>
          </a:p>
          <a:p>
            <a:pPr marL="548640" lvl="1" indent="-228600" fontAlgn="auto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Single crystal of W, etched to a thin tip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762000"/>
            <a:ext cx="3024188" cy="569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Lens system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334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Below electron gun lens system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lenses namely condenser lens and objective lens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Together works like magnetic lens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Magnetic lens consist of coil of wire.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current passed though coil magnetic field is produce by changing current we change magnetic field and hence power of les.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generated magnetic field is used for focusing of electron beam.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lens action of condenser lens is strengthened, electron beam becomes narrower whereas if weakened the electron beam becomes broader.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focusing of final diameter of electron beam is further done by objective lens.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Scanning coils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8763000" cy="184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Deflects the electron beam and sweep it over the specimen surface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cathode ray display tube is scanned synchronously with the electron beam for the display of image.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Detectors</a:t>
            </a:r>
          </a:p>
        </p:txBody>
      </p:sp>
      <p:pic>
        <p:nvPicPr>
          <p:cNvPr id="13315" name="Picture 5" descr="DSCN56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3325" y="1203325"/>
            <a:ext cx="5329238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107950" y="4408488"/>
            <a:ext cx="3168650" cy="660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/>
              <a:t>Secondary electron detector:</a:t>
            </a:r>
          </a:p>
          <a:p>
            <a:r>
              <a:rPr lang="en-GB" dirty="0"/>
              <a:t>(Everhart-</a:t>
            </a:r>
            <a:r>
              <a:rPr lang="en-GB" dirty="0" err="1"/>
              <a:t>Thornley</a:t>
            </a:r>
            <a:r>
              <a:rPr lang="en-GB" dirty="0"/>
              <a:t>)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71438" y="1131888"/>
            <a:ext cx="3168650" cy="935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Backscattered electron detector:</a:t>
            </a:r>
          </a:p>
          <a:p>
            <a:r>
              <a:rPr lang="en-GB"/>
              <a:t>(Solid-State Detector)</a:t>
            </a:r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3384550" y="1635125"/>
            <a:ext cx="2771775" cy="19446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 flipV="1">
            <a:off x="3311525" y="3724275"/>
            <a:ext cx="1657350" cy="10080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57200" y="44450"/>
            <a:ext cx="8229600" cy="1143000"/>
          </a:xfrm>
          <a:prstGeom prst="rect">
            <a:avLst/>
          </a:prstGeom>
        </p:spPr>
        <p:txBody>
          <a:bodyPr bIns="9144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 traditional detectors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5334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Secondary electrons: Everhart-</a:t>
            </a:r>
            <a:r>
              <a:rPr lang="en-GB" sz="2400" dirty="0" err="1">
                <a:latin typeface="+mn-lt"/>
              </a:rPr>
              <a:t>Thornley</a:t>
            </a:r>
            <a:r>
              <a:rPr lang="en-GB" sz="2400" dirty="0">
                <a:latin typeface="+mn-lt"/>
              </a:rPr>
              <a:t> Detector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Backscattered electrons: Solid State Detector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X-rays: Energy dispersive spectrometer (EDS)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HOW THE  SEM WORKS?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28600" y="1371600"/>
            <a:ext cx="47244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 The SEM uses electrons instead of light to form an image.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 A beam of electrons is produced at the top of the microscope by heating of a metallic filament.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 The electron beam follows a vertical path through the column of the microscope. It makes its way through electromagnetic lenses which focus and direct the beam down towards the sample.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 Once it hits the sample, other electrons </a:t>
            </a:r>
          </a:p>
          <a:p>
            <a:pPr>
              <a:lnSpc>
                <a:spcPct val="150000"/>
              </a:lnSpc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1600" u="sng">
                <a:latin typeface="Times New Roman" pitchFamily="18" charset="0"/>
                <a:cs typeface="Times New Roman" pitchFamily="18" charset="0"/>
                <a:hlinkClick r:id="rId2"/>
              </a:rPr>
              <a:t>backscattered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1600" u="sng">
                <a:latin typeface="Times New Roman" pitchFamily="18" charset="0"/>
                <a:cs typeface="Times New Roman" pitchFamily="18" charset="0"/>
                <a:hlinkClick r:id="rId3"/>
              </a:rPr>
              <a:t>secondary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) are ejected from the sample. Detectors collect the secondary or backscattered electrons, and convert them to a signal that is sent to a viewing screen similar to the one in an ordinary television, </a:t>
            </a:r>
            <a:r>
              <a:rPr lang="en-US" sz="1600" u="sng">
                <a:latin typeface="Times New Roman" pitchFamily="18" charset="0"/>
                <a:cs typeface="Times New Roman" pitchFamily="18" charset="0"/>
                <a:hlinkClick r:id="rId4"/>
              </a:rPr>
              <a:t>producing an image.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1600200"/>
            <a:ext cx="36576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How do we get an image? 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07950" y="4113213"/>
            <a:ext cx="4284663" cy="1763712"/>
            <a:chOff x="68" y="2183"/>
            <a:chExt cx="2699" cy="1111"/>
          </a:xfrm>
        </p:grpSpPr>
        <p:pic>
          <p:nvPicPr>
            <p:cNvPr id="15424" name="Picture 4" descr="Er2Ti2O7"/>
            <p:cNvPicPr>
              <a:picLocks noChangeAspect="1" noChangeArrowheads="1"/>
            </p:cNvPicPr>
            <p:nvPr/>
          </p:nvPicPr>
          <p:blipFill>
            <a:blip r:embed="rId2"/>
            <a:srcRect l="26033" t="20807" r="20845" b="12546"/>
            <a:stretch>
              <a:fillRect/>
            </a:stretch>
          </p:blipFill>
          <p:spPr bwMode="auto">
            <a:xfrm>
              <a:off x="68" y="2205"/>
              <a:ext cx="1157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425" name="Line 5"/>
            <p:cNvSpPr>
              <a:spLocks noChangeShapeType="1"/>
            </p:cNvSpPr>
            <p:nvPr/>
          </p:nvSpPr>
          <p:spPr bwMode="auto">
            <a:xfrm flipH="1">
              <a:off x="884" y="2183"/>
              <a:ext cx="817" cy="431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6"/>
            <p:cNvSpPr>
              <a:spLocks noChangeShapeType="1"/>
            </p:cNvSpPr>
            <p:nvPr/>
          </p:nvSpPr>
          <p:spPr bwMode="auto">
            <a:xfrm flipH="1" flipV="1">
              <a:off x="884" y="2727"/>
              <a:ext cx="817" cy="56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Rectangle 7"/>
            <p:cNvSpPr>
              <a:spLocks noChangeArrowheads="1"/>
            </p:cNvSpPr>
            <p:nvPr/>
          </p:nvSpPr>
          <p:spPr bwMode="auto">
            <a:xfrm>
              <a:off x="771" y="2614"/>
              <a:ext cx="113" cy="114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28" name="Rectangle 8"/>
            <p:cNvSpPr>
              <a:spLocks noChangeArrowheads="1"/>
            </p:cNvSpPr>
            <p:nvPr/>
          </p:nvSpPr>
          <p:spPr bwMode="auto">
            <a:xfrm>
              <a:off x="1701" y="2183"/>
              <a:ext cx="1066" cy="1111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29" name="Line 9"/>
            <p:cNvSpPr>
              <a:spLocks noChangeShapeType="1"/>
            </p:cNvSpPr>
            <p:nvPr/>
          </p:nvSpPr>
          <p:spPr bwMode="auto">
            <a:xfrm>
              <a:off x="1882" y="2183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10"/>
            <p:cNvSpPr>
              <a:spLocks noChangeShapeType="1"/>
            </p:cNvSpPr>
            <p:nvPr/>
          </p:nvSpPr>
          <p:spPr bwMode="auto">
            <a:xfrm>
              <a:off x="2064" y="2183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1" name="Line 11"/>
            <p:cNvSpPr>
              <a:spLocks noChangeShapeType="1"/>
            </p:cNvSpPr>
            <p:nvPr/>
          </p:nvSpPr>
          <p:spPr bwMode="auto">
            <a:xfrm>
              <a:off x="2245" y="2183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2" name="Line 12"/>
            <p:cNvSpPr>
              <a:spLocks noChangeShapeType="1"/>
            </p:cNvSpPr>
            <p:nvPr/>
          </p:nvSpPr>
          <p:spPr bwMode="auto">
            <a:xfrm>
              <a:off x="2426" y="2183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13"/>
            <p:cNvSpPr>
              <a:spLocks noChangeShapeType="1"/>
            </p:cNvSpPr>
            <p:nvPr/>
          </p:nvSpPr>
          <p:spPr bwMode="auto">
            <a:xfrm>
              <a:off x="2608" y="2183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15"/>
            <p:cNvSpPr>
              <a:spLocks noChangeShapeType="1"/>
            </p:cNvSpPr>
            <p:nvPr/>
          </p:nvSpPr>
          <p:spPr bwMode="auto">
            <a:xfrm flipH="1">
              <a:off x="1701" y="2341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16"/>
            <p:cNvSpPr>
              <a:spLocks noChangeShapeType="1"/>
            </p:cNvSpPr>
            <p:nvPr/>
          </p:nvSpPr>
          <p:spPr bwMode="auto">
            <a:xfrm flipH="1">
              <a:off x="1701" y="2500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17"/>
            <p:cNvSpPr>
              <a:spLocks noChangeShapeType="1"/>
            </p:cNvSpPr>
            <p:nvPr/>
          </p:nvSpPr>
          <p:spPr bwMode="auto">
            <a:xfrm flipH="1">
              <a:off x="1701" y="2659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7" name="Line 18"/>
            <p:cNvSpPr>
              <a:spLocks noChangeShapeType="1"/>
            </p:cNvSpPr>
            <p:nvPr/>
          </p:nvSpPr>
          <p:spPr bwMode="auto">
            <a:xfrm flipH="1">
              <a:off x="1701" y="2818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8" name="Line 19"/>
            <p:cNvSpPr>
              <a:spLocks noChangeShapeType="1"/>
            </p:cNvSpPr>
            <p:nvPr/>
          </p:nvSpPr>
          <p:spPr bwMode="auto">
            <a:xfrm flipH="1">
              <a:off x="1701" y="2976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9" name="Line 20"/>
            <p:cNvSpPr>
              <a:spLocks noChangeShapeType="1"/>
            </p:cNvSpPr>
            <p:nvPr/>
          </p:nvSpPr>
          <p:spPr bwMode="auto">
            <a:xfrm flipH="1">
              <a:off x="1701" y="3135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348038" y="1916113"/>
            <a:ext cx="360362" cy="1136650"/>
            <a:chOff x="2109" y="1412"/>
            <a:chExt cx="227" cy="716"/>
          </a:xfrm>
        </p:grpSpPr>
        <p:sp>
          <p:nvSpPr>
            <p:cNvPr id="15420" name="Rectangle 23"/>
            <p:cNvSpPr>
              <a:spLocks noChangeArrowheads="1"/>
            </p:cNvSpPr>
            <p:nvPr/>
          </p:nvSpPr>
          <p:spPr bwMode="auto">
            <a:xfrm>
              <a:off x="2109" y="1412"/>
              <a:ext cx="227" cy="522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21" name="Line 24"/>
            <p:cNvSpPr>
              <a:spLocks noChangeShapeType="1"/>
            </p:cNvSpPr>
            <p:nvPr/>
          </p:nvSpPr>
          <p:spPr bwMode="auto">
            <a:xfrm>
              <a:off x="2109" y="1933"/>
              <a:ext cx="91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Line 25"/>
            <p:cNvSpPr>
              <a:spLocks noChangeShapeType="1"/>
            </p:cNvSpPr>
            <p:nvPr/>
          </p:nvSpPr>
          <p:spPr bwMode="auto">
            <a:xfrm flipH="1">
              <a:off x="2245" y="1933"/>
              <a:ext cx="91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3" name="Oval 26"/>
            <p:cNvSpPr>
              <a:spLocks noChangeArrowheads="1"/>
            </p:cNvSpPr>
            <p:nvPr/>
          </p:nvSpPr>
          <p:spPr bwMode="auto">
            <a:xfrm flipH="1" flipV="1">
              <a:off x="2194" y="2069"/>
              <a:ext cx="59" cy="5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2771775" y="3105150"/>
            <a:ext cx="720725" cy="1187450"/>
            <a:chOff x="1746" y="1956"/>
            <a:chExt cx="454" cy="748"/>
          </a:xfrm>
        </p:grpSpPr>
        <p:sp>
          <p:nvSpPr>
            <p:cNvPr id="15418" name="Line 28"/>
            <p:cNvSpPr>
              <a:spLocks noChangeShapeType="1"/>
            </p:cNvSpPr>
            <p:nvPr/>
          </p:nvSpPr>
          <p:spPr bwMode="auto">
            <a:xfrm flipH="1">
              <a:off x="1791" y="1956"/>
              <a:ext cx="409" cy="703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Oval 29"/>
            <p:cNvSpPr>
              <a:spLocks noChangeArrowheads="1"/>
            </p:cNvSpPr>
            <p:nvPr/>
          </p:nvSpPr>
          <p:spPr bwMode="auto">
            <a:xfrm>
              <a:off x="1746" y="2627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3059113" y="3105150"/>
            <a:ext cx="468312" cy="1187450"/>
            <a:chOff x="1927" y="1956"/>
            <a:chExt cx="295" cy="748"/>
          </a:xfrm>
        </p:grpSpPr>
        <p:sp>
          <p:nvSpPr>
            <p:cNvPr id="15416" name="Line 32"/>
            <p:cNvSpPr>
              <a:spLocks noChangeShapeType="1"/>
            </p:cNvSpPr>
            <p:nvPr/>
          </p:nvSpPr>
          <p:spPr bwMode="auto">
            <a:xfrm flipH="1">
              <a:off x="1972" y="1956"/>
              <a:ext cx="250" cy="703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Oval 33"/>
            <p:cNvSpPr>
              <a:spLocks noChangeArrowheads="1"/>
            </p:cNvSpPr>
            <p:nvPr/>
          </p:nvSpPr>
          <p:spPr bwMode="auto">
            <a:xfrm>
              <a:off x="1927" y="2627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3348038" y="3105150"/>
            <a:ext cx="179387" cy="1201738"/>
            <a:chOff x="2109" y="1956"/>
            <a:chExt cx="113" cy="757"/>
          </a:xfrm>
        </p:grpSpPr>
        <p:sp>
          <p:nvSpPr>
            <p:cNvPr id="15414" name="Oval 34"/>
            <p:cNvSpPr>
              <a:spLocks noChangeArrowheads="1"/>
            </p:cNvSpPr>
            <p:nvPr/>
          </p:nvSpPr>
          <p:spPr bwMode="auto">
            <a:xfrm>
              <a:off x="2109" y="2636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15" name="Line 40"/>
            <p:cNvSpPr>
              <a:spLocks noChangeShapeType="1"/>
            </p:cNvSpPr>
            <p:nvPr/>
          </p:nvSpPr>
          <p:spPr bwMode="auto">
            <a:xfrm flipH="1">
              <a:off x="2154" y="1956"/>
              <a:ext cx="68" cy="68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3563938" y="3105150"/>
            <a:ext cx="193675" cy="1201738"/>
            <a:chOff x="2245" y="1956"/>
            <a:chExt cx="122" cy="757"/>
          </a:xfrm>
        </p:grpSpPr>
        <p:sp>
          <p:nvSpPr>
            <p:cNvPr id="15412" name="Oval 35"/>
            <p:cNvSpPr>
              <a:spLocks noChangeArrowheads="1"/>
            </p:cNvSpPr>
            <p:nvPr/>
          </p:nvSpPr>
          <p:spPr bwMode="auto">
            <a:xfrm>
              <a:off x="2290" y="2636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13" name="Line 41"/>
            <p:cNvSpPr>
              <a:spLocks noChangeShapeType="1"/>
            </p:cNvSpPr>
            <p:nvPr/>
          </p:nvSpPr>
          <p:spPr bwMode="auto">
            <a:xfrm>
              <a:off x="2245" y="1956"/>
              <a:ext cx="91" cy="68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52"/>
          <p:cNvGrpSpPr>
            <a:grpSpLocks/>
          </p:cNvGrpSpPr>
          <p:nvPr/>
        </p:nvGrpSpPr>
        <p:grpSpPr bwMode="auto">
          <a:xfrm>
            <a:off x="3563938" y="3105150"/>
            <a:ext cx="482600" cy="1201738"/>
            <a:chOff x="2245" y="1956"/>
            <a:chExt cx="304" cy="757"/>
          </a:xfrm>
        </p:grpSpPr>
        <p:sp>
          <p:nvSpPr>
            <p:cNvPr id="15410" name="Oval 36"/>
            <p:cNvSpPr>
              <a:spLocks noChangeArrowheads="1"/>
            </p:cNvSpPr>
            <p:nvPr/>
          </p:nvSpPr>
          <p:spPr bwMode="auto">
            <a:xfrm>
              <a:off x="2472" y="2636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11" name="Line 42"/>
            <p:cNvSpPr>
              <a:spLocks noChangeShapeType="1"/>
            </p:cNvSpPr>
            <p:nvPr/>
          </p:nvSpPr>
          <p:spPr bwMode="auto">
            <a:xfrm>
              <a:off x="2245" y="1956"/>
              <a:ext cx="272" cy="68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3563938" y="3105150"/>
            <a:ext cx="769937" cy="1201738"/>
            <a:chOff x="2245" y="1956"/>
            <a:chExt cx="485" cy="757"/>
          </a:xfrm>
        </p:grpSpPr>
        <p:sp>
          <p:nvSpPr>
            <p:cNvPr id="15408" name="Oval 37"/>
            <p:cNvSpPr>
              <a:spLocks noChangeArrowheads="1"/>
            </p:cNvSpPr>
            <p:nvPr/>
          </p:nvSpPr>
          <p:spPr bwMode="auto">
            <a:xfrm>
              <a:off x="2653" y="2636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09" name="Line 43"/>
            <p:cNvSpPr>
              <a:spLocks noChangeShapeType="1"/>
            </p:cNvSpPr>
            <p:nvPr/>
          </p:nvSpPr>
          <p:spPr bwMode="auto">
            <a:xfrm>
              <a:off x="2245" y="1956"/>
              <a:ext cx="454" cy="68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54"/>
          <p:cNvGrpSpPr>
            <a:grpSpLocks/>
          </p:cNvGrpSpPr>
          <p:nvPr/>
        </p:nvGrpSpPr>
        <p:grpSpPr bwMode="auto">
          <a:xfrm>
            <a:off x="2771775" y="3105150"/>
            <a:ext cx="720725" cy="1454150"/>
            <a:chOff x="1746" y="1956"/>
            <a:chExt cx="454" cy="916"/>
          </a:xfrm>
        </p:grpSpPr>
        <p:sp>
          <p:nvSpPr>
            <p:cNvPr id="15406" name="Oval 38"/>
            <p:cNvSpPr>
              <a:spLocks noChangeArrowheads="1"/>
            </p:cNvSpPr>
            <p:nvPr/>
          </p:nvSpPr>
          <p:spPr bwMode="auto">
            <a:xfrm>
              <a:off x="1746" y="2795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07" name="Line 44"/>
            <p:cNvSpPr>
              <a:spLocks noChangeShapeType="1"/>
            </p:cNvSpPr>
            <p:nvPr/>
          </p:nvSpPr>
          <p:spPr bwMode="auto">
            <a:xfrm flipH="1">
              <a:off x="1791" y="1956"/>
              <a:ext cx="409" cy="839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3059113" y="3105150"/>
            <a:ext cx="468312" cy="1454150"/>
            <a:chOff x="1927" y="1956"/>
            <a:chExt cx="295" cy="916"/>
          </a:xfrm>
        </p:grpSpPr>
        <p:sp>
          <p:nvSpPr>
            <p:cNvPr id="15404" name="Oval 39"/>
            <p:cNvSpPr>
              <a:spLocks noChangeArrowheads="1"/>
            </p:cNvSpPr>
            <p:nvPr/>
          </p:nvSpPr>
          <p:spPr bwMode="auto">
            <a:xfrm>
              <a:off x="1927" y="2795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405" name="Line 45"/>
            <p:cNvSpPr>
              <a:spLocks noChangeShapeType="1"/>
            </p:cNvSpPr>
            <p:nvPr/>
          </p:nvSpPr>
          <p:spPr bwMode="auto">
            <a:xfrm flipH="1">
              <a:off x="1973" y="1956"/>
              <a:ext cx="249" cy="839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3" name="AutoShape 56"/>
          <p:cNvSpPr>
            <a:spLocks noChangeArrowheads="1"/>
          </p:cNvSpPr>
          <p:nvPr/>
        </p:nvSpPr>
        <p:spPr bwMode="auto">
          <a:xfrm rot="2943560">
            <a:off x="5484813" y="3021013"/>
            <a:ext cx="323850" cy="349250"/>
          </a:xfrm>
          <a:prstGeom prst="can">
            <a:avLst>
              <a:gd name="adj" fmla="val 26961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53" name="Arc 59"/>
          <p:cNvSpPr>
            <a:spLocks/>
          </p:cNvSpPr>
          <p:nvPr/>
        </p:nvSpPr>
        <p:spPr bwMode="auto">
          <a:xfrm rot="11465626" flipV="1">
            <a:off x="2911475" y="3067050"/>
            <a:ext cx="2484438" cy="1260475"/>
          </a:xfrm>
          <a:custGeom>
            <a:avLst/>
            <a:gdLst>
              <a:gd name="T0" fmla="*/ 0 w 21600"/>
              <a:gd name="T1" fmla="*/ 0 h 21600"/>
              <a:gd name="T2" fmla="*/ 285760761 w 21600"/>
              <a:gd name="T3" fmla="*/ 73555430 h 21600"/>
              <a:gd name="T4" fmla="*/ 0 w 21600"/>
              <a:gd name="T5" fmla="*/ 7355543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grpSp>
        <p:nvGrpSpPr>
          <p:cNvPr id="12" name="Group 78"/>
          <p:cNvGrpSpPr>
            <a:grpSpLocks/>
          </p:cNvGrpSpPr>
          <p:nvPr/>
        </p:nvGrpSpPr>
        <p:grpSpPr bwMode="auto">
          <a:xfrm>
            <a:off x="6624638" y="4149725"/>
            <a:ext cx="1692275" cy="1763713"/>
            <a:chOff x="4354" y="2659"/>
            <a:chExt cx="1066" cy="1111"/>
          </a:xfrm>
        </p:grpSpPr>
        <p:sp>
          <p:nvSpPr>
            <p:cNvPr id="15392" name="Rectangle 66"/>
            <p:cNvSpPr>
              <a:spLocks noChangeArrowheads="1"/>
            </p:cNvSpPr>
            <p:nvPr/>
          </p:nvSpPr>
          <p:spPr bwMode="auto">
            <a:xfrm>
              <a:off x="4354" y="2659"/>
              <a:ext cx="1066" cy="11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5393" name="Line 67"/>
            <p:cNvSpPr>
              <a:spLocks noChangeShapeType="1"/>
            </p:cNvSpPr>
            <p:nvPr/>
          </p:nvSpPr>
          <p:spPr bwMode="auto">
            <a:xfrm>
              <a:off x="4535" y="2659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Line 68"/>
            <p:cNvSpPr>
              <a:spLocks noChangeShapeType="1"/>
            </p:cNvSpPr>
            <p:nvPr/>
          </p:nvSpPr>
          <p:spPr bwMode="auto">
            <a:xfrm>
              <a:off x="4717" y="2659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Line 69"/>
            <p:cNvSpPr>
              <a:spLocks noChangeShapeType="1"/>
            </p:cNvSpPr>
            <p:nvPr/>
          </p:nvSpPr>
          <p:spPr bwMode="auto">
            <a:xfrm>
              <a:off x="4898" y="2659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Line 70"/>
            <p:cNvSpPr>
              <a:spLocks noChangeShapeType="1"/>
            </p:cNvSpPr>
            <p:nvPr/>
          </p:nvSpPr>
          <p:spPr bwMode="auto">
            <a:xfrm>
              <a:off x="5079" y="2659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Line 71"/>
            <p:cNvSpPr>
              <a:spLocks noChangeShapeType="1"/>
            </p:cNvSpPr>
            <p:nvPr/>
          </p:nvSpPr>
          <p:spPr bwMode="auto">
            <a:xfrm>
              <a:off x="5261" y="2659"/>
              <a:ext cx="0" cy="11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Line 72"/>
            <p:cNvSpPr>
              <a:spLocks noChangeShapeType="1"/>
            </p:cNvSpPr>
            <p:nvPr/>
          </p:nvSpPr>
          <p:spPr bwMode="auto">
            <a:xfrm flipH="1">
              <a:off x="4354" y="2817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9" name="Line 73"/>
            <p:cNvSpPr>
              <a:spLocks noChangeShapeType="1"/>
            </p:cNvSpPr>
            <p:nvPr/>
          </p:nvSpPr>
          <p:spPr bwMode="auto">
            <a:xfrm flipH="1">
              <a:off x="4354" y="2976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0" name="Line 74"/>
            <p:cNvSpPr>
              <a:spLocks noChangeShapeType="1"/>
            </p:cNvSpPr>
            <p:nvPr/>
          </p:nvSpPr>
          <p:spPr bwMode="auto">
            <a:xfrm flipH="1">
              <a:off x="4354" y="3135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1" name="Line 75"/>
            <p:cNvSpPr>
              <a:spLocks noChangeShapeType="1"/>
            </p:cNvSpPr>
            <p:nvPr/>
          </p:nvSpPr>
          <p:spPr bwMode="auto">
            <a:xfrm flipH="1">
              <a:off x="4354" y="3294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2" name="Line 76"/>
            <p:cNvSpPr>
              <a:spLocks noChangeShapeType="1"/>
            </p:cNvSpPr>
            <p:nvPr/>
          </p:nvSpPr>
          <p:spPr bwMode="auto">
            <a:xfrm flipH="1">
              <a:off x="4354" y="3452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3" name="Line 77"/>
            <p:cNvSpPr>
              <a:spLocks noChangeShapeType="1"/>
            </p:cNvSpPr>
            <p:nvPr/>
          </p:nvSpPr>
          <p:spPr bwMode="auto">
            <a:xfrm flipH="1">
              <a:off x="4354" y="3611"/>
              <a:ext cx="106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" name="Rectangle 79"/>
          <p:cNvSpPr>
            <a:spLocks noChangeArrowheads="1"/>
          </p:cNvSpPr>
          <p:nvPr/>
        </p:nvSpPr>
        <p:spPr bwMode="auto">
          <a:xfrm>
            <a:off x="6624638" y="4148138"/>
            <a:ext cx="280987" cy="25241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68" name="AutoShape 80"/>
          <p:cNvSpPr>
            <a:spLocks noChangeArrowheads="1"/>
          </p:cNvSpPr>
          <p:nvPr/>
        </p:nvSpPr>
        <p:spPr bwMode="auto">
          <a:xfrm>
            <a:off x="5867400" y="1484313"/>
            <a:ext cx="1981200" cy="609600"/>
          </a:xfrm>
          <a:prstGeom prst="wedgeRoundRectCallout">
            <a:avLst>
              <a:gd name="adj1" fmla="val -52644"/>
              <a:gd name="adj2" fmla="val 21171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156 electrons!</a:t>
            </a:r>
          </a:p>
        </p:txBody>
      </p:sp>
      <p:sp>
        <p:nvSpPr>
          <p:cNvPr id="15378" name="Text Box 81"/>
          <p:cNvSpPr txBox="1">
            <a:spLocks noChangeArrowheads="1"/>
          </p:cNvSpPr>
          <p:nvPr/>
        </p:nvSpPr>
        <p:spPr bwMode="auto">
          <a:xfrm>
            <a:off x="6985000" y="3614738"/>
            <a:ext cx="9620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Image</a:t>
            </a:r>
          </a:p>
        </p:txBody>
      </p:sp>
      <p:sp>
        <p:nvSpPr>
          <p:cNvPr id="15379" name="Text Box 82"/>
          <p:cNvSpPr txBox="1">
            <a:spLocks noChangeArrowheads="1"/>
          </p:cNvSpPr>
          <p:nvPr/>
        </p:nvSpPr>
        <p:spPr bwMode="auto">
          <a:xfrm>
            <a:off x="4535488" y="2425700"/>
            <a:ext cx="12414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Detector</a:t>
            </a:r>
          </a:p>
        </p:txBody>
      </p:sp>
      <p:sp>
        <p:nvSpPr>
          <p:cNvPr id="15380" name="Text Box 83"/>
          <p:cNvSpPr txBox="1">
            <a:spLocks noChangeArrowheads="1"/>
          </p:cNvSpPr>
          <p:nvPr/>
        </p:nvSpPr>
        <p:spPr bwMode="auto">
          <a:xfrm>
            <a:off x="2700338" y="1304925"/>
            <a:ext cx="175418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Electron gun</a:t>
            </a:r>
          </a:p>
        </p:txBody>
      </p:sp>
      <p:sp>
        <p:nvSpPr>
          <p:cNvPr id="72" name="Arc 84"/>
          <p:cNvSpPr>
            <a:spLocks/>
          </p:cNvSpPr>
          <p:nvPr/>
        </p:nvSpPr>
        <p:spPr bwMode="auto">
          <a:xfrm rot="11465626" flipV="1">
            <a:off x="3211513" y="3106738"/>
            <a:ext cx="2114550" cy="1327150"/>
          </a:xfrm>
          <a:custGeom>
            <a:avLst/>
            <a:gdLst>
              <a:gd name="T0" fmla="*/ 0 w 21600"/>
              <a:gd name="T1" fmla="*/ 0 h 21600"/>
              <a:gd name="T2" fmla="*/ 207005657 w 21600"/>
              <a:gd name="T3" fmla="*/ 81542924 h 21600"/>
              <a:gd name="T4" fmla="*/ 0 w 21600"/>
              <a:gd name="T5" fmla="*/ 8154292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3" name="AutoShape 85"/>
          <p:cNvSpPr>
            <a:spLocks noChangeArrowheads="1"/>
          </p:cNvSpPr>
          <p:nvPr/>
        </p:nvSpPr>
        <p:spPr bwMode="auto">
          <a:xfrm>
            <a:off x="5867400" y="1557338"/>
            <a:ext cx="1981200" cy="609600"/>
          </a:xfrm>
          <a:prstGeom prst="wedgeRoundRectCallout">
            <a:avLst>
              <a:gd name="adj1" fmla="val -52644"/>
              <a:gd name="adj2" fmla="val 21171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288 electrons!</a:t>
            </a:r>
          </a:p>
        </p:txBody>
      </p:sp>
      <p:sp>
        <p:nvSpPr>
          <p:cNvPr id="74" name="Rectangle 86"/>
          <p:cNvSpPr>
            <a:spLocks noChangeArrowheads="1"/>
          </p:cNvSpPr>
          <p:nvPr/>
        </p:nvSpPr>
        <p:spPr bwMode="auto">
          <a:xfrm>
            <a:off x="6911975" y="4149725"/>
            <a:ext cx="280988" cy="252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5" name="Rectangle 88"/>
          <p:cNvSpPr>
            <a:spLocks noChangeArrowheads="1"/>
          </p:cNvSpPr>
          <p:nvPr/>
        </p:nvSpPr>
        <p:spPr bwMode="auto">
          <a:xfrm>
            <a:off x="7207250" y="4149725"/>
            <a:ext cx="280988" cy="252413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6" name="Rectangle 89"/>
          <p:cNvSpPr>
            <a:spLocks noChangeArrowheads="1"/>
          </p:cNvSpPr>
          <p:nvPr/>
        </p:nvSpPr>
        <p:spPr bwMode="auto">
          <a:xfrm>
            <a:off x="7775575" y="4149725"/>
            <a:ext cx="280988" cy="252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7" name="Rectangle 90"/>
          <p:cNvSpPr>
            <a:spLocks noChangeArrowheads="1"/>
          </p:cNvSpPr>
          <p:nvPr/>
        </p:nvSpPr>
        <p:spPr bwMode="auto">
          <a:xfrm>
            <a:off x="8070850" y="4149725"/>
            <a:ext cx="246063" cy="25241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8" name="Rectangle 91"/>
          <p:cNvSpPr>
            <a:spLocks noChangeArrowheads="1"/>
          </p:cNvSpPr>
          <p:nvPr/>
        </p:nvSpPr>
        <p:spPr bwMode="auto">
          <a:xfrm>
            <a:off x="6624638" y="4400550"/>
            <a:ext cx="280987" cy="252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79" name="Rectangle 92"/>
          <p:cNvSpPr>
            <a:spLocks noChangeArrowheads="1"/>
          </p:cNvSpPr>
          <p:nvPr/>
        </p:nvSpPr>
        <p:spPr bwMode="auto">
          <a:xfrm>
            <a:off x="6911975" y="4400550"/>
            <a:ext cx="280988" cy="252413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pic>
        <p:nvPicPr>
          <p:cNvPr id="15389" name="Picture 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0538" y="1844675"/>
            <a:ext cx="1828800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0" name="Line 94"/>
          <p:cNvSpPr>
            <a:spLocks noChangeShapeType="1"/>
          </p:cNvSpPr>
          <p:nvPr/>
        </p:nvSpPr>
        <p:spPr bwMode="auto">
          <a:xfrm flipV="1">
            <a:off x="5976938" y="3105150"/>
            <a:ext cx="647700" cy="106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91" name="Line 95"/>
          <p:cNvSpPr>
            <a:spLocks noChangeShapeType="1"/>
          </p:cNvSpPr>
          <p:nvPr/>
        </p:nvSpPr>
        <p:spPr bwMode="auto">
          <a:xfrm flipH="1">
            <a:off x="7920038" y="3213100"/>
            <a:ext cx="107950" cy="684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67" grpId="0" animBg="1"/>
      <p:bldP spid="68" grpId="0" animBg="1"/>
      <p:bldP spid="68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20725"/>
          </a:xfrm>
        </p:spPr>
        <p:txBody>
          <a:bodyPr/>
          <a:lstStyle/>
          <a:p>
            <a:pPr eaLnBrk="1" hangingPunct="1"/>
            <a:r>
              <a:rPr lang="en-GB" sz="3600" smtClean="0"/>
              <a:t>Electron beam-sample interactions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765175"/>
            <a:ext cx="8316912" cy="20161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>
                <a:latin typeface="+mn-lt"/>
              </a:rPr>
              <a:t>The incident electron beam is scattered in the sample, both elastically and inelastically</a:t>
            </a:r>
          </a:p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>
                <a:latin typeface="+mn-lt"/>
              </a:rPr>
              <a:t>This gives rise to various signals that we can detect (more on that on next slide)</a:t>
            </a:r>
          </a:p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>
                <a:latin typeface="+mn-lt"/>
              </a:rPr>
              <a:t>Interaction volume increases with increasing acceleration voltage and decreases with increasing atomic number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/>
          <a:srcRect l="11949"/>
          <a:stretch>
            <a:fillRect/>
          </a:stretch>
        </p:blipFill>
        <p:spPr bwMode="auto">
          <a:xfrm>
            <a:off x="179388" y="2852738"/>
            <a:ext cx="4284662" cy="322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/>
          <a:srcRect l="10783" r="5772"/>
          <a:stretch>
            <a:fillRect/>
          </a:stretch>
        </p:blipFill>
        <p:spPr bwMode="auto">
          <a:xfrm>
            <a:off x="4751388" y="2781300"/>
            <a:ext cx="4176712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4464050" y="2816225"/>
            <a:ext cx="0" cy="32035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854075"/>
          </a:xfrm>
        </p:spPr>
        <p:txBody>
          <a:bodyPr/>
          <a:lstStyle/>
          <a:p>
            <a:pPr eaLnBrk="1" hangingPunct="1"/>
            <a:r>
              <a:rPr lang="en-GB" smtClean="0"/>
              <a:t>Signals from the sample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195513" y="5445125"/>
            <a:ext cx="5005387" cy="68421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4679950" y="1592263"/>
            <a:ext cx="36513" cy="3816350"/>
          </a:xfrm>
          <a:prstGeom prst="line">
            <a:avLst/>
          </a:prstGeom>
          <a:noFill/>
          <a:ln w="63500" cap="rnd">
            <a:solidFill>
              <a:schemeClr val="accent2"/>
            </a:solidFill>
            <a:prstDash val="sysDot"/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3419475" y="1196975"/>
            <a:ext cx="25320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Incoming electrons</a:t>
            </a:r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 flipV="1">
            <a:off x="5219700" y="2492375"/>
            <a:ext cx="539750" cy="2916238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 flipH="1" flipV="1">
            <a:off x="1295400" y="2241550"/>
            <a:ext cx="1368425" cy="3094038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 flipH="1" flipV="1">
            <a:off x="3384550" y="3357563"/>
            <a:ext cx="827088" cy="2087562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168275" y="1592263"/>
            <a:ext cx="27336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Secondary electrons</a:t>
            </a:r>
          </a:p>
        </p:txBody>
      </p:sp>
      <p:sp>
        <p:nvSpPr>
          <p:cNvPr id="17418" name="Text Box 11"/>
          <p:cNvSpPr txBox="1">
            <a:spLocks noChangeArrowheads="1"/>
          </p:cNvSpPr>
          <p:nvPr/>
        </p:nvSpPr>
        <p:spPr bwMode="auto">
          <a:xfrm>
            <a:off x="2255838" y="2528888"/>
            <a:ext cx="195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200"/>
              <a:t>Backscattered</a:t>
            </a:r>
          </a:p>
          <a:p>
            <a:pPr algn="ctr"/>
            <a:r>
              <a:rPr lang="en-GB" sz="2200"/>
              <a:t> electrons</a:t>
            </a:r>
          </a:p>
        </p:txBody>
      </p:sp>
      <p:sp>
        <p:nvSpPr>
          <p:cNvPr id="17419" name="Text Box 12"/>
          <p:cNvSpPr txBox="1">
            <a:spLocks noChangeArrowheads="1"/>
          </p:cNvSpPr>
          <p:nvPr/>
        </p:nvSpPr>
        <p:spPr bwMode="auto">
          <a:xfrm>
            <a:off x="4913313" y="2024063"/>
            <a:ext cx="21431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Auger electrons</a:t>
            </a:r>
          </a:p>
        </p:txBody>
      </p:sp>
      <p:sp>
        <p:nvSpPr>
          <p:cNvPr id="17420" name="Freeform 13"/>
          <p:cNvSpPr>
            <a:spLocks/>
          </p:cNvSpPr>
          <p:nvPr/>
        </p:nvSpPr>
        <p:spPr bwMode="auto">
          <a:xfrm>
            <a:off x="5759450" y="4005263"/>
            <a:ext cx="876300" cy="1368425"/>
          </a:xfrm>
          <a:custGeom>
            <a:avLst/>
            <a:gdLst>
              <a:gd name="T0" fmla="*/ 161925 w 552"/>
              <a:gd name="T1" fmla="*/ 1368425 h 1021"/>
              <a:gd name="T2" fmla="*/ 53975 w 552"/>
              <a:gd name="T3" fmla="*/ 1034696 h 1021"/>
              <a:gd name="T4" fmla="*/ 485775 w 552"/>
              <a:gd name="T5" fmla="*/ 973043 h 1021"/>
              <a:gd name="T6" fmla="*/ 269875 w 552"/>
              <a:gd name="T7" fmla="*/ 668799 h 1021"/>
              <a:gd name="T8" fmla="*/ 666750 w 552"/>
              <a:gd name="T9" fmla="*/ 639313 h 1021"/>
              <a:gd name="T10" fmla="*/ 449262 w 552"/>
              <a:gd name="T11" fmla="*/ 304243 h 1021"/>
              <a:gd name="T12" fmla="*/ 846138 w 552"/>
              <a:gd name="T13" fmla="*/ 304243 h 1021"/>
              <a:gd name="T14" fmla="*/ 630237 w 552"/>
              <a:gd name="T15" fmla="*/ 0 h 10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52"/>
              <a:gd name="T25" fmla="*/ 0 h 1021"/>
              <a:gd name="T26" fmla="*/ 552 w 552"/>
              <a:gd name="T27" fmla="*/ 1021 h 10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52" h="1021">
                <a:moveTo>
                  <a:pt x="102" y="1021"/>
                </a:moveTo>
                <a:cubicBezTo>
                  <a:pt x="51" y="921"/>
                  <a:pt x="0" y="821"/>
                  <a:pt x="34" y="772"/>
                </a:cubicBezTo>
                <a:cubicBezTo>
                  <a:pt x="68" y="723"/>
                  <a:pt x="283" y="771"/>
                  <a:pt x="306" y="726"/>
                </a:cubicBezTo>
                <a:cubicBezTo>
                  <a:pt x="329" y="681"/>
                  <a:pt x="151" y="540"/>
                  <a:pt x="170" y="499"/>
                </a:cubicBezTo>
                <a:cubicBezTo>
                  <a:pt x="189" y="458"/>
                  <a:pt x="401" y="522"/>
                  <a:pt x="420" y="477"/>
                </a:cubicBezTo>
                <a:cubicBezTo>
                  <a:pt x="439" y="432"/>
                  <a:pt x="264" y="269"/>
                  <a:pt x="283" y="227"/>
                </a:cubicBezTo>
                <a:cubicBezTo>
                  <a:pt x="302" y="185"/>
                  <a:pt x="514" y="265"/>
                  <a:pt x="533" y="227"/>
                </a:cubicBezTo>
                <a:cubicBezTo>
                  <a:pt x="552" y="189"/>
                  <a:pt x="420" y="38"/>
                  <a:pt x="397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5903913" y="3541713"/>
            <a:ext cx="99218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200"/>
              <a:t>X-rays</a:t>
            </a:r>
          </a:p>
        </p:txBody>
      </p:sp>
      <p:sp>
        <p:nvSpPr>
          <p:cNvPr id="17422" name="Freeform 15"/>
          <p:cNvSpPr>
            <a:spLocks/>
          </p:cNvSpPr>
          <p:nvPr/>
        </p:nvSpPr>
        <p:spPr bwMode="auto">
          <a:xfrm>
            <a:off x="6732588" y="3536950"/>
            <a:ext cx="1163637" cy="1908175"/>
          </a:xfrm>
          <a:custGeom>
            <a:avLst/>
            <a:gdLst>
              <a:gd name="T0" fmla="*/ 215020 w 552"/>
              <a:gd name="T1" fmla="*/ 1908175 h 1021"/>
              <a:gd name="T2" fmla="*/ 71673 w 552"/>
              <a:gd name="T3" fmla="*/ 1442812 h 1021"/>
              <a:gd name="T4" fmla="*/ 645060 w 552"/>
              <a:gd name="T5" fmla="*/ 1356842 h 1021"/>
              <a:gd name="T6" fmla="*/ 358366 w 552"/>
              <a:gd name="T7" fmla="*/ 932595 h 1021"/>
              <a:gd name="T8" fmla="*/ 885376 w 552"/>
              <a:gd name="T9" fmla="*/ 891478 h 1021"/>
              <a:gd name="T10" fmla="*/ 596575 w 552"/>
              <a:gd name="T11" fmla="*/ 424247 h 1021"/>
              <a:gd name="T12" fmla="*/ 1123584 w 552"/>
              <a:gd name="T13" fmla="*/ 424247 h 1021"/>
              <a:gd name="T14" fmla="*/ 836891 w 552"/>
              <a:gd name="T15" fmla="*/ 0 h 10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52"/>
              <a:gd name="T25" fmla="*/ 0 h 1021"/>
              <a:gd name="T26" fmla="*/ 552 w 552"/>
              <a:gd name="T27" fmla="*/ 1021 h 10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52" h="1021">
                <a:moveTo>
                  <a:pt x="102" y="1021"/>
                </a:moveTo>
                <a:cubicBezTo>
                  <a:pt x="51" y="921"/>
                  <a:pt x="0" y="821"/>
                  <a:pt x="34" y="772"/>
                </a:cubicBezTo>
                <a:cubicBezTo>
                  <a:pt x="68" y="723"/>
                  <a:pt x="283" y="771"/>
                  <a:pt x="306" y="726"/>
                </a:cubicBezTo>
                <a:cubicBezTo>
                  <a:pt x="329" y="681"/>
                  <a:pt x="151" y="540"/>
                  <a:pt x="170" y="499"/>
                </a:cubicBezTo>
                <a:cubicBezTo>
                  <a:pt x="189" y="458"/>
                  <a:pt x="401" y="522"/>
                  <a:pt x="420" y="477"/>
                </a:cubicBezTo>
                <a:cubicBezTo>
                  <a:pt x="439" y="432"/>
                  <a:pt x="264" y="269"/>
                  <a:pt x="283" y="227"/>
                </a:cubicBezTo>
                <a:cubicBezTo>
                  <a:pt x="302" y="185"/>
                  <a:pt x="514" y="265"/>
                  <a:pt x="533" y="227"/>
                </a:cubicBezTo>
                <a:cubicBezTo>
                  <a:pt x="552" y="189"/>
                  <a:pt x="420" y="38"/>
                  <a:pt x="397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17423" name="Text Box 17"/>
          <p:cNvSpPr txBox="1">
            <a:spLocks noChangeArrowheads="1"/>
          </p:cNvSpPr>
          <p:nvPr/>
        </p:nvSpPr>
        <p:spPr bwMode="auto">
          <a:xfrm>
            <a:off x="6426200" y="2636838"/>
            <a:ext cx="26717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200"/>
              <a:t>Cathodo-</a:t>
            </a:r>
          </a:p>
          <a:p>
            <a:pPr algn="ctr"/>
            <a:r>
              <a:rPr lang="en-GB" sz="2200"/>
              <a:t>luminescence (light)</a:t>
            </a:r>
          </a:p>
        </p:txBody>
      </p:sp>
      <p:sp>
        <p:nvSpPr>
          <p:cNvPr id="17424" name="Text Box 18"/>
          <p:cNvSpPr txBox="1">
            <a:spLocks noChangeArrowheads="1"/>
          </p:cNvSpPr>
          <p:nvPr/>
        </p:nvSpPr>
        <p:spPr bwMode="auto">
          <a:xfrm>
            <a:off x="4132263" y="5589588"/>
            <a:ext cx="1268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bg1"/>
                </a:solidFill>
              </a:rPr>
              <a:t>Sample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/>
          <a:srcRect l="11082" r="10789" b="35736"/>
          <a:stretch>
            <a:fillRect/>
          </a:stretch>
        </p:blipFill>
        <p:spPr bwMode="auto">
          <a:xfrm>
            <a:off x="142875" y="1787525"/>
            <a:ext cx="38163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/>
          <a:srcRect t="73228"/>
          <a:stretch>
            <a:fillRect/>
          </a:stretch>
        </p:blipFill>
        <p:spPr bwMode="auto">
          <a:xfrm>
            <a:off x="2879725" y="871538"/>
            <a:ext cx="5903913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863600" y="211138"/>
            <a:ext cx="7499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Where does the signals come from?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211638" y="3408363"/>
            <a:ext cx="4573587" cy="19367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2400"/>
              <a:t> Diameter of the interaction volume is larger than the electron spot</a:t>
            </a:r>
          </a:p>
          <a:p>
            <a:r>
              <a:rPr lang="en-GB" sz="2400">
                <a:sym typeface="Wingdings" pitchFamily="2" charset="2"/>
              </a:rPr>
              <a:t> resolution is poorer than the size of the electron spot</a:t>
            </a: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7283450" cy="1143000"/>
          </a:xfrm>
        </p:spPr>
        <p:txBody>
          <a:bodyPr/>
          <a:lstStyle/>
          <a:p>
            <a:pPr eaLnBrk="1" hangingPunct="1"/>
            <a:r>
              <a:rPr lang="en-GB" smtClean="0"/>
              <a:t>Secondary electrons (SE)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7338" y="1300163"/>
            <a:ext cx="5976937" cy="53292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lnSpc>
                <a:spcPct val="85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Generated from the collision between the incoming electrons and the loosely bonded outer electrons</a:t>
            </a:r>
          </a:p>
          <a:p>
            <a:pPr marL="274320" indent="-274320" fontAlgn="auto">
              <a:lnSpc>
                <a:spcPct val="85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Low energy electrons (</a:t>
            </a:r>
            <a:r>
              <a:rPr lang="en-GB" sz="2800" dirty="0">
                <a:latin typeface="+mn-lt"/>
                <a:cs typeface="Arial" charset="0"/>
              </a:rPr>
              <a:t>~10-50 </a:t>
            </a:r>
            <a:r>
              <a:rPr lang="en-GB" sz="2800" dirty="0" err="1">
                <a:latin typeface="+mn-lt"/>
                <a:cs typeface="Arial" charset="0"/>
              </a:rPr>
              <a:t>eV</a:t>
            </a:r>
            <a:r>
              <a:rPr lang="en-GB" sz="2800" dirty="0">
                <a:latin typeface="+mn-lt"/>
                <a:cs typeface="Arial" charset="0"/>
              </a:rPr>
              <a:t>)</a:t>
            </a:r>
          </a:p>
          <a:p>
            <a:pPr marL="274320" indent="-274320" fontAlgn="auto">
              <a:lnSpc>
                <a:spcPct val="85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  <a:cs typeface="Arial" charset="0"/>
              </a:rPr>
              <a:t>Only SE generated close to surface escape (topographic information is obtained)</a:t>
            </a:r>
          </a:p>
          <a:p>
            <a:pPr marL="274320" indent="-274320" fontAlgn="auto">
              <a:lnSpc>
                <a:spcPct val="85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Number of SE is greater than the number of incoming electrons</a:t>
            </a:r>
          </a:p>
          <a:p>
            <a:pPr marL="274320" indent="-274320" fontAlgn="auto">
              <a:lnSpc>
                <a:spcPct val="85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We differentiate between SE1 and SE2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 l="11082" r="10789" b="35736"/>
          <a:stretch>
            <a:fillRect/>
          </a:stretch>
        </p:blipFill>
        <p:spPr bwMode="auto">
          <a:xfrm>
            <a:off x="6227763" y="3103563"/>
            <a:ext cx="2695575" cy="320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7092950" y="4076700"/>
            <a:ext cx="879475" cy="411163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/>
          <a:srcRect t="12756" b="14551"/>
          <a:stretch>
            <a:fillRect/>
          </a:stretch>
        </p:blipFill>
        <p:spPr bwMode="auto">
          <a:xfrm>
            <a:off x="6627813" y="944563"/>
            <a:ext cx="1905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647700"/>
            <a:ext cx="15240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sz="1600" smtClean="0"/>
              <a:t>SE1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008063"/>
            <a:ext cx="5867400" cy="15827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dirty="0">
                <a:latin typeface="+mn-lt"/>
              </a:rPr>
              <a:t>The secondary electrons that are generated by the incoming electron beam as they enter the surface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dirty="0">
                <a:latin typeface="+mn-lt"/>
              </a:rPr>
              <a:t>High resolution signal with a resolution which is only limited by the electron beam diameter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111375"/>
            <a:ext cx="8229600" cy="784225"/>
          </a:xfrm>
          <a:prstGeom prst="rect">
            <a:avLst/>
          </a:prstGeom>
        </p:spPr>
        <p:txBody>
          <a:bodyPr bIns="9144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743200"/>
            <a:ext cx="4038600" cy="201453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dirty="0">
                <a:latin typeface="+mn-lt"/>
              </a:rPr>
              <a:t>The secondary electrons that are generated by the backscattered electrons that have returned to the surface after several inelastic scattering events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dirty="0">
                <a:latin typeface="+mn-lt"/>
              </a:rPr>
              <a:t>SE2 come from a surface area that is bigger than the spot from the incoming electrons </a:t>
            </a:r>
            <a:r>
              <a:rPr lang="en-GB" dirty="0">
                <a:latin typeface="+mn-lt"/>
                <a:sym typeface="Wingdings" pitchFamily="2" charset="2"/>
              </a:rPr>
              <a:t> resolution is poorer than for SE1 exclusively</a:t>
            </a:r>
            <a:endParaRPr lang="en-GB" dirty="0">
              <a:latin typeface="+mn-lt"/>
            </a:endParaRP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2"/>
          <a:srcRect l="8525" t="30469" b="15588"/>
          <a:stretch>
            <a:fillRect/>
          </a:stretch>
        </p:blipFill>
        <p:spPr bwMode="auto">
          <a:xfrm rot="-5761142">
            <a:off x="7425531" y="3950494"/>
            <a:ext cx="1260475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4043363" y="3794125"/>
            <a:ext cx="4954587" cy="46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8081963" y="3200400"/>
            <a:ext cx="1062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/>
              <a:t>Sample surface</a:t>
            </a:r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4657725" y="3479800"/>
            <a:ext cx="36513" cy="2016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478338" y="4487863"/>
            <a:ext cx="949325" cy="973137"/>
            <a:chOff x="535" y="3339"/>
            <a:chExt cx="598" cy="613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535" y="3355"/>
              <a:ext cx="567" cy="567"/>
              <a:chOff x="535" y="3355"/>
              <a:chExt cx="567" cy="567"/>
            </a:xfrm>
          </p:grpSpPr>
          <p:sp>
            <p:nvSpPr>
              <p:cNvPr id="20528" name="Oval 11"/>
              <p:cNvSpPr>
                <a:spLocks noChangeArrowheads="1"/>
              </p:cNvSpPr>
              <p:nvPr/>
            </p:nvSpPr>
            <p:spPr bwMode="auto">
              <a:xfrm>
                <a:off x="748" y="3581"/>
                <a:ext cx="113" cy="11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29" name="Oval 12"/>
              <p:cNvSpPr>
                <a:spLocks noChangeArrowheads="1"/>
              </p:cNvSpPr>
              <p:nvPr/>
            </p:nvSpPr>
            <p:spPr bwMode="auto">
              <a:xfrm>
                <a:off x="535" y="3355"/>
                <a:ext cx="567" cy="567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30" name="Oval 13"/>
              <p:cNvSpPr>
                <a:spLocks noChangeArrowheads="1"/>
              </p:cNvSpPr>
              <p:nvPr/>
            </p:nvSpPr>
            <p:spPr bwMode="auto">
              <a:xfrm>
                <a:off x="612" y="3430"/>
                <a:ext cx="409" cy="408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</p:grpSp>
        <p:sp>
          <p:nvSpPr>
            <p:cNvPr id="20522" name="Oval 15"/>
            <p:cNvSpPr>
              <a:spLocks noChangeArrowheads="1"/>
            </p:cNvSpPr>
            <p:nvPr/>
          </p:nvSpPr>
          <p:spPr bwMode="auto">
            <a:xfrm>
              <a:off x="839" y="333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23" name="Oval 16"/>
            <p:cNvSpPr>
              <a:spLocks noChangeArrowheads="1"/>
            </p:cNvSpPr>
            <p:nvPr/>
          </p:nvSpPr>
          <p:spPr bwMode="auto">
            <a:xfrm>
              <a:off x="953" y="347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24" name="Oval 17"/>
            <p:cNvSpPr>
              <a:spLocks noChangeArrowheads="1"/>
            </p:cNvSpPr>
            <p:nvPr/>
          </p:nvSpPr>
          <p:spPr bwMode="auto">
            <a:xfrm>
              <a:off x="1088" y="358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25" name="Oval 18"/>
            <p:cNvSpPr>
              <a:spLocks noChangeArrowheads="1"/>
            </p:cNvSpPr>
            <p:nvPr/>
          </p:nvSpPr>
          <p:spPr bwMode="auto">
            <a:xfrm>
              <a:off x="816" y="3907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26" name="Oval 19"/>
            <p:cNvSpPr>
              <a:spLocks noChangeArrowheads="1"/>
            </p:cNvSpPr>
            <p:nvPr/>
          </p:nvSpPr>
          <p:spPr bwMode="auto">
            <a:xfrm>
              <a:off x="589" y="356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27" name="Oval 20"/>
            <p:cNvSpPr>
              <a:spLocks noChangeArrowheads="1"/>
            </p:cNvSpPr>
            <p:nvPr/>
          </p:nvSpPr>
          <p:spPr bwMode="auto">
            <a:xfrm>
              <a:off x="544" y="372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</p:grpSp>
      <p:sp>
        <p:nvSpPr>
          <p:cNvPr id="20492" name="Text Box 23"/>
          <p:cNvSpPr txBox="1">
            <a:spLocks noChangeArrowheads="1"/>
          </p:cNvSpPr>
          <p:nvPr/>
        </p:nvSpPr>
        <p:spPr bwMode="auto">
          <a:xfrm>
            <a:off x="4081463" y="3179763"/>
            <a:ext cx="1889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/>
              <a:t>Incoming electrons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113338" y="5602288"/>
            <a:ext cx="949325" cy="973137"/>
            <a:chOff x="535" y="3339"/>
            <a:chExt cx="598" cy="613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535" y="3355"/>
              <a:ext cx="567" cy="567"/>
              <a:chOff x="535" y="3355"/>
              <a:chExt cx="567" cy="567"/>
            </a:xfrm>
          </p:grpSpPr>
          <p:sp>
            <p:nvSpPr>
              <p:cNvPr id="20518" name="Oval 27"/>
              <p:cNvSpPr>
                <a:spLocks noChangeArrowheads="1"/>
              </p:cNvSpPr>
              <p:nvPr/>
            </p:nvSpPr>
            <p:spPr bwMode="auto">
              <a:xfrm>
                <a:off x="748" y="3581"/>
                <a:ext cx="113" cy="11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19" name="Oval 28"/>
              <p:cNvSpPr>
                <a:spLocks noChangeArrowheads="1"/>
              </p:cNvSpPr>
              <p:nvPr/>
            </p:nvSpPr>
            <p:spPr bwMode="auto">
              <a:xfrm>
                <a:off x="535" y="3355"/>
                <a:ext cx="567" cy="567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20" name="Oval 29"/>
              <p:cNvSpPr>
                <a:spLocks noChangeArrowheads="1"/>
              </p:cNvSpPr>
              <p:nvPr/>
            </p:nvSpPr>
            <p:spPr bwMode="auto">
              <a:xfrm>
                <a:off x="612" y="3430"/>
                <a:ext cx="409" cy="408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</p:grpSp>
        <p:sp>
          <p:nvSpPr>
            <p:cNvPr id="20512" name="Oval 30"/>
            <p:cNvSpPr>
              <a:spLocks noChangeArrowheads="1"/>
            </p:cNvSpPr>
            <p:nvPr/>
          </p:nvSpPr>
          <p:spPr bwMode="auto">
            <a:xfrm>
              <a:off x="839" y="333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13" name="Oval 31"/>
            <p:cNvSpPr>
              <a:spLocks noChangeArrowheads="1"/>
            </p:cNvSpPr>
            <p:nvPr/>
          </p:nvSpPr>
          <p:spPr bwMode="auto">
            <a:xfrm>
              <a:off x="953" y="347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14" name="Oval 32"/>
            <p:cNvSpPr>
              <a:spLocks noChangeArrowheads="1"/>
            </p:cNvSpPr>
            <p:nvPr/>
          </p:nvSpPr>
          <p:spPr bwMode="auto">
            <a:xfrm>
              <a:off x="1088" y="358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15" name="Oval 33"/>
            <p:cNvSpPr>
              <a:spLocks noChangeArrowheads="1"/>
            </p:cNvSpPr>
            <p:nvPr/>
          </p:nvSpPr>
          <p:spPr bwMode="auto">
            <a:xfrm>
              <a:off x="816" y="3907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16" name="Oval 34"/>
            <p:cNvSpPr>
              <a:spLocks noChangeArrowheads="1"/>
            </p:cNvSpPr>
            <p:nvPr/>
          </p:nvSpPr>
          <p:spPr bwMode="auto">
            <a:xfrm>
              <a:off x="589" y="356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17" name="Oval 35"/>
            <p:cNvSpPr>
              <a:spLocks noChangeArrowheads="1"/>
            </p:cNvSpPr>
            <p:nvPr/>
          </p:nvSpPr>
          <p:spPr bwMode="auto">
            <a:xfrm>
              <a:off x="544" y="372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</p:grpSp>
      <p:sp>
        <p:nvSpPr>
          <p:cNvPr id="20494" name="Freeform 36"/>
          <p:cNvSpPr>
            <a:spLocks/>
          </p:cNvSpPr>
          <p:nvPr/>
        </p:nvSpPr>
        <p:spPr bwMode="auto">
          <a:xfrm>
            <a:off x="4694238" y="4889500"/>
            <a:ext cx="3044825" cy="1374775"/>
          </a:xfrm>
          <a:custGeom>
            <a:avLst/>
            <a:gdLst>
              <a:gd name="T0" fmla="*/ 0 w 1918"/>
              <a:gd name="T1" fmla="*/ 642938 h 866"/>
              <a:gd name="T2" fmla="*/ 612775 w 1918"/>
              <a:gd name="T3" fmla="*/ 1290638 h 866"/>
              <a:gd name="T4" fmla="*/ 2587625 w 1918"/>
              <a:gd name="T5" fmla="*/ 1143000 h 866"/>
              <a:gd name="T6" fmla="*/ 3044825 w 1918"/>
              <a:gd name="T7" fmla="*/ 0 h 866"/>
              <a:gd name="T8" fmla="*/ 0 60000 65536"/>
              <a:gd name="T9" fmla="*/ 0 60000 65536"/>
              <a:gd name="T10" fmla="*/ 0 60000 65536"/>
              <a:gd name="T11" fmla="*/ 0 60000 65536"/>
              <a:gd name="T12" fmla="*/ 0 w 1918"/>
              <a:gd name="T13" fmla="*/ 0 h 866"/>
              <a:gd name="T14" fmla="*/ 1918 w 1918"/>
              <a:gd name="T15" fmla="*/ 866 h 8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18" h="866">
                <a:moveTo>
                  <a:pt x="0" y="405"/>
                </a:moveTo>
                <a:cubicBezTo>
                  <a:pt x="66" y="586"/>
                  <a:pt x="114" y="760"/>
                  <a:pt x="386" y="813"/>
                </a:cubicBezTo>
                <a:cubicBezTo>
                  <a:pt x="658" y="866"/>
                  <a:pt x="1375" y="855"/>
                  <a:pt x="1630" y="720"/>
                </a:cubicBezTo>
                <a:cubicBezTo>
                  <a:pt x="1885" y="585"/>
                  <a:pt x="1858" y="150"/>
                  <a:pt x="1918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IN" sz="1600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6624638" y="5494338"/>
            <a:ext cx="949325" cy="973137"/>
            <a:chOff x="535" y="3339"/>
            <a:chExt cx="598" cy="613"/>
          </a:xfrm>
        </p:grpSpPr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535" y="3355"/>
              <a:ext cx="567" cy="567"/>
              <a:chOff x="535" y="3355"/>
              <a:chExt cx="567" cy="567"/>
            </a:xfrm>
          </p:grpSpPr>
          <p:sp>
            <p:nvSpPr>
              <p:cNvPr id="20508" name="Oval 39"/>
              <p:cNvSpPr>
                <a:spLocks noChangeArrowheads="1"/>
              </p:cNvSpPr>
              <p:nvPr/>
            </p:nvSpPr>
            <p:spPr bwMode="auto">
              <a:xfrm>
                <a:off x="748" y="3581"/>
                <a:ext cx="113" cy="11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09" name="Oval 40"/>
              <p:cNvSpPr>
                <a:spLocks noChangeArrowheads="1"/>
              </p:cNvSpPr>
              <p:nvPr/>
            </p:nvSpPr>
            <p:spPr bwMode="auto">
              <a:xfrm>
                <a:off x="535" y="3355"/>
                <a:ext cx="567" cy="567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  <p:sp>
            <p:nvSpPr>
              <p:cNvPr id="20510" name="Oval 41"/>
              <p:cNvSpPr>
                <a:spLocks noChangeArrowheads="1"/>
              </p:cNvSpPr>
              <p:nvPr/>
            </p:nvSpPr>
            <p:spPr bwMode="auto">
              <a:xfrm>
                <a:off x="612" y="3430"/>
                <a:ext cx="409" cy="408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 sz="1600"/>
              </a:p>
            </p:txBody>
          </p:sp>
        </p:grpSp>
        <p:sp>
          <p:nvSpPr>
            <p:cNvPr id="20502" name="Oval 42"/>
            <p:cNvSpPr>
              <a:spLocks noChangeArrowheads="1"/>
            </p:cNvSpPr>
            <p:nvPr/>
          </p:nvSpPr>
          <p:spPr bwMode="auto">
            <a:xfrm>
              <a:off x="839" y="333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03" name="Oval 43"/>
            <p:cNvSpPr>
              <a:spLocks noChangeArrowheads="1"/>
            </p:cNvSpPr>
            <p:nvPr/>
          </p:nvSpPr>
          <p:spPr bwMode="auto">
            <a:xfrm>
              <a:off x="953" y="347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04" name="Oval 44"/>
            <p:cNvSpPr>
              <a:spLocks noChangeArrowheads="1"/>
            </p:cNvSpPr>
            <p:nvPr/>
          </p:nvSpPr>
          <p:spPr bwMode="auto">
            <a:xfrm>
              <a:off x="1088" y="358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05" name="Oval 45"/>
            <p:cNvSpPr>
              <a:spLocks noChangeArrowheads="1"/>
            </p:cNvSpPr>
            <p:nvPr/>
          </p:nvSpPr>
          <p:spPr bwMode="auto">
            <a:xfrm>
              <a:off x="816" y="3907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06" name="Oval 46"/>
            <p:cNvSpPr>
              <a:spLocks noChangeArrowheads="1"/>
            </p:cNvSpPr>
            <p:nvPr/>
          </p:nvSpPr>
          <p:spPr bwMode="auto">
            <a:xfrm>
              <a:off x="589" y="356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  <p:sp>
          <p:nvSpPr>
            <p:cNvPr id="20507" name="Oval 47"/>
            <p:cNvSpPr>
              <a:spLocks noChangeArrowheads="1"/>
            </p:cNvSpPr>
            <p:nvPr/>
          </p:nvSpPr>
          <p:spPr bwMode="auto">
            <a:xfrm>
              <a:off x="544" y="372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 sz="1600"/>
            </a:p>
          </p:txBody>
        </p:sp>
      </p:grpSp>
      <p:sp>
        <p:nvSpPr>
          <p:cNvPr id="20496" name="Line 48"/>
          <p:cNvSpPr>
            <a:spLocks noChangeShapeType="1"/>
          </p:cNvSpPr>
          <p:nvPr/>
        </p:nvSpPr>
        <p:spPr bwMode="auto">
          <a:xfrm flipV="1">
            <a:off x="7718425" y="3335338"/>
            <a:ext cx="0" cy="4683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Text Box 49"/>
          <p:cNvSpPr txBox="1">
            <a:spLocks noChangeArrowheads="1"/>
          </p:cNvSpPr>
          <p:nvPr/>
        </p:nvSpPr>
        <p:spPr bwMode="auto">
          <a:xfrm>
            <a:off x="7502525" y="3048000"/>
            <a:ext cx="566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/>
              <a:t>SE2</a:t>
            </a:r>
          </a:p>
        </p:txBody>
      </p:sp>
      <p:sp>
        <p:nvSpPr>
          <p:cNvPr id="20498" name="Rectangle 50"/>
          <p:cNvSpPr>
            <a:spLocks noChangeArrowheads="1"/>
          </p:cNvSpPr>
          <p:nvPr/>
        </p:nvSpPr>
        <p:spPr bwMode="auto">
          <a:xfrm>
            <a:off x="7488238" y="4148138"/>
            <a:ext cx="193675" cy="195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N" sz="1600"/>
          </a:p>
        </p:txBody>
      </p:sp>
      <p:sp>
        <p:nvSpPr>
          <p:cNvPr id="20499" name="Rectangle 51"/>
          <p:cNvSpPr>
            <a:spLocks noChangeArrowheads="1"/>
          </p:cNvSpPr>
          <p:nvPr/>
        </p:nvSpPr>
        <p:spPr bwMode="auto">
          <a:xfrm>
            <a:off x="7488238" y="4848225"/>
            <a:ext cx="193675" cy="195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N" sz="1600"/>
          </a:p>
        </p:txBody>
      </p:sp>
      <p:sp>
        <p:nvSpPr>
          <p:cNvPr id="20500" name="Oval 53"/>
          <p:cNvSpPr>
            <a:spLocks noChangeArrowheads="1"/>
          </p:cNvSpPr>
          <p:nvPr/>
        </p:nvSpPr>
        <p:spPr bwMode="auto">
          <a:xfrm>
            <a:off x="7681913" y="4379913"/>
            <a:ext cx="73025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IN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115888"/>
            <a:ext cx="7270750" cy="900112"/>
          </a:xfrm>
        </p:spPr>
        <p:txBody>
          <a:bodyPr/>
          <a:lstStyle/>
          <a:p>
            <a:pPr eaLnBrk="1" hangingPunct="1"/>
            <a:r>
              <a:rPr lang="en-GB" smtClean="0"/>
              <a:t>Backscattered electrons (BSE)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125538"/>
            <a:ext cx="5410200" cy="478472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A fraction of the incident electrons is retarded by the electro-magnetic field of the nucleus and if the scattering angle is greater than 180</a:t>
            </a:r>
            <a:r>
              <a:rPr lang="en-GB" sz="2400" dirty="0">
                <a:latin typeface="+mn-lt"/>
                <a:cs typeface="Arial" charset="0"/>
              </a:rPr>
              <a:t>° the electron can escape from the surface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High energy electrons (elastic scattering)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Fewer BSE than SE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400" dirty="0">
                <a:latin typeface="+mn-lt"/>
              </a:rPr>
              <a:t>We differentiate between BSE1 and BSE2</a:t>
            </a: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en-GB" sz="2400" dirty="0"/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en-GB" sz="2400" dirty="0"/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en-GB" sz="2400" dirty="0">
              <a:latin typeface="+mn-lt"/>
              <a:cs typeface="Arial" charset="0"/>
            </a:endParaRPr>
          </a:p>
          <a:p>
            <a:pPr marL="274320" indent="-274320" fontAlgn="auto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en-GB" sz="2400" dirty="0">
              <a:latin typeface="+mn-lt"/>
              <a:cs typeface="Arial" charset="0"/>
            </a:endParaRPr>
          </a:p>
        </p:txBody>
      </p:sp>
      <p:pic>
        <p:nvPicPr>
          <p:cNvPr id="21508" name="Picture 16"/>
          <p:cNvPicPr>
            <a:picLocks noChangeAspect="1" noChangeArrowheads="1"/>
          </p:cNvPicPr>
          <p:nvPr/>
        </p:nvPicPr>
        <p:blipFill>
          <a:blip r:embed="rId2"/>
          <a:srcRect l="11082" r="10789" b="35736"/>
          <a:stretch>
            <a:fillRect/>
          </a:stretch>
        </p:blipFill>
        <p:spPr bwMode="auto">
          <a:xfrm>
            <a:off x="6378575" y="3213100"/>
            <a:ext cx="2693988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Oval 17"/>
          <p:cNvSpPr>
            <a:spLocks noChangeArrowheads="1"/>
          </p:cNvSpPr>
          <p:nvPr/>
        </p:nvSpPr>
        <p:spPr bwMode="auto">
          <a:xfrm>
            <a:off x="7185025" y="4364038"/>
            <a:ext cx="950913" cy="82867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7259638" y="584200"/>
            <a:ext cx="1381125" cy="1943100"/>
            <a:chOff x="4354" y="482"/>
            <a:chExt cx="870" cy="12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4352" y="873"/>
              <a:ext cx="872" cy="833"/>
              <a:chOff x="4352" y="873"/>
              <a:chExt cx="872" cy="833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4352" y="901"/>
                <a:ext cx="823" cy="778"/>
                <a:chOff x="535" y="3355"/>
                <a:chExt cx="567" cy="567"/>
              </a:xfrm>
            </p:grpSpPr>
            <p:sp>
              <p:nvSpPr>
                <p:cNvPr id="21523" name="Oval 6"/>
                <p:cNvSpPr>
                  <a:spLocks noChangeArrowheads="1"/>
                </p:cNvSpPr>
                <p:nvPr/>
              </p:nvSpPr>
              <p:spPr bwMode="auto">
                <a:xfrm>
                  <a:off x="748" y="3581"/>
                  <a:ext cx="113" cy="113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524" name="Oval 7"/>
                <p:cNvSpPr>
                  <a:spLocks noChangeArrowheads="1"/>
                </p:cNvSpPr>
                <p:nvPr/>
              </p:nvSpPr>
              <p:spPr bwMode="auto">
                <a:xfrm>
                  <a:off x="535" y="3355"/>
                  <a:ext cx="567" cy="567"/>
                </a:xfrm>
                <a:prstGeom prst="ellips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525" name="Oval 8"/>
                <p:cNvSpPr>
                  <a:spLocks noChangeArrowheads="1"/>
                </p:cNvSpPr>
                <p:nvPr/>
              </p:nvSpPr>
              <p:spPr bwMode="auto">
                <a:xfrm>
                  <a:off x="612" y="3430"/>
                  <a:ext cx="409" cy="408"/>
                </a:xfrm>
                <a:prstGeom prst="ellips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sp>
            <p:nvSpPr>
              <p:cNvPr id="21515" name="Oval 9"/>
              <p:cNvSpPr>
                <a:spLocks noChangeArrowheads="1"/>
              </p:cNvSpPr>
              <p:nvPr/>
            </p:nvSpPr>
            <p:spPr bwMode="auto">
              <a:xfrm>
                <a:off x="4876" y="873"/>
                <a:ext cx="66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16" name="Oval 10"/>
              <p:cNvSpPr>
                <a:spLocks noChangeArrowheads="1"/>
              </p:cNvSpPr>
              <p:nvPr/>
            </p:nvSpPr>
            <p:spPr bwMode="auto">
              <a:xfrm>
                <a:off x="4962" y="1053"/>
                <a:ext cx="66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17" name="Oval 11"/>
              <p:cNvSpPr>
                <a:spLocks noChangeArrowheads="1"/>
              </p:cNvSpPr>
              <p:nvPr/>
            </p:nvSpPr>
            <p:spPr bwMode="auto">
              <a:xfrm>
                <a:off x="5159" y="1209"/>
                <a:ext cx="65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18" name="Oval 12"/>
              <p:cNvSpPr>
                <a:spLocks noChangeArrowheads="1"/>
              </p:cNvSpPr>
              <p:nvPr/>
            </p:nvSpPr>
            <p:spPr bwMode="auto">
              <a:xfrm>
                <a:off x="4763" y="1644"/>
                <a:ext cx="65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19" name="Oval 13"/>
              <p:cNvSpPr>
                <a:spLocks noChangeArrowheads="1"/>
              </p:cNvSpPr>
              <p:nvPr/>
            </p:nvSpPr>
            <p:spPr bwMode="auto">
              <a:xfrm>
                <a:off x="4433" y="1178"/>
                <a:ext cx="65" cy="6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20" name="Oval 14"/>
              <p:cNvSpPr>
                <a:spLocks noChangeArrowheads="1"/>
              </p:cNvSpPr>
              <p:nvPr/>
            </p:nvSpPr>
            <p:spPr bwMode="auto">
              <a:xfrm>
                <a:off x="4367" y="1395"/>
                <a:ext cx="66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21" name="Oval 20"/>
              <p:cNvSpPr>
                <a:spLocks noChangeArrowheads="1"/>
              </p:cNvSpPr>
              <p:nvPr/>
            </p:nvSpPr>
            <p:spPr bwMode="auto">
              <a:xfrm>
                <a:off x="4536" y="1434"/>
                <a:ext cx="66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522" name="Oval 21"/>
              <p:cNvSpPr>
                <a:spLocks noChangeArrowheads="1"/>
              </p:cNvSpPr>
              <p:nvPr/>
            </p:nvSpPr>
            <p:spPr bwMode="auto">
              <a:xfrm>
                <a:off x="5037" y="1508"/>
                <a:ext cx="66" cy="6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1512" name="Freeform 23"/>
            <p:cNvSpPr>
              <a:spLocks/>
            </p:cNvSpPr>
            <p:nvPr/>
          </p:nvSpPr>
          <p:spPr bwMode="auto">
            <a:xfrm>
              <a:off x="4604" y="572"/>
              <a:ext cx="272" cy="957"/>
            </a:xfrm>
            <a:custGeom>
              <a:avLst/>
              <a:gdLst>
                <a:gd name="T0" fmla="*/ 34 w 185"/>
                <a:gd name="T1" fmla="*/ 0 h 866"/>
                <a:gd name="T2" fmla="*/ 34 w 185"/>
                <a:gd name="T3" fmla="*/ 777 h 866"/>
                <a:gd name="T4" fmla="*/ 234 w 185"/>
                <a:gd name="T5" fmla="*/ 828 h 866"/>
                <a:gd name="T6" fmla="*/ 268 w 185"/>
                <a:gd name="T7" fmla="*/ 0 h 8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866"/>
                <a:gd name="T14" fmla="*/ 185 w 185"/>
                <a:gd name="T15" fmla="*/ 866 h 8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866">
                  <a:moveTo>
                    <a:pt x="23" y="0"/>
                  </a:moveTo>
                  <a:cubicBezTo>
                    <a:pt x="11" y="289"/>
                    <a:pt x="0" y="578"/>
                    <a:pt x="23" y="703"/>
                  </a:cubicBezTo>
                  <a:cubicBezTo>
                    <a:pt x="46" y="828"/>
                    <a:pt x="133" y="866"/>
                    <a:pt x="159" y="749"/>
                  </a:cubicBezTo>
                  <a:cubicBezTo>
                    <a:pt x="185" y="632"/>
                    <a:pt x="178" y="125"/>
                    <a:pt x="182" y="0"/>
                  </a:cubicBezTo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13" name="Line 24"/>
            <p:cNvSpPr>
              <a:spLocks noChangeShapeType="1"/>
            </p:cNvSpPr>
            <p:nvPr/>
          </p:nvSpPr>
          <p:spPr bwMode="auto">
            <a:xfrm>
              <a:off x="4638" y="482"/>
              <a:ext cx="0" cy="113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255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BSE vs SE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38" y="1323975"/>
            <a:ext cx="35306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4191000" y="1524000"/>
            <a:ext cx="45720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400"/>
              <a:t>SE produces higher resolution images than BSE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400"/>
              <a:t>By placing the secondary electron detector </a:t>
            </a:r>
            <a:r>
              <a:rPr lang="en-GB" sz="2400" i="1"/>
              <a:t>inside</a:t>
            </a:r>
            <a:r>
              <a:rPr lang="en-GB" sz="2400"/>
              <a:t> the lens, mainly SE1 are detected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Resolution of 1 – 2  nm is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008063"/>
          </a:xfrm>
        </p:spPr>
        <p:txBody>
          <a:bodyPr/>
          <a:lstStyle/>
          <a:p>
            <a:pPr eaLnBrk="1" hangingPunct="1"/>
            <a:r>
              <a:rPr lang="en-GB" smtClean="0"/>
              <a:t>X-rays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850" y="1125538"/>
            <a:ext cx="5519738" cy="5143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i="1" dirty="0">
                <a:latin typeface="+mn-lt"/>
              </a:rPr>
              <a:t>Photons</a:t>
            </a:r>
            <a:r>
              <a:rPr lang="en-GB" sz="2800" dirty="0">
                <a:latin typeface="+mn-lt"/>
              </a:rPr>
              <a:t> not electrons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Each element has a </a:t>
            </a:r>
            <a:r>
              <a:rPr lang="en-GB" sz="2800" i="1" dirty="0">
                <a:latin typeface="+mn-lt"/>
              </a:rPr>
              <a:t>fingerprint </a:t>
            </a:r>
            <a:r>
              <a:rPr lang="en-GB" sz="2800" dirty="0">
                <a:latin typeface="+mn-lt"/>
              </a:rPr>
              <a:t>X-ray signal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Poorer spatial resolution than BSE and SE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GB" sz="2800" dirty="0">
                <a:latin typeface="+mn-lt"/>
              </a:rPr>
              <a:t>Relatively few X-ray signals are emitted and the detector is inefficient</a:t>
            </a:r>
          </a:p>
          <a:p>
            <a:pPr marL="548640" lvl="1" indent="-228600" fontAlgn="auto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en-GB" sz="2800" dirty="0">
                <a:latin typeface="+mn-lt"/>
                <a:sym typeface="Wingdings" pitchFamily="2" charset="2"/>
              </a:rPr>
              <a:t>	 relatively long signal collecting times are needed</a:t>
            </a:r>
            <a:endParaRPr lang="en-GB" sz="2800" dirty="0">
              <a:latin typeface="+mn-lt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 l="11082" r="10789" b="35736"/>
          <a:stretch>
            <a:fillRect/>
          </a:stretch>
        </p:blipFill>
        <p:spPr bwMode="auto">
          <a:xfrm>
            <a:off x="5943600" y="1374775"/>
            <a:ext cx="2817813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6948488" y="2205038"/>
            <a:ext cx="1152525" cy="9001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Applications of SEM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8915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studying topographical, morphological and compositional information of materials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detect and analyze surface fractures,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inhomogeneties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imperfections in metals, crystals and ceramics.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Useful for Biologists to examine the structure of cells, bacteria, viruses and colloidal particles.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geology, for details study of rocks, minerals and fossils.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Useful for elemental analysis of materials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Industrial and technological applications such as semiconductor inspection and assembly of microchips for computers.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4800" y="228600"/>
            <a:ext cx="8534400" cy="6400800"/>
          </a:xfrm>
          <a:prstGeom prst="horizontalScroll">
            <a:avLst/>
          </a:prstGeom>
          <a:solidFill>
            <a:srgbClr val="F47ACB"/>
          </a:solidFill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Thank you one and </a:t>
            </a:r>
            <a:r>
              <a:rPr lang="en-US" sz="88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all !!!!!!!!</a:t>
            </a:r>
            <a:endParaRPr lang="en-US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1179</Words>
  <Application>Microsoft Office PowerPoint</Application>
  <PresentationFormat>On-screen Show (4:3)</PresentationFormat>
  <Paragraphs>169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Equity</vt:lpstr>
      <vt:lpstr>Slide 1</vt:lpstr>
      <vt:lpstr>Slide 2</vt:lpstr>
      <vt:lpstr>History</vt:lpstr>
      <vt:lpstr>Slide 4</vt:lpstr>
      <vt:lpstr>Slide 5</vt:lpstr>
      <vt:lpstr>Slide 6</vt:lpstr>
      <vt:lpstr>What does it looks like….</vt:lpstr>
      <vt:lpstr>Slide 8</vt:lpstr>
      <vt:lpstr>Components of the instrument</vt:lpstr>
      <vt:lpstr>Electron guns</vt:lpstr>
      <vt:lpstr>Slide 11</vt:lpstr>
      <vt:lpstr>Slide 12</vt:lpstr>
      <vt:lpstr>Detectors</vt:lpstr>
      <vt:lpstr>       HOW THE  SEM WORKS?</vt:lpstr>
      <vt:lpstr>How do we get an image? </vt:lpstr>
      <vt:lpstr>Electron beam-sample interactions</vt:lpstr>
      <vt:lpstr>Signals from the sample</vt:lpstr>
      <vt:lpstr>Slide 18</vt:lpstr>
      <vt:lpstr>Secondary electrons (SE)</vt:lpstr>
      <vt:lpstr>SE1</vt:lpstr>
      <vt:lpstr>Backscattered electrons (BSE)</vt:lpstr>
      <vt:lpstr>BSE vs SE</vt:lpstr>
      <vt:lpstr>X-rays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</dc:creator>
  <cp:lastModifiedBy>vms</cp:lastModifiedBy>
  <cp:revision>24</cp:revision>
  <dcterms:created xsi:type="dcterms:W3CDTF">2006-08-16T00:00:00Z</dcterms:created>
  <dcterms:modified xsi:type="dcterms:W3CDTF">2018-05-06T02:02:48Z</dcterms:modified>
</cp:coreProperties>
</file>