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90" r:id="rId2"/>
    <p:sldId id="256" r:id="rId3"/>
    <p:sldId id="257" r:id="rId4"/>
    <p:sldId id="286" r:id="rId5"/>
    <p:sldId id="258" r:id="rId6"/>
    <p:sldId id="259" r:id="rId7"/>
    <p:sldId id="260" r:id="rId8"/>
    <p:sldId id="261" r:id="rId9"/>
    <p:sldId id="262" r:id="rId10"/>
    <p:sldId id="266" r:id="rId11"/>
    <p:sldId id="267" r:id="rId12"/>
    <p:sldId id="285" r:id="rId13"/>
    <p:sldId id="283" r:id="rId14"/>
    <p:sldId id="287" r:id="rId15"/>
    <p:sldId id="29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000099"/>
    <a:srgbClr val="996600"/>
    <a:srgbClr val="F8F8F8"/>
    <a:srgbClr val="000000"/>
    <a:srgbClr val="009900"/>
    <a:srgbClr val="333333"/>
    <a:srgbClr val="808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89400" autoAdjust="0"/>
  </p:normalViewPr>
  <p:slideViewPr>
    <p:cSldViewPr>
      <p:cViewPr>
        <p:scale>
          <a:sx n="60" d="100"/>
          <a:sy n="60" d="100"/>
        </p:scale>
        <p:origin x="-786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C735A3-0B5F-4432-99AD-BD3C3418E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22898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introduce the essential question and the standard that aligns to the essential question</a:t>
            </a:r>
          </a:p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12ACAC9-C93D-4C82-AB2C-09DD415748DD}" type="slidenum">
              <a:rPr lang="en-US" altLang="en-US" sz="1200" smtClean="0"/>
              <a:pPr eaLnBrk="1" hangingPunct="1"/>
              <a:t>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Instructional Approach(s): The teacher should give each student a copy of the Energy Graphic Organizer  [linked on the  resource page] to record important information during the lesson.</a:t>
            </a:r>
          </a:p>
          <a:p>
            <a:endParaRPr lang="en-US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B5345D7-92F3-4C88-AFC2-AA88F3B16661}" type="slidenum">
              <a:rPr lang="en-US" altLang="en-US" sz="1200" smtClean="0"/>
              <a:pPr eaLnBrk="1" hangingPunct="1"/>
              <a:t>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present the information on the slide while the students record the important information on their graphic organizer.</a:t>
            </a:r>
          </a:p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5E2AE9D-89DC-4E08-BEB5-40064776712C}" type="slidenum">
              <a:rPr lang="en-US" altLang="en-US" sz="1200" smtClean="0"/>
              <a:pPr eaLnBrk="1" hangingPunct="1"/>
              <a:t>5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Instructional Approach(s): The teacher should pose</a:t>
            </a:r>
            <a:r>
              <a:rPr lang="en-US" altLang="en-US" baseline="0" dirty="0" smtClean="0"/>
              <a:t> the question to the class. The teacher can either ask for volunteers or all on specific students to answer the question. </a:t>
            </a:r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62E2951-B71B-4509-B301-CC8169D6FB04}" type="slidenum">
              <a:rPr lang="en-US" altLang="en-US" sz="1200" smtClean="0"/>
              <a:pPr eaLnBrk="1" hangingPunct="1"/>
              <a:t>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Instructional Approach(s): The teacher should present the information on the animated slide.</a:t>
            </a:r>
          </a:p>
          <a:p>
            <a:endParaRPr lang="en-US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79DD40-4918-4A08-9258-66686FEC491D}" type="slidenum">
              <a:rPr lang="en-US" altLang="en-US" sz="1200" smtClean="0"/>
              <a:pPr eaLnBrk="1" hangingPunct="1"/>
              <a:t>7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present the information on the slide while the students record the important information on their graphic organizer.</a:t>
            </a:r>
          </a:p>
          <a:p>
            <a:endParaRPr lang="en-US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B86B05-5E8B-4205-8F5B-0465830B09CD}" type="slidenum">
              <a:rPr lang="en-US" altLang="en-US" sz="1200" smtClean="0"/>
              <a:pPr eaLnBrk="1" hangingPunct="1"/>
              <a:t>8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present the information on the slide while the students record the important information on their notes.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84EFA1-0AF8-40F2-B172-3B750A3E35AA}" type="slidenum">
              <a:rPr lang="en-US" altLang="en-US" sz="1200" smtClean="0"/>
              <a:pPr eaLnBrk="1" hangingPunct="1"/>
              <a:t>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present the information on the slide while the students record the important information on their notes.</a:t>
            </a:r>
          </a:p>
          <a:p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889E0B-5541-417D-83BD-AFCA6FCC468B}" type="slidenum">
              <a:rPr lang="en-US" altLang="en-US" sz="1200" smtClean="0"/>
              <a:pPr eaLnBrk="1" hangingPunct="1"/>
              <a:t>10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Instructional</a:t>
            </a:r>
            <a:r>
              <a:rPr lang="en-US" baseline="0" dirty="0" smtClean="0"/>
              <a:t> Approach(s): The teacher should present the information on the animated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C735A3-0B5F-4432-99AD-BD3C3418ED6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4046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present the information on the slide while the students record the important information on their notes.</a:t>
            </a:r>
          </a:p>
          <a:p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731052-4FA8-4D30-8E39-40B594D09CA9}" type="slidenum">
              <a:rPr lang="en-US" altLang="en-US" sz="1200" smtClean="0"/>
              <a:pPr eaLnBrk="1" hangingPunct="1"/>
              <a:t>12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Instructional Approach(s): The teacher should use the images on the slide to illustrate the relationship between kinetic and potential energy transformation in a pendulum.</a:t>
            </a:r>
          </a:p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8500E9-8377-4FB6-B43C-1EC456CB0B99}" type="slidenum">
              <a:rPr lang="en-US" altLang="en-US" sz="1200" smtClean="0"/>
              <a:pPr eaLnBrk="1" hangingPunct="1"/>
              <a:t>13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Instructional Approach(s): The teacher should use the link to demonstrate the relationship between kinetic and potential energy. Students could work individually</a:t>
            </a:r>
            <a:r>
              <a:rPr lang="en-US" altLang="en-US" baseline="0" dirty="0" smtClean="0"/>
              <a:t> or with a partner to identify the examples of kinetic and potential energy</a:t>
            </a:r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03DA01-6511-4B7A-95F6-75D2C2009019}" type="slidenum">
              <a:rPr lang="en-US" altLang="en-US" sz="1200" smtClean="0"/>
              <a:pPr eaLnBrk="1" hangingPunct="1"/>
              <a:t>14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16F0B-C5F1-4881-96EB-29D06584E81F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29AC6-1E6B-45FB-81B3-2E399A3DA7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B73C2D-D651-4551-9D4D-64F10415D9E8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20975B-EB86-4B7F-97B1-697241F6F7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D1CD7-35D9-46D1-AAAD-DF01E8C2E1CF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D0F6C-D037-411E-9FA1-621CA83E91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38D1A-224A-486C-90D0-AC84C4D953A7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C75010-A7EC-4846-98E3-9146E2AFCA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3C88F-2F89-4E6D-8289-829AAE1A0F3D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85E82-8D20-4940-8165-362E28544F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7CB6BA-79B4-4860-B31B-CB7CD0591F57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A2D800-1FB5-4441-A093-A1983386E7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90A80E-E8F8-4AF1-AB96-B2820B67C205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A79FE-11FC-481C-B5EB-8821CA8C87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E49B4B-7937-4E11-A865-E12ABF1D504D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9836B-243E-44E2-AAAE-91CFE68459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D80156-6989-4041-8496-D62F422F37F6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0C1ED-7101-4005-87DB-8D4A81ADFD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3C1695-271F-43F8-9983-889C2DD31DFB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31394-13F3-4426-B939-CAE623EC04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37009-26F8-46B9-ABAC-3865C47A2384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2543F-6F51-4E0B-9815-80DFAA96A5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EAC1DF-7715-4572-9BAD-E2ACBD126986}" type="datetime1">
              <a:rPr lang="en-US" smtClean="0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629A33-8F40-4BD3-860B-47C664854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checker dir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8H41zbqrwV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Potential and Kinetic Energy</a:t>
            </a:r>
          </a:p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by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533400" y="3505200"/>
            <a:ext cx="8077200" cy="3124200"/>
          </a:xfrm>
          <a:prstGeom prst="horizontalScroll">
            <a:avLst>
              <a:gd name="adj" fmla="val 12950"/>
            </a:avLst>
          </a:prstGeom>
          <a:solidFill>
            <a:schemeClr val="accent6">
              <a:lumMod val="75000"/>
            </a:schemeClr>
          </a:solidFill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J. V. Thombare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Assistant Professor,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Physics,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Vidnyan Mahavidyalaya, Sangola.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E-mail-jagannaththombare@gmail.com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" y="76200"/>
            <a:ext cx="8915400" cy="6629400"/>
          </a:xfrm>
          <a:prstGeom prst="roundRect">
            <a:avLst>
              <a:gd name="adj" fmla="val 3426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31888" y="1981200"/>
            <a:ext cx="6858000" cy="187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000" b="1" dirty="0" smtClean="0">
                <a:solidFill>
                  <a:srgbClr val="0033CC"/>
                </a:solidFill>
                <a:latin typeface="Cambria" pitchFamily="18" charset="0"/>
              </a:rPr>
              <a:t>Potential &amp; Kinetic Energy</a:t>
            </a:r>
          </a:p>
        </p:txBody>
      </p:sp>
      <p:pic>
        <p:nvPicPr>
          <p:cNvPr id="3075" name="Picture 11" descr="MMAG00354_000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394075"/>
            <a:ext cx="31242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Users\bullochsl\AppData\Local\Microsoft\Windows\Temporary Internet Files\Content.IE5\D1CJDD5H\qrcode.299472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530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28702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rgbClr val="0033CC"/>
                </a:solidFill>
                <a:latin typeface="Cambria" pitchFamily="18" charset="0"/>
              </a:rPr>
              <a:t>Essential Question:</a:t>
            </a:r>
            <a:br>
              <a:rPr lang="en-US" sz="5000" b="1" dirty="0" smtClean="0">
                <a:solidFill>
                  <a:srgbClr val="0033CC"/>
                </a:solidFill>
                <a:latin typeface="Cambria" pitchFamily="18" charset="0"/>
              </a:rPr>
            </a:br>
            <a:r>
              <a:rPr lang="en-US" sz="5000" b="1" dirty="0" smtClean="0">
                <a:solidFill>
                  <a:srgbClr val="0033CC"/>
                </a:solidFill>
                <a:latin typeface="Cambria" pitchFamily="18" charset="0"/>
              </a:rPr>
              <a:t>How are potential &amp; kinetic energy related?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7772400" cy="17145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  <a:latin typeface="Cambria" pitchFamily="18" charset="0"/>
              </a:rPr>
              <a:t>Explain the relationship between potential and kinetic energy.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217488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FF0000"/>
                </a:solidFill>
                <a:latin typeface="Cambria" pitchFamily="18" charset="0"/>
              </a:rPr>
              <a:t>Use the Kinetic &amp; Potential Energy Graphic Organizer to take notes.</a:t>
            </a:r>
          </a:p>
        </p:txBody>
      </p:sp>
      <p:graphicFrame>
        <p:nvGraphicFramePr>
          <p:cNvPr id="6147" name="Object 2"/>
          <p:cNvGraphicFramePr>
            <a:graphicFrameLocks noChangeAspect="1"/>
          </p:cNvGraphicFramePr>
          <p:nvPr/>
        </p:nvGraphicFramePr>
        <p:xfrm>
          <a:off x="1524000" y="1828800"/>
          <a:ext cx="6035675" cy="4664075"/>
        </p:xfrm>
        <a:graphic>
          <a:graphicData uri="http://schemas.openxmlformats.org/presentationml/2006/ole">
            <p:oleObj spid="_x0000_s6149" name="Acrobat Document" r:id="rId4" imgW="10053360" imgH="7772400" progId="AcroExch.Document.7">
              <p:embed/>
            </p:oleObj>
          </a:graphicData>
        </a:graphic>
      </p:graphicFrame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747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6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is energy?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7772400" cy="49530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altLang="en-US" sz="3200" b="1" dirty="0" smtClean="0">
                <a:solidFill>
                  <a:srgbClr val="FF0000"/>
                </a:solidFill>
                <a:latin typeface="Cambria" pitchFamily="18" charset="0"/>
              </a:rPr>
              <a:t>Energy is the ability to cause change.</a:t>
            </a:r>
          </a:p>
          <a:p>
            <a:pPr eaLnBrk="1" hangingPunct="1"/>
            <a:endParaRPr lang="en-US" altLang="en-US" sz="32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200" b="1" dirty="0" smtClean="0">
                <a:solidFill>
                  <a:srgbClr val="FF0000"/>
                </a:solidFill>
                <a:latin typeface="Cambria" pitchFamily="18" charset="0"/>
              </a:rPr>
              <a:t>Everything around you has energy, but you notice it only when a change takes place.</a:t>
            </a:r>
          </a:p>
          <a:p>
            <a:pPr eaLnBrk="1" hangingPunct="1"/>
            <a:endParaRPr lang="en-US" altLang="en-US" sz="32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200" b="1" dirty="0" smtClean="0">
                <a:solidFill>
                  <a:srgbClr val="FF0000"/>
                </a:solidFill>
                <a:latin typeface="Cambria" pitchFamily="18" charset="0"/>
              </a:rPr>
              <a:t>Anytime a change occurs, energy is transferred from one object to another.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5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Explain how these objects cause change…</a:t>
            </a:r>
          </a:p>
        </p:txBody>
      </p:sp>
      <p:pic>
        <p:nvPicPr>
          <p:cNvPr id="8195" name="Picture 2" descr="C:\Users\ARRINGTONCB\AppData\Local\Microsoft\Windows\Temporary Internet Files\Content.IE5\FXILHAZO\MC90044177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C:\Users\ARRINGTONCB\AppData\Local\Microsoft\Windows\Temporary Internet Files\Content.IE5\7UR01MAO\MC900437099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6576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ttp://screenshots.en.sftcdn.net/en/scrn/6655000/6655499/image-04-535x53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1981200"/>
            <a:ext cx="22764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loud 5"/>
          <p:cNvSpPr/>
          <p:nvPr/>
        </p:nvSpPr>
        <p:spPr>
          <a:xfrm>
            <a:off x="4495800" y="2286000"/>
            <a:ext cx="1371600" cy="2057400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531" y="152400"/>
            <a:ext cx="9175531" cy="2209800"/>
          </a:xfrm>
        </p:spPr>
        <p:txBody>
          <a:bodyPr>
            <a:normAutofit fontScale="90000"/>
          </a:bodyPr>
          <a:lstStyle/>
          <a:p>
            <a:pPr marL="346075" indent="-346075" algn="l" eaLnBrk="1" hangingPunct="1">
              <a:buFont typeface="Wingdings" pitchFamily="2" charset="2"/>
              <a:buChar char="Ø"/>
              <a:tabLst>
                <a:tab pos="457200" algn="l"/>
              </a:tabLst>
            </a:pPr>
            <a:r>
              <a:rPr lang="en-US" altLang="en-US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Things that move can cause change. For example, a bowling ball rolls down the alley and knocks down some pins. Is energy involved?</a:t>
            </a:r>
            <a:endParaRPr lang="en-US" alt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6" name="Picture 4" descr="Bowling graphic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8903" y="2514600"/>
            <a:ext cx="9096703" cy="16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00" indent="-393700">
              <a:buFont typeface="Wingdings" pitchFamily="2" charset="2"/>
              <a:buChar char="Ø"/>
              <a:defRPr/>
            </a:pPr>
            <a:r>
              <a:rPr lang="en-US" sz="3400" kern="0" dirty="0">
                <a:solidFill>
                  <a:srgbClr val="0000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change occurs when the pins fall over. The bowling ball causes this change, so the bowling ball has energy.</a:t>
            </a:r>
            <a:endParaRPr lang="en-US" sz="3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810000" y="4038600"/>
            <a:ext cx="5181600" cy="1754188"/>
          </a:xfrm>
          <a:prstGeom prst="rect">
            <a:avLst/>
          </a:prstGeom>
          <a:solidFill>
            <a:schemeClr val="bg1">
              <a:alpha val="94116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600" b="1" dirty="0">
                <a:solidFill>
                  <a:srgbClr val="FF0000"/>
                </a:solidFill>
                <a:latin typeface="Cambria" pitchFamily="18" charset="0"/>
              </a:rPr>
              <a:t>As the ball moves, it has a form of energy called </a:t>
            </a:r>
            <a:r>
              <a:rPr lang="en-US" altLang="en-US" sz="3600" b="1" u="sng" dirty="0">
                <a:solidFill>
                  <a:srgbClr val="FF0000"/>
                </a:solidFill>
                <a:latin typeface="Cambria" pitchFamily="18" charset="0"/>
              </a:rPr>
              <a:t>kinetic energy</a:t>
            </a:r>
            <a:r>
              <a:rPr lang="en-US" altLang="en-US" sz="3600" b="1" dirty="0">
                <a:solidFill>
                  <a:srgbClr val="FF0000"/>
                </a:solidFill>
                <a:latin typeface="Cambria" pitchFamily="18" charset="0"/>
              </a:rPr>
              <a:t>.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31" y="0"/>
            <a:ext cx="9112469" cy="2562225"/>
          </a:xfrm>
          <a:ln w="25400">
            <a:solidFill>
              <a:srgbClr val="FF0000"/>
            </a:solidFill>
          </a:ln>
          <a:effectLst>
            <a:innerShdw blurRad="63500" dist="50800" dir="18900000">
              <a:srgbClr val="002060">
                <a:alpha val="50000"/>
              </a:srgbClr>
            </a:inn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8800" b="1" dirty="0" smtClean="0">
                <a:solidFill>
                  <a:srgbClr val="000099"/>
                </a:solidFill>
                <a:latin typeface="Cambria" pitchFamily="18" charset="0"/>
              </a:rPr>
              <a:t>Kinetic Energy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648200"/>
            <a:ext cx="8135938" cy="1790700"/>
          </a:xfrm>
          <a:ln w="28575">
            <a:noFill/>
          </a:ln>
        </p:spPr>
        <p:txBody>
          <a:bodyPr/>
          <a:lstStyle/>
          <a:p>
            <a:pPr eaLnBrk="1" hangingPunct="1"/>
            <a:r>
              <a:rPr lang="en-US" altLang="en-US" sz="33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Kinetic energy is the energy an object has due to its motion. If an object isn’t moving, it doesn’t have kinetic energy.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4800" b="1" dirty="0" smtClean="0">
                <a:solidFill>
                  <a:srgbClr val="000099"/>
                </a:solidFill>
                <a:latin typeface="Cambria" pitchFamily="18" charset="0"/>
              </a:rPr>
              <a:t>Kinetic Energy and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410075"/>
          </a:xfrm>
        </p:spPr>
        <p:txBody>
          <a:bodyPr/>
          <a:lstStyle/>
          <a:p>
            <a:pPr marL="393700" indent="-393700">
              <a:buFont typeface="Wingdings" pitchFamily="2" charset="2"/>
              <a:buChar char="v"/>
              <a:tabLst>
                <a:tab pos="173038" algn="l"/>
                <a:tab pos="346075" algn="l"/>
              </a:tabLst>
            </a:pPr>
            <a:r>
              <a:rPr lang="en-US" alt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Let’s use our bowling ball example. If you roll the bowling ball so it moves faster, what happens when it hits the pins?</a:t>
            </a:r>
          </a:p>
          <a:p>
            <a:pPr marL="393700" indent="-393700" eaLnBrk="1" hangingPunct="1">
              <a:buFontTx/>
              <a:buNone/>
            </a:pPr>
            <a:endParaRPr lang="en-US" altLang="en-US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indent="-393700" eaLnBrk="1" hangingPunct="1">
              <a:buFont typeface="Wingdings" pitchFamily="2" charset="2"/>
              <a:buChar char="v"/>
            </a:pPr>
            <a:r>
              <a:rPr lang="en-US" alt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 faster ball causes more change to occur than a ball that is moving slowly. </a:t>
            </a:r>
          </a:p>
          <a:p>
            <a:pPr marL="393700" indent="-393700" eaLnBrk="1" hangingPunct="1">
              <a:buFontTx/>
              <a:buNone/>
            </a:pPr>
            <a:endParaRPr lang="en-US" altLang="en-US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indent="-393700" eaLnBrk="1" hangingPunct="1">
              <a:buFont typeface="Wingdings" pitchFamily="2" charset="2"/>
              <a:buChar char="v"/>
            </a:pPr>
            <a:r>
              <a:rPr lang="en-US" alt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Kinetic energy increases as an </a:t>
            </a:r>
            <a:br>
              <a:rPr lang="en-US" alt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object moves faster.</a:t>
            </a:r>
          </a:p>
        </p:txBody>
      </p:sp>
      <p:pic>
        <p:nvPicPr>
          <p:cNvPr id="70662" name="Picture 6" descr="Bowling graphic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38" y="4856163"/>
            <a:ext cx="17446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8" descr="Bowling graphic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160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79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6600" b="1" dirty="0" smtClean="0">
                <a:solidFill>
                  <a:srgbClr val="0033CC"/>
                </a:solidFill>
                <a:latin typeface="Cambria" pitchFamily="18" charset="0"/>
              </a:rPr>
              <a:t>Potential Energy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850" y="4800600"/>
            <a:ext cx="8001000" cy="1828800"/>
          </a:xfrm>
        </p:spPr>
        <p:txBody>
          <a:bodyPr/>
          <a:lstStyle/>
          <a:p>
            <a:pPr algn="l" eaLnBrk="1" hangingPunct="1"/>
            <a:r>
              <a:rPr lang="en-US" alt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Potential energy is the energy stored in an object because of its position. It has the “potential” to cause change.</a:t>
            </a:r>
          </a:p>
        </p:txBody>
      </p:sp>
      <p:sp>
        <p:nvSpPr>
          <p:cNvPr id="4" name="Down Arrow 3"/>
          <p:cNvSpPr/>
          <p:nvPr/>
        </p:nvSpPr>
        <p:spPr>
          <a:xfrm>
            <a:off x="4495800" y="2438400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 sz="5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Potential Energy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447800"/>
            <a:ext cx="4495800" cy="5410200"/>
          </a:xfrm>
        </p:spPr>
        <p:txBody>
          <a:bodyPr/>
          <a:lstStyle/>
          <a:p>
            <a:pPr marL="0" indent="0"/>
            <a:r>
              <a:rPr lang="en-U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Imagine our bowling ball is sitting on a table. It has Potential Energy as it sits on the table because it has the ability to cause change.</a:t>
            </a:r>
          </a:p>
          <a:p>
            <a:pPr marL="0" indent="0" eaLnBrk="1" hangingPunct="1">
              <a:buFontTx/>
              <a:buNone/>
            </a:pPr>
            <a:endParaRPr lang="en-US" alt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happens if the bowling ball falls off the table?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410200" y="3276600"/>
            <a:ext cx="3124200" cy="2998788"/>
            <a:chOff x="5410200" y="3276600"/>
            <a:chExt cx="3124200" cy="2998967"/>
          </a:xfrm>
        </p:grpSpPr>
        <p:grpSp>
          <p:nvGrpSpPr>
            <p:cNvPr id="16391" name="Group 6"/>
            <p:cNvGrpSpPr>
              <a:grpSpLocks/>
            </p:cNvGrpSpPr>
            <p:nvPr/>
          </p:nvGrpSpPr>
          <p:grpSpPr bwMode="auto">
            <a:xfrm>
              <a:off x="5410200" y="3276600"/>
              <a:ext cx="3124200" cy="2971800"/>
              <a:chOff x="5410200" y="3276600"/>
              <a:chExt cx="3124200" cy="29718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5410200" y="3276600"/>
                <a:ext cx="3124200" cy="457227"/>
              </a:xfrm>
              <a:prstGeom prst="rect">
                <a:avLst/>
              </a:prstGeom>
              <a:solidFill>
                <a:srgbClr val="996600"/>
              </a:solidFill>
              <a:ln>
                <a:solidFill>
                  <a:srgbClr val="99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5410200" y="3733827"/>
                <a:ext cx="457200" cy="2514750"/>
              </a:xfrm>
              <a:prstGeom prst="rect">
                <a:avLst/>
              </a:prstGeom>
              <a:solidFill>
                <a:srgbClr val="996600"/>
              </a:solidFill>
              <a:ln>
                <a:solidFill>
                  <a:srgbClr val="99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8072438" y="3760817"/>
              <a:ext cx="457200" cy="2514750"/>
            </a:xfrm>
            <a:prstGeom prst="rect">
              <a:avLst/>
            </a:prstGeom>
            <a:solidFill>
              <a:srgbClr val="996600"/>
            </a:solidFill>
            <a:ln>
              <a:solidFill>
                <a:srgbClr val="99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73730" name="Picture 2" descr="C:\Users\ARRINGTONCB\AppData\Local\Microsoft\Windows\Temporary Internet Files\Content.IE5\7UR01MAO\MC90043706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54305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1752600"/>
            <a:ext cx="3271838" cy="13843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000099"/>
                </a:solidFill>
                <a:latin typeface="Cambria" pitchFamily="18" charset="0"/>
              </a:rPr>
              <a:t>Potential Energy changes to Kinetic Energy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1.93616E-6 L 0.00417 0.5412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7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1066800"/>
          </a:xfrm>
        </p:spPr>
        <p:txBody>
          <a:bodyPr/>
          <a:lstStyle/>
          <a:p>
            <a:pPr eaLnBrk="1" hangingPunct="1"/>
            <a:r>
              <a:rPr lang="en-US" altLang="en-US" sz="4200" b="1" u="sng" dirty="0" smtClean="0">
                <a:solidFill>
                  <a:srgbClr val="000099"/>
                </a:solidFill>
                <a:latin typeface="Cambria" pitchFamily="18" charset="0"/>
              </a:rPr>
              <a:t>The Basics of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en-US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Potential Energy is stored energy.</a:t>
            </a:r>
          </a:p>
          <a:p>
            <a:pPr eaLnBrk="1" hangingPunct="1"/>
            <a:r>
              <a:rPr lang="en-US" altLang="en-US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Potential Energy is greater if the position of an object is higher. </a:t>
            </a:r>
          </a:p>
          <a:p>
            <a:pPr eaLnBrk="1" hangingPunct="1"/>
            <a:r>
              <a:rPr lang="en-US" altLang="en-US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Potential energy increases as the mass of an object increases.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sciencecity.oupchina.com.hk/npaw/student/glossary/img/simple_pendul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1066800"/>
            <a:ext cx="7478713" cy="47529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61988" y="762000"/>
            <a:ext cx="7772400" cy="3429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Watch the video clip of the cartoon Road Runner. Identify at least two examples of Kinetic Energy and two examples of Potential Energy</a:t>
            </a: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814388" y="4724400"/>
            <a:ext cx="74676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400" dirty="0">
                <a:hlinkClick r:id="rId3"/>
              </a:rPr>
              <a:t>http://www.youtube.com/watch?v=8H41zbqrwVo</a:t>
            </a:r>
            <a:r>
              <a:rPr lang="en-US" altLang="en-US" sz="4400" dirty="0"/>
              <a:t> 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4800" y="228600"/>
            <a:ext cx="8534400" cy="6400800"/>
          </a:xfrm>
          <a:prstGeom prst="horizontalScroll">
            <a:avLst/>
          </a:prstGeom>
          <a:solidFill>
            <a:srgbClr val="F47ACB"/>
          </a:solidFill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Thank you one and </a:t>
            </a:r>
            <a:r>
              <a:rPr lang="en-US" sz="88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all !!!!!!!!</a:t>
            </a:r>
            <a:endParaRPr lang="en-US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</TotalTime>
  <Words>688</Words>
  <Application>Microsoft Office PowerPoint</Application>
  <PresentationFormat>On-screen Show (4:3)</PresentationFormat>
  <Paragraphs>70</Paragraphs>
  <Slides>15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Acrobat Document</vt:lpstr>
      <vt:lpstr>Slide 1</vt:lpstr>
      <vt:lpstr>Potential &amp; Kinetic Energy</vt:lpstr>
      <vt:lpstr>Essential Question: How are potential &amp; kinetic energy related?</vt:lpstr>
      <vt:lpstr>Use the Kinetic &amp; Potential Energy Graphic Organizer to take notes.</vt:lpstr>
      <vt:lpstr>What is energy?</vt:lpstr>
      <vt:lpstr>Explain how these objects cause change…</vt:lpstr>
      <vt:lpstr>Things that move can cause change. For example, a bowling ball rolls down the alley and knocks down some pins. Is energy involved?</vt:lpstr>
      <vt:lpstr>Kinetic Energy</vt:lpstr>
      <vt:lpstr>Kinetic Energy and Speed</vt:lpstr>
      <vt:lpstr>Potential Energy</vt:lpstr>
      <vt:lpstr>Potential Energy</vt:lpstr>
      <vt:lpstr>The Basics of Potential Energy</vt:lpstr>
      <vt:lpstr>Slide 13</vt:lpstr>
      <vt:lpstr>Watch the video clip of the cartoon Road Runner. Identify at least two examples of Kinetic Energy and two examples of Potential Energy</vt:lpstr>
      <vt:lpstr>Slide 15</vt:lpstr>
    </vt:vector>
  </TitlesOfParts>
  <Company>AHISD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TMLDR_POARCH</dc:creator>
  <cp:lastModifiedBy>vms</cp:lastModifiedBy>
  <cp:revision>96</cp:revision>
  <cp:lastPrinted>1601-01-01T00:00:00Z</cp:lastPrinted>
  <dcterms:created xsi:type="dcterms:W3CDTF">2005-10-28T14:08:00Z</dcterms:created>
  <dcterms:modified xsi:type="dcterms:W3CDTF">2018-05-06T02:04:39Z</dcterms:modified>
</cp:coreProperties>
</file>