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88" r:id="rId24"/>
    <p:sldId id="277" r:id="rId25"/>
    <p:sldId id="289" r:id="rId26"/>
    <p:sldId id="279" r:id="rId27"/>
    <p:sldId id="280" r:id="rId28"/>
    <p:sldId id="281" r:id="rId29"/>
    <p:sldId id="282" r:id="rId30"/>
    <p:sldId id="283" r:id="rId31"/>
    <p:sldId id="287" r:id="rId32"/>
    <p:sldId id="284" r:id="rId33"/>
    <p:sldId id="285" r:id="rId34"/>
    <p:sldId id="29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3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4.wmf"/><Relationship Id="rId7" Type="http://schemas.openxmlformats.org/officeDocument/2006/relationships/image" Target="../media/image28.wmf"/><Relationship Id="rId2" Type="http://schemas.openxmlformats.org/officeDocument/2006/relationships/image" Target="../media/image23.wmf"/><Relationship Id="rId1" Type="http://schemas.openxmlformats.org/officeDocument/2006/relationships/image" Target="../media/image20.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4" Type="http://schemas.openxmlformats.org/officeDocument/2006/relationships/image" Target="../media/image4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20.wmf"/><Relationship Id="rId1" Type="http://schemas.openxmlformats.org/officeDocument/2006/relationships/image" Target="../media/image45.wmf"/><Relationship Id="rId5" Type="http://schemas.openxmlformats.org/officeDocument/2006/relationships/image" Target="../media/image48.wmf"/><Relationship Id="rId4" Type="http://schemas.openxmlformats.org/officeDocument/2006/relationships/image" Target="../media/image4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 Id="rId5" Type="http://schemas.openxmlformats.org/officeDocument/2006/relationships/image" Target="../media/image59.wmf"/><Relationship Id="rId4" Type="http://schemas.openxmlformats.org/officeDocument/2006/relationships/image" Target="../media/image5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78AA91-76FB-46E4-8D72-6DD64D254A74}" type="datetimeFigureOut">
              <a:rPr lang="en-US" smtClean="0"/>
              <a:pPr/>
              <a:t>05/05/2018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CE980-27A3-4F5C-9582-4986EA294D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8AA91-76FB-46E4-8D72-6DD64D254A74}" type="datetimeFigureOut">
              <a:rPr lang="en-US" smtClean="0"/>
              <a:pPr/>
              <a:t>05/05/2018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2CE980-27A3-4F5C-9582-4986EA294D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oleObject" Target="../embeddings/oleObject14.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oleObject" Target="../embeddings/oleObject20.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 Id="rId9" Type="http://schemas.openxmlformats.org/officeDocument/2006/relationships/oleObject" Target="../embeddings/oleObject26.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28.bin"/></Relationships>
</file>

<file path=ppt/slides/_rels/slide19.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30.bin"/></Relationships>
</file>

<file path=ppt/slides/_rels/slide21.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26.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6.bin"/><Relationship Id="rId7" Type="http://schemas.openxmlformats.org/officeDocument/2006/relationships/oleObject" Target="../embeddings/oleObject40.bin"/><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oleObject" Target="../embeddings/oleObject39.bin"/><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oleObject" Target="../embeddings/oleObject43.bin"/><Relationship Id="rId4" Type="http://schemas.openxmlformats.org/officeDocument/2006/relationships/oleObject" Target="../embeddings/oleObject42.bin"/></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4.bin"/><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47.bin"/><Relationship Id="rId5" Type="http://schemas.openxmlformats.org/officeDocument/2006/relationships/oleObject" Target="../embeddings/oleObject46.bin"/><Relationship Id="rId4" Type="http://schemas.openxmlformats.org/officeDocument/2006/relationships/oleObject" Target="../embeddings/oleObject45.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57200"/>
            <a:ext cx="9144000" cy="6370975"/>
          </a:xfrm>
          <a:prstGeom prst="rect">
            <a:avLst/>
          </a:prstGeom>
          <a:noFill/>
        </p:spPr>
        <p:txBody>
          <a:bodyPr wrap="square" rtlCol="0">
            <a:spAutoFit/>
          </a:bodyPr>
          <a:lstStyle/>
          <a:p>
            <a:pPr algn="ctr"/>
            <a:r>
              <a:rPr lang="en-US" sz="3600" b="1" dirty="0" smtClean="0">
                <a:solidFill>
                  <a:srgbClr val="FF0000"/>
                </a:solidFill>
                <a:latin typeface="Cambria" pitchFamily="18" charset="0"/>
                <a:cs typeface="Times New Roman" pitchFamily="18" charset="0"/>
              </a:rPr>
              <a:t>Department of Physics</a:t>
            </a:r>
          </a:p>
          <a:p>
            <a:pPr algn="ctr"/>
            <a:r>
              <a:rPr lang="en-US" sz="3600" b="1" dirty="0" smtClean="0">
                <a:latin typeface="Times New Roman" pitchFamily="18" charset="0"/>
                <a:cs typeface="Times New Roman" pitchFamily="18" charset="0"/>
              </a:rPr>
              <a:t>B.Sc.-II</a:t>
            </a:r>
          </a:p>
          <a:p>
            <a:pPr algn="ctr"/>
            <a:r>
              <a:rPr lang="en-US" sz="3600" dirty="0" smtClean="0">
                <a:latin typeface="Times New Roman" pitchFamily="18" charset="0"/>
                <a:cs typeface="Times New Roman" pitchFamily="18" charset="0"/>
              </a:rPr>
              <a:t> </a:t>
            </a:r>
          </a:p>
          <a:p>
            <a:pPr algn="ctr"/>
            <a:endParaRPr lang="en-US" sz="3600" dirty="0" smtClean="0">
              <a:latin typeface="Times New Roman" pitchFamily="18" charset="0"/>
              <a:cs typeface="Times New Roman" pitchFamily="18" charset="0"/>
            </a:endParaRPr>
          </a:p>
          <a:p>
            <a:pPr algn="ctr"/>
            <a:endParaRPr lang="en-US" sz="3600" dirty="0" smtClean="0">
              <a:latin typeface="Times New Roman" pitchFamily="18" charset="0"/>
              <a:cs typeface="Times New Roman" pitchFamily="18" charset="0"/>
            </a:endParaRPr>
          </a:p>
          <a:p>
            <a:pPr algn="ctr"/>
            <a:endParaRPr lang="en-US" sz="3600" dirty="0" smtClean="0">
              <a:latin typeface="Times New Roman" pitchFamily="18" charset="0"/>
              <a:cs typeface="Times New Roman" pitchFamily="18" charset="0"/>
            </a:endParaRPr>
          </a:p>
          <a:p>
            <a:pPr algn="ctr"/>
            <a:endParaRPr lang="en-US" sz="3600" dirty="0" smtClean="0">
              <a:latin typeface="Times New Roman" pitchFamily="18" charset="0"/>
              <a:cs typeface="Times New Roman" pitchFamily="18" charset="0"/>
            </a:endParaRPr>
          </a:p>
          <a:p>
            <a:pPr algn="ctr"/>
            <a:endParaRPr lang="en-US" sz="3600" dirty="0" smtClean="0">
              <a:latin typeface="Times New Roman" pitchFamily="18" charset="0"/>
              <a:cs typeface="Times New Roman" pitchFamily="18" charset="0"/>
            </a:endParaRPr>
          </a:p>
          <a:p>
            <a:pPr algn="ctr"/>
            <a:r>
              <a:rPr lang="en-US" sz="3600" b="1" dirty="0" smtClean="0">
                <a:latin typeface="Times New Roman" pitchFamily="18" charset="0"/>
                <a:cs typeface="Times New Roman" pitchFamily="18" charset="0"/>
              </a:rPr>
              <a:t> </a:t>
            </a:r>
            <a:r>
              <a:rPr lang="en-US" sz="3600" b="1" dirty="0" smtClean="0">
                <a:solidFill>
                  <a:srgbClr val="0000CC"/>
                </a:solidFill>
                <a:latin typeface="Times New Roman" pitchFamily="18" charset="0"/>
                <a:cs typeface="Times New Roman" pitchFamily="18" charset="0"/>
              </a:rPr>
              <a:t>Dr. J. V. </a:t>
            </a:r>
            <a:r>
              <a:rPr lang="en-US" sz="3600" b="1" dirty="0" err="1" smtClean="0">
                <a:solidFill>
                  <a:srgbClr val="0000CC"/>
                </a:solidFill>
                <a:latin typeface="Times New Roman" pitchFamily="18" charset="0"/>
                <a:cs typeface="Times New Roman" pitchFamily="18" charset="0"/>
              </a:rPr>
              <a:t>Thombare</a:t>
            </a:r>
            <a:endParaRPr lang="en-US" sz="3600" b="1" dirty="0" smtClean="0">
              <a:solidFill>
                <a:srgbClr val="0000CC"/>
              </a:solidFill>
              <a:latin typeface="Times New Roman" pitchFamily="18" charset="0"/>
              <a:cs typeface="Times New Roman" pitchFamily="18" charset="0"/>
            </a:endParaRPr>
          </a:p>
          <a:p>
            <a:pPr algn="ctr"/>
            <a:r>
              <a:rPr lang="en-US" sz="2400" b="1" dirty="0" smtClean="0">
                <a:latin typeface="Times New Roman" pitchFamily="18" charset="0"/>
                <a:cs typeface="Times New Roman" pitchFamily="18" charset="0"/>
              </a:rPr>
              <a:t>Assistant </a:t>
            </a:r>
            <a:r>
              <a:rPr lang="en-US" sz="2400" b="1" dirty="0" err="1" smtClean="0">
                <a:latin typeface="Times New Roman" pitchFamily="18" charset="0"/>
                <a:cs typeface="Times New Roman" pitchFamily="18" charset="0"/>
              </a:rPr>
              <a:t>Profeesor</a:t>
            </a:r>
            <a:r>
              <a:rPr lang="en-US" sz="2400" b="1" dirty="0" smtClean="0">
                <a:latin typeface="Times New Roman" pitchFamily="18" charset="0"/>
                <a:cs typeface="Times New Roman" pitchFamily="18" charset="0"/>
              </a:rPr>
              <a:t> </a:t>
            </a:r>
          </a:p>
          <a:p>
            <a:pPr algn="ctr"/>
            <a:r>
              <a:rPr lang="en-US" sz="2400" b="1" dirty="0" err="1" smtClean="0">
                <a:latin typeface="Times New Roman" pitchFamily="18" charset="0"/>
                <a:cs typeface="Times New Roman" pitchFamily="18" charset="0"/>
              </a:rPr>
              <a:t>Vidnyan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Mahavidyalaya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Sangola</a:t>
            </a:r>
            <a:endParaRPr lang="en-US" sz="2400" b="1" dirty="0" smtClean="0">
              <a:latin typeface="Times New Roman" pitchFamily="18" charset="0"/>
              <a:cs typeface="Times New Roman" pitchFamily="18" charset="0"/>
            </a:endParaRPr>
          </a:p>
          <a:p>
            <a:pPr algn="ctr"/>
            <a:endParaRPr lang="en-US" sz="3600" dirty="0">
              <a:latin typeface="Times New Roman" pitchFamily="18" charset="0"/>
              <a:cs typeface="Times New Roman" pitchFamily="18" charset="0"/>
            </a:endParaRPr>
          </a:p>
        </p:txBody>
      </p:sp>
      <p:sp>
        <p:nvSpPr>
          <p:cNvPr id="5" name="Rounded Rectangle 4"/>
          <p:cNvSpPr/>
          <p:nvPr/>
        </p:nvSpPr>
        <p:spPr>
          <a:xfrm>
            <a:off x="228600" y="152400"/>
            <a:ext cx="8763000" cy="6477000"/>
          </a:xfrm>
          <a:prstGeom prst="roundRect">
            <a:avLst>
              <a:gd name="adj" fmla="val 7641"/>
            </a:avLst>
          </a:pr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1905000" y="4724400"/>
            <a:ext cx="5257800" cy="1676400"/>
          </a:xfrm>
          <a:prstGeom prst="roundRect">
            <a:avLst/>
          </a:prstGeom>
          <a:noFill/>
          <a:ln w="635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latin typeface="Cambria" pitchFamily="18" charset="0"/>
              </a:rPr>
              <a:t>SERIES AND PARALLEL RESONANT </a:t>
            </a:r>
            <a:r>
              <a:rPr lang="en-US" b="1" dirty="0" smtClean="0">
                <a:latin typeface="Cambria" pitchFamily="18" charset="0"/>
              </a:rPr>
              <a:t>CIRCUITS</a:t>
            </a:r>
            <a:endParaRPr lang="en-US" dirty="0"/>
          </a:p>
        </p:txBody>
      </p:sp>
      <p:pic>
        <p:nvPicPr>
          <p:cNvPr id="41985" name="Picture 1"/>
          <p:cNvPicPr>
            <a:picLocks noChangeAspect="1" noChangeArrowheads="1"/>
          </p:cNvPicPr>
          <p:nvPr/>
        </p:nvPicPr>
        <p:blipFill>
          <a:blip r:embed="rId2"/>
          <a:srcRect/>
          <a:stretch>
            <a:fillRect/>
          </a:stretch>
        </p:blipFill>
        <p:spPr bwMode="auto">
          <a:xfrm>
            <a:off x="1752600" y="3962400"/>
            <a:ext cx="5105400" cy="2057400"/>
          </a:xfrm>
          <a:prstGeom prst="rect">
            <a:avLst/>
          </a:prstGeom>
          <a:noFill/>
          <a:ln w="9525" cmpd="dbl">
            <a:solidFill>
              <a:schemeClr val="accent4">
                <a:lumMod val="75000"/>
              </a:schemeClr>
            </a:solidFill>
            <a:miter lim="800000"/>
            <a:headEnd/>
            <a:tailEnd/>
          </a:ln>
          <a:effectLst/>
        </p:spPr>
      </p:pic>
    </p:spTree>
  </p:cSld>
  <p:clrMapOvr>
    <a:masterClrMapping/>
  </p:clrMapOvr>
  <p:transition>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914400"/>
            <a:ext cx="9144000" cy="46935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Cambria" pitchFamily="18" charset="0"/>
                <a:ea typeface="Times New Roman" pitchFamily="18" charset="0"/>
              </a:rPr>
              <a:t>AIM:</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itchFamily="18" charset="0"/>
                <a:ea typeface="Times New Roman" pitchFamily="18" charset="0"/>
              </a:rPr>
              <a:t>           To show that</a:t>
            </a:r>
          </a:p>
          <a:p>
            <a:pPr marL="342900" marR="0" lvl="0" indent="-342900" algn="just"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Cambria" pitchFamily="18" charset="0"/>
                <a:ea typeface="Times New Roman" pitchFamily="18" charset="0"/>
              </a:rPr>
              <a:t>            </a:t>
            </a:r>
          </a:p>
          <a:p>
            <a:pPr marL="342900" marR="0" lvl="0" indent="-342900" algn="just" defTabSz="914400" rtl="0" eaLnBrk="0" fontAlgn="base" latinLnBrk="0" hangingPunct="0">
              <a:lnSpc>
                <a:spcPct val="100000"/>
              </a:lnSpc>
              <a:spcBef>
                <a:spcPct val="0"/>
              </a:spcBef>
              <a:spcAft>
                <a:spcPct val="0"/>
              </a:spcAft>
              <a:buClrTx/>
              <a:buSzTx/>
              <a:tabLst/>
            </a:pPr>
            <a:r>
              <a:rPr lang="en-US" sz="2000" dirty="0" smtClean="0">
                <a:latin typeface="Cambria" pitchFamily="18" charset="0"/>
                <a:ea typeface="Times New Roman" pitchFamily="18" charset="0"/>
              </a:rPr>
              <a:t>       </a:t>
            </a:r>
            <a:r>
              <a:rPr kumimoji="0" lang="en-US" sz="2000" b="0" i="0" u="none" strike="noStrike" cap="none" normalizeH="0" baseline="0" dirty="0" smtClean="0">
                <a:ln>
                  <a:noFill/>
                </a:ln>
                <a:solidFill>
                  <a:schemeClr val="tx1"/>
                </a:solidFill>
                <a:effectLst/>
                <a:latin typeface="Cambria" pitchFamily="18" charset="0"/>
                <a:ea typeface="Times New Roman" pitchFamily="18" charset="0"/>
              </a:rPr>
              <a:t>   1.The</a:t>
            </a:r>
            <a:r>
              <a:rPr kumimoji="0" lang="en-US" sz="2000" b="0" i="0" u="none" strike="noStrike" cap="none" normalizeH="0" dirty="0" smtClean="0">
                <a:ln>
                  <a:noFill/>
                </a:ln>
                <a:solidFill>
                  <a:schemeClr val="tx1"/>
                </a:solidFill>
                <a:effectLst/>
                <a:latin typeface="Cambria" pitchFamily="18" charset="0"/>
                <a:ea typeface="Times New Roman" pitchFamily="18" charset="0"/>
              </a:rPr>
              <a:t> impedance of series LC circuit is minimum at the resonance frequency.</a:t>
            </a:r>
          </a:p>
          <a:p>
            <a:pPr marL="342900" marR="0" lvl="0" indent="-342900" algn="just" defTabSz="914400" rtl="0" eaLnBrk="0" fontAlgn="base" latinLnBrk="0" hangingPunct="0">
              <a:lnSpc>
                <a:spcPct val="100000"/>
              </a:lnSpc>
              <a:spcBef>
                <a:spcPct val="0"/>
              </a:spcBef>
              <a:spcAft>
                <a:spcPct val="0"/>
              </a:spcAft>
              <a:buClrTx/>
              <a:buSzTx/>
              <a:tabLst/>
            </a:pPr>
            <a:r>
              <a:rPr lang="en-US" sz="2000" baseline="0" dirty="0" smtClean="0">
                <a:latin typeface="Cambria" pitchFamily="18" charset="0"/>
                <a:ea typeface="Times New Roman" pitchFamily="18" charset="0"/>
              </a:rPr>
              <a:t>          2.</a:t>
            </a:r>
            <a:r>
              <a:rPr lang="en-US" sz="2000" dirty="0" smtClean="0">
                <a:latin typeface="Cambria" pitchFamily="18" charset="0"/>
                <a:ea typeface="Times New Roman" pitchFamily="18" charset="0"/>
              </a:rPr>
              <a:t> The impedance of parallel LC circuit is maximum at the resonance frequency.</a:t>
            </a:r>
          </a:p>
          <a:p>
            <a:pPr marL="342900" marR="0" lvl="0" indent="-342900" algn="just" defTabSz="914400" rtl="0" eaLnBrk="0" fontAlgn="base" latinLnBrk="0" hangingPunct="0">
              <a:lnSpc>
                <a:spcPct val="100000"/>
              </a:lnSpc>
              <a:spcBef>
                <a:spcPct val="0"/>
              </a:spcBef>
              <a:spcAft>
                <a:spcPct val="0"/>
              </a:spcAft>
              <a:buClrTx/>
              <a:buSzTx/>
              <a:tabLst/>
            </a:pPr>
            <a:endParaRPr lang="en-US" sz="1600" dirty="0">
              <a:latin typeface="Cambria" pitchFamily="18" charset="0"/>
              <a:ea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tabLst/>
            </a:pPr>
            <a:endParaRPr lang="en-US" sz="1600" dirty="0" smtClean="0">
              <a:latin typeface="Cambria" pitchFamily="18" charset="0"/>
              <a:ea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tabLst/>
            </a:pPr>
            <a:r>
              <a:rPr lang="en-US" sz="2400" b="1" u="sng" dirty="0" smtClean="0">
                <a:latin typeface="Cambria" pitchFamily="18" charset="0"/>
                <a:ea typeface="Times New Roman" pitchFamily="18" charset="0"/>
              </a:rPr>
              <a:t>Instruments:</a:t>
            </a:r>
            <a:r>
              <a:rPr lang="en-US" sz="2000" dirty="0" smtClean="0">
                <a:latin typeface="Cambria" pitchFamily="18" charset="0"/>
                <a:ea typeface="Times New Roman" pitchFamily="18" charset="0"/>
              </a:rPr>
              <a:t> Signal generator.</a:t>
            </a:r>
          </a:p>
          <a:p>
            <a:pPr marL="342900" marR="0" lvl="0" indent="-342900" algn="just" defTabSz="914400" rtl="0" eaLnBrk="0" fontAlgn="base" latinLnBrk="0" hangingPunct="0">
              <a:lnSpc>
                <a:spcPct val="100000"/>
              </a:lnSpc>
              <a:spcBef>
                <a:spcPct val="0"/>
              </a:spcBef>
              <a:spcAft>
                <a:spcPct val="0"/>
              </a:spcAft>
              <a:buClrTx/>
              <a:buSzTx/>
              <a:tabLst/>
            </a:pPr>
            <a:endParaRPr lang="en-US" dirty="0" smtClean="0">
              <a:latin typeface="Cambria" pitchFamily="18" charset="0"/>
              <a:ea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tabLst/>
            </a:pPr>
            <a:endParaRPr lang="en-US" dirty="0" smtClean="0">
              <a:latin typeface="Cambria" pitchFamily="18" charset="0"/>
              <a:ea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tabLst/>
            </a:pPr>
            <a:endParaRPr lang="en-US" sz="1600" dirty="0">
              <a:latin typeface="Cambria" pitchFamily="18" charset="0"/>
              <a:ea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tabLst/>
            </a:pPr>
            <a:r>
              <a:rPr lang="en-US" sz="2400" b="1" u="sng" dirty="0" smtClean="0">
                <a:latin typeface="Cambria" pitchFamily="18" charset="0"/>
                <a:ea typeface="Times New Roman" pitchFamily="18" charset="0"/>
              </a:rPr>
              <a:t>Electric components: </a:t>
            </a:r>
            <a:r>
              <a:rPr lang="en-US" dirty="0" smtClean="0">
                <a:latin typeface="Cambria" pitchFamily="18" charset="0"/>
                <a:ea typeface="Times New Roman" pitchFamily="18" charset="0"/>
              </a:rPr>
              <a:t>Resistor(1k</a:t>
            </a:r>
            <a:r>
              <a:rPr lang="el-GR" dirty="0" smtClean="0">
                <a:latin typeface="Cambria" pitchFamily="18" charset="0"/>
                <a:ea typeface="Times New Roman" pitchFamily="18" charset="0"/>
              </a:rPr>
              <a:t>Ω</a:t>
            </a:r>
            <a:r>
              <a:rPr lang="en-US" dirty="0" smtClean="0">
                <a:latin typeface="Cambria" pitchFamily="18" charset="0"/>
                <a:ea typeface="Times New Roman" pitchFamily="18" charset="0"/>
              </a:rPr>
              <a:t>),Inductor(100mH),Capacitor(0.033µF).</a:t>
            </a:r>
          </a:p>
          <a:p>
            <a:pPr marL="342900" marR="0" lvl="0" indent="-342900" algn="just"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a:ln>
                <a:noFill/>
              </a:ln>
              <a:solidFill>
                <a:schemeClr val="tx1"/>
              </a:solidFill>
              <a:effectLst/>
              <a:latin typeface="Cambria" pitchFamily="18" charset="0"/>
            </a:endParaRPr>
          </a:p>
          <a:p>
            <a:pPr marL="342900" marR="0" lvl="0" indent="-342900" algn="just"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27"/>
          <p:cNvSpPr/>
          <p:nvPr/>
        </p:nvSpPr>
        <p:spPr>
          <a:xfrm>
            <a:off x="4191000" y="1676400"/>
            <a:ext cx="685800" cy="685800"/>
          </a:xfrm>
          <a:prstGeom prst="ellipse">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dirty="0"/>
              <a:t>SG</a:t>
            </a:r>
            <a:endParaRPr lang="en-IN" dirty="0"/>
          </a:p>
        </p:txBody>
      </p:sp>
      <p:sp>
        <p:nvSpPr>
          <p:cNvPr id="30" name="Rectangle 29"/>
          <p:cNvSpPr/>
          <p:nvPr/>
        </p:nvSpPr>
        <p:spPr>
          <a:xfrm>
            <a:off x="2895600" y="4724400"/>
            <a:ext cx="433132" cy="400110"/>
          </a:xfrm>
          <a:prstGeom prst="rect">
            <a:avLst/>
          </a:prstGeom>
        </p:spPr>
        <p:txBody>
          <a:bodyPr wrap="none">
            <a:spAutoFit/>
          </a:bodyPr>
          <a:lstStyle/>
          <a:p>
            <a:pPr lvl="0"/>
            <a:r>
              <a:rPr lang="en-IN" sz="2000" b="1" dirty="0" smtClean="0">
                <a:solidFill>
                  <a:prstClr val="black"/>
                </a:solidFill>
              </a:rPr>
              <a:t>V</a:t>
            </a:r>
            <a:r>
              <a:rPr lang="en-IN" sz="2000" b="1" baseline="-25000" dirty="0" smtClean="0">
                <a:solidFill>
                  <a:prstClr val="black"/>
                </a:solidFill>
              </a:rPr>
              <a:t>R</a:t>
            </a:r>
            <a:endParaRPr lang="en-IN" sz="2000" b="1" baseline="-25000" dirty="0">
              <a:solidFill>
                <a:prstClr val="black"/>
              </a:solidFill>
            </a:endParaRPr>
          </a:p>
        </p:txBody>
      </p:sp>
      <p:sp>
        <p:nvSpPr>
          <p:cNvPr id="31" name="Freeform 30"/>
          <p:cNvSpPr/>
          <p:nvPr/>
        </p:nvSpPr>
        <p:spPr>
          <a:xfrm rot="10800000" flipV="1">
            <a:off x="2190450" y="1996788"/>
            <a:ext cx="4896544" cy="2042232"/>
          </a:xfrm>
          <a:custGeom>
            <a:avLst/>
            <a:gdLst>
              <a:gd name="connsiteX0" fmla="*/ 0 w 1038225"/>
              <a:gd name="connsiteY0" fmla="*/ 9525 h 571500"/>
              <a:gd name="connsiteX1" fmla="*/ 0 w 1038225"/>
              <a:gd name="connsiteY1" fmla="*/ 571500 h 571500"/>
              <a:gd name="connsiteX2" fmla="*/ 1038225 w 1038225"/>
              <a:gd name="connsiteY2" fmla="*/ 571500 h 571500"/>
              <a:gd name="connsiteX3" fmla="*/ 1038225 w 1038225"/>
              <a:gd name="connsiteY3" fmla="*/ 0 h 571500"/>
              <a:gd name="connsiteX0" fmla="*/ 0 w 1038225"/>
              <a:gd name="connsiteY0" fmla="*/ 222705 h 784680"/>
              <a:gd name="connsiteX1" fmla="*/ 0 w 1038225"/>
              <a:gd name="connsiteY1" fmla="*/ 784680 h 784680"/>
              <a:gd name="connsiteX2" fmla="*/ 1038225 w 1038225"/>
              <a:gd name="connsiteY2" fmla="*/ 784680 h 784680"/>
              <a:gd name="connsiteX3" fmla="*/ 1038225 w 1038225"/>
              <a:gd name="connsiteY3" fmla="*/ 0 h 784680"/>
              <a:gd name="connsiteX0" fmla="*/ 0 w 1038225"/>
              <a:gd name="connsiteY0" fmla="*/ 0 h 561975"/>
              <a:gd name="connsiteX1" fmla="*/ 0 w 1038225"/>
              <a:gd name="connsiteY1" fmla="*/ 561975 h 561975"/>
              <a:gd name="connsiteX2" fmla="*/ 1038225 w 1038225"/>
              <a:gd name="connsiteY2" fmla="*/ 561975 h 561975"/>
              <a:gd name="connsiteX3" fmla="*/ 1038225 w 1038225"/>
              <a:gd name="connsiteY3" fmla="*/ 6638 h 561975"/>
            </a:gdLst>
            <a:ahLst/>
            <a:cxnLst>
              <a:cxn ang="0">
                <a:pos x="connsiteX0" y="connsiteY0"/>
              </a:cxn>
              <a:cxn ang="0">
                <a:pos x="connsiteX1" y="connsiteY1"/>
              </a:cxn>
              <a:cxn ang="0">
                <a:pos x="connsiteX2" y="connsiteY2"/>
              </a:cxn>
              <a:cxn ang="0">
                <a:pos x="connsiteX3" y="connsiteY3"/>
              </a:cxn>
            </a:cxnLst>
            <a:rect l="l" t="t" r="r" b="b"/>
            <a:pathLst>
              <a:path w="1038225" h="561975">
                <a:moveTo>
                  <a:pt x="0" y="0"/>
                </a:moveTo>
                <a:lnTo>
                  <a:pt x="0" y="561975"/>
                </a:lnTo>
                <a:lnTo>
                  <a:pt x="1038225" y="561975"/>
                </a:lnTo>
                <a:lnTo>
                  <a:pt x="1038225" y="6638"/>
                </a:lnTo>
              </a:path>
            </a:pathLst>
          </a:cu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35" name="Straight Connector 34"/>
          <p:cNvCxnSpPr>
            <a:stCxn id="31" idx="0"/>
            <a:endCxn id="28" idx="6"/>
          </p:cNvCxnSpPr>
          <p:nvPr/>
        </p:nvCxnSpPr>
        <p:spPr>
          <a:xfrm rot="10800000" flipV="1">
            <a:off x="4876800" y="2019300"/>
            <a:ext cx="2210194"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28" idx="2"/>
            <a:endCxn id="31" idx="3"/>
          </p:cNvCxnSpPr>
          <p:nvPr/>
        </p:nvCxnSpPr>
        <p:spPr>
          <a:xfrm rot="10800000" flipV="1">
            <a:off x="2190450" y="2019299"/>
            <a:ext cx="2000550" cy="161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43" name="Freeform 42"/>
          <p:cNvSpPr/>
          <p:nvPr/>
        </p:nvSpPr>
        <p:spPr>
          <a:xfrm rot="10800000">
            <a:off x="2044700" y="2819400"/>
            <a:ext cx="260350" cy="292100"/>
          </a:xfrm>
          <a:custGeom>
            <a:avLst/>
            <a:gdLst>
              <a:gd name="connsiteX0" fmla="*/ 130175 w 130175"/>
              <a:gd name="connsiteY0" fmla="*/ 139700 h 146050"/>
              <a:gd name="connsiteX1" fmla="*/ 60325 w 130175"/>
              <a:gd name="connsiteY1" fmla="*/ 0 h 146050"/>
              <a:gd name="connsiteX2" fmla="*/ 0 w 130175"/>
              <a:gd name="connsiteY2" fmla="*/ 146050 h 146050"/>
            </a:gdLst>
            <a:ahLst/>
            <a:cxnLst>
              <a:cxn ang="0">
                <a:pos x="connsiteX0" y="connsiteY0"/>
              </a:cxn>
              <a:cxn ang="0">
                <a:pos x="connsiteX1" y="connsiteY1"/>
              </a:cxn>
              <a:cxn ang="0">
                <a:pos x="connsiteX2" y="connsiteY2"/>
              </a:cxn>
            </a:cxnLst>
            <a:rect l="l" t="t" r="r" b="b"/>
            <a:pathLst>
              <a:path w="130175" h="146050">
                <a:moveTo>
                  <a:pt x="130175" y="139700"/>
                </a:moveTo>
                <a:lnTo>
                  <a:pt x="60325" y="0"/>
                </a:lnTo>
                <a:lnTo>
                  <a:pt x="0" y="146050"/>
                </a:lnTo>
              </a:path>
            </a:pathLst>
          </a:cu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52" name="Freeform 51"/>
          <p:cNvSpPr/>
          <p:nvPr/>
        </p:nvSpPr>
        <p:spPr>
          <a:xfrm>
            <a:off x="6972300" y="2819400"/>
            <a:ext cx="260350" cy="292100"/>
          </a:xfrm>
          <a:custGeom>
            <a:avLst/>
            <a:gdLst>
              <a:gd name="connsiteX0" fmla="*/ 130175 w 130175"/>
              <a:gd name="connsiteY0" fmla="*/ 139700 h 146050"/>
              <a:gd name="connsiteX1" fmla="*/ 60325 w 130175"/>
              <a:gd name="connsiteY1" fmla="*/ 0 h 146050"/>
              <a:gd name="connsiteX2" fmla="*/ 0 w 130175"/>
              <a:gd name="connsiteY2" fmla="*/ 146050 h 146050"/>
            </a:gdLst>
            <a:ahLst/>
            <a:cxnLst>
              <a:cxn ang="0">
                <a:pos x="connsiteX0" y="connsiteY0"/>
              </a:cxn>
              <a:cxn ang="0">
                <a:pos x="connsiteX1" y="connsiteY1"/>
              </a:cxn>
              <a:cxn ang="0">
                <a:pos x="connsiteX2" y="connsiteY2"/>
              </a:cxn>
            </a:cxnLst>
            <a:rect l="l" t="t" r="r" b="b"/>
            <a:pathLst>
              <a:path w="130175" h="146050">
                <a:moveTo>
                  <a:pt x="130175" y="139700"/>
                </a:moveTo>
                <a:lnTo>
                  <a:pt x="60325" y="0"/>
                </a:lnTo>
                <a:lnTo>
                  <a:pt x="0" y="146050"/>
                </a:lnTo>
              </a:path>
            </a:pathLst>
          </a:cu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54" name="Rectangle 53"/>
          <p:cNvSpPr/>
          <p:nvPr/>
        </p:nvSpPr>
        <p:spPr>
          <a:xfrm>
            <a:off x="2946400" y="3886200"/>
            <a:ext cx="758952" cy="329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4267200" y="3867152"/>
            <a:ext cx="987552" cy="347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a:off x="2933700" y="3825876"/>
            <a:ext cx="800100" cy="327943"/>
          </a:xfrm>
          <a:custGeom>
            <a:avLst/>
            <a:gdLst>
              <a:gd name="connsiteX0" fmla="*/ 0 w 6067425"/>
              <a:gd name="connsiteY0" fmla="*/ 752475 h 1143000"/>
              <a:gd name="connsiteX1" fmla="*/ 619125 w 6067425"/>
              <a:gd name="connsiteY1" fmla="*/ 752475 h 1143000"/>
              <a:gd name="connsiteX2" fmla="*/ 1219200 w 6067425"/>
              <a:gd name="connsiteY2" fmla="*/ 0 h 1143000"/>
              <a:gd name="connsiteX3" fmla="*/ 2133600 w 6067425"/>
              <a:gd name="connsiteY3" fmla="*/ 1143000 h 1143000"/>
              <a:gd name="connsiteX4" fmla="*/ 3048000 w 6067425"/>
              <a:gd name="connsiteY4" fmla="*/ 19050 h 1143000"/>
              <a:gd name="connsiteX5" fmla="*/ 3981450 w 6067425"/>
              <a:gd name="connsiteY5" fmla="*/ 1123950 h 1143000"/>
              <a:gd name="connsiteX6" fmla="*/ 4876800 w 6067425"/>
              <a:gd name="connsiteY6" fmla="*/ 19050 h 1143000"/>
              <a:gd name="connsiteX7" fmla="*/ 5495925 w 6067425"/>
              <a:gd name="connsiteY7" fmla="*/ 742950 h 1143000"/>
              <a:gd name="connsiteX8" fmla="*/ 6067425 w 6067425"/>
              <a:gd name="connsiteY8" fmla="*/ 742950 h 1143000"/>
              <a:gd name="connsiteX0" fmla="*/ 0 w 6268063"/>
              <a:gd name="connsiteY0" fmla="*/ 752475 h 1143000"/>
              <a:gd name="connsiteX1" fmla="*/ 619125 w 6268063"/>
              <a:gd name="connsiteY1" fmla="*/ 752475 h 1143000"/>
              <a:gd name="connsiteX2" fmla="*/ 1219200 w 6268063"/>
              <a:gd name="connsiteY2" fmla="*/ 0 h 1143000"/>
              <a:gd name="connsiteX3" fmla="*/ 2133600 w 6268063"/>
              <a:gd name="connsiteY3" fmla="*/ 1143000 h 1143000"/>
              <a:gd name="connsiteX4" fmla="*/ 3048000 w 6268063"/>
              <a:gd name="connsiteY4" fmla="*/ 19050 h 1143000"/>
              <a:gd name="connsiteX5" fmla="*/ 3981450 w 6268063"/>
              <a:gd name="connsiteY5" fmla="*/ 1123950 h 1143000"/>
              <a:gd name="connsiteX6" fmla="*/ 4876800 w 6268063"/>
              <a:gd name="connsiteY6" fmla="*/ 19050 h 1143000"/>
              <a:gd name="connsiteX7" fmla="*/ 5495925 w 6268063"/>
              <a:gd name="connsiteY7" fmla="*/ 742950 h 1143000"/>
              <a:gd name="connsiteX8" fmla="*/ 6268063 w 6268063"/>
              <a:gd name="connsiteY8" fmla="*/ 711937 h 1143000"/>
              <a:gd name="connsiteX0" fmla="*/ 0 w 6268063"/>
              <a:gd name="connsiteY0" fmla="*/ 752475 h 1143000"/>
              <a:gd name="connsiteX1" fmla="*/ 619125 w 6268063"/>
              <a:gd name="connsiteY1" fmla="*/ 752475 h 1143000"/>
              <a:gd name="connsiteX2" fmla="*/ 1219200 w 6268063"/>
              <a:gd name="connsiteY2" fmla="*/ 0 h 1143000"/>
              <a:gd name="connsiteX3" fmla="*/ 2133600 w 6268063"/>
              <a:gd name="connsiteY3" fmla="*/ 1143000 h 1143000"/>
              <a:gd name="connsiteX4" fmla="*/ 3048000 w 6268063"/>
              <a:gd name="connsiteY4" fmla="*/ 19050 h 1143000"/>
              <a:gd name="connsiteX5" fmla="*/ 3981450 w 6268063"/>
              <a:gd name="connsiteY5" fmla="*/ 1123950 h 1143000"/>
              <a:gd name="connsiteX6" fmla="*/ 4876800 w 6268063"/>
              <a:gd name="connsiteY6" fmla="*/ 19050 h 1143000"/>
              <a:gd name="connsiteX7" fmla="*/ 5495929 w 6268063"/>
              <a:gd name="connsiteY7" fmla="*/ 696434 h 1143000"/>
              <a:gd name="connsiteX8" fmla="*/ 6268063 w 6268063"/>
              <a:gd name="connsiteY8" fmla="*/ 711937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8063" h="1143000">
                <a:moveTo>
                  <a:pt x="0" y="752475"/>
                </a:moveTo>
                <a:lnTo>
                  <a:pt x="619125" y="752475"/>
                </a:lnTo>
                <a:lnTo>
                  <a:pt x="1219200" y="0"/>
                </a:lnTo>
                <a:lnTo>
                  <a:pt x="2133600" y="1143000"/>
                </a:lnTo>
                <a:lnTo>
                  <a:pt x="3048000" y="19050"/>
                </a:lnTo>
                <a:lnTo>
                  <a:pt x="3981450" y="1123950"/>
                </a:lnTo>
                <a:lnTo>
                  <a:pt x="4876800" y="19050"/>
                </a:lnTo>
                <a:lnTo>
                  <a:pt x="5495929" y="696434"/>
                </a:lnTo>
                <a:cubicBezTo>
                  <a:pt x="5686429" y="696434"/>
                  <a:pt x="6077563" y="711937"/>
                  <a:pt x="6268063" y="711937"/>
                </a:cubicBezTo>
              </a:path>
            </a:pathLst>
          </a:custGeom>
          <a:solidFill>
            <a:schemeClr val="bg1"/>
          </a:solidFill>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nvGrpSpPr>
          <p:cNvPr id="2" name="Group 57"/>
          <p:cNvGrpSpPr/>
          <p:nvPr/>
        </p:nvGrpSpPr>
        <p:grpSpPr>
          <a:xfrm>
            <a:off x="6172200" y="3893820"/>
            <a:ext cx="86006" cy="292608"/>
            <a:chOff x="1299880" y="1828800"/>
            <a:chExt cx="86006" cy="292608"/>
          </a:xfrm>
        </p:grpSpPr>
        <p:sp>
          <p:nvSpPr>
            <p:cNvPr id="59" name="Oval 58"/>
            <p:cNvSpPr/>
            <p:nvPr/>
          </p:nvSpPr>
          <p:spPr>
            <a:xfrm>
              <a:off x="1309406" y="1890692"/>
              <a:ext cx="72000" cy="17972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dirty="0"/>
            </a:p>
          </p:txBody>
        </p:sp>
        <p:cxnSp>
          <p:nvCxnSpPr>
            <p:cNvPr id="60" name="Straight Connector 59"/>
            <p:cNvCxnSpPr/>
            <p:nvPr/>
          </p:nvCxnSpPr>
          <p:spPr>
            <a:xfrm>
              <a:off x="1299880" y="1830576"/>
              <a:ext cx="0" cy="288032"/>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385886" y="1828800"/>
              <a:ext cx="0" cy="29260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 name="Group 61"/>
          <p:cNvGrpSpPr/>
          <p:nvPr/>
        </p:nvGrpSpPr>
        <p:grpSpPr>
          <a:xfrm rot="16200000">
            <a:off x="4588227" y="3534693"/>
            <a:ext cx="348544" cy="990598"/>
            <a:chOff x="6553200" y="2438400"/>
            <a:chExt cx="1295400" cy="3341511"/>
          </a:xfrm>
        </p:grpSpPr>
        <p:sp>
          <p:nvSpPr>
            <p:cNvPr id="63" name="Arc 62"/>
            <p:cNvSpPr/>
            <p:nvPr/>
          </p:nvSpPr>
          <p:spPr>
            <a:xfrm>
              <a:off x="6553200" y="2438400"/>
              <a:ext cx="1219200" cy="1143000"/>
            </a:xfrm>
            <a:prstGeom prst="arc">
              <a:avLst>
                <a:gd name="adj1" fmla="val 16205986"/>
                <a:gd name="adj2" fmla="val 8465989"/>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Arc 63"/>
            <p:cNvSpPr/>
            <p:nvPr/>
          </p:nvSpPr>
          <p:spPr>
            <a:xfrm>
              <a:off x="6553200" y="3200400"/>
              <a:ext cx="1219200" cy="1143000"/>
            </a:xfrm>
            <a:prstGeom prst="arc">
              <a:avLst>
                <a:gd name="adj1" fmla="val 13219001"/>
                <a:gd name="adj2" fmla="val 8399727"/>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Arc 64"/>
            <p:cNvSpPr/>
            <p:nvPr/>
          </p:nvSpPr>
          <p:spPr>
            <a:xfrm>
              <a:off x="6629400" y="3886200"/>
              <a:ext cx="1219200" cy="1143000"/>
            </a:xfrm>
            <a:prstGeom prst="arc">
              <a:avLst>
                <a:gd name="adj1" fmla="val 12607608"/>
                <a:gd name="adj2" fmla="val 8550225"/>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Arc 65"/>
            <p:cNvSpPr/>
            <p:nvPr/>
          </p:nvSpPr>
          <p:spPr>
            <a:xfrm>
              <a:off x="6606822" y="4636911"/>
              <a:ext cx="1219200" cy="1143000"/>
            </a:xfrm>
            <a:prstGeom prst="arc">
              <a:avLst>
                <a:gd name="adj1" fmla="val 13219001"/>
                <a:gd name="adj2" fmla="val 5828410"/>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68" name="Straight Connector 67"/>
          <p:cNvCxnSpPr>
            <a:stCxn id="31" idx="2"/>
          </p:cNvCxnSpPr>
          <p:nvPr/>
        </p:nvCxnSpPr>
        <p:spPr>
          <a:xfrm rot="10800000" flipH="1" flipV="1">
            <a:off x="2209800" y="4039020"/>
            <a:ext cx="0" cy="913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3086101" y="4914899"/>
            <a:ext cx="1752600"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10800000" flipH="1" flipV="1">
            <a:off x="5689600" y="4038600"/>
            <a:ext cx="0" cy="913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0800000" flipH="1" flipV="1">
            <a:off x="6858000" y="4053839"/>
            <a:ext cx="0" cy="173736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209800" y="4953000"/>
            <a:ext cx="685800" cy="1"/>
          </a:xfrm>
          <a:prstGeom prst="line">
            <a:avLst/>
          </a:prstGeom>
          <a:ln>
            <a:headEnd type="arrow"/>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328732" y="4953000"/>
            <a:ext cx="633668" cy="0"/>
          </a:xfrm>
          <a:prstGeom prst="line">
            <a:avLst/>
          </a:prstGeom>
          <a:ln>
            <a:tailEnd type="arrow"/>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4648200" y="4724400"/>
            <a:ext cx="409086" cy="400110"/>
          </a:xfrm>
          <a:prstGeom prst="rect">
            <a:avLst/>
          </a:prstGeom>
        </p:spPr>
        <p:txBody>
          <a:bodyPr wrap="none">
            <a:spAutoFit/>
          </a:bodyPr>
          <a:lstStyle/>
          <a:p>
            <a:pPr lvl="0"/>
            <a:r>
              <a:rPr lang="en-IN" sz="2000" b="1" dirty="0" smtClean="0">
                <a:solidFill>
                  <a:prstClr val="black"/>
                </a:solidFill>
              </a:rPr>
              <a:t>V</a:t>
            </a:r>
            <a:r>
              <a:rPr lang="en-IN" sz="2000" b="1" baseline="-25000" dirty="0">
                <a:solidFill>
                  <a:prstClr val="black"/>
                </a:solidFill>
              </a:rPr>
              <a:t>L</a:t>
            </a:r>
          </a:p>
        </p:txBody>
      </p:sp>
      <p:cxnSp>
        <p:nvCxnSpPr>
          <p:cNvPr id="80" name="Straight Connector 79"/>
          <p:cNvCxnSpPr/>
          <p:nvPr/>
        </p:nvCxnSpPr>
        <p:spPr>
          <a:xfrm>
            <a:off x="3962400" y="4953000"/>
            <a:ext cx="685800" cy="1"/>
          </a:xfrm>
          <a:prstGeom prst="line">
            <a:avLst/>
          </a:prstGeom>
          <a:ln>
            <a:headEnd type="arrow"/>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029200" y="4953000"/>
            <a:ext cx="633668" cy="0"/>
          </a:xfrm>
          <a:prstGeom prst="line">
            <a:avLst/>
          </a:prstGeom>
          <a:ln>
            <a:tailEnd type="arrow"/>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6096000" y="4724400"/>
            <a:ext cx="422616" cy="400110"/>
          </a:xfrm>
          <a:prstGeom prst="rect">
            <a:avLst/>
          </a:prstGeom>
        </p:spPr>
        <p:txBody>
          <a:bodyPr wrap="none">
            <a:spAutoFit/>
          </a:bodyPr>
          <a:lstStyle/>
          <a:p>
            <a:pPr lvl="0"/>
            <a:r>
              <a:rPr lang="en-IN" sz="2000" b="1" dirty="0" smtClean="0">
                <a:solidFill>
                  <a:prstClr val="black"/>
                </a:solidFill>
              </a:rPr>
              <a:t>V</a:t>
            </a:r>
            <a:r>
              <a:rPr lang="en-IN" sz="2000" b="1" baseline="-25000" dirty="0" smtClean="0">
                <a:solidFill>
                  <a:prstClr val="black"/>
                </a:solidFill>
              </a:rPr>
              <a:t>C</a:t>
            </a:r>
            <a:endParaRPr lang="en-IN" sz="2000" b="1" baseline="-25000" dirty="0">
              <a:solidFill>
                <a:prstClr val="black"/>
              </a:solidFill>
            </a:endParaRPr>
          </a:p>
        </p:txBody>
      </p:sp>
      <p:cxnSp>
        <p:nvCxnSpPr>
          <p:cNvPr id="83" name="Straight Connector 82"/>
          <p:cNvCxnSpPr/>
          <p:nvPr/>
        </p:nvCxnSpPr>
        <p:spPr>
          <a:xfrm>
            <a:off x="5715000" y="4953000"/>
            <a:ext cx="381000" cy="1"/>
          </a:xfrm>
          <a:prstGeom prst="line">
            <a:avLst/>
          </a:prstGeom>
          <a:ln>
            <a:headEnd type="arrow"/>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477000" y="4953000"/>
            <a:ext cx="381000" cy="1"/>
          </a:xfrm>
          <a:prstGeom prst="line">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3192270" y="3505200"/>
            <a:ext cx="282450" cy="307777"/>
          </a:xfrm>
          <a:prstGeom prst="rect">
            <a:avLst/>
          </a:prstGeom>
        </p:spPr>
        <p:txBody>
          <a:bodyPr wrap="none">
            <a:spAutoFit/>
          </a:bodyPr>
          <a:lstStyle/>
          <a:p>
            <a:pPr lvl="0"/>
            <a:r>
              <a:rPr lang="en-IN" sz="1400" dirty="0" smtClean="0">
                <a:solidFill>
                  <a:prstClr val="black"/>
                </a:solidFill>
              </a:rPr>
              <a:t>R</a:t>
            </a:r>
            <a:endParaRPr lang="en-IN" sz="1400" baseline="-25000" dirty="0">
              <a:solidFill>
                <a:prstClr val="black"/>
              </a:solidFill>
            </a:endParaRPr>
          </a:p>
        </p:txBody>
      </p:sp>
      <p:sp>
        <p:nvSpPr>
          <p:cNvPr id="88" name="Rectangle 87"/>
          <p:cNvSpPr/>
          <p:nvPr/>
        </p:nvSpPr>
        <p:spPr>
          <a:xfrm>
            <a:off x="4606584" y="3505200"/>
            <a:ext cx="260008" cy="307777"/>
          </a:xfrm>
          <a:prstGeom prst="rect">
            <a:avLst/>
          </a:prstGeom>
        </p:spPr>
        <p:txBody>
          <a:bodyPr wrap="none">
            <a:spAutoFit/>
          </a:bodyPr>
          <a:lstStyle/>
          <a:p>
            <a:pPr lvl="0"/>
            <a:r>
              <a:rPr lang="en-IN" sz="1400" dirty="0" smtClean="0">
                <a:solidFill>
                  <a:prstClr val="black"/>
                </a:solidFill>
              </a:rPr>
              <a:t>L</a:t>
            </a:r>
            <a:endParaRPr lang="en-IN" sz="1400" baseline="-25000" dirty="0">
              <a:solidFill>
                <a:prstClr val="black"/>
              </a:solidFill>
            </a:endParaRPr>
          </a:p>
        </p:txBody>
      </p:sp>
      <p:sp>
        <p:nvSpPr>
          <p:cNvPr id="89" name="Rectangle 88"/>
          <p:cNvSpPr/>
          <p:nvPr/>
        </p:nvSpPr>
        <p:spPr>
          <a:xfrm>
            <a:off x="6054384" y="3505200"/>
            <a:ext cx="280846" cy="307777"/>
          </a:xfrm>
          <a:prstGeom prst="rect">
            <a:avLst/>
          </a:prstGeom>
        </p:spPr>
        <p:txBody>
          <a:bodyPr wrap="none">
            <a:spAutoFit/>
          </a:bodyPr>
          <a:lstStyle/>
          <a:p>
            <a:pPr lvl="0"/>
            <a:r>
              <a:rPr lang="en-IN" sz="1400" dirty="0" smtClean="0">
                <a:solidFill>
                  <a:prstClr val="black"/>
                </a:solidFill>
              </a:rPr>
              <a:t>C</a:t>
            </a:r>
            <a:endParaRPr lang="en-IN" sz="1400" baseline="-25000" dirty="0">
              <a:solidFill>
                <a:prstClr val="black"/>
              </a:solidFill>
            </a:endParaRPr>
          </a:p>
        </p:txBody>
      </p:sp>
      <p:sp>
        <p:nvSpPr>
          <p:cNvPr id="90" name="Rectangle 89"/>
          <p:cNvSpPr/>
          <p:nvPr/>
        </p:nvSpPr>
        <p:spPr>
          <a:xfrm>
            <a:off x="3124200" y="4152900"/>
            <a:ext cx="506870" cy="307777"/>
          </a:xfrm>
          <a:prstGeom prst="rect">
            <a:avLst/>
          </a:prstGeom>
        </p:spPr>
        <p:txBody>
          <a:bodyPr wrap="none">
            <a:spAutoFit/>
          </a:bodyPr>
          <a:lstStyle/>
          <a:p>
            <a:pPr lvl="0"/>
            <a:r>
              <a:rPr lang="en-IN" sz="1400" dirty="0" smtClean="0">
                <a:solidFill>
                  <a:prstClr val="black"/>
                </a:solidFill>
              </a:rPr>
              <a:t>1K</a:t>
            </a:r>
            <a:r>
              <a:rPr lang="en-IN" sz="1400" dirty="0" smtClean="0">
                <a:solidFill>
                  <a:prstClr val="black"/>
                </a:solidFill>
                <a:sym typeface="Symbol"/>
              </a:rPr>
              <a:t></a:t>
            </a:r>
            <a:endParaRPr lang="en-IN" sz="1400" baseline="-25000" dirty="0">
              <a:solidFill>
                <a:prstClr val="black"/>
              </a:solidFill>
            </a:endParaRPr>
          </a:p>
        </p:txBody>
      </p:sp>
      <p:sp>
        <p:nvSpPr>
          <p:cNvPr id="91" name="Rectangle 90"/>
          <p:cNvSpPr/>
          <p:nvPr/>
        </p:nvSpPr>
        <p:spPr>
          <a:xfrm>
            <a:off x="4544143" y="4155877"/>
            <a:ext cx="713657" cy="307777"/>
          </a:xfrm>
          <a:prstGeom prst="rect">
            <a:avLst/>
          </a:prstGeom>
        </p:spPr>
        <p:txBody>
          <a:bodyPr wrap="none">
            <a:spAutoFit/>
          </a:bodyPr>
          <a:lstStyle/>
          <a:p>
            <a:pPr lvl="0"/>
            <a:r>
              <a:rPr lang="en-IN" sz="1400" dirty="0" smtClean="0">
                <a:solidFill>
                  <a:prstClr val="black"/>
                </a:solidFill>
              </a:rPr>
              <a:t>100mH</a:t>
            </a:r>
            <a:endParaRPr lang="en-IN" sz="1400" baseline="-25000" dirty="0">
              <a:solidFill>
                <a:prstClr val="black"/>
              </a:solidFill>
            </a:endParaRPr>
          </a:p>
        </p:txBody>
      </p:sp>
      <p:sp>
        <p:nvSpPr>
          <p:cNvPr id="92" name="Rectangle 91"/>
          <p:cNvSpPr/>
          <p:nvPr/>
        </p:nvSpPr>
        <p:spPr>
          <a:xfrm>
            <a:off x="5867400" y="4155877"/>
            <a:ext cx="780983" cy="307777"/>
          </a:xfrm>
          <a:prstGeom prst="rect">
            <a:avLst/>
          </a:prstGeom>
        </p:spPr>
        <p:txBody>
          <a:bodyPr wrap="none">
            <a:spAutoFit/>
          </a:bodyPr>
          <a:lstStyle/>
          <a:p>
            <a:pPr lvl="0"/>
            <a:r>
              <a:rPr lang="en-IN" sz="1400" dirty="0" smtClean="0">
                <a:solidFill>
                  <a:prstClr val="black"/>
                </a:solidFill>
              </a:rPr>
              <a:t>0.033</a:t>
            </a:r>
            <a:r>
              <a:rPr lang="en-IN" sz="1400" dirty="0" smtClean="0">
                <a:solidFill>
                  <a:prstClr val="black"/>
                </a:solidFill>
                <a:sym typeface="Symbol"/>
              </a:rPr>
              <a:t>F</a:t>
            </a:r>
            <a:endParaRPr lang="en-IN" sz="1400" baseline="-25000" dirty="0">
              <a:solidFill>
                <a:prstClr val="black"/>
              </a:solidFill>
            </a:endParaRPr>
          </a:p>
        </p:txBody>
      </p:sp>
      <p:sp>
        <p:nvSpPr>
          <p:cNvPr id="93" name="Rectangle 92"/>
          <p:cNvSpPr/>
          <p:nvPr/>
        </p:nvSpPr>
        <p:spPr>
          <a:xfrm>
            <a:off x="5246783" y="5432234"/>
            <a:ext cx="418704" cy="400110"/>
          </a:xfrm>
          <a:prstGeom prst="rect">
            <a:avLst/>
          </a:prstGeom>
        </p:spPr>
        <p:txBody>
          <a:bodyPr wrap="none">
            <a:spAutoFit/>
          </a:bodyPr>
          <a:lstStyle/>
          <a:p>
            <a:pPr lvl="0"/>
            <a:r>
              <a:rPr lang="en-IN" sz="2000" b="1" dirty="0" smtClean="0">
                <a:solidFill>
                  <a:prstClr val="black"/>
                </a:solidFill>
              </a:rPr>
              <a:t>V</a:t>
            </a:r>
            <a:r>
              <a:rPr lang="en-IN" sz="2000" b="1" baseline="-25000" dirty="0" smtClean="0">
                <a:solidFill>
                  <a:prstClr val="black"/>
                </a:solidFill>
              </a:rPr>
              <a:t>Z</a:t>
            </a:r>
            <a:endParaRPr lang="en-IN" sz="2000" b="1" baseline="-25000" dirty="0">
              <a:solidFill>
                <a:prstClr val="black"/>
              </a:solidFill>
            </a:endParaRPr>
          </a:p>
        </p:txBody>
      </p:sp>
      <p:cxnSp>
        <p:nvCxnSpPr>
          <p:cNvPr id="94" name="Straight Connector 93"/>
          <p:cNvCxnSpPr/>
          <p:nvPr/>
        </p:nvCxnSpPr>
        <p:spPr>
          <a:xfrm>
            <a:off x="3962400" y="5638800"/>
            <a:ext cx="1280160" cy="1"/>
          </a:xfrm>
          <a:prstGeom prst="line">
            <a:avLst/>
          </a:prstGeom>
          <a:ln>
            <a:headEnd type="arrow"/>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5649817" y="5638800"/>
            <a:ext cx="1188720" cy="0"/>
          </a:xfrm>
          <a:prstGeom prst="line">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990600" y="609600"/>
            <a:ext cx="3276600" cy="830997"/>
          </a:xfrm>
          <a:prstGeom prst="rect">
            <a:avLst/>
          </a:prstGeom>
        </p:spPr>
        <p:txBody>
          <a:bodyPr wrap="square">
            <a:spAutoFit/>
          </a:bodyPr>
          <a:lstStyle/>
          <a:p>
            <a:pPr lvl="0"/>
            <a:r>
              <a:rPr lang="en-IN" sz="2400" b="1" u="sng" dirty="0" smtClean="0">
                <a:solidFill>
                  <a:prstClr val="black"/>
                </a:solidFill>
                <a:latin typeface="Cambria" pitchFamily="18" charset="0"/>
              </a:rPr>
              <a:t>Series resonant circuit:</a:t>
            </a:r>
            <a:endParaRPr lang="en-IN" sz="2400" b="1" u="sng" baseline="-25000" dirty="0">
              <a:solidFill>
                <a:prstClr val="black"/>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127" y="517093"/>
            <a:ext cx="8229600" cy="792162"/>
          </a:xfrm>
        </p:spPr>
        <p:txBody>
          <a:bodyPr>
            <a:normAutofit/>
          </a:bodyPr>
          <a:lstStyle/>
          <a:p>
            <a:pPr algn="l"/>
            <a:r>
              <a:rPr lang="en-US" sz="2400" b="1" u="sng" dirty="0" smtClean="0">
                <a:latin typeface="Cambria" pitchFamily="18" charset="0"/>
              </a:rPr>
              <a:t>Observation table </a:t>
            </a:r>
            <a:r>
              <a:rPr lang="en-US" sz="2400" dirty="0" smtClean="0">
                <a:latin typeface="Cambria" pitchFamily="18" charset="0"/>
              </a:rPr>
              <a:t>:  For series LCR circuit</a:t>
            </a:r>
            <a:endParaRPr lang="en-US" sz="2400" dirty="0">
              <a:latin typeface="Cambria" pitchFamily="18" charset="0"/>
            </a:endParaRPr>
          </a:p>
        </p:txBody>
      </p:sp>
      <p:graphicFrame>
        <p:nvGraphicFramePr>
          <p:cNvPr id="5" name="Table 4"/>
          <p:cNvGraphicFramePr>
            <a:graphicFrameLocks noGrp="1"/>
          </p:cNvGraphicFramePr>
          <p:nvPr/>
        </p:nvGraphicFramePr>
        <p:xfrm>
          <a:off x="1835729" y="1385453"/>
          <a:ext cx="5867400" cy="5181597"/>
        </p:xfrm>
        <a:graphic>
          <a:graphicData uri="http://schemas.openxmlformats.org/drawingml/2006/table">
            <a:tbl>
              <a:tblPr/>
              <a:tblGrid>
                <a:gridCol w="1173480"/>
                <a:gridCol w="1173480"/>
                <a:gridCol w="1173480"/>
                <a:gridCol w="1173480"/>
                <a:gridCol w="1173480"/>
              </a:tblGrid>
              <a:tr h="320831">
                <a:tc>
                  <a:txBody>
                    <a:bodyPr/>
                    <a:lstStyle/>
                    <a:p>
                      <a:pPr algn="l" fontAlgn="b"/>
                      <a:r>
                        <a:rPr lang="en-US" sz="1100" b="0" i="0" u="none" strike="noStrike" dirty="0">
                          <a:solidFill>
                            <a:srgbClr val="000000"/>
                          </a:solidFill>
                          <a:latin typeface="Times New Roman"/>
                        </a:rPr>
                        <a:t>     F</a:t>
                      </a:r>
                    </a:p>
                  </a:txBody>
                  <a:tcPr marL="9112" marR="9112" marT="911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0" i="0" u="none" strike="noStrike" dirty="0">
                          <a:solidFill>
                            <a:srgbClr val="000000"/>
                          </a:solidFill>
                          <a:latin typeface="Times New Roman"/>
                        </a:rPr>
                        <a:t>    V</a:t>
                      </a:r>
                      <a:r>
                        <a:rPr lang="en-US" sz="1100" b="0" i="0" u="none" strike="noStrike" baseline="-25000" dirty="0">
                          <a:solidFill>
                            <a:srgbClr val="000000"/>
                          </a:solidFill>
                          <a:latin typeface="Times New Roman"/>
                        </a:rPr>
                        <a:t>R</a:t>
                      </a:r>
                      <a:r>
                        <a:rPr lang="en-US" sz="1100" b="0" i="0" u="none" strike="noStrike" dirty="0">
                          <a:solidFill>
                            <a:srgbClr val="000000"/>
                          </a:solidFill>
                          <a:latin typeface="Times New Roman"/>
                        </a:rPr>
                        <a:t> </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0" i="0" u="none" strike="noStrike" dirty="0">
                          <a:solidFill>
                            <a:srgbClr val="000000"/>
                          </a:solidFill>
                          <a:latin typeface="Times New Roman"/>
                        </a:rPr>
                        <a:t>    V</a:t>
                      </a:r>
                      <a:r>
                        <a:rPr lang="en-US" sz="1100" b="0" i="0" u="none" strike="noStrike" baseline="-25000" dirty="0">
                          <a:solidFill>
                            <a:srgbClr val="000000"/>
                          </a:solidFill>
                          <a:latin typeface="Times New Roman"/>
                        </a:rPr>
                        <a:t>Z </a:t>
                      </a:r>
                      <a:endParaRPr lang="en-US" sz="1100" b="0" i="0" u="none" strike="noStrike" dirty="0">
                        <a:solidFill>
                          <a:srgbClr val="000000"/>
                        </a:solidFill>
                        <a:latin typeface="Times New Roman"/>
                      </a:endParaRP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0" i="0" u="none" strike="noStrike" dirty="0">
                          <a:solidFill>
                            <a:srgbClr val="000000"/>
                          </a:solidFill>
                          <a:latin typeface="Times New Roman"/>
                        </a:rPr>
                        <a:t>  V</a:t>
                      </a:r>
                      <a:r>
                        <a:rPr lang="en-US" sz="1100" b="0" i="0" u="none" strike="noStrike" baseline="-25000" dirty="0">
                          <a:solidFill>
                            <a:srgbClr val="000000"/>
                          </a:solidFill>
                          <a:latin typeface="Times New Roman"/>
                        </a:rPr>
                        <a:t>Z</a:t>
                      </a:r>
                      <a:r>
                        <a:rPr lang="en-US" sz="1100" b="0" i="0" u="none" strike="noStrike" dirty="0">
                          <a:solidFill>
                            <a:srgbClr val="000000"/>
                          </a:solidFill>
                          <a:latin typeface="Times New Roman"/>
                        </a:rPr>
                        <a:t>/V</a:t>
                      </a:r>
                      <a:r>
                        <a:rPr lang="en-US" sz="1100" b="0" i="0" u="none" strike="noStrike" baseline="-25000" dirty="0">
                          <a:solidFill>
                            <a:srgbClr val="000000"/>
                          </a:solidFill>
                          <a:latin typeface="Times New Roman"/>
                        </a:rPr>
                        <a:t>R</a:t>
                      </a:r>
                      <a:endParaRPr lang="en-US" sz="1100" b="0" i="0" u="none" strike="noStrike" dirty="0">
                        <a:solidFill>
                          <a:srgbClr val="000000"/>
                        </a:solidFill>
                        <a:latin typeface="Times New Roman"/>
                      </a:endParaRP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0" i="0" u="none" strike="noStrike" dirty="0">
                          <a:solidFill>
                            <a:srgbClr val="000000"/>
                          </a:solidFill>
                          <a:latin typeface="Times New Roman"/>
                        </a:rPr>
                        <a:t>   </a:t>
                      </a:r>
                      <a:r>
                        <a:rPr lang="en-US" sz="1100" b="0" i="0" u="none" strike="noStrike" dirty="0" err="1">
                          <a:solidFill>
                            <a:srgbClr val="000000"/>
                          </a:solidFill>
                          <a:latin typeface="Times New Roman"/>
                        </a:rPr>
                        <a:t>V</a:t>
                      </a:r>
                      <a:r>
                        <a:rPr lang="en-US" sz="1100" b="0" i="0" u="none" strike="noStrike" baseline="-25000" dirty="0" err="1">
                          <a:solidFill>
                            <a:srgbClr val="000000"/>
                          </a:solidFill>
                          <a:latin typeface="Times New Roman"/>
                        </a:rPr>
                        <a:t>app</a:t>
                      </a:r>
                      <a:r>
                        <a:rPr lang="en-US" sz="1100" b="0" i="0" u="none" strike="noStrike">
                          <a:solidFill>
                            <a:srgbClr val="000000"/>
                          </a:solidFill>
                          <a:latin typeface="Times New Roman"/>
                        </a:rPr>
                        <a:t> </a:t>
                      </a:r>
                    </a:p>
                  </a:txBody>
                  <a:tcPr marL="9112" marR="9112" marT="121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30915">
                <a:tc>
                  <a:txBody>
                    <a:bodyPr/>
                    <a:lstStyle/>
                    <a:p>
                      <a:pPr algn="l" fontAlgn="b"/>
                      <a:r>
                        <a:rPr lang="en-US" sz="1100" b="0" i="0" u="none" strike="noStrike" dirty="0">
                          <a:solidFill>
                            <a:srgbClr val="000000"/>
                          </a:solidFill>
                          <a:latin typeface="Calibri"/>
                        </a:rPr>
                        <a:t>    KHz</a:t>
                      </a:r>
                    </a:p>
                  </a:txBody>
                  <a:tcPr marL="9112" marR="9112" marT="911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volts</a:t>
                      </a:r>
                    </a:p>
                  </a:txBody>
                  <a:tcPr marL="9112" marR="9112" marT="91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volts</a:t>
                      </a:r>
                    </a:p>
                  </a:txBody>
                  <a:tcPr marL="9112" marR="9112" marT="91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9112" marR="9112" marT="91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volts</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2461">
                <a:tc>
                  <a:txBody>
                    <a:bodyPr/>
                    <a:lstStyle/>
                    <a:p>
                      <a:pPr algn="l" fontAlgn="b"/>
                      <a:r>
                        <a:rPr lang="en-US" sz="1100" b="0" i="0" u="none" strike="noStrike">
                          <a:solidFill>
                            <a:srgbClr val="000000"/>
                          </a:solidFill>
                          <a:latin typeface="Calibri"/>
                        </a:rPr>
                        <a:t> </a:t>
                      </a:r>
                    </a:p>
                  </a:txBody>
                  <a:tcPr marL="9112" marR="9112" marT="9112" marB="0" anchor="b">
                    <a:lnL>
                      <a:noFill/>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9112" marR="9112" marT="91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9112" marR="9112" marT="91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9112" marR="9112" marT="91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r>
              <a:tr h="254007">
                <a:tc>
                  <a:txBody>
                    <a:bodyPr/>
                    <a:lstStyle/>
                    <a:p>
                      <a:pPr algn="r" fontAlgn="b"/>
                      <a:r>
                        <a:rPr lang="en-US" sz="1100" b="0" i="0" u="none" strike="noStrike">
                          <a:solidFill>
                            <a:srgbClr val="000000"/>
                          </a:solidFill>
                          <a:latin typeface="Times New Roman"/>
                        </a:rPr>
                        <a:t>1</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0.219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Times New Roman"/>
                        </a:rPr>
                        <a:t>0.911</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4.16</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2</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0.582</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Times New Roman"/>
                        </a:rPr>
                        <a:t>0.649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1.115</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2.2</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Times New Roman"/>
                        </a:rPr>
                        <a:t>0.671</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Times New Roman"/>
                        </a:rPr>
                        <a:t>0.512</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Times New Roman"/>
                        </a:rPr>
                        <a:t>0.763</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2.4</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0.74</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0.351</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0.474</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2.6</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0.782</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0.178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0.228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2.8</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0.786</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0.143</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0.182</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3</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0.756</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0.288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Times New Roman"/>
                        </a:rPr>
                        <a:t>0.381</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3.2</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0.712</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0.419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0.589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3.4</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0.66</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Times New Roman"/>
                        </a:rPr>
                        <a:t>0.528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1</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3.6</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0.615</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0.617</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1.003</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3.8</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0.57</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0.678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1.19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4</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0.528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0.726</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1.375</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4.5</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0.442</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0.809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1.83</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5</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0.372</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0.859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2.309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5.5</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0.332</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0.889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2.678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6</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0.295</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0.91</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3.085</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461">
                <a:tc>
                  <a:txBody>
                    <a:bodyPr/>
                    <a:lstStyle/>
                    <a:p>
                      <a:pPr algn="r" fontAlgn="b"/>
                      <a:r>
                        <a:rPr lang="en-US" sz="1100" b="0" i="0" u="none" strike="noStrike">
                          <a:solidFill>
                            <a:srgbClr val="000000"/>
                          </a:solidFill>
                          <a:latin typeface="Times New Roman"/>
                        </a:rPr>
                        <a:t>6.5</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0.265</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0.927</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3.498</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4007">
                <a:tc>
                  <a:txBody>
                    <a:bodyPr/>
                    <a:lstStyle/>
                    <a:p>
                      <a:pPr algn="r" fontAlgn="b"/>
                      <a:r>
                        <a:rPr lang="en-US" sz="1100" b="0" i="0" u="none" strike="noStrike">
                          <a:solidFill>
                            <a:srgbClr val="000000"/>
                          </a:solidFill>
                          <a:latin typeface="Times New Roman"/>
                        </a:rPr>
                        <a:t>7</a:t>
                      </a:r>
                    </a:p>
                  </a:txBody>
                  <a:tcPr marL="9112" marR="9112" marT="121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0.24</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0.939</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Times New Roman"/>
                        </a:rPr>
                        <a:t>3.913</a:t>
                      </a:r>
                    </a:p>
                  </a:txBody>
                  <a:tcPr marL="9112" marR="9112" marT="12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Times New Roman"/>
                        </a:rPr>
                        <a:t> </a:t>
                      </a:r>
                    </a:p>
                  </a:txBody>
                  <a:tcPr marL="9112" marR="9112" marT="91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828800" y="1371600"/>
          <a:ext cx="5874327" cy="5195455"/>
        </p:xfrm>
        <a:graphic>
          <a:graphicData uri="http://schemas.openxmlformats.org/drawingml/2006/table">
            <a:tbl>
              <a:tblPr/>
              <a:tblGrid>
                <a:gridCol w="5874327"/>
              </a:tblGrid>
              <a:tr h="5195455">
                <a:tc>
                  <a:txBody>
                    <a:bodyPr/>
                    <a:lstStyle/>
                    <a:p>
                      <a:endParaRPr lang="en-US" sz="1400" b="1" dirty="0">
                        <a:latin typeface="Arial" pitchFamily="34" charset="0"/>
                        <a:ea typeface="Adobe Song Std L" pitchFamily="18" charset="-128"/>
                        <a:cs typeface="Arial"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u="sng" dirty="0" smtClean="0">
                <a:latin typeface="Cambria" pitchFamily="18" charset="0"/>
              </a:rPr>
              <a:t>Graph</a:t>
            </a:r>
            <a:r>
              <a:rPr lang="en-US" sz="2400" b="1" dirty="0" smtClean="0">
                <a:latin typeface="Cambria" pitchFamily="18" charset="0"/>
              </a:rPr>
              <a:t>:  </a:t>
            </a:r>
            <a:r>
              <a:rPr lang="en-US" sz="2400" dirty="0" smtClean="0">
                <a:latin typeface="Cambria" pitchFamily="18" charset="0"/>
              </a:rPr>
              <a:t>Now plot the graph of </a:t>
            </a:r>
            <a:r>
              <a:rPr lang="en-US" sz="2400" dirty="0" err="1" smtClean="0">
                <a:latin typeface="Cambria" pitchFamily="18" charset="0"/>
              </a:rPr>
              <a:t>Vz</a:t>
            </a:r>
            <a:r>
              <a:rPr lang="en-US" sz="2400" dirty="0" smtClean="0">
                <a:latin typeface="Cambria" pitchFamily="18" charset="0"/>
              </a:rPr>
              <a:t>/V</a:t>
            </a:r>
            <a:r>
              <a:rPr lang="en-US" sz="2400" baseline="-25000" dirty="0" smtClean="0">
                <a:latin typeface="Cambria" pitchFamily="18" charset="0"/>
              </a:rPr>
              <a:t>R </a:t>
            </a:r>
            <a:r>
              <a:rPr lang="en-US" sz="2400" dirty="0" smtClean="0">
                <a:latin typeface="Cambria" pitchFamily="18" charset="0"/>
              </a:rPr>
              <a:t> against the Frequency ‘f’ in KHz. </a:t>
            </a:r>
            <a:endParaRPr lang="en-US" sz="2400" dirty="0">
              <a:latin typeface="Cambria" pitchFamily="18" charset="0"/>
            </a:endParaRPr>
          </a:p>
        </p:txBody>
      </p:sp>
      <p:graphicFrame>
        <p:nvGraphicFramePr>
          <p:cNvPr id="3" name="Object 2"/>
          <p:cNvGraphicFramePr>
            <a:graphicFrameLocks noChangeAspect="1"/>
          </p:cNvGraphicFramePr>
          <p:nvPr/>
        </p:nvGraphicFramePr>
        <p:xfrm>
          <a:off x="4527550" y="3333750"/>
          <a:ext cx="88900" cy="190500"/>
        </p:xfrm>
        <a:graphic>
          <a:graphicData uri="http://schemas.openxmlformats.org/presentationml/2006/ole">
            <p:oleObj spid="_x0000_s1026" name="Equation" r:id="rId3" imgW="88560" imgH="190440" progId="Equation.3">
              <p:embed/>
            </p:oleObj>
          </a:graphicData>
        </a:graphic>
      </p:graphicFrame>
      <p:sp>
        <p:nvSpPr>
          <p:cNvPr id="2048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84" name="Object 4"/>
          <p:cNvGraphicFramePr>
            <a:graphicFrameLocks noChangeAspect="1"/>
          </p:cNvGraphicFramePr>
          <p:nvPr/>
        </p:nvGraphicFramePr>
        <p:xfrm>
          <a:off x="1905000" y="1066800"/>
          <a:ext cx="5867400" cy="4114800"/>
        </p:xfrm>
        <a:graphic>
          <a:graphicData uri="http://schemas.openxmlformats.org/presentationml/2006/ole">
            <p:oleObj spid="_x0000_s1027" r:id="rId4" imgW="3429000" imgH="2844800" progId="Origin50.Graph">
              <p:embed/>
            </p:oleObj>
          </a:graphicData>
        </a:graphic>
      </p:graphicFrame>
      <p:sp>
        <p:nvSpPr>
          <p:cNvPr id="7" name="Rectangle 6"/>
          <p:cNvSpPr/>
          <p:nvPr/>
        </p:nvSpPr>
        <p:spPr>
          <a:xfrm>
            <a:off x="1600200" y="5410200"/>
            <a:ext cx="5257800" cy="646331"/>
          </a:xfrm>
          <a:prstGeom prst="rect">
            <a:avLst/>
          </a:prstGeom>
        </p:spPr>
        <p:txBody>
          <a:bodyPr wrap="square">
            <a:spAutoFit/>
          </a:bodyPr>
          <a:lstStyle/>
          <a:p>
            <a:pPr algn="ctr"/>
            <a:r>
              <a:rPr lang="en-US" dirty="0" smtClean="0">
                <a:latin typeface="Cambria" pitchFamily="18" charset="0"/>
              </a:rPr>
              <a:t>A </a:t>
            </a:r>
            <a:r>
              <a:rPr lang="en-US" dirty="0">
                <a:latin typeface="Cambria" pitchFamily="18" charset="0"/>
              </a:rPr>
              <a:t>plot of </a:t>
            </a:r>
            <a:r>
              <a:rPr lang="en-US" dirty="0" err="1">
                <a:latin typeface="Cambria" pitchFamily="18" charset="0"/>
              </a:rPr>
              <a:t>V</a:t>
            </a:r>
            <a:r>
              <a:rPr lang="en-US" baseline="-25000" dirty="0" err="1">
                <a:latin typeface="Cambria" pitchFamily="18" charset="0"/>
              </a:rPr>
              <a:t>z</a:t>
            </a:r>
            <a:r>
              <a:rPr lang="en-US" dirty="0">
                <a:latin typeface="Cambria" pitchFamily="18" charset="0"/>
              </a:rPr>
              <a:t>/V</a:t>
            </a:r>
            <a:r>
              <a:rPr lang="en-US" baseline="-25000" dirty="0">
                <a:latin typeface="Cambria" pitchFamily="18" charset="0"/>
              </a:rPr>
              <a:t>R</a:t>
            </a:r>
            <a:r>
              <a:rPr lang="en-US" dirty="0">
                <a:latin typeface="Cambria" pitchFamily="18" charset="0"/>
              </a:rPr>
              <a:t> against frequency in kHz </a:t>
            </a:r>
            <a:r>
              <a:rPr lang="en-US" dirty="0" smtClean="0">
                <a:latin typeface="Cambria" pitchFamily="18" charset="0"/>
              </a:rPr>
              <a:t>for the </a:t>
            </a:r>
            <a:r>
              <a:rPr lang="en-US" dirty="0">
                <a:latin typeface="Cambria" pitchFamily="18" charset="0"/>
              </a:rPr>
              <a:t>series resonant circuit.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191000" y="1676400"/>
            <a:ext cx="685800" cy="685800"/>
          </a:xfrm>
          <a:prstGeom prst="ellipse">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dirty="0"/>
              <a:t>SG</a:t>
            </a:r>
            <a:endParaRPr lang="en-IN" dirty="0"/>
          </a:p>
        </p:txBody>
      </p:sp>
      <p:sp>
        <p:nvSpPr>
          <p:cNvPr id="4" name="Freeform 3"/>
          <p:cNvSpPr/>
          <p:nvPr/>
        </p:nvSpPr>
        <p:spPr>
          <a:xfrm rot="10800000" flipV="1">
            <a:off x="2190450" y="1996788"/>
            <a:ext cx="4896544" cy="2042232"/>
          </a:xfrm>
          <a:custGeom>
            <a:avLst/>
            <a:gdLst>
              <a:gd name="connsiteX0" fmla="*/ 0 w 1038225"/>
              <a:gd name="connsiteY0" fmla="*/ 9525 h 571500"/>
              <a:gd name="connsiteX1" fmla="*/ 0 w 1038225"/>
              <a:gd name="connsiteY1" fmla="*/ 571500 h 571500"/>
              <a:gd name="connsiteX2" fmla="*/ 1038225 w 1038225"/>
              <a:gd name="connsiteY2" fmla="*/ 571500 h 571500"/>
              <a:gd name="connsiteX3" fmla="*/ 1038225 w 1038225"/>
              <a:gd name="connsiteY3" fmla="*/ 0 h 571500"/>
              <a:gd name="connsiteX0" fmla="*/ 0 w 1038225"/>
              <a:gd name="connsiteY0" fmla="*/ 222705 h 784680"/>
              <a:gd name="connsiteX1" fmla="*/ 0 w 1038225"/>
              <a:gd name="connsiteY1" fmla="*/ 784680 h 784680"/>
              <a:gd name="connsiteX2" fmla="*/ 1038225 w 1038225"/>
              <a:gd name="connsiteY2" fmla="*/ 784680 h 784680"/>
              <a:gd name="connsiteX3" fmla="*/ 1038225 w 1038225"/>
              <a:gd name="connsiteY3" fmla="*/ 0 h 784680"/>
              <a:gd name="connsiteX0" fmla="*/ 0 w 1038225"/>
              <a:gd name="connsiteY0" fmla="*/ 0 h 561975"/>
              <a:gd name="connsiteX1" fmla="*/ 0 w 1038225"/>
              <a:gd name="connsiteY1" fmla="*/ 561975 h 561975"/>
              <a:gd name="connsiteX2" fmla="*/ 1038225 w 1038225"/>
              <a:gd name="connsiteY2" fmla="*/ 561975 h 561975"/>
              <a:gd name="connsiteX3" fmla="*/ 1038225 w 1038225"/>
              <a:gd name="connsiteY3" fmla="*/ 6638 h 561975"/>
            </a:gdLst>
            <a:ahLst/>
            <a:cxnLst>
              <a:cxn ang="0">
                <a:pos x="connsiteX0" y="connsiteY0"/>
              </a:cxn>
              <a:cxn ang="0">
                <a:pos x="connsiteX1" y="connsiteY1"/>
              </a:cxn>
              <a:cxn ang="0">
                <a:pos x="connsiteX2" y="connsiteY2"/>
              </a:cxn>
              <a:cxn ang="0">
                <a:pos x="connsiteX3" y="connsiteY3"/>
              </a:cxn>
            </a:cxnLst>
            <a:rect l="l" t="t" r="r" b="b"/>
            <a:pathLst>
              <a:path w="1038225" h="561975">
                <a:moveTo>
                  <a:pt x="0" y="0"/>
                </a:moveTo>
                <a:lnTo>
                  <a:pt x="0" y="561975"/>
                </a:lnTo>
                <a:lnTo>
                  <a:pt x="1038225" y="561975"/>
                </a:lnTo>
                <a:lnTo>
                  <a:pt x="1038225" y="6638"/>
                </a:lnTo>
              </a:path>
            </a:pathLst>
          </a:cu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5" name="Straight Connector 4"/>
          <p:cNvCxnSpPr>
            <a:stCxn id="4" idx="0"/>
            <a:endCxn id="2" idx="6"/>
          </p:cNvCxnSpPr>
          <p:nvPr/>
        </p:nvCxnSpPr>
        <p:spPr>
          <a:xfrm rot="10800000" flipV="1">
            <a:off x="4876800" y="2019300"/>
            <a:ext cx="2210194"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2" idx="2"/>
            <a:endCxn id="4" idx="3"/>
          </p:cNvCxnSpPr>
          <p:nvPr/>
        </p:nvCxnSpPr>
        <p:spPr>
          <a:xfrm rot="10800000" flipV="1">
            <a:off x="2190450" y="2019299"/>
            <a:ext cx="2000550" cy="161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7" name="Freeform 6"/>
          <p:cNvSpPr/>
          <p:nvPr/>
        </p:nvSpPr>
        <p:spPr>
          <a:xfrm rot="10800000">
            <a:off x="2044700" y="2819400"/>
            <a:ext cx="260350" cy="292100"/>
          </a:xfrm>
          <a:custGeom>
            <a:avLst/>
            <a:gdLst>
              <a:gd name="connsiteX0" fmla="*/ 130175 w 130175"/>
              <a:gd name="connsiteY0" fmla="*/ 139700 h 146050"/>
              <a:gd name="connsiteX1" fmla="*/ 60325 w 130175"/>
              <a:gd name="connsiteY1" fmla="*/ 0 h 146050"/>
              <a:gd name="connsiteX2" fmla="*/ 0 w 130175"/>
              <a:gd name="connsiteY2" fmla="*/ 146050 h 146050"/>
            </a:gdLst>
            <a:ahLst/>
            <a:cxnLst>
              <a:cxn ang="0">
                <a:pos x="connsiteX0" y="connsiteY0"/>
              </a:cxn>
              <a:cxn ang="0">
                <a:pos x="connsiteX1" y="connsiteY1"/>
              </a:cxn>
              <a:cxn ang="0">
                <a:pos x="connsiteX2" y="connsiteY2"/>
              </a:cxn>
            </a:cxnLst>
            <a:rect l="l" t="t" r="r" b="b"/>
            <a:pathLst>
              <a:path w="130175" h="146050">
                <a:moveTo>
                  <a:pt x="130175" y="139700"/>
                </a:moveTo>
                <a:lnTo>
                  <a:pt x="60325" y="0"/>
                </a:lnTo>
                <a:lnTo>
                  <a:pt x="0" y="146050"/>
                </a:lnTo>
              </a:path>
            </a:pathLst>
          </a:cu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Freeform 7"/>
          <p:cNvSpPr/>
          <p:nvPr/>
        </p:nvSpPr>
        <p:spPr>
          <a:xfrm>
            <a:off x="6972300" y="2819400"/>
            <a:ext cx="260350" cy="292100"/>
          </a:xfrm>
          <a:custGeom>
            <a:avLst/>
            <a:gdLst>
              <a:gd name="connsiteX0" fmla="*/ 130175 w 130175"/>
              <a:gd name="connsiteY0" fmla="*/ 139700 h 146050"/>
              <a:gd name="connsiteX1" fmla="*/ 60325 w 130175"/>
              <a:gd name="connsiteY1" fmla="*/ 0 h 146050"/>
              <a:gd name="connsiteX2" fmla="*/ 0 w 130175"/>
              <a:gd name="connsiteY2" fmla="*/ 146050 h 146050"/>
            </a:gdLst>
            <a:ahLst/>
            <a:cxnLst>
              <a:cxn ang="0">
                <a:pos x="connsiteX0" y="connsiteY0"/>
              </a:cxn>
              <a:cxn ang="0">
                <a:pos x="connsiteX1" y="connsiteY1"/>
              </a:cxn>
              <a:cxn ang="0">
                <a:pos x="connsiteX2" y="connsiteY2"/>
              </a:cxn>
            </a:cxnLst>
            <a:rect l="l" t="t" r="r" b="b"/>
            <a:pathLst>
              <a:path w="130175" h="146050">
                <a:moveTo>
                  <a:pt x="130175" y="139700"/>
                </a:moveTo>
                <a:lnTo>
                  <a:pt x="60325" y="0"/>
                </a:lnTo>
                <a:lnTo>
                  <a:pt x="0" y="146050"/>
                </a:lnTo>
              </a:path>
            </a:pathLst>
          </a:cu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Rectangle 8"/>
          <p:cNvSpPr/>
          <p:nvPr/>
        </p:nvSpPr>
        <p:spPr>
          <a:xfrm>
            <a:off x="3175000" y="3886200"/>
            <a:ext cx="758952" cy="329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3162300" y="3825876"/>
            <a:ext cx="800100" cy="327943"/>
          </a:xfrm>
          <a:custGeom>
            <a:avLst/>
            <a:gdLst>
              <a:gd name="connsiteX0" fmla="*/ 0 w 6067425"/>
              <a:gd name="connsiteY0" fmla="*/ 752475 h 1143000"/>
              <a:gd name="connsiteX1" fmla="*/ 619125 w 6067425"/>
              <a:gd name="connsiteY1" fmla="*/ 752475 h 1143000"/>
              <a:gd name="connsiteX2" fmla="*/ 1219200 w 6067425"/>
              <a:gd name="connsiteY2" fmla="*/ 0 h 1143000"/>
              <a:gd name="connsiteX3" fmla="*/ 2133600 w 6067425"/>
              <a:gd name="connsiteY3" fmla="*/ 1143000 h 1143000"/>
              <a:gd name="connsiteX4" fmla="*/ 3048000 w 6067425"/>
              <a:gd name="connsiteY4" fmla="*/ 19050 h 1143000"/>
              <a:gd name="connsiteX5" fmla="*/ 3981450 w 6067425"/>
              <a:gd name="connsiteY5" fmla="*/ 1123950 h 1143000"/>
              <a:gd name="connsiteX6" fmla="*/ 4876800 w 6067425"/>
              <a:gd name="connsiteY6" fmla="*/ 19050 h 1143000"/>
              <a:gd name="connsiteX7" fmla="*/ 5495925 w 6067425"/>
              <a:gd name="connsiteY7" fmla="*/ 742950 h 1143000"/>
              <a:gd name="connsiteX8" fmla="*/ 6067425 w 6067425"/>
              <a:gd name="connsiteY8" fmla="*/ 742950 h 1143000"/>
              <a:gd name="connsiteX0" fmla="*/ 0 w 6268063"/>
              <a:gd name="connsiteY0" fmla="*/ 752475 h 1143000"/>
              <a:gd name="connsiteX1" fmla="*/ 619125 w 6268063"/>
              <a:gd name="connsiteY1" fmla="*/ 752475 h 1143000"/>
              <a:gd name="connsiteX2" fmla="*/ 1219200 w 6268063"/>
              <a:gd name="connsiteY2" fmla="*/ 0 h 1143000"/>
              <a:gd name="connsiteX3" fmla="*/ 2133600 w 6268063"/>
              <a:gd name="connsiteY3" fmla="*/ 1143000 h 1143000"/>
              <a:gd name="connsiteX4" fmla="*/ 3048000 w 6268063"/>
              <a:gd name="connsiteY4" fmla="*/ 19050 h 1143000"/>
              <a:gd name="connsiteX5" fmla="*/ 3981450 w 6268063"/>
              <a:gd name="connsiteY5" fmla="*/ 1123950 h 1143000"/>
              <a:gd name="connsiteX6" fmla="*/ 4876800 w 6268063"/>
              <a:gd name="connsiteY6" fmla="*/ 19050 h 1143000"/>
              <a:gd name="connsiteX7" fmla="*/ 5495925 w 6268063"/>
              <a:gd name="connsiteY7" fmla="*/ 742950 h 1143000"/>
              <a:gd name="connsiteX8" fmla="*/ 6268063 w 6268063"/>
              <a:gd name="connsiteY8" fmla="*/ 711937 h 1143000"/>
              <a:gd name="connsiteX0" fmla="*/ 0 w 6268063"/>
              <a:gd name="connsiteY0" fmla="*/ 752475 h 1143000"/>
              <a:gd name="connsiteX1" fmla="*/ 619125 w 6268063"/>
              <a:gd name="connsiteY1" fmla="*/ 752475 h 1143000"/>
              <a:gd name="connsiteX2" fmla="*/ 1219200 w 6268063"/>
              <a:gd name="connsiteY2" fmla="*/ 0 h 1143000"/>
              <a:gd name="connsiteX3" fmla="*/ 2133600 w 6268063"/>
              <a:gd name="connsiteY3" fmla="*/ 1143000 h 1143000"/>
              <a:gd name="connsiteX4" fmla="*/ 3048000 w 6268063"/>
              <a:gd name="connsiteY4" fmla="*/ 19050 h 1143000"/>
              <a:gd name="connsiteX5" fmla="*/ 3981450 w 6268063"/>
              <a:gd name="connsiteY5" fmla="*/ 1123950 h 1143000"/>
              <a:gd name="connsiteX6" fmla="*/ 4876800 w 6268063"/>
              <a:gd name="connsiteY6" fmla="*/ 19050 h 1143000"/>
              <a:gd name="connsiteX7" fmla="*/ 5495929 w 6268063"/>
              <a:gd name="connsiteY7" fmla="*/ 696434 h 1143000"/>
              <a:gd name="connsiteX8" fmla="*/ 6268063 w 6268063"/>
              <a:gd name="connsiteY8" fmla="*/ 711937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8063" h="1143000">
                <a:moveTo>
                  <a:pt x="0" y="752475"/>
                </a:moveTo>
                <a:lnTo>
                  <a:pt x="619125" y="752475"/>
                </a:lnTo>
                <a:lnTo>
                  <a:pt x="1219200" y="0"/>
                </a:lnTo>
                <a:lnTo>
                  <a:pt x="2133600" y="1143000"/>
                </a:lnTo>
                <a:lnTo>
                  <a:pt x="3048000" y="19050"/>
                </a:lnTo>
                <a:lnTo>
                  <a:pt x="3981450" y="1123950"/>
                </a:lnTo>
                <a:lnTo>
                  <a:pt x="4876800" y="19050"/>
                </a:lnTo>
                <a:lnTo>
                  <a:pt x="5495929" y="696434"/>
                </a:lnTo>
                <a:cubicBezTo>
                  <a:pt x="5686429" y="696434"/>
                  <a:pt x="6077563" y="711937"/>
                  <a:pt x="6268063" y="711937"/>
                </a:cubicBezTo>
              </a:path>
            </a:pathLst>
          </a:custGeom>
          <a:solidFill>
            <a:schemeClr val="bg1"/>
          </a:solidFill>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33" name="Rectangle 32"/>
          <p:cNvSpPr/>
          <p:nvPr/>
        </p:nvSpPr>
        <p:spPr>
          <a:xfrm>
            <a:off x="3420870" y="3505200"/>
            <a:ext cx="282450" cy="307777"/>
          </a:xfrm>
          <a:prstGeom prst="rect">
            <a:avLst/>
          </a:prstGeom>
        </p:spPr>
        <p:txBody>
          <a:bodyPr wrap="none">
            <a:spAutoFit/>
          </a:bodyPr>
          <a:lstStyle/>
          <a:p>
            <a:pPr lvl="0"/>
            <a:r>
              <a:rPr lang="en-IN" sz="1400" dirty="0" smtClean="0">
                <a:solidFill>
                  <a:prstClr val="black"/>
                </a:solidFill>
              </a:rPr>
              <a:t>R</a:t>
            </a:r>
            <a:endParaRPr lang="en-IN" sz="1400" baseline="-25000" dirty="0">
              <a:solidFill>
                <a:prstClr val="black"/>
              </a:solidFill>
            </a:endParaRPr>
          </a:p>
        </p:txBody>
      </p:sp>
      <p:sp>
        <p:nvSpPr>
          <p:cNvPr id="36" name="Rectangle 35"/>
          <p:cNvSpPr/>
          <p:nvPr/>
        </p:nvSpPr>
        <p:spPr>
          <a:xfrm>
            <a:off x="3352800" y="4152900"/>
            <a:ext cx="506870" cy="307777"/>
          </a:xfrm>
          <a:prstGeom prst="rect">
            <a:avLst/>
          </a:prstGeom>
        </p:spPr>
        <p:txBody>
          <a:bodyPr wrap="none">
            <a:spAutoFit/>
          </a:bodyPr>
          <a:lstStyle/>
          <a:p>
            <a:pPr lvl="0"/>
            <a:r>
              <a:rPr lang="en-IN" sz="1400" dirty="0" smtClean="0">
                <a:solidFill>
                  <a:prstClr val="black"/>
                </a:solidFill>
              </a:rPr>
              <a:t>1K</a:t>
            </a:r>
            <a:r>
              <a:rPr lang="en-IN" sz="1400" dirty="0" smtClean="0">
                <a:solidFill>
                  <a:prstClr val="black"/>
                </a:solidFill>
                <a:sym typeface="Symbol"/>
              </a:rPr>
              <a:t></a:t>
            </a:r>
            <a:endParaRPr lang="en-IN" sz="1400" baseline="-25000" dirty="0">
              <a:solidFill>
                <a:prstClr val="black"/>
              </a:solidFill>
            </a:endParaRPr>
          </a:p>
        </p:txBody>
      </p:sp>
      <p:sp>
        <p:nvSpPr>
          <p:cNvPr id="42" name="Rectangle 41"/>
          <p:cNvSpPr/>
          <p:nvPr/>
        </p:nvSpPr>
        <p:spPr>
          <a:xfrm>
            <a:off x="762000" y="533400"/>
            <a:ext cx="3733800" cy="461665"/>
          </a:xfrm>
          <a:prstGeom prst="rect">
            <a:avLst/>
          </a:prstGeom>
        </p:spPr>
        <p:txBody>
          <a:bodyPr wrap="square">
            <a:spAutoFit/>
          </a:bodyPr>
          <a:lstStyle/>
          <a:p>
            <a:pPr lvl="0"/>
            <a:r>
              <a:rPr lang="en-IN" sz="2400" b="1" u="sng" dirty="0" smtClean="0">
                <a:solidFill>
                  <a:prstClr val="black"/>
                </a:solidFill>
                <a:latin typeface="Cambria" pitchFamily="18" charset="0"/>
              </a:rPr>
              <a:t>Parallel resonant circuit:</a:t>
            </a:r>
            <a:endParaRPr lang="en-IN" sz="2400" b="1" u="sng" baseline="-25000" dirty="0">
              <a:solidFill>
                <a:prstClr val="black"/>
              </a:solidFill>
              <a:latin typeface="Cambria" pitchFamily="18" charset="0"/>
            </a:endParaRPr>
          </a:p>
        </p:txBody>
      </p:sp>
      <p:sp>
        <p:nvSpPr>
          <p:cNvPr id="43" name="Rectangle 42"/>
          <p:cNvSpPr/>
          <p:nvPr/>
        </p:nvSpPr>
        <p:spPr>
          <a:xfrm>
            <a:off x="5105400" y="3867152"/>
            <a:ext cx="987552" cy="347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43"/>
          <p:cNvGrpSpPr/>
          <p:nvPr/>
        </p:nvGrpSpPr>
        <p:grpSpPr>
          <a:xfrm rot="16200000">
            <a:off x="5426427" y="3534693"/>
            <a:ext cx="348544" cy="990598"/>
            <a:chOff x="6553200" y="2438400"/>
            <a:chExt cx="1295400" cy="3341511"/>
          </a:xfrm>
        </p:grpSpPr>
        <p:sp>
          <p:nvSpPr>
            <p:cNvPr id="45" name="Arc 44"/>
            <p:cNvSpPr/>
            <p:nvPr/>
          </p:nvSpPr>
          <p:spPr>
            <a:xfrm>
              <a:off x="6553200" y="2438400"/>
              <a:ext cx="1219200" cy="1143000"/>
            </a:xfrm>
            <a:prstGeom prst="arc">
              <a:avLst>
                <a:gd name="adj1" fmla="val 16205986"/>
                <a:gd name="adj2" fmla="val 8465989"/>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Arc 45"/>
            <p:cNvSpPr/>
            <p:nvPr/>
          </p:nvSpPr>
          <p:spPr>
            <a:xfrm>
              <a:off x="6553200" y="3200400"/>
              <a:ext cx="1219200" cy="1143000"/>
            </a:xfrm>
            <a:prstGeom prst="arc">
              <a:avLst>
                <a:gd name="adj1" fmla="val 13219001"/>
                <a:gd name="adj2" fmla="val 8399727"/>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Arc 46"/>
            <p:cNvSpPr/>
            <p:nvPr/>
          </p:nvSpPr>
          <p:spPr>
            <a:xfrm>
              <a:off x="6629400" y="3886200"/>
              <a:ext cx="1219200" cy="1143000"/>
            </a:xfrm>
            <a:prstGeom prst="arc">
              <a:avLst>
                <a:gd name="adj1" fmla="val 12607608"/>
                <a:gd name="adj2" fmla="val 8550225"/>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Arc 47"/>
            <p:cNvSpPr/>
            <p:nvPr/>
          </p:nvSpPr>
          <p:spPr>
            <a:xfrm>
              <a:off x="6606822" y="4636911"/>
              <a:ext cx="1219200" cy="1143000"/>
            </a:xfrm>
            <a:prstGeom prst="arc">
              <a:avLst>
                <a:gd name="adj1" fmla="val 13219001"/>
                <a:gd name="adj2" fmla="val 5828410"/>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2" name="Rectangle 51"/>
          <p:cNvSpPr/>
          <p:nvPr/>
        </p:nvSpPr>
        <p:spPr>
          <a:xfrm>
            <a:off x="5444784" y="3505200"/>
            <a:ext cx="260008" cy="307777"/>
          </a:xfrm>
          <a:prstGeom prst="rect">
            <a:avLst/>
          </a:prstGeom>
        </p:spPr>
        <p:txBody>
          <a:bodyPr wrap="none">
            <a:spAutoFit/>
          </a:bodyPr>
          <a:lstStyle/>
          <a:p>
            <a:pPr lvl="0"/>
            <a:r>
              <a:rPr lang="en-IN" sz="1400" dirty="0" smtClean="0">
                <a:solidFill>
                  <a:prstClr val="black"/>
                </a:solidFill>
              </a:rPr>
              <a:t>L</a:t>
            </a:r>
            <a:endParaRPr lang="en-IN" sz="1400" baseline="-25000" dirty="0">
              <a:solidFill>
                <a:prstClr val="black"/>
              </a:solidFill>
            </a:endParaRPr>
          </a:p>
        </p:txBody>
      </p:sp>
      <p:sp>
        <p:nvSpPr>
          <p:cNvPr id="53" name="Rectangle 52"/>
          <p:cNvSpPr/>
          <p:nvPr/>
        </p:nvSpPr>
        <p:spPr>
          <a:xfrm>
            <a:off x="5382343" y="4155877"/>
            <a:ext cx="713657" cy="307777"/>
          </a:xfrm>
          <a:prstGeom prst="rect">
            <a:avLst/>
          </a:prstGeom>
        </p:spPr>
        <p:txBody>
          <a:bodyPr wrap="none">
            <a:spAutoFit/>
          </a:bodyPr>
          <a:lstStyle/>
          <a:p>
            <a:pPr lvl="0"/>
            <a:r>
              <a:rPr lang="en-IN" sz="1400" dirty="0" smtClean="0">
                <a:solidFill>
                  <a:prstClr val="black"/>
                </a:solidFill>
              </a:rPr>
              <a:t>100mH</a:t>
            </a:r>
            <a:endParaRPr lang="en-IN" sz="1400" baseline="-25000" dirty="0">
              <a:solidFill>
                <a:prstClr val="black"/>
              </a:solidFill>
            </a:endParaRPr>
          </a:p>
        </p:txBody>
      </p:sp>
      <p:cxnSp>
        <p:nvCxnSpPr>
          <p:cNvPr id="61" name="Straight Connector 60"/>
          <p:cNvCxnSpPr/>
          <p:nvPr/>
        </p:nvCxnSpPr>
        <p:spPr>
          <a:xfrm rot="10800000" flipV="1">
            <a:off x="7086600" y="3995260"/>
            <a:ext cx="394" cy="118872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3924300" y="4610100"/>
            <a:ext cx="1143000" cy="158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495800" y="5181600"/>
            <a:ext cx="2590800" cy="158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0" name="Group 65"/>
          <p:cNvGrpSpPr/>
          <p:nvPr/>
        </p:nvGrpSpPr>
        <p:grpSpPr>
          <a:xfrm>
            <a:off x="5696017" y="5024898"/>
            <a:ext cx="86006" cy="292608"/>
            <a:chOff x="1299880" y="1828800"/>
            <a:chExt cx="86006" cy="292608"/>
          </a:xfrm>
        </p:grpSpPr>
        <p:sp>
          <p:nvSpPr>
            <p:cNvPr id="67" name="Oval 66"/>
            <p:cNvSpPr/>
            <p:nvPr/>
          </p:nvSpPr>
          <p:spPr>
            <a:xfrm>
              <a:off x="1309406" y="1890692"/>
              <a:ext cx="72000" cy="17972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dirty="0"/>
            </a:p>
          </p:txBody>
        </p:sp>
        <p:cxnSp>
          <p:nvCxnSpPr>
            <p:cNvPr id="68" name="Straight Connector 67"/>
            <p:cNvCxnSpPr/>
            <p:nvPr/>
          </p:nvCxnSpPr>
          <p:spPr>
            <a:xfrm>
              <a:off x="1299880" y="1830576"/>
              <a:ext cx="0" cy="288032"/>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385886" y="1828800"/>
              <a:ext cx="0" cy="29260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70" name="Rectangle 69"/>
          <p:cNvSpPr/>
          <p:nvPr/>
        </p:nvSpPr>
        <p:spPr>
          <a:xfrm>
            <a:off x="5578201" y="4636278"/>
            <a:ext cx="280846" cy="307777"/>
          </a:xfrm>
          <a:prstGeom prst="rect">
            <a:avLst/>
          </a:prstGeom>
        </p:spPr>
        <p:txBody>
          <a:bodyPr wrap="none">
            <a:spAutoFit/>
          </a:bodyPr>
          <a:lstStyle/>
          <a:p>
            <a:pPr lvl="0"/>
            <a:r>
              <a:rPr lang="en-IN" sz="1400" dirty="0" smtClean="0">
                <a:solidFill>
                  <a:prstClr val="black"/>
                </a:solidFill>
              </a:rPr>
              <a:t>C</a:t>
            </a:r>
            <a:endParaRPr lang="en-IN" sz="1400" baseline="-25000" dirty="0">
              <a:solidFill>
                <a:prstClr val="black"/>
              </a:solidFill>
            </a:endParaRPr>
          </a:p>
        </p:txBody>
      </p:sp>
      <p:sp>
        <p:nvSpPr>
          <p:cNvPr id="71" name="Rectangle 70"/>
          <p:cNvSpPr/>
          <p:nvPr/>
        </p:nvSpPr>
        <p:spPr>
          <a:xfrm>
            <a:off x="5391217" y="5286955"/>
            <a:ext cx="780983" cy="307777"/>
          </a:xfrm>
          <a:prstGeom prst="rect">
            <a:avLst/>
          </a:prstGeom>
        </p:spPr>
        <p:txBody>
          <a:bodyPr wrap="none">
            <a:spAutoFit/>
          </a:bodyPr>
          <a:lstStyle/>
          <a:p>
            <a:pPr lvl="0"/>
            <a:r>
              <a:rPr lang="en-IN" sz="1400" dirty="0" smtClean="0">
                <a:solidFill>
                  <a:prstClr val="black"/>
                </a:solidFill>
              </a:rPr>
              <a:t>0.033</a:t>
            </a:r>
            <a:r>
              <a:rPr lang="en-IN" sz="1400" dirty="0" smtClean="0">
                <a:solidFill>
                  <a:prstClr val="black"/>
                </a:solidFill>
                <a:sym typeface="Symbol"/>
              </a:rPr>
              <a:t>F</a:t>
            </a:r>
            <a:endParaRPr lang="en-IN" sz="1400" baseline="-25000" dirty="0">
              <a:solidFill>
                <a:prstClr val="black"/>
              </a:solidFill>
            </a:endParaRPr>
          </a:p>
        </p:txBody>
      </p:sp>
      <p:sp>
        <p:nvSpPr>
          <p:cNvPr id="72" name="Rectangle 71"/>
          <p:cNvSpPr/>
          <p:nvPr/>
        </p:nvSpPr>
        <p:spPr>
          <a:xfrm>
            <a:off x="3087308" y="4724400"/>
            <a:ext cx="433132" cy="400110"/>
          </a:xfrm>
          <a:prstGeom prst="rect">
            <a:avLst/>
          </a:prstGeom>
        </p:spPr>
        <p:txBody>
          <a:bodyPr wrap="none">
            <a:spAutoFit/>
          </a:bodyPr>
          <a:lstStyle/>
          <a:p>
            <a:pPr lvl="0"/>
            <a:r>
              <a:rPr lang="en-IN" sz="2000" b="1" dirty="0" smtClean="0">
                <a:solidFill>
                  <a:prstClr val="black"/>
                </a:solidFill>
              </a:rPr>
              <a:t>V</a:t>
            </a:r>
            <a:r>
              <a:rPr lang="en-IN" sz="2000" b="1" baseline="-25000" dirty="0" smtClean="0">
                <a:solidFill>
                  <a:prstClr val="black"/>
                </a:solidFill>
              </a:rPr>
              <a:t>R</a:t>
            </a:r>
            <a:endParaRPr lang="en-IN" sz="2000" b="1" baseline="-25000" dirty="0">
              <a:solidFill>
                <a:prstClr val="black"/>
              </a:solidFill>
            </a:endParaRPr>
          </a:p>
        </p:txBody>
      </p:sp>
      <p:cxnSp>
        <p:nvCxnSpPr>
          <p:cNvPr id="73" name="Straight Connector 72"/>
          <p:cNvCxnSpPr/>
          <p:nvPr/>
        </p:nvCxnSpPr>
        <p:spPr>
          <a:xfrm rot="10800000" flipH="1" flipV="1">
            <a:off x="2209800" y="4039020"/>
            <a:ext cx="0" cy="913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4000501" y="5753099"/>
            <a:ext cx="990600"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209800" y="4953000"/>
            <a:ext cx="822960" cy="1"/>
          </a:xfrm>
          <a:prstGeom prst="line">
            <a:avLst/>
          </a:prstGeom>
          <a:ln>
            <a:headEnd type="arrow"/>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520440" y="4953000"/>
            <a:ext cx="914400" cy="0"/>
          </a:xfrm>
          <a:prstGeom prst="line">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flipH="1">
            <a:off x="6591301" y="5753099"/>
            <a:ext cx="990600" cy="2"/>
          </a:xfrm>
          <a:prstGeom prst="line">
            <a:avLst/>
          </a:prstGeom>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5571046" y="5867400"/>
            <a:ext cx="418704" cy="400110"/>
          </a:xfrm>
          <a:prstGeom prst="rect">
            <a:avLst/>
          </a:prstGeom>
        </p:spPr>
        <p:txBody>
          <a:bodyPr wrap="none">
            <a:spAutoFit/>
          </a:bodyPr>
          <a:lstStyle/>
          <a:p>
            <a:pPr lvl="0"/>
            <a:r>
              <a:rPr lang="en-IN" sz="2000" b="1" dirty="0" smtClean="0">
                <a:solidFill>
                  <a:prstClr val="black"/>
                </a:solidFill>
              </a:rPr>
              <a:t>V</a:t>
            </a:r>
            <a:r>
              <a:rPr lang="en-IN" sz="2000" b="1" baseline="-25000" dirty="0" smtClean="0">
                <a:solidFill>
                  <a:prstClr val="black"/>
                </a:solidFill>
              </a:rPr>
              <a:t>Z</a:t>
            </a:r>
            <a:endParaRPr lang="en-IN" sz="2000" b="1" baseline="-25000" dirty="0">
              <a:solidFill>
                <a:prstClr val="black"/>
              </a:solidFill>
            </a:endParaRPr>
          </a:p>
        </p:txBody>
      </p:sp>
      <p:cxnSp>
        <p:nvCxnSpPr>
          <p:cNvPr id="81" name="Straight Connector 80"/>
          <p:cNvCxnSpPr/>
          <p:nvPr/>
        </p:nvCxnSpPr>
        <p:spPr>
          <a:xfrm>
            <a:off x="4501675" y="6073966"/>
            <a:ext cx="1005840" cy="1"/>
          </a:xfrm>
          <a:prstGeom prst="line">
            <a:avLst/>
          </a:prstGeom>
          <a:ln>
            <a:headEnd type="arrow"/>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037611" y="6073966"/>
            <a:ext cx="1005840" cy="0"/>
          </a:xfrm>
          <a:prstGeom prst="line">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700" b="1" u="sng" dirty="0" smtClean="0">
                <a:latin typeface="Cambria" pitchFamily="18" charset="0"/>
              </a:rPr>
              <a:t>Observation table </a:t>
            </a:r>
            <a:r>
              <a:rPr lang="en-US" sz="2700" b="1" dirty="0" smtClean="0">
                <a:latin typeface="Cambria" pitchFamily="18" charset="0"/>
              </a:rPr>
              <a:t>: </a:t>
            </a:r>
            <a:r>
              <a:rPr lang="en-US" sz="2400" dirty="0" smtClean="0">
                <a:latin typeface="Cambria" pitchFamily="18" charset="0"/>
              </a:rPr>
              <a:t>For parallel LCR circuit</a:t>
            </a:r>
            <a:endParaRPr lang="en-US" sz="2400" dirty="0">
              <a:latin typeface="Cambria" pitchFamily="18" charset="0"/>
            </a:endParaRPr>
          </a:p>
        </p:txBody>
      </p:sp>
      <p:graphicFrame>
        <p:nvGraphicFramePr>
          <p:cNvPr id="3" name="Table 2"/>
          <p:cNvGraphicFramePr>
            <a:graphicFrameLocks noGrp="1"/>
          </p:cNvGraphicFramePr>
          <p:nvPr/>
        </p:nvGraphicFramePr>
        <p:xfrm>
          <a:off x="1600200" y="1523991"/>
          <a:ext cx="5791200" cy="4809151"/>
        </p:xfrm>
        <a:graphic>
          <a:graphicData uri="http://schemas.openxmlformats.org/drawingml/2006/table">
            <a:tbl>
              <a:tblPr/>
              <a:tblGrid>
                <a:gridCol w="1158240"/>
                <a:gridCol w="1158240"/>
                <a:gridCol w="1158240"/>
                <a:gridCol w="1158240"/>
                <a:gridCol w="1158240"/>
              </a:tblGrid>
              <a:tr h="224677">
                <a:tc>
                  <a:txBody>
                    <a:bodyPr/>
                    <a:lstStyle/>
                    <a:p>
                      <a:pPr algn="l" fontAlgn="b"/>
                      <a:r>
                        <a:rPr lang="en-US" sz="1000" b="0" i="0" u="none" strike="noStrike" dirty="0">
                          <a:solidFill>
                            <a:srgbClr val="000000"/>
                          </a:solidFill>
                          <a:latin typeface="Times New Roman"/>
                        </a:rPr>
                        <a:t>      f  </a:t>
                      </a:r>
                    </a:p>
                  </a:txBody>
                  <a:tcPr marL="7668" marR="7668" marT="766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latin typeface="Times New Roman"/>
                        </a:rPr>
                        <a:t>   V</a:t>
                      </a:r>
                      <a:r>
                        <a:rPr lang="en-US" sz="1000" b="0" i="0" u="none" strike="noStrike" baseline="-25000">
                          <a:solidFill>
                            <a:srgbClr val="000000"/>
                          </a:solidFill>
                          <a:latin typeface="Times New Roman"/>
                        </a:rPr>
                        <a:t>R</a:t>
                      </a:r>
                      <a:r>
                        <a:rPr lang="en-US" sz="1000" b="0" i="0" u="none" strike="noStrike">
                          <a:solidFill>
                            <a:srgbClr val="000000"/>
                          </a:solidFill>
                          <a:latin typeface="Times New Roman"/>
                        </a:rPr>
                        <a:t> </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latin typeface="Times New Roman"/>
                        </a:rPr>
                        <a:t>   V</a:t>
                      </a:r>
                      <a:r>
                        <a:rPr lang="en-US" sz="1000" b="0" i="0" u="none" strike="noStrike" baseline="-25000">
                          <a:solidFill>
                            <a:srgbClr val="000000"/>
                          </a:solidFill>
                          <a:latin typeface="Times New Roman"/>
                        </a:rPr>
                        <a:t>Z</a:t>
                      </a:r>
                      <a:r>
                        <a:rPr lang="en-US" sz="1000" b="0" i="0" u="none" strike="noStrike">
                          <a:solidFill>
                            <a:srgbClr val="000000"/>
                          </a:solidFill>
                          <a:latin typeface="Times New Roman"/>
                        </a:rPr>
                        <a:t> </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Times New Roman"/>
                        </a:rPr>
                        <a:t>V</a:t>
                      </a:r>
                      <a:r>
                        <a:rPr lang="en-US" sz="1000" b="0" i="0" u="none" strike="noStrike" baseline="-25000">
                          <a:solidFill>
                            <a:srgbClr val="000000"/>
                          </a:solidFill>
                          <a:latin typeface="Times New Roman"/>
                        </a:rPr>
                        <a:t>Z</a:t>
                      </a:r>
                      <a:r>
                        <a:rPr lang="en-US" sz="1000" b="0" i="0" u="none" strike="noStrike">
                          <a:solidFill>
                            <a:srgbClr val="000000"/>
                          </a:solidFill>
                          <a:latin typeface="Times New Roman"/>
                        </a:rPr>
                        <a:t>/V</a:t>
                      </a:r>
                      <a:r>
                        <a:rPr lang="en-US" sz="1000" b="0" i="0" u="none" strike="noStrike" baseline="-25000">
                          <a:solidFill>
                            <a:srgbClr val="000000"/>
                          </a:solidFill>
                          <a:latin typeface="Times New Roman"/>
                        </a:rPr>
                        <a:t>R</a:t>
                      </a:r>
                      <a:endParaRPr lang="en-US" sz="1000" b="0" i="0" u="none" strike="noStrike">
                        <a:solidFill>
                          <a:srgbClr val="000000"/>
                        </a:solidFill>
                        <a:latin typeface="Times New Roman"/>
                      </a:endParaRP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latin typeface="Times New Roman"/>
                        </a:rPr>
                        <a:t>   V</a:t>
                      </a:r>
                      <a:r>
                        <a:rPr lang="en-US" sz="1000" b="0" i="0" u="none" strike="noStrike" baseline="-25000">
                          <a:solidFill>
                            <a:srgbClr val="000000"/>
                          </a:solidFill>
                          <a:latin typeface="Times New Roman"/>
                        </a:rPr>
                        <a:t>app</a:t>
                      </a:r>
                      <a:r>
                        <a:rPr lang="en-US" sz="1000" b="0" i="0" u="none" strike="noStrike">
                          <a:solidFill>
                            <a:srgbClr val="000000"/>
                          </a:solidFill>
                          <a:latin typeface="Times New Roman"/>
                        </a:rPr>
                        <a:t> </a:t>
                      </a:r>
                    </a:p>
                  </a:txBody>
                  <a:tcPr marL="7668" marR="7668" marT="1022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9741">
                <a:tc>
                  <a:txBody>
                    <a:bodyPr/>
                    <a:lstStyle/>
                    <a:p>
                      <a:pPr algn="l" fontAlgn="b"/>
                      <a:r>
                        <a:rPr lang="en-US" sz="900" b="0" i="0" u="none" strike="noStrike">
                          <a:solidFill>
                            <a:srgbClr val="000000"/>
                          </a:solidFill>
                          <a:latin typeface="Calibri"/>
                        </a:rPr>
                        <a:t>    KHz</a:t>
                      </a:r>
                    </a:p>
                  </a:txBody>
                  <a:tcPr marL="7668" marR="7668" marT="766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latin typeface="Calibri"/>
                        </a:rPr>
                        <a:t>  volts</a:t>
                      </a:r>
                    </a:p>
                  </a:txBody>
                  <a:tcPr marL="7668" marR="7668" marT="7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latin typeface="Calibri"/>
                        </a:rPr>
                        <a:t>   volts</a:t>
                      </a:r>
                    </a:p>
                  </a:txBody>
                  <a:tcPr marL="7668" marR="7668" marT="7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latin typeface="Calibri"/>
                        </a:rPr>
                        <a:t>   volts</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729">
                <a:tc>
                  <a:txBody>
                    <a:bodyPr/>
                    <a:lstStyle/>
                    <a:p>
                      <a:pPr algn="l" fontAlgn="b"/>
                      <a:r>
                        <a:rPr lang="en-US" sz="900" b="0" i="0" u="none" strike="noStrike">
                          <a:solidFill>
                            <a:srgbClr val="000000"/>
                          </a:solidFill>
                          <a:latin typeface="Calibri"/>
                        </a:rPr>
                        <a:t> </a:t>
                      </a:r>
                    </a:p>
                  </a:txBody>
                  <a:tcPr marL="7668" marR="7668" marT="766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r>
              <a:tr h="197716">
                <a:tc>
                  <a:txBody>
                    <a:bodyPr/>
                    <a:lstStyle/>
                    <a:p>
                      <a:pPr algn="r" fontAlgn="b"/>
                      <a:r>
                        <a:rPr lang="en-US" sz="1000" b="0" i="0" u="none" strike="noStrike">
                          <a:solidFill>
                            <a:srgbClr val="000000"/>
                          </a:solidFill>
                          <a:latin typeface="Times New Roman"/>
                        </a:rPr>
                        <a:t>1</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0.654</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0.492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0.752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r>
              <a:tr h="190602">
                <a:tc>
                  <a:txBody>
                    <a:bodyPr/>
                    <a:lstStyle/>
                    <a:p>
                      <a:pPr algn="r" fontAlgn="b"/>
                      <a:r>
                        <a:rPr lang="en-US" sz="1000" b="0" i="0" u="none" strike="noStrike">
                          <a:solidFill>
                            <a:srgbClr val="000000"/>
                          </a:solidFill>
                          <a:latin typeface="Times New Roman"/>
                        </a:rPr>
                        <a:t>1.2</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0.597</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0.572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0.958</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1.4</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0.531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0.651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latin typeface="Times New Roman"/>
                        </a:rPr>
                        <a:t>1.226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1.6</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0.454</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0.714</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1.573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1.8</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0.372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0.772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2.075</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2</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Times New Roman"/>
                        </a:rPr>
                        <a:t>0.296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0.821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2.774</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2.2</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0.207</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0.856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4.135</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9134">
                <a:tc>
                  <a:txBody>
                    <a:bodyPr/>
                    <a:lstStyle/>
                    <a:p>
                      <a:pPr algn="r" fontAlgn="b"/>
                      <a:r>
                        <a:rPr lang="en-US" sz="1000" b="0" i="0" u="none" strike="noStrike">
                          <a:solidFill>
                            <a:srgbClr val="000000"/>
                          </a:solidFill>
                          <a:latin typeface="Times New Roman"/>
                        </a:rPr>
                        <a:t>2.4</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0.138</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0.88</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6.377</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2.6</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0.063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0.896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14.222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2.8</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0.043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0.903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21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latin typeface="Calibri"/>
                        </a:rPr>
                        <a:t>1</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3</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0.148</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Times New Roman"/>
                        </a:rPr>
                        <a:t>0.906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6.122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3.2</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0.165</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0.899</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5.449</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3.4</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0.195</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0.895</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4.59</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3.6</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0.263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0.881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3.35</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3.8</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0.329</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0.863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2.623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4</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0.377</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0.845</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2.241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4.5</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0.473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0.798</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1.687</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5</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0.549</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Times New Roman"/>
                        </a:rPr>
                        <a:t>0.751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1.368</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5.5</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0.611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0.703</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1.151</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6</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0.656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0.66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solidFill>
                            <a:srgbClr val="000000"/>
                          </a:solidFill>
                          <a:latin typeface="Times New Roman"/>
                        </a:rPr>
                        <a:t>1.006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0602">
                <a:tc>
                  <a:txBody>
                    <a:bodyPr/>
                    <a:lstStyle/>
                    <a:p>
                      <a:pPr algn="r" fontAlgn="b"/>
                      <a:r>
                        <a:rPr lang="en-US" sz="1000" b="0" i="0" u="none" strike="noStrike">
                          <a:solidFill>
                            <a:srgbClr val="000000"/>
                          </a:solidFill>
                          <a:latin typeface="Times New Roman"/>
                        </a:rPr>
                        <a:t>6.5</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0.725</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0.632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0.872</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7716">
                <a:tc>
                  <a:txBody>
                    <a:bodyPr/>
                    <a:lstStyle/>
                    <a:p>
                      <a:pPr algn="r" fontAlgn="b"/>
                      <a:r>
                        <a:rPr lang="en-US" sz="1000" b="0" i="0" u="none" strike="noStrike">
                          <a:solidFill>
                            <a:srgbClr val="000000"/>
                          </a:solidFill>
                          <a:latin typeface="Times New Roman"/>
                        </a:rPr>
                        <a:t>7</a:t>
                      </a:r>
                    </a:p>
                  </a:txBody>
                  <a:tcPr marL="7668" marR="7668" marT="102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0.758</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0.596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latin typeface="Times New Roman"/>
                        </a:rPr>
                        <a:t>0.786</a:t>
                      </a:r>
                    </a:p>
                  </a:txBody>
                  <a:tcPr marL="7668" marR="7668" marT="10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668" marR="7668" marT="766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fontScale="90000"/>
          </a:bodyPr>
          <a:lstStyle/>
          <a:p>
            <a:pPr algn="l"/>
            <a:r>
              <a:rPr lang="en-US" sz="2400" b="1" u="sng" dirty="0" smtClean="0">
                <a:latin typeface="Cambria" pitchFamily="18" charset="0"/>
              </a:rPr>
              <a:t>Graph:</a:t>
            </a:r>
            <a:r>
              <a:rPr lang="en-US" sz="2800" dirty="0" smtClean="0">
                <a:latin typeface="Cambria" pitchFamily="18" charset="0"/>
              </a:rPr>
              <a:t> </a:t>
            </a:r>
            <a:br>
              <a:rPr lang="en-US" sz="2800" dirty="0" smtClean="0">
                <a:latin typeface="Cambria" pitchFamily="18" charset="0"/>
              </a:rPr>
            </a:br>
            <a:r>
              <a:rPr lang="en-US" sz="2800" dirty="0" smtClean="0">
                <a:latin typeface="Cambria" pitchFamily="18" charset="0"/>
              </a:rPr>
              <a:t>            </a:t>
            </a:r>
            <a:r>
              <a:rPr lang="en-US" sz="2400" dirty="0" smtClean="0">
                <a:latin typeface="Cambria" pitchFamily="18" charset="0"/>
              </a:rPr>
              <a:t>Now plot the graph of </a:t>
            </a:r>
            <a:r>
              <a:rPr lang="en-US" sz="2400" dirty="0" err="1" smtClean="0">
                <a:latin typeface="Cambria" pitchFamily="18" charset="0"/>
              </a:rPr>
              <a:t>Vz</a:t>
            </a:r>
            <a:r>
              <a:rPr lang="en-US" sz="2400" dirty="0" smtClean="0">
                <a:latin typeface="Cambria" pitchFamily="18" charset="0"/>
              </a:rPr>
              <a:t>/V</a:t>
            </a:r>
            <a:r>
              <a:rPr lang="en-US" sz="2400" baseline="-25000" dirty="0" smtClean="0">
                <a:latin typeface="Cambria" pitchFamily="18" charset="0"/>
              </a:rPr>
              <a:t>R </a:t>
            </a:r>
            <a:r>
              <a:rPr lang="en-US" sz="2400" dirty="0" smtClean="0">
                <a:latin typeface="Cambria" pitchFamily="18" charset="0"/>
              </a:rPr>
              <a:t> against the Frequency ‘</a:t>
            </a:r>
            <a:r>
              <a:rPr lang="en-US" sz="2400" dirty="0" err="1" smtClean="0">
                <a:latin typeface="Cambria" pitchFamily="18" charset="0"/>
              </a:rPr>
              <a:t>f’in</a:t>
            </a:r>
            <a:r>
              <a:rPr lang="en-US" sz="2400" dirty="0" smtClean="0">
                <a:latin typeface="Cambria" pitchFamily="18" charset="0"/>
              </a:rPr>
              <a:t> KHz</a:t>
            </a:r>
            <a:endParaRPr lang="en-US" sz="2400" dirty="0">
              <a:latin typeface="Cambria" pitchFamily="18" charset="0"/>
            </a:endParaRPr>
          </a:p>
        </p:txBody>
      </p:sp>
      <p:sp>
        <p:nvSpPr>
          <p:cNvPr id="235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553" name="Object 1"/>
          <p:cNvGraphicFramePr>
            <a:graphicFrameLocks noChangeAspect="1"/>
          </p:cNvGraphicFramePr>
          <p:nvPr/>
        </p:nvGraphicFramePr>
        <p:xfrm>
          <a:off x="1752600" y="1219200"/>
          <a:ext cx="5486400" cy="3886200"/>
        </p:xfrm>
        <a:graphic>
          <a:graphicData uri="http://schemas.openxmlformats.org/presentationml/2006/ole">
            <p:oleObj spid="_x0000_s2050" r:id="rId3" imgW="3495040" imgH="2903220" progId="Origin50.Graph">
              <p:embed/>
            </p:oleObj>
          </a:graphicData>
        </a:graphic>
      </p:graphicFrame>
      <p:sp>
        <p:nvSpPr>
          <p:cNvPr id="5" name="Rectangle 4"/>
          <p:cNvSpPr/>
          <p:nvPr/>
        </p:nvSpPr>
        <p:spPr>
          <a:xfrm>
            <a:off x="2286000" y="5257800"/>
            <a:ext cx="4572000" cy="646331"/>
          </a:xfrm>
          <a:prstGeom prst="rect">
            <a:avLst/>
          </a:prstGeom>
        </p:spPr>
        <p:txBody>
          <a:bodyPr wrap="square">
            <a:spAutoFit/>
          </a:bodyPr>
          <a:lstStyle/>
          <a:p>
            <a:r>
              <a:rPr lang="en-US" dirty="0" smtClean="0">
                <a:latin typeface="Cambria" pitchFamily="18" charset="0"/>
              </a:rPr>
              <a:t>             </a:t>
            </a:r>
            <a:r>
              <a:rPr lang="en-US" dirty="0">
                <a:latin typeface="Cambria" pitchFamily="18" charset="0"/>
              </a:rPr>
              <a:t>(V</a:t>
            </a:r>
            <a:r>
              <a:rPr lang="en-US" baseline="-25000" dirty="0">
                <a:latin typeface="Cambria" pitchFamily="18" charset="0"/>
              </a:rPr>
              <a:t>Z</a:t>
            </a:r>
            <a:r>
              <a:rPr lang="en-US" dirty="0">
                <a:latin typeface="Cambria" pitchFamily="18" charset="0"/>
              </a:rPr>
              <a:t>/V</a:t>
            </a:r>
            <a:r>
              <a:rPr lang="en-US" baseline="-25000" dirty="0">
                <a:latin typeface="Cambria" pitchFamily="18" charset="0"/>
              </a:rPr>
              <a:t>R</a:t>
            </a:r>
            <a:r>
              <a:rPr lang="en-US" dirty="0">
                <a:latin typeface="Cambria" pitchFamily="18" charset="0"/>
              </a:rPr>
              <a:t>) against frequency in kHz for </a:t>
            </a:r>
          </a:p>
          <a:p>
            <a:r>
              <a:rPr lang="en-US" dirty="0">
                <a:latin typeface="Cambria" pitchFamily="18" charset="0"/>
              </a:rPr>
              <a:t>                </a:t>
            </a:r>
            <a:r>
              <a:rPr lang="en-US" dirty="0" smtClean="0">
                <a:latin typeface="Cambria" pitchFamily="18" charset="0"/>
              </a:rPr>
              <a:t>   </a:t>
            </a:r>
            <a:r>
              <a:rPr lang="en-US" dirty="0">
                <a:latin typeface="Cambria" pitchFamily="18" charset="0"/>
              </a:rPr>
              <a:t>a parallel resonant circuit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7391400" cy="5878532"/>
          </a:xfrm>
          <a:prstGeom prst="rect">
            <a:avLst/>
          </a:prstGeom>
        </p:spPr>
        <p:txBody>
          <a:bodyPr wrap="square">
            <a:spAutoFit/>
          </a:bodyPr>
          <a:lstStyle/>
          <a:p>
            <a:endParaRPr lang="en-US" dirty="0" smtClean="0">
              <a:latin typeface="Cambria" pitchFamily="18" charset="0"/>
            </a:endParaRPr>
          </a:p>
          <a:p>
            <a:r>
              <a:rPr lang="en-US" sz="2400" b="1" u="sng" dirty="0" smtClean="0">
                <a:latin typeface="Cambria" pitchFamily="18" charset="0"/>
              </a:rPr>
              <a:t>Result: </a:t>
            </a:r>
            <a:r>
              <a:rPr lang="en-US" dirty="0" smtClean="0">
                <a:latin typeface="Cambria" pitchFamily="18" charset="0"/>
              </a:rPr>
              <a:t/>
            </a:r>
            <a:br>
              <a:rPr lang="en-US" dirty="0" smtClean="0">
                <a:latin typeface="Cambria" pitchFamily="18" charset="0"/>
              </a:rPr>
            </a:br>
            <a:endParaRPr lang="en-US" sz="2000" dirty="0" smtClean="0">
              <a:latin typeface="Cambria" pitchFamily="18" charset="0"/>
            </a:endParaRPr>
          </a:p>
          <a:p>
            <a:pPr marL="457200" indent="-457200">
              <a:buAutoNum type="arabicPeriod"/>
            </a:pPr>
            <a:r>
              <a:rPr lang="en-US" sz="2000" dirty="0" smtClean="0">
                <a:latin typeface="Cambria" pitchFamily="18" charset="0"/>
              </a:rPr>
              <a:t>The impedance of series LC circuit is=_____ </a:t>
            </a:r>
            <a:r>
              <a:rPr lang="el-GR" sz="2000" dirty="0" smtClean="0">
                <a:latin typeface="Cambria" pitchFamily="18" charset="0"/>
              </a:rPr>
              <a:t>Ω</a:t>
            </a:r>
            <a:r>
              <a:rPr lang="en-US" sz="2000" dirty="0" smtClean="0">
                <a:latin typeface="Cambria" pitchFamily="18" charset="0"/>
              </a:rPr>
              <a:t> at Resonance Frequency </a:t>
            </a:r>
            <a:br>
              <a:rPr lang="en-US" sz="2000" dirty="0" smtClean="0">
                <a:latin typeface="Cambria" pitchFamily="18" charset="0"/>
              </a:rPr>
            </a:br>
            <a:endParaRPr lang="en-US" sz="2000" dirty="0" smtClean="0">
              <a:latin typeface="Cambria" pitchFamily="18" charset="0"/>
            </a:endParaRPr>
          </a:p>
          <a:p>
            <a:pPr marL="457200" indent="-457200">
              <a:buAutoNum type="arabicPeriod"/>
            </a:pPr>
            <a:r>
              <a:rPr lang="en-US" sz="2000" dirty="0" smtClean="0">
                <a:latin typeface="Cambria" pitchFamily="18" charset="0"/>
              </a:rPr>
              <a:t>2. The impedance of parallel LC circuit is=_____ </a:t>
            </a:r>
            <a:r>
              <a:rPr lang="el-GR" sz="2000" dirty="0" smtClean="0">
                <a:latin typeface="Cambria" pitchFamily="18" charset="0"/>
              </a:rPr>
              <a:t>Ω</a:t>
            </a:r>
            <a:r>
              <a:rPr lang="en-US" sz="2000" dirty="0" smtClean="0">
                <a:latin typeface="Cambria" pitchFamily="18" charset="0"/>
              </a:rPr>
              <a:t> at Resonance Frequency</a:t>
            </a:r>
          </a:p>
          <a:p>
            <a:endParaRPr lang="en-US" dirty="0" smtClean="0">
              <a:latin typeface="Cambria" pitchFamily="18" charset="0"/>
            </a:endParaRPr>
          </a:p>
          <a:p>
            <a:endParaRPr lang="en-US" dirty="0" smtClean="0">
              <a:latin typeface="Cambria" pitchFamily="18" charset="0"/>
            </a:endParaRPr>
          </a:p>
          <a:p>
            <a:endParaRPr lang="en-US" dirty="0" smtClean="0">
              <a:latin typeface="Cambria" pitchFamily="18" charset="0"/>
            </a:endParaRPr>
          </a:p>
          <a:p>
            <a:endParaRPr lang="en-US" dirty="0" smtClean="0">
              <a:latin typeface="Cambria" pitchFamily="18" charset="0"/>
            </a:endParaRPr>
          </a:p>
          <a:p>
            <a:r>
              <a:rPr lang="en-US" sz="2400" b="1" u="sng" dirty="0" smtClean="0">
                <a:latin typeface="Cambria" pitchFamily="18" charset="0"/>
              </a:rPr>
              <a:t>Conclusion:</a:t>
            </a:r>
          </a:p>
          <a:p>
            <a:endParaRPr lang="en-US" dirty="0" smtClean="0">
              <a:latin typeface="Cambria" pitchFamily="18" charset="0"/>
            </a:endParaRPr>
          </a:p>
          <a:p>
            <a:pPr marL="342900" lvl="0" indent="-342900" algn="just" eaLnBrk="0" fontAlgn="base" hangingPunct="0">
              <a:spcBef>
                <a:spcPct val="0"/>
              </a:spcBef>
              <a:spcAft>
                <a:spcPct val="0"/>
              </a:spcAft>
            </a:pPr>
            <a:r>
              <a:rPr lang="en-US" dirty="0" smtClean="0">
                <a:latin typeface="Cambria" pitchFamily="18" charset="0"/>
                <a:ea typeface="Times New Roman" pitchFamily="18" charset="0"/>
              </a:rPr>
              <a:t>  </a:t>
            </a:r>
            <a:r>
              <a:rPr lang="en-US" sz="2000" dirty="0" smtClean="0">
                <a:latin typeface="Cambria" pitchFamily="18" charset="0"/>
                <a:ea typeface="Times New Roman" pitchFamily="18" charset="0"/>
              </a:rPr>
              <a:t>1.The impedance of series LC circuit is minimum at the resonance         frequency.</a:t>
            </a:r>
          </a:p>
          <a:p>
            <a:pPr marL="342900" lvl="0" indent="-342900" algn="just" eaLnBrk="0" fontAlgn="base" hangingPunct="0">
              <a:spcBef>
                <a:spcPct val="0"/>
              </a:spcBef>
              <a:spcAft>
                <a:spcPct val="0"/>
              </a:spcAft>
            </a:pPr>
            <a:endParaRPr lang="en-US" sz="2000" dirty="0" smtClean="0">
              <a:latin typeface="Cambria" pitchFamily="18" charset="0"/>
              <a:ea typeface="Times New Roman" pitchFamily="18" charset="0"/>
            </a:endParaRPr>
          </a:p>
          <a:p>
            <a:pPr marL="342900" lvl="0" indent="-342900" algn="just" eaLnBrk="0" fontAlgn="base" hangingPunct="0">
              <a:spcBef>
                <a:spcPct val="0"/>
              </a:spcBef>
              <a:spcAft>
                <a:spcPct val="0"/>
              </a:spcAft>
            </a:pPr>
            <a:r>
              <a:rPr lang="en-US" sz="2000" dirty="0" smtClean="0">
                <a:latin typeface="Cambria" pitchFamily="18" charset="0"/>
                <a:ea typeface="Times New Roman" pitchFamily="18" charset="0"/>
              </a:rPr>
              <a:t>  2.The impedance of parallel LC circuit is maximum at the resonance frequency.</a:t>
            </a:r>
            <a:endParaRPr lang="en-US" dirty="0">
              <a:latin typeface="Cambria" pitchFamily="18" charset="0"/>
            </a:endParaRPr>
          </a:p>
        </p:txBody>
      </p:sp>
      <p:sp>
        <p:nvSpPr>
          <p:cNvPr id="3" name="Rectangle 2"/>
          <p:cNvSpPr/>
          <p:nvPr/>
        </p:nvSpPr>
        <p:spPr>
          <a:xfrm>
            <a:off x="533400" y="4114799"/>
            <a:ext cx="6324600" cy="646331"/>
          </a:xfrm>
          <a:prstGeom prst="rect">
            <a:avLst/>
          </a:prstGeom>
        </p:spPr>
        <p:txBody>
          <a:bodyPr wrap="square">
            <a:spAutoFit/>
          </a:bodyPr>
          <a:lstStyle/>
          <a:p>
            <a:pPr marL="342900" lvl="0" indent="-342900" algn="just" eaLnBrk="0" fontAlgn="base" hangingPunct="0">
              <a:spcBef>
                <a:spcPct val="0"/>
              </a:spcBef>
              <a:spcAft>
                <a:spcPct val="0"/>
              </a:spcAft>
            </a:pPr>
            <a:endParaRPr kumimoji="0" lang="en-US" b="0" i="0" u="none" strike="noStrike" cap="none" normalizeH="0" baseline="0" dirty="0" smtClean="0">
              <a:ln>
                <a:noFill/>
              </a:ln>
              <a:solidFill>
                <a:schemeClr val="tx1"/>
              </a:solidFill>
              <a:effectLst/>
              <a:latin typeface="Arial" pitchFamily="34" charset="0"/>
              <a:ea typeface="Times New Roman" pitchFamily="18" charset="0"/>
            </a:endParaRPr>
          </a:p>
          <a:p>
            <a:pPr marL="342900" lvl="0" indent="-342900" algn="just" eaLnBrk="0" fontAlgn="base" hangingPunct="0">
              <a:spcBef>
                <a:spcPct val="0"/>
              </a:spcBef>
              <a:spcAft>
                <a:spcPct val="0"/>
              </a:spcAft>
            </a:pPr>
            <a:endParaRPr lang="en-US" dirty="0" smtClean="0">
              <a:latin typeface="Arial" pitchFamily="34" charset="0"/>
              <a:ea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u="sng" dirty="0" smtClean="0"/>
              <a:t>Principle:</a:t>
            </a:r>
            <a:endParaRPr lang="en-US" sz="2800" b="1" u="sng" dirty="0"/>
          </a:p>
        </p:txBody>
      </p:sp>
      <p:sp>
        <p:nvSpPr>
          <p:cNvPr id="3" name="Content Placeholder 2"/>
          <p:cNvSpPr>
            <a:spLocks noGrp="1"/>
          </p:cNvSpPr>
          <p:nvPr>
            <p:ph idx="1"/>
          </p:nvPr>
        </p:nvSpPr>
        <p:spPr>
          <a:xfrm>
            <a:off x="304800" y="381000"/>
            <a:ext cx="8382000" cy="5745163"/>
          </a:xfrm>
        </p:spPr>
        <p:txBody>
          <a:bodyPr>
            <a:normAutofit/>
          </a:bodyPr>
          <a:lstStyle/>
          <a:p>
            <a:pPr>
              <a:buNone/>
            </a:pPr>
            <a:endParaRPr lang="en-US" sz="2800" dirty="0" smtClean="0"/>
          </a:p>
          <a:p>
            <a:pPr>
              <a:buNone/>
            </a:pPr>
            <a:endParaRPr lang="en-US" sz="2800" dirty="0" smtClean="0"/>
          </a:p>
          <a:p>
            <a:pPr>
              <a:buNone/>
            </a:pPr>
            <a:r>
              <a:rPr lang="en-US" sz="2800" dirty="0" smtClean="0"/>
              <a:t>  </a:t>
            </a:r>
            <a:r>
              <a:rPr lang="en-US" sz="2400" dirty="0" smtClean="0"/>
              <a:t>At the resonance frequency</a:t>
            </a:r>
          </a:p>
          <a:p>
            <a:pPr>
              <a:buNone/>
            </a:pPr>
            <a:endParaRPr lang="en-US" sz="2400" dirty="0" smtClean="0"/>
          </a:p>
          <a:p>
            <a:pPr>
              <a:buNone/>
            </a:pPr>
            <a:r>
              <a:rPr lang="en-US" sz="2400" dirty="0"/>
              <a:t> </a:t>
            </a:r>
            <a:r>
              <a:rPr lang="en-US" sz="2400" dirty="0" smtClean="0"/>
              <a:t>       </a:t>
            </a:r>
          </a:p>
          <a:p>
            <a:pPr>
              <a:buNone/>
            </a:pPr>
            <a:r>
              <a:rPr lang="en-US" sz="2400" dirty="0" smtClean="0"/>
              <a:t>        And   </a:t>
            </a:r>
          </a:p>
          <a:p>
            <a:pPr>
              <a:buNone/>
            </a:pPr>
            <a:endParaRPr lang="en-US" sz="2400" dirty="0"/>
          </a:p>
          <a:p>
            <a:pPr>
              <a:buNone/>
            </a:pPr>
            <a:r>
              <a:rPr lang="en-US" sz="2400" dirty="0" smtClean="0"/>
              <a:t>The impedance  of an inductance is</a:t>
            </a:r>
          </a:p>
          <a:p>
            <a:pPr>
              <a:buNone/>
            </a:pPr>
            <a:endParaRPr lang="en-US" sz="2400" dirty="0" smtClean="0"/>
          </a:p>
          <a:p>
            <a:pPr>
              <a:buNone/>
            </a:pPr>
            <a:r>
              <a:rPr lang="en-US" sz="2400" dirty="0" smtClean="0"/>
              <a:t> </a:t>
            </a:r>
          </a:p>
          <a:p>
            <a:pPr>
              <a:buNone/>
            </a:pPr>
            <a:r>
              <a:rPr lang="en-US" sz="2400" dirty="0" smtClean="0"/>
              <a:t>The impedance of an capacitance is</a:t>
            </a:r>
          </a:p>
          <a:p>
            <a:pPr>
              <a:buNone/>
            </a:pPr>
            <a:endParaRPr lang="en-US" sz="2800" dirty="0"/>
          </a:p>
          <a:p>
            <a:pPr>
              <a:buNone/>
            </a:pPr>
            <a:endParaRPr lang="en-US" sz="2800" dirty="0"/>
          </a:p>
        </p:txBody>
      </p:sp>
      <p:pic>
        <p:nvPicPr>
          <p:cNvPr id="5" name="Picture 4" descr="Series resonance formula"/>
          <p:cNvPicPr/>
          <p:nvPr/>
        </p:nvPicPr>
        <p:blipFill>
          <a:blip r:embed="rId3"/>
          <a:srcRect/>
          <a:stretch>
            <a:fillRect/>
          </a:stretch>
        </p:blipFill>
        <p:spPr bwMode="auto">
          <a:xfrm>
            <a:off x="1371600" y="1905000"/>
            <a:ext cx="1905000" cy="762000"/>
          </a:xfrm>
          <a:prstGeom prst="rect">
            <a:avLst/>
          </a:prstGeom>
          <a:noFill/>
          <a:ln w="9525">
            <a:noFill/>
            <a:miter lim="800000"/>
            <a:headEnd/>
            <a:tailEnd/>
          </a:ln>
        </p:spPr>
      </p:pic>
      <p:graphicFrame>
        <p:nvGraphicFramePr>
          <p:cNvPr id="6" name="Object 5"/>
          <p:cNvGraphicFramePr>
            <a:graphicFrameLocks noChangeAspect="1"/>
          </p:cNvGraphicFramePr>
          <p:nvPr/>
        </p:nvGraphicFramePr>
        <p:xfrm>
          <a:off x="1676400" y="2819400"/>
          <a:ext cx="5175250" cy="685800"/>
        </p:xfrm>
        <a:graphic>
          <a:graphicData uri="http://schemas.openxmlformats.org/presentationml/2006/ole">
            <p:oleObj spid="_x0000_s3074" name="Equation" r:id="rId4" imgW="2070000" imgH="393480" progId="Equation.3">
              <p:embed/>
            </p:oleObj>
          </a:graphicData>
        </a:graphic>
      </p:graphicFrame>
      <p:graphicFrame>
        <p:nvGraphicFramePr>
          <p:cNvPr id="7" name="Object 6"/>
          <p:cNvGraphicFramePr>
            <a:graphicFrameLocks noChangeAspect="1"/>
          </p:cNvGraphicFramePr>
          <p:nvPr/>
        </p:nvGraphicFramePr>
        <p:xfrm>
          <a:off x="1143000" y="4343400"/>
          <a:ext cx="5410200" cy="457200"/>
        </p:xfrm>
        <a:graphic>
          <a:graphicData uri="http://schemas.openxmlformats.org/presentationml/2006/ole">
            <p:oleObj spid="_x0000_s3075" name="Equation" r:id="rId5" imgW="1942920" imgH="215640" progId="Equation.3">
              <p:embed/>
            </p:oleObj>
          </a:graphicData>
        </a:graphic>
      </p:graphicFrame>
      <p:graphicFrame>
        <p:nvGraphicFramePr>
          <p:cNvPr id="8" name="Object 7"/>
          <p:cNvGraphicFramePr>
            <a:graphicFrameLocks noChangeAspect="1"/>
          </p:cNvGraphicFramePr>
          <p:nvPr/>
        </p:nvGraphicFramePr>
        <p:xfrm>
          <a:off x="1143000" y="5562600"/>
          <a:ext cx="3429000" cy="685800"/>
        </p:xfrm>
        <a:graphic>
          <a:graphicData uri="http://schemas.openxmlformats.org/presentationml/2006/ole">
            <p:oleObj spid="_x0000_s3076" name="Equation" r:id="rId6" imgW="1726920" imgH="39348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
            <a:ext cx="8686800" cy="8217634"/>
          </a:xfrm>
          <a:prstGeom prst="rect">
            <a:avLst/>
          </a:prstGeom>
        </p:spPr>
        <p:txBody>
          <a:bodyPr wrap="square">
            <a:spAutoFit/>
          </a:bodyPr>
          <a:lstStyle/>
          <a:p>
            <a:r>
              <a:rPr lang="en-US" sz="2000" dirty="0" smtClean="0"/>
              <a:t>      </a:t>
            </a:r>
          </a:p>
          <a:p>
            <a:r>
              <a:rPr lang="en-US" sz="2000" dirty="0" smtClean="0"/>
              <a:t>        When the inductance and capacitance are connected in series the total impedance is,</a:t>
            </a:r>
          </a:p>
          <a:p>
            <a:endParaRPr lang="en-US" sz="2000" dirty="0" smtClean="0"/>
          </a:p>
          <a:p>
            <a:endParaRPr lang="en-US" sz="2000" dirty="0"/>
          </a:p>
          <a:p>
            <a:r>
              <a:rPr lang="en-US" sz="2000" dirty="0" smtClean="0"/>
              <a:t>           This has a minimum value R</a:t>
            </a:r>
            <a:r>
              <a:rPr lang="en-US" sz="2000" baseline="-25000" dirty="0" smtClean="0"/>
              <a:t>L </a:t>
            </a:r>
            <a:r>
              <a:rPr lang="en-US" sz="2000" dirty="0" smtClean="0"/>
              <a:t>at the resonance frequency .At  any other frequency the impedance  is more then R</a:t>
            </a:r>
            <a:r>
              <a:rPr lang="en-US" sz="2000" baseline="-25000" dirty="0" smtClean="0"/>
              <a:t>L  </a:t>
            </a:r>
            <a:r>
              <a:rPr lang="en-US" sz="2000" dirty="0" smtClean="0"/>
              <a:t>. </a:t>
            </a:r>
          </a:p>
          <a:p>
            <a:r>
              <a:rPr lang="en-US" sz="2000" dirty="0"/>
              <a:t> </a:t>
            </a:r>
            <a:r>
              <a:rPr lang="en-US" sz="2000" dirty="0" smtClean="0"/>
              <a:t>         If the inductance  and capacitance are connected in parallel , the effective impedance is </a:t>
            </a:r>
          </a:p>
          <a:p>
            <a:endParaRPr lang="en-US" sz="2000" dirty="0"/>
          </a:p>
          <a:p>
            <a:endParaRPr lang="en-US" sz="2000" dirty="0" smtClean="0"/>
          </a:p>
          <a:p>
            <a:endParaRPr lang="en-US" sz="2000" dirty="0"/>
          </a:p>
          <a:p>
            <a:r>
              <a:rPr lang="en-US" sz="2000" dirty="0" smtClean="0"/>
              <a:t>      </a:t>
            </a:r>
          </a:p>
          <a:p>
            <a:r>
              <a:rPr lang="en-US" sz="2000" dirty="0" smtClean="0"/>
              <a:t>                     At resonance frequency Z</a:t>
            </a:r>
            <a:r>
              <a:rPr lang="en-US" sz="2000" baseline="-25000" dirty="0" smtClean="0"/>
              <a:t>L</a:t>
            </a:r>
            <a:r>
              <a:rPr lang="en-US" sz="2000" dirty="0" smtClean="0"/>
              <a:t>+Z</a:t>
            </a:r>
            <a:r>
              <a:rPr lang="en-US" sz="2000" baseline="-25000" dirty="0" smtClean="0"/>
              <a:t>C </a:t>
            </a:r>
            <a:r>
              <a:rPr lang="en-US" sz="2000" dirty="0" smtClean="0"/>
              <a:t>is minimum .</a:t>
            </a:r>
          </a:p>
          <a:p>
            <a:r>
              <a:rPr lang="en-US" sz="2000" dirty="0"/>
              <a:t> </a:t>
            </a:r>
            <a:r>
              <a:rPr lang="en-US" sz="2000" dirty="0" smtClean="0"/>
              <a:t>       </a:t>
            </a:r>
          </a:p>
          <a:p>
            <a:r>
              <a:rPr lang="en-US" sz="2000" dirty="0" smtClean="0"/>
              <a:t>          If R</a:t>
            </a:r>
            <a:r>
              <a:rPr lang="en-US" sz="2000" baseline="-25000" dirty="0" smtClean="0"/>
              <a:t>L</a:t>
            </a:r>
            <a:r>
              <a:rPr lang="en-US" sz="2000" dirty="0" smtClean="0"/>
              <a:t>=0, then Z</a:t>
            </a:r>
            <a:r>
              <a:rPr lang="en-US" sz="2000" baseline="-25000" dirty="0" smtClean="0"/>
              <a:t>L</a:t>
            </a:r>
            <a:r>
              <a:rPr lang="en-US" sz="2000" dirty="0" smtClean="0"/>
              <a:t>Z</a:t>
            </a:r>
            <a:r>
              <a:rPr lang="en-US" sz="2000" baseline="-25000" dirty="0" smtClean="0"/>
              <a:t>C</a:t>
            </a:r>
            <a:r>
              <a:rPr lang="en-US" sz="2000" dirty="0" smtClean="0"/>
              <a:t>  would be impedance of frequency while if Z</a:t>
            </a:r>
            <a:r>
              <a:rPr lang="en-US" sz="2000" baseline="-25000" dirty="0" smtClean="0"/>
              <a:t>L</a:t>
            </a:r>
            <a:r>
              <a:rPr lang="en-US" sz="2000" dirty="0" smtClean="0"/>
              <a:t>+Z</a:t>
            </a:r>
            <a:r>
              <a:rPr lang="en-US" sz="2000" baseline="-25000" dirty="0" smtClean="0"/>
              <a:t>C</a:t>
            </a:r>
            <a:r>
              <a:rPr lang="en-US" sz="2000" dirty="0" smtClean="0"/>
              <a:t> would be zero at resonance frequency making the effective impedance infinite at resonance frequency.</a:t>
            </a:r>
          </a:p>
          <a:p>
            <a:r>
              <a:rPr lang="en-US" sz="2000" dirty="0"/>
              <a:t> </a:t>
            </a:r>
            <a:r>
              <a:rPr lang="en-US" sz="2000" dirty="0" smtClean="0"/>
              <a:t>        However R</a:t>
            </a:r>
            <a:r>
              <a:rPr lang="en-US" sz="2000" baseline="-25000" dirty="0" smtClean="0"/>
              <a:t>L</a:t>
            </a:r>
            <a:r>
              <a:rPr lang="en-US" sz="2000" dirty="0" smtClean="0"/>
              <a:t> is non-zero and small for the coil .This make the impedance go through a finite but maximum value at frequency close to resonance frequency.</a:t>
            </a:r>
          </a:p>
          <a:p>
            <a:endParaRPr lang="en-US" sz="2000" dirty="0" smtClean="0"/>
          </a:p>
          <a:p>
            <a:endParaRPr lang="en-US" dirty="0"/>
          </a:p>
          <a:p>
            <a:endParaRPr lang="en-US" dirty="0" smtClean="0"/>
          </a:p>
          <a:p>
            <a:endParaRPr lang="en-US" dirty="0"/>
          </a:p>
          <a:p>
            <a:endParaRPr lang="en-US" dirty="0" smtClean="0"/>
          </a:p>
          <a:p>
            <a:r>
              <a:rPr lang="en-US" dirty="0"/>
              <a:t> </a:t>
            </a:r>
            <a:r>
              <a:rPr lang="en-US" dirty="0" smtClean="0"/>
              <a:t>                                         </a:t>
            </a:r>
            <a:br>
              <a:rPr lang="en-US" dirty="0" smtClean="0"/>
            </a:br>
            <a:endParaRPr lang="en-US" dirty="0"/>
          </a:p>
        </p:txBody>
      </p:sp>
      <p:graphicFrame>
        <p:nvGraphicFramePr>
          <p:cNvPr id="3" name="Object 2"/>
          <p:cNvGraphicFramePr>
            <a:graphicFrameLocks noChangeAspect="1"/>
          </p:cNvGraphicFramePr>
          <p:nvPr/>
        </p:nvGraphicFramePr>
        <p:xfrm>
          <a:off x="1676400" y="1066800"/>
          <a:ext cx="4495800" cy="457200"/>
        </p:xfrm>
        <a:graphic>
          <a:graphicData uri="http://schemas.openxmlformats.org/presentationml/2006/ole">
            <p:oleObj spid="_x0000_s4098" name="Equation" r:id="rId3" imgW="2070000" imgH="228600" progId="Equation.3">
              <p:embed/>
            </p:oleObj>
          </a:graphicData>
        </a:graphic>
      </p:graphicFrame>
      <p:graphicFrame>
        <p:nvGraphicFramePr>
          <p:cNvPr id="52" name="Object 51"/>
          <p:cNvGraphicFramePr>
            <a:graphicFrameLocks noChangeAspect="1"/>
          </p:cNvGraphicFramePr>
          <p:nvPr/>
        </p:nvGraphicFramePr>
        <p:xfrm>
          <a:off x="1676400" y="3124200"/>
          <a:ext cx="4191000" cy="762000"/>
        </p:xfrm>
        <a:graphic>
          <a:graphicData uri="http://schemas.openxmlformats.org/presentationml/2006/ole">
            <p:oleObj spid="_x0000_s4099" name="Equation" r:id="rId4" imgW="1726920" imgH="43164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normAutofit/>
          </a:bodyPr>
          <a:lstStyle/>
          <a:p>
            <a:pPr algn="l"/>
            <a:r>
              <a:rPr lang="en-US" sz="2800" b="1" u="sng" dirty="0" smtClean="0"/>
              <a:t>Series LC-resonance circuit :</a:t>
            </a:r>
            <a:endParaRPr lang="en-US" sz="2800" dirty="0"/>
          </a:p>
        </p:txBody>
      </p:sp>
      <p:pic>
        <p:nvPicPr>
          <p:cNvPr id="4" name="Content Placeholder 3" descr="LCR Series Circuit"/>
          <p:cNvPicPr>
            <a:picLocks noGrp="1"/>
          </p:cNvPicPr>
          <p:nvPr>
            <p:ph idx="1"/>
          </p:nvPr>
        </p:nvPicPr>
        <p:blipFill>
          <a:blip r:embed="rId2"/>
          <a:srcRect/>
          <a:stretch>
            <a:fillRect/>
          </a:stretch>
        </p:blipFill>
        <p:spPr bwMode="auto">
          <a:xfrm>
            <a:off x="2209800" y="1295400"/>
            <a:ext cx="4724400" cy="4572000"/>
          </a:xfrm>
          <a:prstGeom prst="rect">
            <a:avLst/>
          </a:prstGeom>
          <a:noFill/>
          <a:ln w="9525">
            <a:noFill/>
            <a:miter lim="800000"/>
            <a:headEnd/>
            <a:tailEnd/>
          </a:ln>
        </p:spPr>
      </p:pic>
      <p:graphicFrame>
        <p:nvGraphicFramePr>
          <p:cNvPr id="5" name="Table 4"/>
          <p:cNvGraphicFramePr>
            <a:graphicFrameLocks noGrp="1"/>
          </p:cNvGraphicFramePr>
          <p:nvPr/>
        </p:nvGraphicFramePr>
        <p:xfrm>
          <a:off x="1981200" y="1295400"/>
          <a:ext cx="4953000" cy="4800600"/>
        </p:xfrm>
        <a:graphic>
          <a:graphicData uri="http://schemas.openxmlformats.org/drawingml/2006/table">
            <a:tbl>
              <a:tblPr/>
              <a:tblGrid>
                <a:gridCol w="4953000"/>
              </a:tblGrid>
              <a:tr h="4800600">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6583362"/>
          </a:xfrm>
        </p:spPr>
        <p:txBody>
          <a:bodyPr>
            <a:normAutofit fontScale="90000"/>
          </a:bodyPr>
          <a:lstStyle/>
          <a:p>
            <a:pPr algn="l"/>
            <a:r>
              <a:rPr lang="en-US" sz="2400" b="1" u="sng" dirty="0" smtClean="0">
                <a:latin typeface="+mn-lt"/>
              </a:rPr>
              <a:t>Series LC-resonance circuit :</a:t>
            </a:r>
            <a:r>
              <a:rPr lang="en-US" sz="1800" dirty="0" smtClean="0"/>
              <a:t/>
            </a:r>
            <a:br>
              <a:rPr lang="en-US" sz="1800" dirty="0" smtClean="0"/>
            </a:br>
            <a:r>
              <a:rPr lang="en-US" sz="2200" dirty="0" smtClean="0"/>
              <a:t>                   </a:t>
            </a:r>
            <a:br>
              <a:rPr lang="en-US" sz="2200" dirty="0" smtClean="0"/>
            </a:br>
            <a:r>
              <a:rPr lang="en-US" sz="2200" dirty="0" smtClean="0"/>
              <a:t>          A series combination consist of an inductor of inductance </a:t>
            </a:r>
            <a:r>
              <a:rPr lang="en-US" sz="2200" dirty="0" err="1" smtClean="0"/>
              <a:t>L,capacitor</a:t>
            </a:r>
            <a:r>
              <a:rPr lang="en-US" sz="2200" dirty="0" smtClean="0"/>
              <a:t> of capacitance C and resistor of resistance R. These are in series across signal generator.</a:t>
            </a:r>
            <a:br>
              <a:rPr lang="en-US" sz="2200" dirty="0" smtClean="0"/>
            </a:br>
            <a:r>
              <a:rPr lang="en-US" sz="2200" dirty="0" smtClean="0"/>
              <a:t>          If sinusoidal voltage of RMS value V of variable frequency is applied across R-L-C circuit, then alternating voltage across R is V</a:t>
            </a:r>
            <a:r>
              <a:rPr lang="en-US" sz="2200" baseline="-25000" dirty="0" smtClean="0"/>
              <a:t>R  </a:t>
            </a:r>
            <a:r>
              <a:rPr lang="en-US" sz="2200" dirty="0" smtClean="0"/>
              <a:t> ,L is V</a:t>
            </a:r>
            <a:r>
              <a:rPr lang="en-US" sz="2200" baseline="-25000" dirty="0" smtClean="0"/>
              <a:t>L</a:t>
            </a:r>
            <a:r>
              <a:rPr lang="en-US" sz="2200" dirty="0" smtClean="0"/>
              <a:t> and  C is V</a:t>
            </a:r>
            <a:r>
              <a:rPr lang="en-US" sz="2200" baseline="-25000" dirty="0" smtClean="0"/>
              <a:t>C.</a:t>
            </a:r>
            <a:br>
              <a:rPr lang="en-US" sz="2200" baseline="-25000" dirty="0" smtClean="0"/>
            </a:br>
            <a:r>
              <a:rPr lang="en-US" sz="2200" baseline="-25000" dirty="0" smtClean="0"/>
              <a:t> </a:t>
            </a:r>
            <a:r>
              <a:rPr lang="en-US" sz="2200" dirty="0" smtClean="0"/>
              <a:t>Let,</a:t>
            </a:r>
            <a:br>
              <a:rPr lang="en-US" sz="2200" dirty="0" smtClean="0"/>
            </a:br>
            <a:r>
              <a:rPr lang="en-US" sz="2200" dirty="0" smtClean="0"/>
              <a:t> V</a:t>
            </a:r>
            <a:r>
              <a:rPr lang="en-US" sz="2200" baseline="-25000" dirty="0" smtClean="0"/>
              <a:t>R  </a:t>
            </a:r>
            <a:r>
              <a:rPr lang="en-US" sz="2200" dirty="0" smtClean="0"/>
              <a:t> =I*R        ………………………  in phase with I</a:t>
            </a:r>
            <a:r>
              <a:rPr lang="en-US" sz="2200" baseline="-25000" dirty="0" smtClean="0"/>
              <a:t/>
            </a:r>
            <a:br>
              <a:rPr lang="en-US" sz="2200" baseline="-25000" dirty="0" smtClean="0"/>
            </a:br>
            <a:r>
              <a:rPr lang="en-US" sz="2200" dirty="0" smtClean="0"/>
              <a:t> V</a:t>
            </a:r>
            <a:r>
              <a:rPr lang="en-US" sz="2200" baseline="-25000" dirty="0" smtClean="0"/>
              <a:t>L </a:t>
            </a:r>
            <a:r>
              <a:rPr lang="en-US" sz="2200" dirty="0" smtClean="0"/>
              <a:t>  =I*L       ………………………  leading I by 90˚</a:t>
            </a:r>
            <a:r>
              <a:rPr lang="en-US" sz="2200" baseline="-25000" dirty="0" smtClean="0"/>
              <a:t/>
            </a:r>
            <a:br>
              <a:rPr lang="en-US" sz="2200" baseline="-25000" dirty="0" smtClean="0"/>
            </a:br>
            <a:r>
              <a:rPr lang="en-US" sz="2200" dirty="0" smtClean="0"/>
              <a:t> V</a:t>
            </a:r>
            <a:r>
              <a:rPr lang="en-US" sz="2200" baseline="-25000" dirty="0" smtClean="0"/>
              <a:t>C   </a:t>
            </a:r>
            <a:r>
              <a:rPr lang="en-US" sz="2200" dirty="0" smtClean="0"/>
              <a:t>= I*C      ………………………  lagging I by 90˚ </a:t>
            </a:r>
            <a:br>
              <a:rPr lang="en-US" sz="2200" dirty="0" smtClean="0"/>
            </a:br>
            <a:r>
              <a:rPr lang="en-US" sz="2200" dirty="0" smtClean="0"/>
              <a:t/>
            </a:r>
            <a:br>
              <a:rPr lang="en-US" sz="2200" dirty="0" smtClean="0"/>
            </a:br>
            <a:r>
              <a:rPr lang="en-US" sz="2200" dirty="0" smtClean="0"/>
              <a:t>       As frequency increased , X</a:t>
            </a:r>
            <a:r>
              <a:rPr lang="en-US" sz="2200" baseline="-25000" dirty="0" smtClean="0"/>
              <a:t>L</a:t>
            </a:r>
            <a:r>
              <a:rPr lang="en-US" sz="2200" dirty="0" smtClean="0"/>
              <a:t> is increased ,but X</a:t>
            </a:r>
            <a:r>
              <a:rPr lang="en-US" sz="2200" baseline="-25000" dirty="0" smtClean="0"/>
              <a:t>C</a:t>
            </a:r>
            <a:r>
              <a:rPr lang="en-US" sz="2200" dirty="0" smtClean="0"/>
              <a:t> is decreased because </a:t>
            </a:r>
            <a:br>
              <a:rPr lang="en-US" sz="2200" dirty="0" smtClean="0"/>
            </a:br>
            <a:r>
              <a:rPr lang="en-US" sz="2200" dirty="0" smtClean="0"/>
              <a:t>                 X</a:t>
            </a:r>
            <a:r>
              <a:rPr lang="en-US" sz="2200" baseline="-25000" dirty="0" smtClean="0"/>
              <a:t>L</a:t>
            </a:r>
            <a:r>
              <a:rPr lang="en-US" sz="2200" dirty="0" smtClean="0"/>
              <a:t>=2</a:t>
            </a:r>
            <a:r>
              <a:rPr lang="el-GR" sz="2200" dirty="0" smtClean="0"/>
              <a:t>Π</a:t>
            </a:r>
            <a:r>
              <a:rPr lang="en-US" sz="2200" dirty="0" err="1" smtClean="0"/>
              <a:t>fL</a:t>
            </a:r>
            <a:r>
              <a:rPr lang="en-US" sz="2200" dirty="0" smtClean="0"/>
              <a:t>                                      X</a:t>
            </a:r>
            <a:r>
              <a:rPr lang="en-US" sz="2200" baseline="-25000" dirty="0" smtClean="0"/>
              <a:t>L</a:t>
            </a:r>
            <a:r>
              <a:rPr lang="en-US" sz="2200" dirty="0" smtClean="0"/>
              <a:t> </a:t>
            </a:r>
            <a:r>
              <a:rPr lang="el-GR" sz="2200" dirty="0" smtClean="0"/>
              <a:t>α</a:t>
            </a:r>
            <a:r>
              <a:rPr lang="en-US" sz="2200" dirty="0" smtClean="0"/>
              <a:t> f     ………………………(1)</a:t>
            </a:r>
            <a:br>
              <a:rPr lang="en-US" sz="2200" dirty="0" smtClean="0"/>
            </a:br>
            <a:r>
              <a:rPr lang="en-US" sz="2200" dirty="0" smtClean="0"/>
              <a:t> </a:t>
            </a:r>
            <a:br>
              <a:rPr lang="en-US" sz="2200" dirty="0" smtClean="0"/>
            </a:br>
            <a:r>
              <a:rPr lang="en-US" sz="2200" dirty="0" smtClean="0"/>
              <a:t>                                                                    X</a:t>
            </a:r>
            <a:r>
              <a:rPr lang="en-US" sz="2200" baseline="-25000" dirty="0" smtClean="0"/>
              <a:t>C</a:t>
            </a:r>
            <a:r>
              <a:rPr lang="en-US" sz="2200" dirty="0" smtClean="0"/>
              <a:t> </a:t>
            </a:r>
            <a:r>
              <a:rPr lang="el-GR" sz="2200" dirty="0" smtClean="0"/>
              <a:t>α</a:t>
            </a:r>
            <a:r>
              <a:rPr lang="en-US" sz="2200" dirty="0" smtClean="0"/>
              <a:t> 1/f   ………………….(2)            </a:t>
            </a:r>
            <a:br>
              <a:rPr lang="en-US" sz="2200" dirty="0" smtClean="0"/>
            </a:br>
            <a:r>
              <a:rPr lang="en-US" sz="2200" dirty="0" smtClean="0"/>
              <a:t>         </a:t>
            </a:r>
            <a:br>
              <a:rPr lang="en-US" sz="2200" dirty="0" smtClean="0"/>
            </a:br>
            <a:r>
              <a:rPr lang="en-US" sz="2200" dirty="0" smtClean="0"/>
              <a:t>        The instantaneous alternating current is given by ,</a:t>
            </a:r>
            <a:br>
              <a:rPr lang="en-US" sz="2200" dirty="0" smtClean="0"/>
            </a:br>
            <a:r>
              <a:rPr lang="en-US" sz="2200" dirty="0" smtClean="0"/>
              <a:t/>
            </a:r>
            <a:br>
              <a:rPr lang="en-US" sz="2200" dirty="0" smtClean="0"/>
            </a:br>
            <a:r>
              <a:rPr lang="en-US" sz="2200" dirty="0" smtClean="0"/>
              <a:t>                                                          ……………………………(3)</a:t>
            </a:r>
            <a:br>
              <a:rPr lang="en-US" sz="2200" dirty="0" smtClean="0"/>
            </a:br>
            <a:endParaRPr lang="en-US" sz="2200" dirty="0"/>
          </a:p>
        </p:txBody>
      </p:sp>
      <p:graphicFrame>
        <p:nvGraphicFramePr>
          <p:cNvPr id="3" name="Object 2"/>
          <p:cNvGraphicFramePr>
            <a:graphicFrameLocks noChangeAspect="1"/>
          </p:cNvGraphicFramePr>
          <p:nvPr/>
        </p:nvGraphicFramePr>
        <p:xfrm>
          <a:off x="1371600" y="4648200"/>
          <a:ext cx="1524000" cy="762000"/>
        </p:xfrm>
        <a:graphic>
          <a:graphicData uri="http://schemas.openxmlformats.org/presentationml/2006/ole">
            <p:oleObj spid="_x0000_s5122" name="Equation" r:id="rId3" imgW="698400" imgH="419040" progId="Equation.3">
              <p:embed/>
            </p:oleObj>
          </a:graphicData>
        </a:graphic>
      </p:graphicFrame>
      <p:graphicFrame>
        <p:nvGraphicFramePr>
          <p:cNvPr id="4" name="Object 3"/>
          <p:cNvGraphicFramePr>
            <a:graphicFrameLocks noChangeAspect="1"/>
          </p:cNvGraphicFramePr>
          <p:nvPr/>
        </p:nvGraphicFramePr>
        <p:xfrm>
          <a:off x="1295400" y="6019800"/>
          <a:ext cx="2057400" cy="457200"/>
        </p:xfrm>
        <a:graphic>
          <a:graphicData uri="http://schemas.openxmlformats.org/presentationml/2006/ole">
            <p:oleObj spid="_x0000_s5123" name="Equation" r:id="rId4" imgW="761760" imgH="22860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77000"/>
          </a:xfrm>
        </p:spPr>
        <p:txBody>
          <a:bodyPr>
            <a:normAutofit/>
          </a:bodyPr>
          <a:lstStyle/>
          <a:p>
            <a:pPr>
              <a:buNone/>
            </a:pPr>
            <a:r>
              <a:rPr lang="en-US" sz="2000" dirty="0" smtClean="0"/>
              <a:t>  where,</a:t>
            </a:r>
          </a:p>
          <a:p>
            <a:pPr>
              <a:buNone/>
            </a:pPr>
            <a:r>
              <a:rPr lang="en-US" sz="2000" dirty="0" smtClean="0"/>
              <a:t>                 I</a:t>
            </a:r>
            <a:r>
              <a:rPr lang="en-US" sz="2000" baseline="-25000" dirty="0" smtClean="0"/>
              <a:t>0</a:t>
            </a:r>
            <a:r>
              <a:rPr lang="en-US" sz="2000" dirty="0" smtClean="0"/>
              <a:t>=maximum or peak value of current(Amp)</a:t>
            </a:r>
          </a:p>
          <a:p>
            <a:pPr>
              <a:buNone/>
            </a:pPr>
            <a:endParaRPr lang="en-US" sz="2000" dirty="0" smtClean="0"/>
          </a:p>
          <a:p>
            <a:pPr>
              <a:buNone/>
            </a:pPr>
            <a:r>
              <a:rPr lang="en-US" sz="2000" dirty="0" smtClean="0"/>
              <a:t>              The instantaneous emf (or voltage) V is equal to sum of voltage drop across R,L and C respectively .</a:t>
            </a:r>
          </a:p>
          <a:p>
            <a:pPr>
              <a:buNone/>
            </a:pPr>
            <a:r>
              <a:rPr lang="en-US" sz="2000" dirty="0" smtClean="0"/>
              <a:t>    From Kirchhoff's law ,  we have,</a:t>
            </a:r>
          </a:p>
          <a:p>
            <a:pPr>
              <a:buNone/>
            </a:pPr>
            <a:r>
              <a:rPr lang="en-US" sz="2400" dirty="0" smtClean="0"/>
              <a:t>     V=V</a:t>
            </a:r>
            <a:r>
              <a:rPr lang="en-US" sz="2400" baseline="-25000" dirty="0" smtClean="0"/>
              <a:t>R</a:t>
            </a:r>
            <a:r>
              <a:rPr lang="en-US" sz="2400" dirty="0" smtClean="0"/>
              <a:t>+V</a:t>
            </a:r>
            <a:r>
              <a:rPr lang="en-US" sz="2400" baseline="-25000" dirty="0" smtClean="0"/>
              <a:t>L</a:t>
            </a:r>
            <a:r>
              <a:rPr lang="en-US" sz="2400" dirty="0" smtClean="0"/>
              <a:t>+V</a:t>
            </a:r>
            <a:r>
              <a:rPr lang="en-US" sz="2400" baseline="-25000" dirty="0" smtClean="0"/>
              <a:t>C</a:t>
            </a:r>
            <a:r>
              <a:rPr lang="en-US" sz="2400" dirty="0" smtClean="0"/>
              <a:t>                     </a:t>
            </a:r>
            <a:r>
              <a:rPr lang="en-US" sz="2000" dirty="0" smtClean="0"/>
              <a:t>…...……………(4)</a:t>
            </a:r>
          </a:p>
          <a:p>
            <a:pPr>
              <a:buNone/>
            </a:pPr>
            <a:r>
              <a:rPr lang="en-US" sz="2000" dirty="0" smtClean="0"/>
              <a:t>                                                       </a:t>
            </a:r>
          </a:p>
          <a:p>
            <a:pPr>
              <a:buNone/>
            </a:pPr>
            <a:r>
              <a:rPr lang="en-US" sz="2000" dirty="0"/>
              <a:t> </a:t>
            </a:r>
            <a:r>
              <a:rPr lang="en-US" sz="2000" dirty="0" smtClean="0"/>
              <a:t>                                                           ………………..(5)</a:t>
            </a:r>
          </a:p>
          <a:p>
            <a:pPr>
              <a:buNone/>
            </a:pPr>
            <a:endParaRPr lang="en-US" sz="2000" dirty="0" smtClean="0"/>
          </a:p>
          <a:p>
            <a:pPr>
              <a:buNone/>
            </a:pPr>
            <a:endParaRPr lang="en-US" sz="2000" dirty="0" smtClean="0"/>
          </a:p>
          <a:p>
            <a:pPr>
              <a:buNone/>
            </a:pPr>
            <a:endParaRPr lang="en-US" sz="2000" dirty="0" smtClean="0"/>
          </a:p>
          <a:p>
            <a:pPr>
              <a:buNone/>
            </a:pPr>
            <a:r>
              <a:rPr lang="en-US" sz="2000" dirty="0" smtClean="0"/>
              <a:t> </a:t>
            </a:r>
          </a:p>
          <a:p>
            <a:pPr>
              <a:buNone/>
            </a:pPr>
            <a:r>
              <a:rPr lang="en-US" sz="2000" dirty="0" smtClean="0"/>
              <a:t> Substituting equation (3) in above equation we get,</a:t>
            </a:r>
          </a:p>
          <a:p>
            <a:pPr>
              <a:buNone/>
            </a:pPr>
            <a:endParaRPr lang="en-US" sz="2000" dirty="0" smtClean="0"/>
          </a:p>
          <a:p>
            <a:pPr>
              <a:buNone/>
            </a:pPr>
            <a:endParaRPr lang="en-US" sz="2000" dirty="0" smtClean="0"/>
          </a:p>
        </p:txBody>
      </p:sp>
      <p:graphicFrame>
        <p:nvGraphicFramePr>
          <p:cNvPr id="4" name="Object 3"/>
          <p:cNvGraphicFramePr>
            <a:graphicFrameLocks noChangeAspect="1"/>
          </p:cNvGraphicFramePr>
          <p:nvPr/>
        </p:nvGraphicFramePr>
        <p:xfrm>
          <a:off x="838200" y="2971799"/>
          <a:ext cx="2286000" cy="677333"/>
        </p:xfrm>
        <a:graphic>
          <a:graphicData uri="http://schemas.openxmlformats.org/presentationml/2006/ole">
            <p:oleObj spid="_x0000_s6146" name="Equation" r:id="rId3" imgW="1143000" imgH="393480" progId="Equation.3">
              <p:embed/>
            </p:oleObj>
          </a:graphicData>
        </a:graphic>
      </p:graphicFrame>
      <p:graphicFrame>
        <p:nvGraphicFramePr>
          <p:cNvPr id="6" name="Object 5"/>
          <p:cNvGraphicFramePr>
            <a:graphicFrameLocks noChangeAspect="1"/>
          </p:cNvGraphicFramePr>
          <p:nvPr/>
        </p:nvGraphicFramePr>
        <p:xfrm>
          <a:off x="685800" y="3886200"/>
          <a:ext cx="2971800" cy="685800"/>
        </p:xfrm>
        <a:graphic>
          <a:graphicData uri="http://schemas.openxmlformats.org/presentationml/2006/ole">
            <p:oleObj spid="_x0000_s6148" name="Equation" r:id="rId4" imgW="1447560" imgH="393480" progId="Equation.3">
              <p:embed/>
            </p:oleObj>
          </a:graphicData>
        </a:graphic>
      </p:graphicFrame>
      <p:graphicFrame>
        <p:nvGraphicFramePr>
          <p:cNvPr id="7" name="Object 6"/>
          <p:cNvGraphicFramePr>
            <a:graphicFrameLocks noChangeAspect="1"/>
          </p:cNvGraphicFramePr>
          <p:nvPr/>
        </p:nvGraphicFramePr>
        <p:xfrm>
          <a:off x="609600" y="5638800"/>
          <a:ext cx="6019800" cy="838200"/>
        </p:xfrm>
        <a:graphic>
          <a:graphicData uri="http://schemas.openxmlformats.org/presentationml/2006/ole">
            <p:oleObj spid="_x0000_s6149" name="Equation" r:id="rId5" imgW="3047760" imgH="39348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6477000"/>
          </a:xfrm>
        </p:spPr>
        <p:txBody>
          <a:bodyPr>
            <a:normAutofit fontScale="90000"/>
          </a:bodyPr>
          <a:lstStyle/>
          <a:p>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2200" dirty="0" smtClean="0">
                <a:latin typeface="+mn-lt"/>
              </a:rPr>
              <a:t>multiply and dividing R.H.S. by</a:t>
            </a:r>
            <a:br>
              <a:rPr lang="en-US" sz="2200" dirty="0" smtClean="0">
                <a:latin typeface="+mn-lt"/>
              </a:rPr>
            </a:br>
            <a:r>
              <a:rPr lang="en-US" sz="2200" dirty="0" smtClean="0">
                <a:latin typeface="+mn-lt"/>
              </a:rPr>
              <a:t> </a:t>
            </a:r>
            <a:br>
              <a:rPr lang="en-US" sz="2200" dirty="0" smtClean="0">
                <a:latin typeface="+mn-lt"/>
              </a:rPr>
            </a:br>
            <a:r>
              <a:rPr lang="en-US" sz="2200" dirty="0" smtClean="0">
                <a:latin typeface="+mn-lt"/>
              </a:rPr>
              <a:t/>
            </a:r>
            <a:br>
              <a:rPr lang="en-US" sz="2200" dirty="0" smtClean="0">
                <a:latin typeface="+mn-lt"/>
              </a:rPr>
            </a:br>
            <a:r>
              <a:rPr lang="en-US" sz="2200" dirty="0" smtClean="0">
                <a:latin typeface="+mn-lt"/>
              </a:rPr>
              <a:t/>
            </a:r>
            <a:br>
              <a:rPr lang="en-US" sz="2200" dirty="0" smtClean="0">
                <a:latin typeface="+mn-lt"/>
              </a:rPr>
            </a:br>
            <a:r>
              <a:rPr lang="en-US" sz="2200" dirty="0">
                <a:latin typeface="+mn-lt"/>
              </a:rPr>
              <a:t/>
            </a:r>
            <a:br>
              <a:rPr lang="en-US" sz="2200" dirty="0">
                <a:latin typeface="+mn-lt"/>
              </a:rPr>
            </a:br>
            <a:r>
              <a:rPr lang="en-US" sz="2200" dirty="0" smtClean="0">
                <a:latin typeface="+mn-lt"/>
              </a:rPr>
              <a:t>From figure we have,</a:t>
            </a:r>
            <a:r>
              <a:rPr lang="en-US" sz="2200" dirty="0">
                <a:latin typeface="+mn-lt"/>
              </a:rPr>
              <a:t/>
            </a:r>
            <a:br>
              <a:rPr lang="en-US" sz="2200" dirty="0">
                <a:latin typeface="+mn-lt"/>
              </a:rPr>
            </a:br>
            <a:r>
              <a:rPr lang="en-US" sz="2200" dirty="0" smtClean="0">
                <a:latin typeface="+mn-lt"/>
              </a:rPr>
              <a:t/>
            </a:r>
            <a:br>
              <a:rPr lang="en-US" sz="2200" dirty="0" smtClean="0">
                <a:latin typeface="+mn-lt"/>
              </a:rPr>
            </a:br>
            <a:r>
              <a:rPr lang="en-US" sz="2200" dirty="0">
                <a:latin typeface="+mn-lt"/>
              </a:rPr>
              <a:t/>
            </a:r>
            <a:br>
              <a:rPr lang="en-US" sz="2200" dirty="0">
                <a:latin typeface="+mn-lt"/>
              </a:rPr>
            </a:br>
            <a:r>
              <a:rPr lang="en-US" sz="2200" dirty="0" smtClean="0">
                <a:latin typeface="+mn-lt"/>
              </a:rPr>
              <a:t>                                 </a:t>
            </a:r>
            <a:br>
              <a:rPr lang="en-US" sz="2200" dirty="0" smtClean="0">
                <a:latin typeface="+mn-lt"/>
              </a:rPr>
            </a:br>
            <a:r>
              <a:rPr lang="en-US" sz="2200" dirty="0" smtClean="0">
                <a:latin typeface="+mn-lt"/>
              </a:rPr>
              <a:t/>
            </a:r>
            <a:br>
              <a:rPr lang="en-US" sz="2200" dirty="0" smtClean="0">
                <a:latin typeface="+mn-lt"/>
              </a:rPr>
            </a:br>
            <a:r>
              <a:rPr lang="en-US" sz="2200" dirty="0" smtClean="0">
                <a:latin typeface="+mn-lt"/>
              </a:rPr>
              <a:t>                                                           </a:t>
            </a:r>
            <a:br>
              <a:rPr lang="en-US" sz="2200" dirty="0" smtClean="0">
                <a:latin typeface="+mn-lt"/>
              </a:rPr>
            </a:br>
            <a:r>
              <a:rPr lang="en-US" sz="2200" dirty="0" smtClean="0">
                <a:latin typeface="+mn-lt"/>
              </a:rPr>
              <a:t/>
            </a:r>
            <a:br>
              <a:rPr lang="en-US" sz="2200" dirty="0" smtClean="0">
                <a:latin typeface="+mn-lt"/>
              </a:rPr>
            </a:br>
            <a:r>
              <a:rPr lang="en-US" sz="2200" dirty="0" smtClean="0">
                <a:latin typeface="+mn-lt"/>
              </a:rPr>
              <a:t/>
            </a:r>
            <a:br>
              <a:rPr lang="en-US" sz="2200" dirty="0" smtClean="0">
                <a:latin typeface="+mn-lt"/>
              </a:rPr>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t>
            </a:r>
            <a:endParaRPr lang="en-US" sz="1800" dirty="0"/>
          </a:p>
        </p:txBody>
      </p:sp>
      <p:graphicFrame>
        <p:nvGraphicFramePr>
          <p:cNvPr id="48130" name="Content Placeholder 3"/>
          <p:cNvGraphicFramePr>
            <a:graphicFrameLocks noChangeAspect="1"/>
          </p:cNvGraphicFramePr>
          <p:nvPr>
            <p:ph idx="1"/>
          </p:nvPr>
        </p:nvGraphicFramePr>
        <p:xfrm>
          <a:off x="1200150" y="228600"/>
          <a:ext cx="3540125" cy="1752600"/>
        </p:xfrm>
        <a:graphic>
          <a:graphicData uri="http://schemas.openxmlformats.org/presentationml/2006/ole">
            <p:oleObj spid="_x0000_s7170" name="Equation" r:id="rId3" imgW="2565360" imgH="1269720" progId="Equation.3">
              <p:embed/>
            </p:oleObj>
          </a:graphicData>
        </a:graphic>
      </p:graphicFrame>
      <p:graphicFrame>
        <p:nvGraphicFramePr>
          <p:cNvPr id="48132" name="Object 4"/>
          <p:cNvGraphicFramePr>
            <a:graphicFrameLocks noChangeAspect="1"/>
          </p:cNvGraphicFramePr>
          <p:nvPr/>
        </p:nvGraphicFramePr>
        <p:xfrm>
          <a:off x="6324600" y="1752600"/>
          <a:ext cx="2590800" cy="458788"/>
        </p:xfrm>
        <a:graphic>
          <a:graphicData uri="http://schemas.openxmlformats.org/presentationml/2006/ole">
            <p:oleObj spid="_x0000_s7172" name="Equation" r:id="rId4" imgW="1155600" imgH="291960" progId="Equation.3">
              <p:embed/>
            </p:oleObj>
          </a:graphicData>
        </a:graphic>
      </p:graphicFrame>
      <p:graphicFrame>
        <p:nvGraphicFramePr>
          <p:cNvPr id="8" name="Object 7"/>
          <p:cNvGraphicFramePr>
            <a:graphicFrameLocks noChangeAspect="1"/>
          </p:cNvGraphicFramePr>
          <p:nvPr/>
        </p:nvGraphicFramePr>
        <p:xfrm>
          <a:off x="325821" y="4114801"/>
          <a:ext cx="2874579" cy="1981200"/>
        </p:xfrm>
        <a:graphic>
          <a:graphicData uri="http://schemas.openxmlformats.org/presentationml/2006/ole">
            <p:oleObj spid="_x0000_s7174" name="Equation" r:id="rId5" imgW="1600200" imgH="1371600" progId="Equation.3">
              <p:embed/>
            </p:oleObj>
          </a:graphicData>
        </a:graphic>
      </p:graphicFrame>
      <p:graphicFrame>
        <p:nvGraphicFramePr>
          <p:cNvPr id="9" name="Object 8"/>
          <p:cNvGraphicFramePr>
            <a:graphicFrameLocks noChangeAspect="1"/>
          </p:cNvGraphicFramePr>
          <p:nvPr/>
        </p:nvGraphicFramePr>
        <p:xfrm>
          <a:off x="4514850" y="3321050"/>
          <a:ext cx="114300" cy="215900"/>
        </p:xfrm>
        <a:graphic>
          <a:graphicData uri="http://schemas.openxmlformats.org/presentationml/2006/ole">
            <p:oleObj spid="_x0000_s7175" name="Equation" r:id="rId6" imgW="114120" imgH="215640" progId="Equation.3">
              <p:embed/>
            </p:oleObj>
          </a:graphicData>
        </a:graphic>
      </p:graphicFrame>
      <p:graphicFrame>
        <p:nvGraphicFramePr>
          <p:cNvPr id="48136" name="Object 8"/>
          <p:cNvGraphicFramePr>
            <a:graphicFrameLocks noChangeAspect="1"/>
          </p:cNvGraphicFramePr>
          <p:nvPr/>
        </p:nvGraphicFramePr>
        <p:xfrm>
          <a:off x="304800" y="6172200"/>
          <a:ext cx="3913188" cy="458788"/>
        </p:xfrm>
        <a:graphic>
          <a:graphicData uri="http://schemas.openxmlformats.org/presentationml/2006/ole">
            <p:oleObj spid="_x0000_s7176" name="Equation" r:id="rId7" imgW="1536480" imgH="291960" progId="Equation.3">
              <p:embed/>
            </p:oleObj>
          </a:graphicData>
        </a:graphic>
      </p:graphicFrame>
      <p:graphicFrame>
        <p:nvGraphicFramePr>
          <p:cNvPr id="7178" name="Object 10"/>
          <p:cNvGraphicFramePr>
            <a:graphicFrameLocks noChangeAspect="1"/>
          </p:cNvGraphicFramePr>
          <p:nvPr/>
        </p:nvGraphicFramePr>
        <p:xfrm>
          <a:off x="457200" y="2514600"/>
          <a:ext cx="7265988" cy="685800"/>
        </p:xfrm>
        <a:graphic>
          <a:graphicData uri="http://schemas.openxmlformats.org/presentationml/2006/ole">
            <p:oleObj spid="_x0000_s7178" name="Equation" r:id="rId8" imgW="4800600" imgH="469800" progId="Equation.3">
              <p:embed/>
            </p:oleObj>
          </a:graphicData>
        </a:graphic>
      </p:graphicFrame>
      <p:cxnSp>
        <p:nvCxnSpPr>
          <p:cNvPr id="13" name="Straight Arrow Connector 12"/>
          <p:cNvCxnSpPr/>
          <p:nvPr/>
        </p:nvCxnSpPr>
        <p:spPr>
          <a:xfrm rot="5400000">
            <a:off x="6019800" y="5029200"/>
            <a:ext cx="28956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953000" y="5791200"/>
            <a:ext cx="2514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953000" y="4191000"/>
            <a:ext cx="2514600" cy="1600200"/>
          </a:xfrm>
          <a:prstGeom prst="line">
            <a:avLst/>
          </a:prstGeom>
        </p:spPr>
        <p:style>
          <a:lnRef idx="1">
            <a:schemeClr val="accent1"/>
          </a:lnRef>
          <a:fillRef idx="0">
            <a:schemeClr val="accent1"/>
          </a:fillRef>
          <a:effectRef idx="0">
            <a:schemeClr val="accent1"/>
          </a:effectRef>
          <a:fontRef idx="minor">
            <a:schemeClr val="tx1"/>
          </a:fontRef>
        </p:style>
      </p:cxnSp>
      <p:sp>
        <p:nvSpPr>
          <p:cNvPr id="23" name="Arc 22"/>
          <p:cNvSpPr/>
          <p:nvPr/>
        </p:nvSpPr>
        <p:spPr>
          <a:xfrm>
            <a:off x="5181600" y="5638800"/>
            <a:ext cx="45719" cy="3048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 name="Straight Arrow Connector 26"/>
          <p:cNvCxnSpPr/>
          <p:nvPr/>
        </p:nvCxnSpPr>
        <p:spPr>
          <a:xfrm rot="5400000">
            <a:off x="7543006" y="3886200"/>
            <a:ext cx="610394" cy="79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a:off x="7010400" y="5029200"/>
            <a:ext cx="16764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7543006" y="6172200"/>
            <a:ext cx="610394" cy="79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8077200" y="3733800"/>
            <a:ext cx="533400" cy="369332"/>
          </a:xfrm>
          <a:prstGeom prst="rect">
            <a:avLst/>
          </a:prstGeom>
          <a:noFill/>
        </p:spPr>
        <p:txBody>
          <a:bodyPr wrap="square" rtlCol="0">
            <a:spAutoFit/>
          </a:bodyPr>
          <a:lstStyle/>
          <a:p>
            <a:r>
              <a:rPr lang="en-US" dirty="0" smtClean="0"/>
              <a:t>X</a:t>
            </a:r>
            <a:r>
              <a:rPr lang="en-US" baseline="-25000" dirty="0" smtClean="0"/>
              <a:t>L</a:t>
            </a:r>
            <a:endParaRPr lang="en-US" baseline="-25000" dirty="0"/>
          </a:p>
        </p:txBody>
      </p:sp>
      <p:sp>
        <p:nvSpPr>
          <p:cNvPr id="36" name="TextBox 35"/>
          <p:cNvSpPr txBox="1"/>
          <p:nvPr/>
        </p:nvSpPr>
        <p:spPr>
          <a:xfrm>
            <a:off x="8001000" y="4800600"/>
            <a:ext cx="914400" cy="369332"/>
          </a:xfrm>
          <a:prstGeom prst="rect">
            <a:avLst/>
          </a:prstGeom>
          <a:noFill/>
        </p:spPr>
        <p:txBody>
          <a:bodyPr wrap="square" rtlCol="0">
            <a:spAutoFit/>
          </a:bodyPr>
          <a:lstStyle/>
          <a:p>
            <a:r>
              <a:rPr lang="en-US" dirty="0" smtClean="0"/>
              <a:t>X</a:t>
            </a:r>
            <a:r>
              <a:rPr lang="en-US" baseline="-25000" dirty="0" smtClean="0"/>
              <a:t>L</a:t>
            </a:r>
            <a:r>
              <a:rPr lang="en-US" dirty="0" smtClean="0"/>
              <a:t>-X</a:t>
            </a:r>
            <a:r>
              <a:rPr lang="en-US" baseline="-25000" dirty="0" smtClean="0"/>
              <a:t>C</a:t>
            </a:r>
            <a:endParaRPr lang="en-US" baseline="-25000" dirty="0"/>
          </a:p>
        </p:txBody>
      </p:sp>
      <p:sp>
        <p:nvSpPr>
          <p:cNvPr id="37" name="TextBox 36"/>
          <p:cNvSpPr txBox="1"/>
          <p:nvPr/>
        </p:nvSpPr>
        <p:spPr>
          <a:xfrm>
            <a:off x="8077200" y="5943600"/>
            <a:ext cx="685800" cy="369332"/>
          </a:xfrm>
          <a:prstGeom prst="rect">
            <a:avLst/>
          </a:prstGeom>
          <a:noFill/>
        </p:spPr>
        <p:txBody>
          <a:bodyPr wrap="square" rtlCol="0">
            <a:spAutoFit/>
          </a:bodyPr>
          <a:lstStyle/>
          <a:p>
            <a:r>
              <a:rPr lang="en-US" dirty="0" smtClean="0"/>
              <a:t>X</a:t>
            </a:r>
            <a:r>
              <a:rPr lang="en-US" baseline="-25000" dirty="0" smtClean="0"/>
              <a:t>C</a:t>
            </a:r>
            <a:endParaRPr lang="en-US" baseline="-25000" dirty="0"/>
          </a:p>
        </p:txBody>
      </p:sp>
      <p:sp>
        <p:nvSpPr>
          <p:cNvPr id="38" name="TextBox 37"/>
          <p:cNvSpPr txBox="1"/>
          <p:nvPr/>
        </p:nvSpPr>
        <p:spPr>
          <a:xfrm>
            <a:off x="5638800" y="4876800"/>
            <a:ext cx="457200" cy="369332"/>
          </a:xfrm>
          <a:prstGeom prst="rect">
            <a:avLst/>
          </a:prstGeom>
          <a:noFill/>
        </p:spPr>
        <p:txBody>
          <a:bodyPr wrap="square" rtlCol="0">
            <a:spAutoFit/>
          </a:bodyPr>
          <a:lstStyle/>
          <a:p>
            <a:r>
              <a:rPr lang="en-US" dirty="0" smtClean="0"/>
              <a:t>Z</a:t>
            </a:r>
            <a:endParaRPr lang="en-US" dirty="0"/>
          </a:p>
        </p:txBody>
      </p:sp>
      <p:sp>
        <p:nvSpPr>
          <p:cNvPr id="39" name="TextBox 38"/>
          <p:cNvSpPr txBox="1"/>
          <p:nvPr/>
        </p:nvSpPr>
        <p:spPr>
          <a:xfrm>
            <a:off x="6019800" y="5867400"/>
            <a:ext cx="381000" cy="369332"/>
          </a:xfrm>
          <a:prstGeom prst="rect">
            <a:avLst/>
          </a:prstGeom>
          <a:noFill/>
        </p:spPr>
        <p:txBody>
          <a:bodyPr wrap="square" rtlCol="0">
            <a:spAutoFit/>
          </a:bodyPr>
          <a:lstStyle/>
          <a:p>
            <a:r>
              <a:rPr lang="en-US" dirty="0" smtClean="0"/>
              <a:t>R</a:t>
            </a:r>
            <a:endParaRPr lang="en-US" dirty="0"/>
          </a:p>
        </p:txBody>
      </p:sp>
      <p:sp>
        <p:nvSpPr>
          <p:cNvPr id="40" name="TextBox 39"/>
          <p:cNvSpPr txBox="1"/>
          <p:nvPr/>
        </p:nvSpPr>
        <p:spPr>
          <a:xfrm>
            <a:off x="4572000" y="5715000"/>
            <a:ext cx="304800" cy="369332"/>
          </a:xfrm>
          <a:prstGeom prst="rect">
            <a:avLst/>
          </a:prstGeom>
          <a:noFill/>
        </p:spPr>
        <p:txBody>
          <a:bodyPr wrap="square" rtlCol="0">
            <a:spAutoFit/>
          </a:bodyPr>
          <a:lstStyle/>
          <a:p>
            <a:r>
              <a:rPr lang="en-US" dirty="0" smtClean="0"/>
              <a:t>O</a:t>
            </a:r>
            <a:endParaRPr lang="en-US" dirty="0"/>
          </a:p>
        </p:txBody>
      </p:sp>
      <p:sp>
        <p:nvSpPr>
          <p:cNvPr id="41" name="TextBox 40"/>
          <p:cNvSpPr txBox="1"/>
          <p:nvPr/>
        </p:nvSpPr>
        <p:spPr>
          <a:xfrm>
            <a:off x="5334000" y="5486400"/>
            <a:ext cx="228600" cy="369332"/>
          </a:xfrm>
          <a:prstGeom prst="rect">
            <a:avLst/>
          </a:prstGeom>
          <a:noFill/>
        </p:spPr>
        <p:txBody>
          <a:bodyPr wrap="square" rtlCol="0">
            <a:spAutoFit/>
          </a:bodyPr>
          <a:lstStyle/>
          <a:p>
            <a:r>
              <a:rPr lang="az-Cyrl-AZ" dirty="0" smtClean="0"/>
              <a:t>ф</a:t>
            </a:r>
            <a:endParaRPr lang="en-US" dirty="0"/>
          </a:p>
        </p:txBody>
      </p:sp>
      <p:sp>
        <p:nvSpPr>
          <p:cNvPr id="42" name="TextBox 41"/>
          <p:cNvSpPr txBox="1"/>
          <p:nvPr/>
        </p:nvSpPr>
        <p:spPr>
          <a:xfrm>
            <a:off x="7467600" y="3429000"/>
            <a:ext cx="228600" cy="369332"/>
          </a:xfrm>
          <a:prstGeom prst="rect">
            <a:avLst/>
          </a:prstGeom>
          <a:noFill/>
        </p:spPr>
        <p:txBody>
          <a:bodyPr wrap="square" rtlCol="0">
            <a:spAutoFit/>
          </a:bodyPr>
          <a:lstStyle/>
          <a:p>
            <a:r>
              <a:rPr lang="en-US" dirty="0" smtClean="0"/>
              <a:t>C</a:t>
            </a:r>
            <a:endParaRPr lang="en-US" dirty="0"/>
          </a:p>
        </p:txBody>
      </p:sp>
      <p:sp>
        <p:nvSpPr>
          <p:cNvPr id="43" name="TextBox 42"/>
          <p:cNvSpPr txBox="1"/>
          <p:nvPr/>
        </p:nvSpPr>
        <p:spPr>
          <a:xfrm>
            <a:off x="7467600" y="3962400"/>
            <a:ext cx="381000" cy="369332"/>
          </a:xfrm>
          <a:prstGeom prst="rect">
            <a:avLst/>
          </a:prstGeom>
          <a:noFill/>
        </p:spPr>
        <p:txBody>
          <a:bodyPr wrap="square" rtlCol="0">
            <a:spAutoFit/>
          </a:bodyPr>
          <a:lstStyle/>
          <a:p>
            <a:r>
              <a:rPr lang="en-US" dirty="0" smtClean="0"/>
              <a:t>B</a:t>
            </a:r>
            <a:endParaRPr lang="en-US" dirty="0"/>
          </a:p>
        </p:txBody>
      </p:sp>
      <p:sp>
        <p:nvSpPr>
          <p:cNvPr id="44" name="TextBox 43"/>
          <p:cNvSpPr txBox="1"/>
          <p:nvPr/>
        </p:nvSpPr>
        <p:spPr>
          <a:xfrm>
            <a:off x="7467600" y="5562600"/>
            <a:ext cx="228600" cy="369332"/>
          </a:xfrm>
          <a:prstGeom prst="rect">
            <a:avLst/>
          </a:prstGeom>
          <a:noFill/>
        </p:spPr>
        <p:txBody>
          <a:bodyPr wrap="square" rtlCol="0">
            <a:spAutoFit/>
          </a:bodyPr>
          <a:lstStyle/>
          <a:p>
            <a:r>
              <a:rPr lang="en-US" dirty="0" smtClean="0"/>
              <a:t>A</a:t>
            </a:r>
            <a:endParaRPr lang="en-US" dirty="0"/>
          </a:p>
        </p:txBody>
      </p:sp>
      <p:sp>
        <p:nvSpPr>
          <p:cNvPr id="45" name="TextBox 44"/>
          <p:cNvSpPr txBox="1"/>
          <p:nvPr/>
        </p:nvSpPr>
        <p:spPr>
          <a:xfrm>
            <a:off x="7543800" y="6248400"/>
            <a:ext cx="76200" cy="369332"/>
          </a:xfrm>
          <a:prstGeom prst="rect">
            <a:avLst/>
          </a:prstGeom>
          <a:noFill/>
        </p:spPr>
        <p:txBody>
          <a:bodyPr wrap="square" rtlCol="0">
            <a:spAutoFit/>
          </a:bodyPr>
          <a:lstStyle/>
          <a:p>
            <a:r>
              <a:rPr lang="en-US" dirty="0" smtClean="0"/>
              <a:t>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915400" cy="6629400"/>
          </a:xfrm>
        </p:spPr>
        <p:txBody>
          <a:bodyPr>
            <a:noAutofit/>
          </a:bodyPr>
          <a:lstStyle/>
          <a:p>
            <a:pPr>
              <a:buNone/>
            </a:pPr>
            <a:r>
              <a:rPr lang="en-US" sz="2000" dirty="0" smtClean="0"/>
              <a:t> Substitute these value in equation (5) we get,</a:t>
            </a:r>
          </a:p>
          <a:p>
            <a:pPr>
              <a:buNone/>
            </a:pPr>
            <a:endParaRPr lang="en-US" sz="2000" dirty="0" smtClean="0"/>
          </a:p>
          <a:p>
            <a:pPr>
              <a:buNone/>
            </a:pPr>
            <a:r>
              <a:rPr lang="en-US" sz="2000" dirty="0" smtClean="0"/>
              <a:t>                                                            </a:t>
            </a:r>
          </a:p>
          <a:p>
            <a:pPr>
              <a:buNone/>
            </a:pPr>
            <a:r>
              <a:rPr lang="en-US" sz="2000" dirty="0" smtClean="0"/>
              <a:t>Let,</a:t>
            </a:r>
          </a:p>
          <a:p>
            <a:pPr>
              <a:buNone/>
            </a:pPr>
            <a:endParaRPr lang="en-US" sz="2000" dirty="0"/>
          </a:p>
          <a:p>
            <a:pPr>
              <a:buNone/>
            </a:pPr>
            <a:endParaRPr lang="en-US" sz="2000" dirty="0"/>
          </a:p>
          <a:p>
            <a:pPr>
              <a:buNone/>
            </a:pPr>
            <a:r>
              <a:rPr lang="en-US" sz="2000" dirty="0" smtClean="0"/>
              <a:t>Now equation (6) becomes,</a:t>
            </a:r>
          </a:p>
          <a:p>
            <a:pPr>
              <a:buNone/>
            </a:pPr>
            <a:endParaRPr lang="en-US" sz="2000" dirty="0" smtClean="0"/>
          </a:p>
          <a:p>
            <a:pPr>
              <a:buNone/>
            </a:pPr>
            <a:endParaRPr lang="en-US" sz="2000" dirty="0" smtClean="0"/>
          </a:p>
          <a:p>
            <a:pPr>
              <a:buNone/>
            </a:pPr>
            <a:r>
              <a:rPr lang="en-US" sz="2000" dirty="0" smtClean="0"/>
              <a:t>Eq.(7) can be written as</a:t>
            </a:r>
          </a:p>
          <a:p>
            <a:pPr>
              <a:buNone/>
            </a:pPr>
            <a:endParaRPr lang="en-US" sz="2000" dirty="0" smtClean="0"/>
          </a:p>
          <a:p>
            <a:pPr>
              <a:buNone/>
            </a:pPr>
            <a:endParaRPr lang="en-US" sz="2000" dirty="0" smtClean="0"/>
          </a:p>
          <a:p>
            <a:pPr>
              <a:buNone/>
            </a:pPr>
            <a:endParaRPr lang="en-US" sz="2000" dirty="0" smtClean="0"/>
          </a:p>
          <a:p>
            <a:pPr>
              <a:buNone/>
            </a:pPr>
            <a:endParaRPr lang="en-US" sz="2000" dirty="0"/>
          </a:p>
          <a:p>
            <a:pPr>
              <a:buNone/>
            </a:pPr>
            <a:r>
              <a:rPr lang="en-US" sz="2000" dirty="0" smtClean="0"/>
              <a:t>Compare this eq. with Ohms law it can be conclude that the quantity,</a:t>
            </a:r>
          </a:p>
          <a:p>
            <a:pPr>
              <a:buNone/>
            </a:pPr>
            <a:r>
              <a:rPr lang="en-US" sz="2000" dirty="0" smtClean="0"/>
              <a:t>                                                </a:t>
            </a:r>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a:p>
            <a:pPr>
              <a:buNone/>
            </a:pPr>
            <a:r>
              <a:rPr lang="en-US" sz="2000" dirty="0" smtClean="0"/>
              <a:t>                       </a:t>
            </a:r>
            <a:endParaRPr lang="en-US" sz="2000" dirty="0"/>
          </a:p>
        </p:txBody>
      </p:sp>
      <p:graphicFrame>
        <p:nvGraphicFramePr>
          <p:cNvPr id="4" name="Object 3"/>
          <p:cNvGraphicFramePr>
            <a:graphicFrameLocks noChangeAspect="1"/>
          </p:cNvGraphicFramePr>
          <p:nvPr/>
        </p:nvGraphicFramePr>
        <p:xfrm>
          <a:off x="4114800" y="3321050"/>
          <a:ext cx="914400" cy="215900"/>
        </p:xfrm>
        <a:graphic>
          <a:graphicData uri="http://schemas.openxmlformats.org/presentationml/2006/ole">
            <p:oleObj spid="_x0000_s8194" name="Equation" r:id="rId3" imgW="114120" imgH="215640" progId="Equation.3">
              <p:embed/>
            </p:oleObj>
          </a:graphicData>
        </a:graphic>
      </p:graphicFrame>
      <p:graphicFrame>
        <p:nvGraphicFramePr>
          <p:cNvPr id="5" name="Object 4"/>
          <p:cNvGraphicFramePr>
            <a:graphicFrameLocks noChangeAspect="1"/>
          </p:cNvGraphicFramePr>
          <p:nvPr/>
        </p:nvGraphicFramePr>
        <p:xfrm>
          <a:off x="838200" y="457200"/>
          <a:ext cx="5257800" cy="1371600"/>
        </p:xfrm>
        <a:graphic>
          <a:graphicData uri="http://schemas.openxmlformats.org/presentationml/2006/ole">
            <p:oleObj spid="_x0000_s8195" name="Equation" r:id="rId4" imgW="3149280" imgH="1041120" progId="Equation.3">
              <p:embed/>
            </p:oleObj>
          </a:graphicData>
        </a:graphic>
      </p:graphicFrame>
      <p:graphicFrame>
        <p:nvGraphicFramePr>
          <p:cNvPr id="49156" name="Object 4"/>
          <p:cNvGraphicFramePr>
            <a:graphicFrameLocks noChangeAspect="1"/>
          </p:cNvGraphicFramePr>
          <p:nvPr/>
        </p:nvGraphicFramePr>
        <p:xfrm>
          <a:off x="685800" y="1676400"/>
          <a:ext cx="4114800" cy="457200"/>
        </p:xfrm>
        <a:graphic>
          <a:graphicData uri="http://schemas.openxmlformats.org/presentationml/2006/ole">
            <p:oleObj spid="_x0000_s8196" name="Equation" r:id="rId5" imgW="2819160" imgH="291960" progId="Equation.3">
              <p:embed/>
            </p:oleObj>
          </a:graphicData>
        </a:graphic>
      </p:graphicFrame>
      <p:graphicFrame>
        <p:nvGraphicFramePr>
          <p:cNvPr id="49157" name="Object 5"/>
          <p:cNvGraphicFramePr>
            <a:graphicFrameLocks noChangeAspect="1"/>
          </p:cNvGraphicFramePr>
          <p:nvPr/>
        </p:nvGraphicFramePr>
        <p:xfrm>
          <a:off x="457200" y="2743200"/>
          <a:ext cx="5562600" cy="381000"/>
        </p:xfrm>
        <a:graphic>
          <a:graphicData uri="http://schemas.openxmlformats.org/presentationml/2006/ole">
            <p:oleObj spid="_x0000_s8197" name="Equation" r:id="rId6" imgW="2565360" imgH="228600" progId="Equation.3">
              <p:embed/>
            </p:oleObj>
          </a:graphicData>
        </a:graphic>
      </p:graphicFrame>
      <p:graphicFrame>
        <p:nvGraphicFramePr>
          <p:cNvPr id="49158" name="Object 6"/>
          <p:cNvGraphicFramePr>
            <a:graphicFrameLocks noChangeAspect="1"/>
          </p:cNvGraphicFramePr>
          <p:nvPr/>
        </p:nvGraphicFramePr>
        <p:xfrm>
          <a:off x="838200" y="3733800"/>
          <a:ext cx="1676400" cy="609600"/>
        </p:xfrm>
        <a:graphic>
          <a:graphicData uri="http://schemas.openxmlformats.org/presentationml/2006/ole">
            <p:oleObj spid="_x0000_s8198" name="Equation" r:id="rId7" imgW="990360" imgH="393480" progId="Equation.3">
              <p:embed/>
            </p:oleObj>
          </a:graphicData>
        </a:graphic>
      </p:graphicFrame>
      <p:graphicFrame>
        <p:nvGraphicFramePr>
          <p:cNvPr id="49159" name="Object 7"/>
          <p:cNvGraphicFramePr>
            <a:graphicFrameLocks noChangeAspect="1"/>
          </p:cNvGraphicFramePr>
          <p:nvPr/>
        </p:nvGraphicFramePr>
        <p:xfrm>
          <a:off x="457200" y="4572000"/>
          <a:ext cx="2590800" cy="609600"/>
        </p:xfrm>
        <a:graphic>
          <a:graphicData uri="http://schemas.openxmlformats.org/presentationml/2006/ole">
            <p:oleObj spid="_x0000_s8199" name="Equation" r:id="rId8" imgW="1841400" imgH="431640" progId="Equation.3">
              <p:embed/>
            </p:oleObj>
          </a:graphicData>
        </a:graphic>
      </p:graphicFrame>
      <p:graphicFrame>
        <p:nvGraphicFramePr>
          <p:cNvPr id="8202" name="Object 10"/>
          <p:cNvGraphicFramePr>
            <a:graphicFrameLocks noChangeAspect="1"/>
          </p:cNvGraphicFramePr>
          <p:nvPr/>
        </p:nvGraphicFramePr>
        <p:xfrm>
          <a:off x="381000" y="5867400"/>
          <a:ext cx="2362200" cy="457200"/>
        </p:xfrm>
        <a:graphic>
          <a:graphicData uri="http://schemas.openxmlformats.org/presentationml/2006/ole">
            <p:oleObj spid="_x0000_s8202" name="Equation" r:id="rId9" imgW="1117440" imgH="29196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10000"/>
          </a:bodyPr>
          <a:lstStyle/>
          <a:p>
            <a:pPr>
              <a:buNone/>
            </a:pPr>
            <a:r>
              <a:rPr lang="en-US" sz="2000" dirty="0" smtClean="0"/>
              <a:t> </a:t>
            </a:r>
          </a:p>
          <a:p>
            <a:pPr>
              <a:buNone/>
            </a:pPr>
            <a:r>
              <a:rPr lang="en-US" sz="2000" dirty="0" smtClean="0"/>
              <a:t>    indicates the resistance offered by RLC series circuit to the flow </a:t>
            </a:r>
            <a:r>
              <a:rPr lang="en-US" sz="2000" dirty="0" err="1" smtClean="0"/>
              <a:t>ofalternating</a:t>
            </a:r>
            <a:r>
              <a:rPr lang="en-US" sz="2000" dirty="0" smtClean="0"/>
              <a:t> </a:t>
            </a:r>
          </a:p>
          <a:p>
            <a:pPr>
              <a:buNone/>
            </a:pPr>
            <a:r>
              <a:rPr lang="en-US" sz="2000" dirty="0" smtClean="0"/>
              <a:t>   current, hence it is called impedance and it is given by,</a:t>
            </a:r>
          </a:p>
          <a:p>
            <a:pPr>
              <a:buNone/>
            </a:pPr>
            <a:endParaRPr lang="en-US" sz="1800" dirty="0" smtClean="0"/>
          </a:p>
          <a:p>
            <a:pPr>
              <a:buNone/>
            </a:pPr>
            <a:endParaRPr lang="en-US" sz="1800" dirty="0" smtClean="0"/>
          </a:p>
          <a:p>
            <a:pPr>
              <a:buNone/>
            </a:pPr>
            <a:r>
              <a:rPr lang="en-US" sz="1800" dirty="0" smtClean="0"/>
              <a:t> </a:t>
            </a:r>
          </a:p>
          <a:p>
            <a:pPr>
              <a:buNone/>
            </a:pPr>
            <a:r>
              <a:rPr lang="en-US" sz="2000" dirty="0" smtClean="0"/>
              <a:t>The RMS value of current flowing through RLC series circuit is given by,</a:t>
            </a:r>
          </a:p>
          <a:p>
            <a:pPr>
              <a:buNone/>
            </a:pPr>
            <a:endParaRPr lang="en-US" sz="1800" dirty="0" smtClean="0"/>
          </a:p>
          <a:p>
            <a:pPr>
              <a:buNone/>
            </a:pPr>
            <a:endParaRPr lang="en-US" sz="1800" dirty="0" smtClean="0"/>
          </a:p>
          <a:p>
            <a:pPr>
              <a:buNone/>
            </a:pPr>
            <a:endParaRPr lang="en-US" sz="1800" dirty="0" smtClean="0"/>
          </a:p>
          <a:p>
            <a:pPr>
              <a:buNone/>
            </a:pPr>
            <a:r>
              <a:rPr lang="en-US" sz="2000" dirty="0" smtClean="0"/>
              <a:t>  If X</a:t>
            </a:r>
            <a:r>
              <a:rPr lang="en-US" sz="2000" baseline="-25000" dirty="0" smtClean="0"/>
              <a:t>L</a:t>
            </a:r>
            <a:r>
              <a:rPr lang="en-US" sz="2000" dirty="0" smtClean="0"/>
              <a:t>=X</a:t>
            </a:r>
            <a:r>
              <a:rPr lang="en-US" sz="2000" baseline="-25000" dirty="0" smtClean="0"/>
              <a:t>C</a:t>
            </a:r>
            <a:r>
              <a:rPr lang="en-US" sz="2000" dirty="0" smtClean="0"/>
              <a:t> then Z=R,</a:t>
            </a:r>
          </a:p>
          <a:p>
            <a:pPr>
              <a:buNone/>
            </a:pPr>
            <a:r>
              <a:rPr lang="en-US" sz="2400" dirty="0" smtClean="0"/>
              <a:t>  </a:t>
            </a:r>
            <a:r>
              <a:rPr lang="en-US" sz="2400" dirty="0" err="1" smtClean="0"/>
              <a:t>I</a:t>
            </a:r>
            <a:r>
              <a:rPr lang="en-US" sz="2400" baseline="-25000" dirty="0" err="1" smtClean="0"/>
              <a:t>rms</a:t>
            </a:r>
            <a:r>
              <a:rPr lang="en-US" sz="2400" dirty="0" smtClean="0"/>
              <a:t>=</a:t>
            </a:r>
            <a:r>
              <a:rPr lang="en-US" sz="2400" dirty="0" err="1" smtClean="0"/>
              <a:t>V</a:t>
            </a:r>
            <a:r>
              <a:rPr lang="en-US" sz="2400" baseline="-25000" dirty="0" err="1" smtClean="0"/>
              <a:t>rms</a:t>
            </a:r>
            <a:r>
              <a:rPr lang="en-US" sz="2400" dirty="0" smtClean="0"/>
              <a:t>/R</a:t>
            </a:r>
          </a:p>
          <a:p>
            <a:pPr>
              <a:buNone/>
            </a:pPr>
            <a:endParaRPr lang="en-US" sz="1800" dirty="0" smtClean="0"/>
          </a:p>
          <a:p>
            <a:pPr>
              <a:buNone/>
            </a:pPr>
            <a:endParaRPr lang="en-US" sz="1800" dirty="0" smtClean="0"/>
          </a:p>
          <a:p>
            <a:pPr>
              <a:buNone/>
            </a:pPr>
            <a:r>
              <a:rPr lang="en-US" sz="2000" dirty="0" smtClean="0"/>
              <a:t>Thus the circuit action as a </a:t>
            </a:r>
            <a:r>
              <a:rPr lang="en-US" sz="2000" b="1" dirty="0" smtClean="0"/>
              <a:t>purely resistive circuit</a:t>
            </a:r>
            <a:r>
              <a:rPr lang="en-US" sz="2000" dirty="0" smtClean="0"/>
              <a:t>. Hence impedance of the </a:t>
            </a:r>
          </a:p>
          <a:p>
            <a:pPr>
              <a:buNone/>
            </a:pPr>
            <a:r>
              <a:rPr lang="en-US" sz="2000" dirty="0" smtClean="0"/>
              <a:t>circuit become minimum and RMS current through the circuit become </a:t>
            </a:r>
          </a:p>
          <a:p>
            <a:pPr>
              <a:buNone/>
            </a:pPr>
            <a:r>
              <a:rPr lang="en-US" sz="2000" dirty="0" smtClean="0"/>
              <a:t>maximum .this condition is called as resonance condition .The RLC series at </a:t>
            </a:r>
          </a:p>
          <a:p>
            <a:pPr>
              <a:buNone/>
            </a:pPr>
            <a:r>
              <a:rPr lang="en-US" sz="2000" dirty="0" smtClean="0"/>
              <a:t>resonance is called </a:t>
            </a:r>
            <a:r>
              <a:rPr lang="en-US" sz="2000" b="1" dirty="0" smtClean="0"/>
              <a:t>series resonant circuit.</a:t>
            </a:r>
          </a:p>
          <a:p>
            <a:pPr>
              <a:buNone/>
            </a:pPr>
            <a:endParaRPr lang="en-US" sz="1800" dirty="0" smtClean="0"/>
          </a:p>
          <a:p>
            <a:pPr>
              <a:buNone/>
            </a:pPr>
            <a:endParaRPr lang="en-US" sz="1800" dirty="0" smtClean="0"/>
          </a:p>
          <a:p>
            <a:pPr>
              <a:buNone/>
            </a:pPr>
            <a:endParaRPr lang="en-US" sz="1800" dirty="0"/>
          </a:p>
        </p:txBody>
      </p:sp>
      <p:graphicFrame>
        <p:nvGraphicFramePr>
          <p:cNvPr id="50178" name="Object 2"/>
          <p:cNvGraphicFramePr>
            <a:graphicFrameLocks noChangeAspect="1"/>
          </p:cNvGraphicFramePr>
          <p:nvPr/>
        </p:nvGraphicFramePr>
        <p:xfrm>
          <a:off x="1371600" y="1219200"/>
          <a:ext cx="3175000" cy="533400"/>
        </p:xfrm>
        <a:graphic>
          <a:graphicData uri="http://schemas.openxmlformats.org/presentationml/2006/ole">
            <p:oleObj spid="_x0000_s9218" name="Equation" r:id="rId3" imgW="1371600" imgH="291960" progId="Equation.3">
              <p:embed/>
            </p:oleObj>
          </a:graphicData>
        </a:graphic>
      </p:graphicFrame>
      <p:graphicFrame>
        <p:nvGraphicFramePr>
          <p:cNvPr id="5" name="Object 4"/>
          <p:cNvGraphicFramePr>
            <a:graphicFrameLocks noChangeAspect="1"/>
          </p:cNvGraphicFramePr>
          <p:nvPr/>
        </p:nvGraphicFramePr>
        <p:xfrm>
          <a:off x="1524000" y="2514600"/>
          <a:ext cx="3124200" cy="685800"/>
        </p:xfrm>
        <a:graphic>
          <a:graphicData uri="http://schemas.openxmlformats.org/presentationml/2006/ole">
            <p:oleObj spid="_x0000_s9219" name="Equation" r:id="rId4" imgW="1917360" imgH="4698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4495800" cy="1020762"/>
          </a:xfrm>
        </p:spPr>
        <p:txBody>
          <a:bodyPr>
            <a:normAutofit/>
          </a:bodyPr>
          <a:lstStyle/>
          <a:p>
            <a:r>
              <a:rPr lang="en-US" sz="2400" b="1" u="sng" dirty="0" smtClean="0"/>
              <a:t>Series LC-Resonance frequency:</a:t>
            </a:r>
            <a:endParaRPr lang="en-US" sz="2400" b="1" u="sng" dirty="0"/>
          </a:p>
        </p:txBody>
      </p:sp>
      <p:pic>
        <p:nvPicPr>
          <p:cNvPr id="4" name="Picture 3" descr="acp204.gif"/>
          <p:cNvPicPr>
            <a:picLocks noChangeAspect="1"/>
          </p:cNvPicPr>
          <p:nvPr/>
        </p:nvPicPr>
        <p:blipFill>
          <a:blip r:embed="rId2"/>
          <a:stretch>
            <a:fillRect/>
          </a:stretch>
        </p:blipFill>
        <p:spPr>
          <a:xfrm>
            <a:off x="1905000" y="1905000"/>
            <a:ext cx="4602379" cy="3657600"/>
          </a:xfrm>
          <a:prstGeom prst="rect">
            <a:avLst/>
          </a:prstGeom>
          <a:ln w="3175">
            <a:solidFill>
              <a:schemeClr val="tx1"/>
            </a:solid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6430962"/>
          </a:xfrm>
        </p:spPr>
        <p:txBody>
          <a:bodyPr>
            <a:normAutofit/>
          </a:bodyPr>
          <a:lstStyle/>
          <a:p>
            <a:pPr algn="l"/>
            <a:r>
              <a:rPr lang="en-US" sz="2400" b="1" u="sng" dirty="0" smtClean="0">
                <a:latin typeface="+mn-lt"/>
              </a:rPr>
              <a:t>Resonant Frequency:</a:t>
            </a:r>
            <a:r>
              <a:rPr lang="en-US" sz="2800" dirty="0" smtClean="0"/>
              <a:t/>
            </a:r>
            <a:br>
              <a:rPr lang="en-US" sz="2800" dirty="0" smtClean="0"/>
            </a:br>
            <a:r>
              <a:rPr lang="en-US" sz="2800" dirty="0" smtClean="0"/>
              <a:t>  </a:t>
            </a:r>
            <a:br>
              <a:rPr lang="en-US" sz="2800" dirty="0" smtClean="0"/>
            </a:br>
            <a:r>
              <a:rPr lang="en-US" sz="2800" dirty="0" smtClean="0"/>
              <a:t>       </a:t>
            </a:r>
            <a:r>
              <a:rPr lang="en-US" sz="2000" dirty="0" smtClean="0">
                <a:latin typeface="+mn-lt"/>
              </a:rPr>
              <a:t>The minimum frequency of applied alternating e.m.f at which  inductive reactance is equal to capacitive reactance is called as </a:t>
            </a:r>
            <a:r>
              <a:rPr lang="en-US" sz="2000" b="1" dirty="0" smtClean="0">
                <a:latin typeface="+mn-lt"/>
              </a:rPr>
              <a:t>resonant frequency.</a:t>
            </a:r>
            <a:r>
              <a:rPr lang="en-US" sz="2000" dirty="0" smtClean="0">
                <a:latin typeface="+mn-lt"/>
              </a:rPr>
              <a:t/>
            </a:r>
            <a:br>
              <a:rPr lang="en-US" sz="2000" dirty="0" smtClean="0">
                <a:latin typeface="+mn-lt"/>
              </a:rPr>
            </a:br>
            <a:r>
              <a:rPr lang="en-US" sz="2000" dirty="0" smtClean="0">
                <a:latin typeface="+mn-lt"/>
              </a:rPr>
              <a:t>  It is denoted by </a:t>
            </a:r>
            <a:r>
              <a:rPr lang="en-US" sz="2000" b="1" dirty="0" smtClean="0">
                <a:latin typeface="+mn-lt"/>
              </a:rPr>
              <a:t>‘</a:t>
            </a:r>
            <a:r>
              <a:rPr lang="en-US" sz="2000" b="1" dirty="0" err="1" smtClean="0">
                <a:latin typeface="+mn-lt"/>
              </a:rPr>
              <a:t>fr</a:t>
            </a:r>
            <a:r>
              <a:rPr lang="en-US" sz="2000" b="1" dirty="0" smtClean="0">
                <a:latin typeface="+mn-lt"/>
              </a:rPr>
              <a:t>’.</a:t>
            </a: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Thus at resonance</a:t>
            </a:r>
            <a:r>
              <a:rPr lang="en-US" sz="2000" b="1" dirty="0" smtClean="0">
                <a:latin typeface="+mn-lt"/>
              </a:rPr>
              <a:t>,    X</a:t>
            </a:r>
            <a:r>
              <a:rPr lang="en-US" sz="2000" b="1" baseline="-25000" dirty="0" smtClean="0">
                <a:latin typeface="+mn-lt"/>
              </a:rPr>
              <a:t>L</a:t>
            </a:r>
            <a:r>
              <a:rPr lang="en-US" sz="2000" b="1" dirty="0" smtClean="0">
                <a:latin typeface="+mn-lt"/>
              </a:rPr>
              <a:t>=X</a:t>
            </a:r>
            <a:r>
              <a:rPr lang="en-US" sz="2000" b="1" baseline="-25000" dirty="0" smtClean="0">
                <a:latin typeface="+mn-lt"/>
              </a:rPr>
              <a:t>C</a:t>
            </a:r>
            <a:r>
              <a:rPr lang="en-US" sz="2400" b="1" dirty="0" smtClean="0">
                <a:latin typeface="+mn-lt"/>
              </a:rPr>
              <a:t/>
            </a:r>
            <a:br>
              <a:rPr lang="en-US" sz="2400" b="1" dirty="0" smtClean="0">
                <a:latin typeface="+mn-lt"/>
              </a:rPr>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t>
            </a:r>
            <a:r>
              <a:rPr lang="en-US" sz="2000" dirty="0" smtClean="0">
                <a:latin typeface="+mn-lt"/>
              </a:rPr>
              <a:t>We know that,  </a:t>
            </a:r>
            <a:r>
              <a:rPr lang="en-US" sz="2000" b="1" dirty="0" smtClean="0">
                <a:latin typeface="+mn-lt"/>
              </a:rPr>
              <a:t>ω=2</a:t>
            </a:r>
            <a:r>
              <a:rPr lang="az-Cyrl-AZ" sz="2000" b="1" dirty="0" smtClean="0">
                <a:latin typeface="+mn-lt"/>
              </a:rPr>
              <a:t>п</a:t>
            </a:r>
            <a:r>
              <a:rPr lang="en-US" sz="2000" b="1" dirty="0" err="1" smtClean="0">
                <a:latin typeface="+mn-lt"/>
              </a:rPr>
              <a:t>fr</a:t>
            </a:r>
            <a:r>
              <a:rPr lang="en-US" sz="2000" dirty="0" smtClean="0">
                <a:latin typeface="+mn-lt"/>
              </a:rPr>
              <a:t> ……………….&gt;</a:t>
            </a:r>
            <a:endParaRPr lang="en-US" sz="2000" b="1" dirty="0">
              <a:latin typeface="+mn-lt"/>
            </a:endParaRPr>
          </a:p>
        </p:txBody>
      </p:sp>
      <p:graphicFrame>
        <p:nvGraphicFramePr>
          <p:cNvPr id="3" name="Object 2"/>
          <p:cNvGraphicFramePr>
            <a:graphicFrameLocks noChangeAspect="1"/>
          </p:cNvGraphicFramePr>
          <p:nvPr/>
        </p:nvGraphicFramePr>
        <p:xfrm>
          <a:off x="1371600" y="3352800"/>
          <a:ext cx="2438400" cy="2133600"/>
        </p:xfrm>
        <a:graphic>
          <a:graphicData uri="http://schemas.openxmlformats.org/presentationml/2006/ole">
            <p:oleObj spid="_x0000_s30722" name="Equation" r:id="rId3" imgW="774360" imgH="1244520" progId="Equation.3">
              <p:embed/>
            </p:oleObj>
          </a:graphicData>
        </a:graphic>
      </p:graphicFrame>
      <p:graphicFrame>
        <p:nvGraphicFramePr>
          <p:cNvPr id="56323" name="Object 3"/>
          <p:cNvGraphicFramePr>
            <a:graphicFrameLocks noChangeAspect="1"/>
          </p:cNvGraphicFramePr>
          <p:nvPr/>
        </p:nvGraphicFramePr>
        <p:xfrm>
          <a:off x="4343400" y="4800600"/>
          <a:ext cx="3886200" cy="1600200"/>
        </p:xfrm>
        <a:graphic>
          <a:graphicData uri="http://schemas.openxmlformats.org/presentationml/2006/ole">
            <p:oleObj spid="_x0000_s30723" name="Equation" r:id="rId4" imgW="1993680" imgH="86328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95800" cy="792162"/>
          </a:xfrm>
        </p:spPr>
        <p:txBody>
          <a:bodyPr>
            <a:normAutofit/>
          </a:bodyPr>
          <a:lstStyle/>
          <a:p>
            <a:r>
              <a:rPr lang="en-US" sz="2400" b="1" u="sng" dirty="0" smtClean="0"/>
              <a:t>Series RLC circuit at resonance:</a:t>
            </a:r>
            <a:endParaRPr lang="en-US" sz="2400" b="1" u="sng" dirty="0"/>
          </a:p>
        </p:txBody>
      </p:sp>
      <p:pic>
        <p:nvPicPr>
          <p:cNvPr id="6" name="Content Placeholder 5" descr="acp207.gif"/>
          <p:cNvPicPr>
            <a:picLocks noGrp="1" noChangeAspect="1"/>
          </p:cNvPicPr>
          <p:nvPr>
            <p:ph idx="1"/>
          </p:nvPr>
        </p:nvPicPr>
        <p:blipFill>
          <a:blip r:embed="rId2"/>
          <a:stretch>
            <a:fillRect/>
          </a:stretch>
        </p:blipFill>
        <p:spPr>
          <a:xfrm>
            <a:off x="1371600" y="2362200"/>
            <a:ext cx="5334000" cy="3276600"/>
          </a:xfrm>
          <a:ln w="3175">
            <a:solidFill>
              <a:schemeClr val="tx1"/>
            </a:solid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67400" cy="1143000"/>
          </a:xfrm>
        </p:spPr>
        <p:txBody>
          <a:bodyPr>
            <a:normAutofit/>
          </a:bodyPr>
          <a:lstStyle/>
          <a:p>
            <a:r>
              <a:rPr lang="en-US" sz="2400" b="1" u="sng" dirty="0" smtClean="0"/>
              <a:t>Phase angle of series resonance circuit:</a:t>
            </a:r>
            <a:endParaRPr lang="en-US" sz="2400" b="1" u="sng" dirty="0"/>
          </a:p>
        </p:txBody>
      </p:sp>
      <p:pic>
        <p:nvPicPr>
          <p:cNvPr id="70658" name="Picture 2"/>
          <p:cNvPicPr>
            <a:picLocks noGrp="1" noChangeAspect="1" noChangeArrowheads="1"/>
          </p:cNvPicPr>
          <p:nvPr>
            <p:ph idx="1"/>
          </p:nvPr>
        </p:nvPicPr>
        <p:blipFill>
          <a:blip r:embed="rId2"/>
          <a:srcRect/>
          <a:stretch>
            <a:fillRect/>
          </a:stretch>
        </p:blipFill>
        <p:spPr bwMode="auto">
          <a:xfrm>
            <a:off x="1447800" y="2133600"/>
            <a:ext cx="6019800" cy="3581399"/>
          </a:xfrm>
          <a:prstGeom prst="rect">
            <a:avLst/>
          </a:prstGeom>
          <a:noFill/>
          <a:ln w="635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96000" cy="1143000"/>
          </a:xfrm>
        </p:spPr>
        <p:txBody>
          <a:bodyPr>
            <a:normAutofit/>
          </a:bodyPr>
          <a:lstStyle/>
          <a:p>
            <a:r>
              <a:rPr lang="en-US" sz="2400" b="1" u="sng" dirty="0" smtClean="0"/>
              <a:t>Impedance in a series resonance circuit:</a:t>
            </a:r>
            <a:endParaRPr lang="en-US" sz="2400" b="1" u="sng" dirty="0"/>
          </a:p>
        </p:txBody>
      </p:sp>
      <p:pic>
        <p:nvPicPr>
          <p:cNvPr id="6" name="Content Placeholder 5" descr="acp206.gif"/>
          <p:cNvPicPr>
            <a:picLocks noGrp="1" noChangeAspect="1"/>
          </p:cNvPicPr>
          <p:nvPr>
            <p:ph idx="1"/>
          </p:nvPr>
        </p:nvPicPr>
        <p:blipFill>
          <a:blip r:embed="rId2"/>
          <a:stretch>
            <a:fillRect/>
          </a:stretch>
        </p:blipFill>
        <p:spPr>
          <a:xfrm>
            <a:off x="1905000" y="2057400"/>
            <a:ext cx="4495800" cy="3698384"/>
          </a:xfrm>
          <a:ln w="3175">
            <a:solidFill>
              <a:schemeClr val="tx1"/>
            </a:solid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029200"/>
          </a:xfrm>
        </p:spPr>
        <p:txBody>
          <a:bodyPr>
            <a:normAutofit fontScale="92500" lnSpcReduction="20000"/>
          </a:bodyPr>
          <a:lstStyle/>
          <a:p>
            <a:pPr>
              <a:buNone/>
            </a:pPr>
            <a:r>
              <a:rPr lang="en-US" sz="2600" b="1" u="sng" dirty="0" smtClean="0"/>
              <a:t>Resonance curve:</a:t>
            </a:r>
          </a:p>
          <a:p>
            <a:pPr>
              <a:buNone/>
            </a:pPr>
            <a:r>
              <a:rPr lang="en-US" sz="1800" dirty="0" smtClean="0"/>
              <a:t>                </a:t>
            </a:r>
          </a:p>
          <a:p>
            <a:pPr>
              <a:buNone/>
            </a:pPr>
            <a:r>
              <a:rPr lang="en-US" sz="3600" dirty="0" smtClean="0"/>
              <a:t>             </a:t>
            </a:r>
            <a:r>
              <a:rPr lang="en-US" sz="2200" dirty="0" smtClean="0"/>
              <a:t>The graphical representation between the frequency of applied alternating emf and rms value of current through circuit is called as </a:t>
            </a:r>
            <a:r>
              <a:rPr lang="en-US" sz="2200" b="1" dirty="0" smtClean="0"/>
              <a:t>resonance curve </a:t>
            </a:r>
            <a:r>
              <a:rPr lang="en-US" sz="2200" dirty="0" smtClean="0"/>
              <a:t>.</a:t>
            </a:r>
          </a:p>
          <a:p>
            <a:pPr>
              <a:buNone/>
            </a:pPr>
            <a:r>
              <a:rPr lang="en-US" sz="2200" dirty="0" smtClean="0"/>
              <a:t>                    The nature of resonance curve for </a:t>
            </a:r>
            <a:r>
              <a:rPr lang="en-US" sz="2200" b="1" dirty="0" smtClean="0"/>
              <a:t>series resonance circuit </a:t>
            </a:r>
            <a:r>
              <a:rPr lang="en-US" sz="2200" dirty="0" smtClean="0"/>
              <a:t>is as shown in fig.</a:t>
            </a:r>
          </a:p>
          <a:p>
            <a:pPr>
              <a:buNone/>
            </a:pPr>
            <a:endParaRPr lang="en-US" sz="2000" dirty="0" smtClean="0"/>
          </a:p>
          <a:p>
            <a:pPr>
              <a:buNone/>
            </a:pPr>
            <a:endParaRPr lang="en-US" sz="2000" dirty="0" smtClean="0"/>
          </a:p>
          <a:p>
            <a:pPr>
              <a:buNone/>
            </a:pPr>
            <a:endParaRPr lang="en-US" sz="20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r>
              <a:rPr lang="en-US" sz="1800" dirty="0" smtClean="0"/>
              <a:t>. </a:t>
            </a:r>
          </a:p>
        </p:txBody>
      </p:sp>
      <p:pic>
        <p:nvPicPr>
          <p:cNvPr id="5" name="Picture 4" descr="acp211.gif"/>
          <p:cNvPicPr>
            <a:picLocks noChangeAspect="1"/>
          </p:cNvPicPr>
          <p:nvPr/>
        </p:nvPicPr>
        <p:blipFill>
          <a:blip r:embed="rId2"/>
          <a:stretch>
            <a:fillRect/>
          </a:stretch>
        </p:blipFill>
        <p:spPr>
          <a:xfrm>
            <a:off x="2209800" y="3048000"/>
            <a:ext cx="4038600" cy="3276600"/>
          </a:xfrm>
          <a:prstGeom prst="rect">
            <a:avLst/>
          </a:prstGeom>
          <a:ln w="3175">
            <a:solidFill>
              <a:schemeClr val="tx1"/>
            </a:solid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04800"/>
            <a:ext cx="8229600" cy="6400800"/>
          </a:xfrm>
        </p:spPr>
        <p:txBody>
          <a:bodyPr>
            <a:normAutofit/>
          </a:bodyPr>
          <a:lstStyle/>
          <a:p>
            <a:pPr>
              <a:buNone/>
            </a:pPr>
            <a:r>
              <a:rPr lang="en-US" sz="2400" b="1" u="sng" dirty="0" smtClean="0"/>
              <a:t>Characteristics of series resonance:</a:t>
            </a:r>
          </a:p>
          <a:p>
            <a:pPr marL="514350" indent="-514350">
              <a:buAutoNum type="arabicPeriod"/>
            </a:pPr>
            <a:r>
              <a:rPr lang="en-US" sz="2000" dirty="0" smtClean="0"/>
              <a:t>At resonance </a:t>
            </a:r>
          </a:p>
          <a:p>
            <a:pPr marL="514350" indent="-514350">
              <a:buNone/>
            </a:pPr>
            <a:r>
              <a:rPr lang="en-US" sz="2000" dirty="0" smtClean="0"/>
              <a:t>      Therefore,</a:t>
            </a:r>
          </a:p>
          <a:p>
            <a:pPr marL="514350" indent="-514350">
              <a:buNone/>
            </a:pPr>
            <a:r>
              <a:rPr lang="en-US" sz="2000" dirty="0" smtClean="0"/>
              <a:t>       Net reactance X=X</a:t>
            </a:r>
            <a:r>
              <a:rPr lang="en-US" sz="2000" baseline="-25000" dirty="0" smtClean="0"/>
              <a:t>L</a:t>
            </a:r>
            <a:r>
              <a:rPr lang="en-US" sz="2000" dirty="0" smtClean="0"/>
              <a:t>-X</a:t>
            </a:r>
            <a:r>
              <a:rPr lang="en-US" sz="2000" baseline="-25000" dirty="0" smtClean="0"/>
              <a:t>C</a:t>
            </a:r>
          </a:p>
          <a:p>
            <a:pPr marL="514350" indent="-514350">
              <a:buNone/>
            </a:pPr>
            <a:r>
              <a:rPr lang="en-US" sz="2000" dirty="0" smtClean="0"/>
              <a:t>       Impedance Z=R +j (0)=R-&gt;maximum value.</a:t>
            </a:r>
          </a:p>
          <a:p>
            <a:pPr marL="514350" indent="-514350">
              <a:buNone/>
            </a:pPr>
            <a:r>
              <a:rPr lang="en-US" sz="2000" dirty="0" smtClean="0"/>
              <a:t>2.Current </a:t>
            </a:r>
          </a:p>
          <a:p>
            <a:pPr marL="514350" indent="-514350">
              <a:buNone/>
            </a:pPr>
            <a:r>
              <a:rPr lang="en-US" sz="2000" dirty="0" smtClean="0"/>
              <a:t>  </a:t>
            </a:r>
          </a:p>
          <a:p>
            <a:pPr marL="514350" indent="-514350">
              <a:buNone/>
            </a:pPr>
            <a:r>
              <a:rPr lang="en-US" sz="2000" dirty="0" smtClean="0"/>
              <a:t> So current has maximum value.</a:t>
            </a:r>
          </a:p>
          <a:p>
            <a:pPr marL="514350" indent="-514350">
              <a:buNone/>
            </a:pPr>
            <a:r>
              <a:rPr lang="en-US" sz="2000" dirty="0" smtClean="0"/>
              <a:t>3.Phase difference ø between V &amp; I=0</a:t>
            </a:r>
          </a:p>
          <a:p>
            <a:pPr marL="514350" indent="-514350">
              <a:buNone/>
            </a:pPr>
            <a:r>
              <a:rPr lang="en-US" sz="2000" dirty="0" smtClean="0"/>
              <a:t>4.Power factor=</a:t>
            </a:r>
            <a:r>
              <a:rPr lang="en-US" sz="2000" dirty="0" err="1" smtClean="0"/>
              <a:t>cos</a:t>
            </a:r>
            <a:r>
              <a:rPr lang="en-US" sz="2000" dirty="0" smtClean="0"/>
              <a:t> ø=</a:t>
            </a:r>
            <a:r>
              <a:rPr lang="en-US" sz="2000" dirty="0" err="1" smtClean="0"/>
              <a:t>cos</a:t>
            </a:r>
            <a:r>
              <a:rPr lang="en-US" sz="2000" dirty="0" smtClean="0"/>
              <a:t>(0)=1(unity).</a:t>
            </a:r>
          </a:p>
          <a:p>
            <a:pPr marL="514350" indent="-514350">
              <a:buNone/>
            </a:pPr>
            <a:r>
              <a:rPr lang="en-US" sz="2000" dirty="0" smtClean="0"/>
              <a:t>5.The circuit behaves as a purely resistive circuit.</a:t>
            </a:r>
          </a:p>
          <a:p>
            <a:pPr marL="514350" indent="-514350">
              <a:buNone/>
            </a:pPr>
            <a:endParaRPr lang="en-US" sz="2000" dirty="0" smtClean="0"/>
          </a:p>
          <a:p>
            <a:pPr marL="514350" indent="-514350">
              <a:buNone/>
            </a:pPr>
            <a:r>
              <a:rPr lang="en-US" sz="2000" dirty="0" smtClean="0"/>
              <a:t>6.Quality factor(Q-factor)=</a:t>
            </a:r>
          </a:p>
          <a:p>
            <a:pPr marL="514350" indent="-514350">
              <a:buNone/>
            </a:pPr>
            <a:endParaRPr lang="en-US" sz="2000" dirty="0" smtClean="0"/>
          </a:p>
          <a:p>
            <a:pPr marL="514350" indent="-514350">
              <a:buNone/>
            </a:pPr>
            <a:endParaRPr lang="en-US" sz="2000" dirty="0" smtClean="0"/>
          </a:p>
          <a:p>
            <a:pPr marL="514350" indent="-514350">
              <a:buNone/>
            </a:pPr>
            <a:r>
              <a:rPr lang="en-US" sz="2000" dirty="0" smtClean="0"/>
              <a:t>7.Bandwidth(</a:t>
            </a:r>
            <a:r>
              <a:rPr lang="el-GR" sz="2000" dirty="0" smtClean="0"/>
              <a:t>Δ</a:t>
            </a:r>
            <a:r>
              <a:rPr lang="en-US" sz="2000" dirty="0" smtClean="0"/>
              <a:t>F)=f2-f1= </a:t>
            </a:r>
          </a:p>
          <a:p>
            <a:pPr marL="514350" indent="-514350">
              <a:buNone/>
            </a:pPr>
            <a:endParaRPr lang="en-US" dirty="0"/>
          </a:p>
        </p:txBody>
      </p:sp>
      <p:graphicFrame>
        <p:nvGraphicFramePr>
          <p:cNvPr id="5" name="Object 4"/>
          <p:cNvGraphicFramePr>
            <a:graphicFrameLocks noChangeAspect="1"/>
          </p:cNvGraphicFramePr>
          <p:nvPr/>
        </p:nvGraphicFramePr>
        <p:xfrm>
          <a:off x="2667000" y="762000"/>
          <a:ext cx="990600" cy="457200"/>
        </p:xfrm>
        <a:graphic>
          <a:graphicData uri="http://schemas.openxmlformats.org/presentationml/2006/ole">
            <p:oleObj spid="_x0000_s36866" name="Equation" r:id="rId3" imgW="558720" imgH="228600" progId="Equation.3">
              <p:embed/>
            </p:oleObj>
          </a:graphicData>
        </a:graphic>
      </p:graphicFrame>
      <p:graphicFrame>
        <p:nvGraphicFramePr>
          <p:cNvPr id="9" name="Object 8"/>
          <p:cNvGraphicFramePr>
            <a:graphicFrameLocks noChangeAspect="1"/>
          </p:cNvGraphicFramePr>
          <p:nvPr/>
        </p:nvGraphicFramePr>
        <p:xfrm>
          <a:off x="1905000" y="2209800"/>
          <a:ext cx="1447800" cy="533400"/>
        </p:xfrm>
        <a:graphic>
          <a:graphicData uri="http://schemas.openxmlformats.org/presentationml/2006/ole">
            <p:oleObj spid="_x0000_s36867" name="Equation" r:id="rId4" imgW="685800" imgH="393480" progId="Equation.3">
              <p:embed/>
            </p:oleObj>
          </a:graphicData>
        </a:graphic>
      </p:graphicFrame>
      <p:graphicFrame>
        <p:nvGraphicFramePr>
          <p:cNvPr id="10" name="Object 9"/>
          <p:cNvGraphicFramePr>
            <a:graphicFrameLocks noChangeAspect="1"/>
          </p:cNvGraphicFramePr>
          <p:nvPr/>
        </p:nvGraphicFramePr>
        <p:xfrm>
          <a:off x="3429000" y="4495800"/>
          <a:ext cx="1371600" cy="838200"/>
        </p:xfrm>
        <a:graphic>
          <a:graphicData uri="http://schemas.openxmlformats.org/presentationml/2006/ole">
            <p:oleObj spid="_x0000_s36868" name="Equation" r:id="rId5" imgW="444240" imgH="444240" progId="Equation.3">
              <p:embed/>
            </p:oleObj>
          </a:graphicData>
        </a:graphic>
      </p:graphicFrame>
      <p:graphicFrame>
        <p:nvGraphicFramePr>
          <p:cNvPr id="11" name="Object 10"/>
          <p:cNvGraphicFramePr>
            <a:graphicFrameLocks noChangeAspect="1"/>
          </p:cNvGraphicFramePr>
          <p:nvPr/>
        </p:nvGraphicFramePr>
        <p:xfrm>
          <a:off x="3124200" y="5562600"/>
          <a:ext cx="1447800" cy="838200"/>
        </p:xfrm>
        <a:graphic>
          <a:graphicData uri="http://schemas.openxmlformats.org/presentationml/2006/ole">
            <p:oleObj spid="_x0000_s36869" name="Equation" r:id="rId6" imgW="647640" imgH="43164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l"/>
            <a:r>
              <a:rPr lang="en-US" sz="2800" b="1" u="sng" dirty="0" smtClean="0">
                <a:cs typeface="Times New Roman" pitchFamily="18" charset="0"/>
              </a:rPr>
              <a:t>Parallel resonant circuit:</a:t>
            </a:r>
            <a:br>
              <a:rPr lang="en-US" sz="2800" b="1" u="sng" dirty="0" smtClean="0">
                <a:cs typeface="Times New Roman" pitchFamily="18" charset="0"/>
              </a:rPr>
            </a:br>
            <a:endParaRPr lang="en-US" sz="2800" dirty="0"/>
          </a:p>
        </p:txBody>
      </p:sp>
      <p:pic>
        <p:nvPicPr>
          <p:cNvPr id="6" name="Content Placeholder 3" descr="Fig-10-2-4a.gif"/>
          <p:cNvPicPr>
            <a:picLocks/>
          </p:cNvPicPr>
          <p:nvPr/>
        </p:nvPicPr>
        <p:blipFill>
          <a:blip r:embed="rId2"/>
          <a:srcRect/>
          <a:stretch>
            <a:fillRect/>
          </a:stretch>
        </p:blipFill>
        <p:spPr bwMode="auto">
          <a:xfrm>
            <a:off x="533400" y="1905000"/>
            <a:ext cx="3733800" cy="3200400"/>
          </a:xfrm>
          <a:prstGeom prst="rect">
            <a:avLst/>
          </a:prstGeom>
          <a:noFill/>
          <a:ln w="3175">
            <a:solidFill>
              <a:schemeClr val="tx1"/>
            </a:solidFill>
            <a:miter lim="800000"/>
            <a:headEnd/>
            <a:tailEnd/>
          </a:ln>
        </p:spPr>
      </p:pic>
      <p:pic>
        <p:nvPicPr>
          <p:cNvPr id="7" name="Picture 6" descr="Phasors for a parallel circuit below resonance"/>
          <p:cNvPicPr/>
          <p:nvPr/>
        </p:nvPicPr>
        <p:blipFill>
          <a:blip r:embed="rId3"/>
          <a:srcRect/>
          <a:stretch>
            <a:fillRect/>
          </a:stretch>
        </p:blipFill>
        <p:spPr bwMode="auto">
          <a:xfrm>
            <a:off x="5029200" y="1981200"/>
            <a:ext cx="3429000" cy="3124200"/>
          </a:xfrm>
          <a:prstGeom prst="rect">
            <a:avLst/>
          </a:prstGeom>
          <a:noFill/>
          <a:ln w="3175">
            <a:solidFill>
              <a:schemeClr val="tx1"/>
            </a:solid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0999"/>
            <a:ext cx="8458200" cy="5570756"/>
          </a:xfrm>
          <a:prstGeom prst="rect">
            <a:avLst/>
          </a:prstGeom>
        </p:spPr>
        <p:txBody>
          <a:bodyPr wrap="square">
            <a:spAutoFit/>
          </a:bodyPr>
          <a:lstStyle/>
          <a:p>
            <a:pPr>
              <a:buNone/>
            </a:pPr>
            <a:r>
              <a:rPr lang="en-US" sz="2400" b="1" u="sng" dirty="0" smtClean="0">
                <a:cs typeface="Times New Roman" pitchFamily="18" charset="0"/>
              </a:rPr>
              <a:t>Parallel resonant circuit:</a:t>
            </a:r>
          </a:p>
          <a:p>
            <a:pPr>
              <a:buNone/>
            </a:pPr>
            <a:endParaRPr lang="en-US" dirty="0" smtClean="0">
              <a:cs typeface="Times New Roman" pitchFamily="18" charset="0"/>
            </a:endParaRPr>
          </a:p>
          <a:p>
            <a:pPr>
              <a:buNone/>
            </a:pPr>
            <a:r>
              <a:rPr lang="en-US" dirty="0" smtClean="0">
                <a:cs typeface="Times New Roman" pitchFamily="18" charset="0"/>
              </a:rPr>
              <a:t>         </a:t>
            </a:r>
            <a:r>
              <a:rPr lang="en-US" sz="2000" dirty="0" smtClean="0">
                <a:cs typeface="Times New Roman" pitchFamily="18" charset="0"/>
              </a:rPr>
              <a:t>Consider inductor of inductance </a:t>
            </a:r>
            <a:r>
              <a:rPr lang="en-US" sz="2000" b="1" dirty="0" smtClean="0">
                <a:cs typeface="Times New Roman" pitchFamily="18" charset="0"/>
              </a:rPr>
              <a:t>L </a:t>
            </a:r>
            <a:r>
              <a:rPr lang="en-US" sz="2000" dirty="0" smtClean="0">
                <a:cs typeface="Times New Roman" pitchFamily="18" charset="0"/>
              </a:rPr>
              <a:t>of negligible small resistance and condenser of capacitance C are connected in parallel across alternating source .When fed from AC voltage source ,the capacitor draws  a leading current where as coil draws lagging current .</a:t>
            </a:r>
          </a:p>
          <a:p>
            <a:pPr>
              <a:buNone/>
            </a:pPr>
            <a:r>
              <a:rPr lang="en-US" sz="2000" dirty="0" smtClean="0">
                <a:cs typeface="Times New Roman" pitchFamily="18" charset="0"/>
              </a:rPr>
              <a:t>         This current resonates to a frequency which makes X</a:t>
            </a:r>
            <a:r>
              <a:rPr lang="en-US" sz="2000" baseline="-25000" dirty="0" smtClean="0">
                <a:cs typeface="Times New Roman" pitchFamily="18" charset="0"/>
              </a:rPr>
              <a:t>L</a:t>
            </a:r>
            <a:r>
              <a:rPr lang="en-US" sz="2000" dirty="0" smtClean="0">
                <a:cs typeface="Times New Roman" pitchFamily="18" charset="0"/>
              </a:rPr>
              <a:t>=X</a:t>
            </a:r>
            <a:r>
              <a:rPr lang="en-US" sz="2000" baseline="-25000" dirty="0" smtClean="0">
                <a:cs typeface="Times New Roman" pitchFamily="18" charset="0"/>
              </a:rPr>
              <a:t>C.</a:t>
            </a:r>
            <a:r>
              <a:rPr lang="en-US" sz="2000" dirty="0" smtClean="0">
                <a:cs typeface="Times New Roman" pitchFamily="18" charset="0"/>
              </a:rPr>
              <a:t> .So that the two branch current are equal but opposite in direction because when coil draws in the current ,the capacitor discharges at the same time and vise versa. Hence they cancel out with the result that current drawn from supply is zero.</a:t>
            </a:r>
          </a:p>
          <a:p>
            <a:pPr>
              <a:buNone/>
            </a:pPr>
            <a:r>
              <a:rPr lang="en-US" sz="2000" dirty="0" smtClean="0">
                <a:cs typeface="Times New Roman" pitchFamily="18" charset="0"/>
              </a:rPr>
              <a:t>The alternating </a:t>
            </a:r>
            <a:r>
              <a:rPr lang="en-US" sz="2000" dirty="0" err="1" smtClean="0">
                <a:cs typeface="Times New Roman" pitchFamily="18" charset="0"/>
              </a:rPr>
              <a:t>emf</a:t>
            </a:r>
            <a:r>
              <a:rPr lang="en-US" sz="2000" dirty="0" smtClean="0">
                <a:cs typeface="Times New Roman" pitchFamily="18" charset="0"/>
              </a:rPr>
              <a:t> given by ,</a:t>
            </a:r>
          </a:p>
          <a:p>
            <a:pPr>
              <a:buNone/>
            </a:pPr>
            <a:r>
              <a:rPr lang="en-US" sz="2000" dirty="0" smtClean="0">
                <a:cs typeface="Times New Roman" pitchFamily="18" charset="0"/>
              </a:rPr>
              <a:t>                                                                      </a:t>
            </a:r>
          </a:p>
          <a:p>
            <a:pPr>
              <a:buNone/>
            </a:pPr>
            <a:r>
              <a:rPr lang="en-US" sz="2000" dirty="0" smtClean="0">
                <a:cs typeface="Times New Roman" pitchFamily="18" charset="0"/>
              </a:rPr>
              <a:t>                                                             ……………………..(1)</a:t>
            </a:r>
          </a:p>
          <a:p>
            <a:pPr>
              <a:buNone/>
            </a:pPr>
            <a:endParaRPr lang="en-US" sz="2000" dirty="0" smtClean="0">
              <a:cs typeface="Times New Roman" pitchFamily="18" charset="0"/>
            </a:endParaRPr>
          </a:p>
          <a:p>
            <a:pPr>
              <a:buNone/>
            </a:pPr>
            <a:r>
              <a:rPr lang="en-US" sz="2000" dirty="0" smtClean="0">
                <a:cs typeface="Times New Roman" pitchFamily="18" charset="0"/>
              </a:rPr>
              <a:t>    </a:t>
            </a:r>
            <a:endParaRPr lang="en-US" dirty="0" smtClean="0">
              <a:cs typeface="Times New Roman" pitchFamily="18" charset="0"/>
            </a:endParaRPr>
          </a:p>
          <a:p>
            <a:pPr>
              <a:buNone/>
            </a:pPr>
            <a:endParaRPr lang="en-US" dirty="0" smtClean="0">
              <a:cs typeface="Times New Roman" pitchFamily="18" charset="0"/>
            </a:endParaRPr>
          </a:p>
          <a:p>
            <a:pPr>
              <a:buNone/>
            </a:pP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p:txBody>
      </p:sp>
      <p:graphicFrame>
        <p:nvGraphicFramePr>
          <p:cNvPr id="3" name="Object 2"/>
          <p:cNvGraphicFramePr>
            <a:graphicFrameLocks noChangeAspect="1"/>
          </p:cNvGraphicFramePr>
          <p:nvPr/>
        </p:nvGraphicFramePr>
        <p:xfrm>
          <a:off x="609600" y="4343400"/>
          <a:ext cx="2743199" cy="457200"/>
        </p:xfrm>
        <a:graphic>
          <a:graphicData uri="http://schemas.openxmlformats.org/presentationml/2006/ole">
            <p:oleObj spid="_x0000_s31746" name="Equation" r:id="rId3" imgW="799920" imgH="228600" progId="Equation.3">
              <p:embed/>
            </p:oleObj>
          </a:graphicData>
        </a:graphic>
      </p:graphicFrame>
      <p:sp>
        <p:nvSpPr>
          <p:cNvPr id="4" name="Rectangle 3"/>
          <p:cNvSpPr/>
          <p:nvPr/>
        </p:nvSpPr>
        <p:spPr>
          <a:xfrm>
            <a:off x="609600" y="5105400"/>
            <a:ext cx="7924800" cy="646331"/>
          </a:xfrm>
          <a:prstGeom prst="rect">
            <a:avLst/>
          </a:prstGeom>
        </p:spPr>
        <p:txBody>
          <a:bodyPr wrap="square">
            <a:spAutoFit/>
          </a:bodyPr>
          <a:lstStyle/>
          <a:p>
            <a:pPr>
              <a:buNone/>
            </a:pPr>
            <a:r>
              <a:rPr lang="en-US" dirty="0" smtClean="0">
                <a:cs typeface="Times New Roman" pitchFamily="18" charset="0"/>
              </a:rPr>
              <a:t>Let I</a:t>
            </a:r>
            <a:r>
              <a:rPr lang="en-US" baseline="-25000" dirty="0" smtClean="0">
                <a:cs typeface="Times New Roman" pitchFamily="18" charset="0"/>
              </a:rPr>
              <a:t>L </a:t>
            </a:r>
            <a:r>
              <a:rPr lang="en-US" dirty="0" smtClean="0">
                <a:cs typeface="Times New Roman" pitchFamily="18" charset="0"/>
              </a:rPr>
              <a:t>and I</a:t>
            </a:r>
            <a:r>
              <a:rPr lang="en-US" baseline="-25000" dirty="0" smtClean="0">
                <a:cs typeface="Times New Roman" pitchFamily="18" charset="0"/>
              </a:rPr>
              <a:t>C</a:t>
            </a:r>
            <a:r>
              <a:rPr lang="en-US" dirty="0" smtClean="0">
                <a:cs typeface="Times New Roman" pitchFamily="18" charset="0"/>
              </a:rPr>
              <a:t> be current flowing through the inductor and condenser respectively from fig. we have,  </a:t>
            </a:r>
            <a:r>
              <a:rPr lang="en-US" b="1" dirty="0" smtClean="0">
                <a:cs typeface="Times New Roman" pitchFamily="18" charset="0"/>
              </a:rPr>
              <a:t>I=I</a:t>
            </a:r>
            <a:r>
              <a:rPr lang="en-US" b="1" baseline="-25000" dirty="0" smtClean="0">
                <a:cs typeface="Times New Roman" pitchFamily="18" charset="0"/>
              </a:rPr>
              <a:t>L</a:t>
            </a:r>
            <a:r>
              <a:rPr lang="en-US" b="1" dirty="0" smtClean="0">
                <a:cs typeface="Times New Roman" pitchFamily="18" charset="0"/>
              </a:rPr>
              <a:t> +I</a:t>
            </a:r>
            <a:r>
              <a:rPr lang="en-US" b="1" baseline="-25000" dirty="0" smtClean="0">
                <a:cs typeface="Times New Roman" pitchFamily="18" charset="0"/>
              </a:rPr>
              <a:t>C</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6858000"/>
          </a:xfrm>
        </p:spPr>
        <p:txBody>
          <a:bodyPr>
            <a:normAutofit/>
          </a:bodyPr>
          <a:lstStyle/>
          <a:p>
            <a:pPr algn="l"/>
            <a:r>
              <a:rPr lang="en-US" sz="1800" dirty="0" smtClean="0"/>
              <a:t>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2200" dirty="0" smtClean="0">
                <a:latin typeface="+mn-lt"/>
              </a:rPr>
              <a:t>Let,</a:t>
            </a:r>
            <a:r>
              <a:rPr lang="en-US" sz="1800" dirty="0" smtClean="0">
                <a:latin typeface="+mn-lt"/>
              </a:rPr>
              <a:t/>
            </a:r>
            <a:br>
              <a:rPr lang="en-US" sz="1800" dirty="0" smtClean="0">
                <a:latin typeface="+mn-lt"/>
              </a:rPr>
            </a:br>
            <a:r>
              <a:rPr lang="en-US" sz="1800" dirty="0" smtClean="0">
                <a:latin typeface="+mn-lt"/>
              </a:rPr>
              <a:t/>
            </a:r>
            <a:br>
              <a:rPr lang="en-US" sz="1800" dirty="0" smtClean="0">
                <a:latin typeface="+mn-lt"/>
              </a:rPr>
            </a:br>
            <a:r>
              <a:rPr lang="en-US" sz="1800" dirty="0" smtClean="0">
                <a:latin typeface="+mn-lt"/>
              </a:rPr>
              <a:t/>
            </a:r>
            <a:br>
              <a:rPr lang="en-US" sz="1800" dirty="0" smtClean="0">
                <a:latin typeface="+mn-lt"/>
              </a:rPr>
            </a:br>
            <a:r>
              <a:rPr lang="en-US" sz="2200" dirty="0" smtClean="0">
                <a:latin typeface="+mn-lt"/>
              </a:rPr>
              <a:t>which is called as maximum or peak value of current.</a:t>
            </a:r>
            <a:r>
              <a:rPr lang="en-US" sz="1800" dirty="0" smtClean="0"/>
              <a:t/>
            </a:r>
            <a:br>
              <a:rPr lang="en-US" sz="1800" dirty="0" smtClean="0"/>
            </a:br>
            <a:r>
              <a:rPr lang="en-US" sz="1800" dirty="0" smtClean="0"/>
              <a:t>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………………………..(3)</a:t>
            </a:r>
            <a:br>
              <a:rPr lang="en-US" sz="1800" dirty="0" smtClean="0"/>
            </a:br>
            <a:r>
              <a:rPr lang="en-US" sz="1800" dirty="0" smtClean="0"/>
              <a:t/>
            </a:r>
            <a:br>
              <a:rPr lang="en-US" sz="1800" dirty="0" smtClean="0"/>
            </a:br>
            <a:endParaRPr lang="en-US" sz="1800" dirty="0"/>
          </a:p>
        </p:txBody>
      </p:sp>
      <p:graphicFrame>
        <p:nvGraphicFramePr>
          <p:cNvPr id="3" name="Object 2"/>
          <p:cNvGraphicFramePr>
            <a:graphicFrameLocks noChangeAspect="1"/>
          </p:cNvGraphicFramePr>
          <p:nvPr/>
        </p:nvGraphicFramePr>
        <p:xfrm>
          <a:off x="457200" y="533400"/>
          <a:ext cx="4419600" cy="1701800"/>
        </p:xfrm>
        <a:graphic>
          <a:graphicData uri="http://schemas.openxmlformats.org/presentationml/2006/ole">
            <p:oleObj spid="_x0000_s32770" name="Equation" r:id="rId3" imgW="2158920" imgH="1257120" progId="Equation.3">
              <p:embed/>
            </p:oleObj>
          </a:graphicData>
        </a:graphic>
      </p:graphicFrame>
      <p:graphicFrame>
        <p:nvGraphicFramePr>
          <p:cNvPr id="4" name="Object 3"/>
          <p:cNvGraphicFramePr>
            <a:graphicFrameLocks noChangeAspect="1"/>
          </p:cNvGraphicFramePr>
          <p:nvPr/>
        </p:nvGraphicFramePr>
        <p:xfrm>
          <a:off x="4514850" y="3321050"/>
          <a:ext cx="114300" cy="215900"/>
        </p:xfrm>
        <a:graphic>
          <a:graphicData uri="http://schemas.openxmlformats.org/presentationml/2006/ole">
            <p:oleObj spid="_x0000_s32771" name="Equation" r:id="rId4" imgW="114120" imgH="215640" progId="Equation.3">
              <p:embed/>
            </p:oleObj>
          </a:graphicData>
        </a:graphic>
      </p:graphicFrame>
      <p:graphicFrame>
        <p:nvGraphicFramePr>
          <p:cNvPr id="5" name="Object 4"/>
          <p:cNvGraphicFramePr>
            <a:graphicFrameLocks noChangeAspect="1"/>
          </p:cNvGraphicFramePr>
          <p:nvPr/>
        </p:nvGraphicFramePr>
        <p:xfrm>
          <a:off x="381000" y="2667000"/>
          <a:ext cx="2201862" cy="609600"/>
        </p:xfrm>
        <a:graphic>
          <a:graphicData uri="http://schemas.openxmlformats.org/presentationml/2006/ole">
            <p:oleObj spid="_x0000_s32772" name="Equation" r:id="rId5" imgW="1485720" imgH="431640" progId="Equation.3">
              <p:embed/>
            </p:oleObj>
          </a:graphicData>
        </a:graphic>
      </p:graphicFrame>
      <p:graphicFrame>
        <p:nvGraphicFramePr>
          <p:cNvPr id="53253" name="Object 5"/>
          <p:cNvGraphicFramePr>
            <a:graphicFrameLocks noChangeAspect="1"/>
          </p:cNvGraphicFramePr>
          <p:nvPr/>
        </p:nvGraphicFramePr>
        <p:xfrm>
          <a:off x="1295400" y="3581400"/>
          <a:ext cx="3789362" cy="609600"/>
        </p:xfrm>
        <a:graphic>
          <a:graphicData uri="http://schemas.openxmlformats.org/presentationml/2006/ole">
            <p:oleObj spid="_x0000_s32773" name="Equation" r:id="rId6" imgW="2209680" imgH="431640" progId="Equation.3">
              <p:embed/>
            </p:oleObj>
          </a:graphicData>
        </a:graphic>
      </p:graphicFrame>
      <p:graphicFrame>
        <p:nvGraphicFramePr>
          <p:cNvPr id="7" name="Object 6"/>
          <p:cNvGraphicFramePr>
            <a:graphicFrameLocks noChangeAspect="1"/>
          </p:cNvGraphicFramePr>
          <p:nvPr/>
        </p:nvGraphicFramePr>
        <p:xfrm>
          <a:off x="457200" y="4953000"/>
          <a:ext cx="2411413" cy="914400"/>
        </p:xfrm>
        <a:graphic>
          <a:graphicData uri="http://schemas.openxmlformats.org/presentationml/2006/ole">
            <p:oleObj spid="_x0000_s32774" name="Equation" r:id="rId7" imgW="1104840" imgH="63468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buNone/>
            </a:pPr>
            <a:endParaRPr lang="en-US" sz="1800" dirty="0" smtClean="0"/>
          </a:p>
          <a:p>
            <a:pPr>
              <a:buNone/>
            </a:pPr>
            <a:r>
              <a:rPr lang="en-US" sz="1800" dirty="0" smtClean="0"/>
              <a:t>           </a:t>
            </a:r>
            <a:r>
              <a:rPr lang="en-US" sz="2000" dirty="0" smtClean="0"/>
              <a:t>Comparing eq. (3)with eq (1) it can be concluded that alternating current through</a:t>
            </a:r>
          </a:p>
          <a:p>
            <a:pPr>
              <a:buNone/>
            </a:pPr>
            <a:r>
              <a:rPr lang="en-US" sz="2000" dirty="0" smtClean="0"/>
              <a:t>  the circuit lead alternating emf by phase angle of </a:t>
            </a:r>
            <a:r>
              <a:rPr lang="el-GR" sz="2000" dirty="0" smtClean="0"/>
              <a:t>Π</a:t>
            </a:r>
            <a:r>
              <a:rPr lang="en-US" sz="2000" dirty="0" smtClean="0"/>
              <a:t>/2 radian .</a:t>
            </a:r>
          </a:p>
          <a:p>
            <a:pPr>
              <a:buNone/>
            </a:pPr>
            <a:r>
              <a:rPr lang="en-US" sz="2000" dirty="0" smtClean="0"/>
              <a:t>From  eq. (2 ) we have,</a:t>
            </a:r>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r>
              <a:rPr lang="en-US" sz="2200" dirty="0" smtClean="0"/>
              <a:t>Compare this eq with Ohm’s law it can be concluded that the quantity,</a:t>
            </a:r>
          </a:p>
          <a:p>
            <a:pPr>
              <a:buNone/>
            </a:pPr>
            <a:r>
              <a:rPr lang="en-US" sz="2200" dirty="0" smtClean="0"/>
              <a:t>  indicates resistance offered by parallel circuit .</a:t>
            </a:r>
          </a:p>
          <a:p>
            <a:pPr>
              <a:buNone/>
            </a:pPr>
            <a:r>
              <a:rPr lang="en-US" sz="2200" dirty="0" smtClean="0"/>
              <a:t>To flow alternating current hence it is called impedance . It is given by</a:t>
            </a:r>
          </a:p>
          <a:p>
            <a:pPr>
              <a:buNone/>
            </a:pPr>
            <a:endParaRPr lang="en-US" sz="1800" dirty="0" smtClean="0"/>
          </a:p>
          <a:p>
            <a:pPr>
              <a:buNone/>
            </a:pPr>
            <a:endParaRPr lang="en-US" sz="1800" dirty="0" smtClean="0"/>
          </a:p>
          <a:p>
            <a:pPr>
              <a:buNone/>
            </a:pPr>
            <a:endParaRPr lang="en-US" sz="1800" dirty="0" smtClean="0"/>
          </a:p>
          <a:p>
            <a:pPr>
              <a:buNone/>
            </a:pPr>
            <a:r>
              <a:rPr lang="en-US" sz="2200" dirty="0" smtClean="0"/>
              <a:t> </a:t>
            </a:r>
          </a:p>
          <a:p>
            <a:pPr>
              <a:buNone/>
            </a:pPr>
            <a:r>
              <a:rPr lang="en-US" sz="2200" dirty="0" smtClean="0"/>
              <a:t>If  </a:t>
            </a:r>
            <a:r>
              <a:rPr lang="en-US" sz="2200" b="1" dirty="0" smtClean="0"/>
              <a:t>X</a:t>
            </a:r>
            <a:r>
              <a:rPr lang="en-US" sz="2200" b="1" baseline="-25000" dirty="0" smtClean="0"/>
              <a:t>L</a:t>
            </a:r>
            <a:r>
              <a:rPr lang="en-US" sz="2200" b="1" dirty="0" smtClean="0"/>
              <a:t>=X</a:t>
            </a:r>
            <a:r>
              <a:rPr lang="en-US" sz="2200" b="1" baseline="-25000" dirty="0" smtClean="0"/>
              <a:t>C</a:t>
            </a:r>
            <a:r>
              <a:rPr lang="en-US" sz="2200" b="1" dirty="0" smtClean="0"/>
              <a:t>  </a:t>
            </a:r>
            <a:r>
              <a:rPr lang="en-US" sz="2200" dirty="0" smtClean="0"/>
              <a:t>then  </a:t>
            </a:r>
            <a:r>
              <a:rPr lang="en-US" sz="2200" b="1" dirty="0" smtClean="0"/>
              <a:t>Z=infinity</a:t>
            </a:r>
            <a:r>
              <a:rPr lang="en-US" sz="2200" dirty="0" smtClean="0"/>
              <a:t>  i.e. maximum hence RMS value of current going through </a:t>
            </a:r>
          </a:p>
          <a:p>
            <a:pPr>
              <a:buNone/>
            </a:pPr>
            <a:r>
              <a:rPr lang="en-US" sz="2200" dirty="0" smtClean="0"/>
              <a:t>circuit is minimum </a:t>
            </a:r>
          </a:p>
          <a:p>
            <a:pPr>
              <a:buNone/>
            </a:pPr>
            <a:r>
              <a:rPr lang="en-US" sz="2200" dirty="0" smtClean="0"/>
              <a:t>              </a:t>
            </a:r>
          </a:p>
          <a:p>
            <a:pPr>
              <a:buNone/>
            </a:pPr>
            <a:r>
              <a:rPr lang="en-US" sz="2200" dirty="0" smtClean="0"/>
              <a:t>              i.e</a:t>
            </a:r>
            <a:r>
              <a:rPr lang="en-US" sz="2200" b="1" dirty="0" smtClean="0"/>
              <a:t>. </a:t>
            </a:r>
            <a:r>
              <a:rPr lang="en-US" sz="2200" b="1" dirty="0" err="1" smtClean="0"/>
              <a:t>I</a:t>
            </a:r>
            <a:r>
              <a:rPr lang="en-US" sz="2200" b="1" baseline="-25000" dirty="0" err="1" smtClean="0"/>
              <a:t>rms</a:t>
            </a:r>
            <a:r>
              <a:rPr lang="en-US" sz="2200" b="1" dirty="0" smtClean="0"/>
              <a:t> =0 </a:t>
            </a:r>
            <a:r>
              <a:rPr lang="en-US" sz="2200" dirty="0" smtClean="0"/>
              <a:t>this condition called </a:t>
            </a:r>
            <a:r>
              <a:rPr lang="en-US" sz="2200" b="1" dirty="0" smtClean="0"/>
              <a:t>resonance .</a:t>
            </a:r>
          </a:p>
          <a:p>
            <a:pPr>
              <a:buNone/>
            </a:pPr>
            <a:r>
              <a:rPr lang="en-US" sz="2200" dirty="0" smtClean="0"/>
              <a:t>          </a:t>
            </a:r>
          </a:p>
          <a:p>
            <a:pPr>
              <a:buNone/>
            </a:pPr>
            <a:r>
              <a:rPr lang="en-US" sz="2200" dirty="0" smtClean="0"/>
              <a:t>                The parallel LC circuit at resonance is called as </a:t>
            </a:r>
            <a:r>
              <a:rPr lang="en-US" sz="2200" b="1" dirty="0" smtClean="0"/>
              <a:t>Parallel resonance circuit .</a:t>
            </a:r>
          </a:p>
          <a:p>
            <a:pPr>
              <a:buNone/>
            </a:pPr>
            <a:r>
              <a:rPr lang="en-US" sz="2200" dirty="0" smtClean="0"/>
              <a:t>At resonance parallel resonant circuit ,rejects current of resonant frequency hence it is </a:t>
            </a:r>
          </a:p>
          <a:p>
            <a:pPr>
              <a:buNone/>
            </a:pPr>
            <a:r>
              <a:rPr lang="en-US" sz="2200" dirty="0" smtClean="0"/>
              <a:t>called </a:t>
            </a:r>
            <a:r>
              <a:rPr lang="en-US" sz="2200" b="1" dirty="0" smtClean="0"/>
              <a:t>rejecter circuit</a:t>
            </a:r>
          </a:p>
          <a:p>
            <a:pPr>
              <a:buNone/>
            </a:pPr>
            <a:endParaRPr lang="en-US" sz="1800" dirty="0" smtClean="0"/>
          </a:p>
          <a:p>
            <a:pPr>
              <a:buNone/>
            </a:pPr>
            <a:endParaRPr lang="en-US" sz="1800" dirty="0"/>
          </a:p>
        </p:txBody>
      </p:sp>
      <p:graphicFrame>
        <p:nvGraphicFramePr>
          <p:cNvPr id="4" name="Object 3"/>
          <p:cNvGraphicFramePr>
            <a:graphicFrameLocks noChangeAspect="1"/>
          </p:cNvGraphicFramePr>
          <p:nvPr/>
        </p:nvGraphicFramePr>
        <p:xfrm>
          <a:off x="685800" y="1371600"/>
          <a:ext cx="2971800" cy="838200"/>
        </p:xfrm>
        <a:graphic>
          <a:graphicData uri="http://schemas.openxmlformats.org/presentationml/2006/ole">
            <p:oleObj spid="_x0000_s33794" name="Equation" r:id="rId3" imgW="1371600" imgH="622080" progId="Equation.3">
              <p:embed/>
            </p:oleObj>
          </a:graphicData>
        </a:graphic>
      </p:graphicFrame>
      <p:graphicFrame>
        <p:nvGraphicFramePr>
          <p:cNvPr id="54275" name="Object 3"/>
          <p:cNvGraphicFramePr>
            <a:graphicFrameLocks noChangeAspect="1"/>
          </p:cNvGraphicFramePr>
          <p:nvPr/>
        </p:nvGraphicFramePr>
        <p:xfrm>
          <a:off x="7467600" y="1981200"/>
          <a:ext cx="1219200" cy="685800"/>
        </p:xfrm>
        <a:graphic>
          <a:graphicData uri="http://schemas.openxmlformats.org/presentationml/2006/ole">
            <p:oleObj spid="_x0000_s33795" name="Equation" r:id="rId4" imgW="634680" imgH="431640" progId="Equation.3">
              <p:embed/>
            </p:oleObj>
          </a:graphicData>
        </a:graphic>
      </p:graphicFrame>
      <p:graphicFrame>
        <p:nvGraphicFramePr>
          <p:cNvPr id="54277" name="Object 5"/>
          <p:cNvGraphicFramePr>
            <a:graphicFrameLocks noChangeAspect="1"/>
          </p:cNvGraphicFramePr>
          <p:nvPr/>
        </p:nvGraphicFramePr>
        <p:xfrm>
          <a:off x="1676400" y="3124200"/>
          <a:ext cx="2184400" cy="914400"/>
        </p:xfrm>
        <a:graphic>
          <a:graphicData uri="http://schemas.openxmlformats.org/presentationml/2006/ole">
            <p:oleObj spid="_x0000_s33796" name="Equation" r:id="rId5" imgW="914400" imgH="62208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953000" cy="1143000"/>
          </a:xfrm>
        </p:spPr>
        <p:txBody>
          <a:bodyPr>
            <a:normAutofit/>
          </a:bodyPr>
          <a:lstStyle/>
          <a:p>
            <a:r>
              <a:rPr lang="en-US" sz="2400" b="1" u="sng" dirty="0" smtClean="0"/>
              <a:t>Parallel RLC circuit at resonance:</a:t>
            </a:r>
            <a:endParaRPr lang="en-US" sz="2400" b="1" u="sng" dirty="0"/>
          </a:p>
        </p:txBody>
      </p:sp>
      <p:pic>
        <p:nvPicPr>
          <p:cNvPr id="4" name="Content Placeholder 3"/>
          <p:cNvPicPr>
            <a:picLocks noGrp="1"/>
          </p:cNvPicPr>
          <p:nvPr>
            <p:ph idx="1"/>
          </p:nvPr>
        </p:nvPicPr>
        <p:blipFill>
          <a:blip r:embed="rId2"/>
          <a:srcRect/>
          <a:stretch>
            <a:fillRect/>
          </a:stretch>
        </p:blipFill>
        <p:spPr bwMode="auto">
          <a:xfrm>
            <a:off x="685800" y="1981200"/>
            <a:ext cx="7696200" cy="4038600"/>
          </a:xfrm>
          <a:prstGeom prst="rect">
            <a:avLst/>
          </a:prstGeom>
          <a:noFill/>
          <a:ln w="6350">
            <a:solidFill>
              <a:schemeClr val="tx1"/>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48400" cy="1143000"/>
          </a:xfrm>
        </p:spPr>
        <p:txBody>
          <a:bodyPr>
            <a:normAutofit/>
          </a:bodyPr>
          <a:lstStyle/>
          <a:p>
            <a:r>
              <a:rPr lang="en-US" sz="2400" b="1" u="sng" dirty="0" smtClean="0"/>
              <a:t>Impedance in a Parallel  Resonant Circuit:</a:t>
            </a:r>
            <a:endParaRPr lang="en-US" sz="2400" b="1" u="sng" dirty="0"/>
          </a:p>
        </p:txBody>
      </p:sp>
      <p:pic>
        <p:nvPicPr>
          <p:cNvPr id="4" name="Content Placeholder 3"/>
          <p:cNvPicPr>
            <a:picLocks noGrp="1"/>
          </p:cNvPicPr>
          <p:nvPr>
            <p:ph idx="1"/>
          </p:nvPr>
        </p:nvPicPr>
        <p:blipFill>
          <a:blip r:embed="rId2"/>
          <a:stretch>
            <a:fillRect/>
          </a:stretch>
        </p:blipFill>
        <p:spPr bwMode="auto">
          <a:xfrm>
            <a:off x="2133600" y="2362200"/>
            <a:ext cx="4953000" cy="3429000"/>
          </a:xfrm>
          <a:prstGeom prst="rect">
            <a:avLst/>
          </a:prstGeom>
          <a:noFill/>
          <a:ln w="6350">
            <a:solidFill>
              <a:schemeClr val="tx1"/>
            </a:solid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078162"/>
          </a:xfrm>
        </p:spPr>
        <p:txBody>
          <a:bodyPr>
            <a:normAutofit fontScale="90000"/>
          </a:bodyPr>
          <a:lstStyle/>
          <a:p>
            <a:pPr algn="l"/>
            <a:r>
              <a:rPr lang="en-US" sz="2800" b="1" u="sng" dirty="0" smtClean="0"/>
              <a:t>Resonance curve:    </a:t>
            </a:r>
            <a:br>
              <a:rPr lang="en-US" sz="2800" b="1" u="sng" dirty="0" smtClean="0"/>
            </a:br>
            <a:r>
              <a:rPr lang="en-US" sz="2800" dirty="0" smtClean="0"/>
              <a:t>       </a:t>
            </a:r>
            <a:br>
              <a:rPr lang="en-US" sz="2800" dirty="0" smtClean="0"/>
            </a:br>
            <a:r>
              <a:rPr lang="en-US" sz="2800" dirty="0" smtClean="0"/>
              <a:t>      </a:t>
            </a:r>
            <a:r>
              <a:rPr lang="en-US" sz="2200" dirty="0" smtClean="0"/>
              <a:t>The graphical representation  between frequency of applied alternating </a:t>
            </a:r>
            <a:br>
              <a:rPr lang="en-US" sz="2200" dirty="0" smtClean="0"/>
            </a:br>
            <a:r>
              <a:rPr lang="en-US" sz="2200" dirty="0" smtClean="0"/>
              <a:t>e.m.f  and R.M.S. value of current through circuit called resonant curve .</a:t>
            </a:r>
            <a:br>
              <a:rPr lang="en-US" sz="2200" dirty="0" smtClean="0"/>
            </a:br>
            <a:r>
              <a:rPr lang="en-US" sz="2200" dirty="0" smtClean="0"/>
              <a:t>       </a:t>
            </a:r>
            <a:br>
              <a:rPr lang="en-US" sz="2200" dirty="0" smtClean="0"/>
            </a:br>
            <a:r>
              <a:rPr lang="en-US" sz="2200" dirty="0" smtClean="0"/>
              <a:t>     Resonant curve for parallel resonant circuit is as shown in fig below.</a:t>
            </a:r>
            <a:r>
              <a:rPr lang="en-US" sz="2800" dirty="0" smtClean="0"/>
              <a:t/>
            </a:r>
            <a:br>
              <a:rPr lang="en-US" sz="2800" dirty="0" smtClean="0"/>
            </a:br>
            <a:r>
              <a:rPr lang="en-US" sz="2800" dirty="0" smtClean="0"/>
              <a:t/>
            </a:r>
            <a:br>
              <a:rPr lang="en-US" sz="2800" dirty="0" smtClean="0"/>
            </a:br>
            <a:endParaRPr lang="en-US" sz="2800" b="1" u="sng" dirty="0"/>
          </a:p>
        </p:txBody>
      </p:sp>
      <p:pic>
        <p:nvPicPr>
          <p:cNvPr id="67588" name="Picture 4"/>
          <p:cNvPicPr>
            <a:picLocks noGrp="1" noChangeAspect="1" noChangeArrowheads="1"/>
          </p:cNvPicPr>
          <p:nvPr>
            <p:ph idx="1"/>
          </p:nvPr>
        </p:nvPicPr>
        <p:blipFill>
          <a:blip r:embed="rId2"/>
          <a:srcRect/>
          <a:stretch>
            <a:fillRect/>
          </a:stretch>
        </p:blipFill>
        <p:spPr bwMode="auto">
          <a:xfrm>
            <a:off x="2057400" y="2590800"/>
            <a:ext cx="4267200" cy="3352800"/>
          </a:xfrm>
          <a:prstGeom prst="rect">
            <a:avLst/>
          </a:prstGeom>
          <a:noFill/>
          <a:ln w="317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229600" cy="6400800"/>
          </a:xfrm>
        </p:spPr>
        <p:txBody>
          <a:bodyPr>
            <a:normAutofit/>
          </a:bodyPr>
          <a:lstStyle/>
          <a:p>
            <a:pPr>
              <a:buNone/>
            </a:pPr>
            <a:r>
              <a:rPr lang="en-US" sz="2400" b="1" u="sng" dirty="0" smtClean="0"/>
              <a:t>Characteristic of parallel resonant circuit:</a:t>
            </a:r>
          </a:p>
          <a:p>
            <a:pPr>
              <a:buNone/>
            </a:pPr>
            <a:r>
              <a:rPr lang="en-US" sz="2400" b="1" u="sng" dirty="0" smtClean="0"/>
              <a:t> </a:t>
            </a:r>
          </a:p>
          <a:p>
            <a:pPr>
              <a:buNone/>
            </a:pPr>
            <a:r>
              <a:rPr lang="en-US" sz="1800" dirty="0" smtClean="0"/>
              <a:t> </a:t>
            </a:r>
          </a:p>
          <a:p>
            <a:pPr>
              <a:buNone/>
            </a:pPr>
            <a:r>
              <a:rPr lang="en-US" sz="1800" b="1" dirty="0" smtClean="0"/>
              <a:t>    </a:t>
            </a:r>
            <a:r>
              <a:rPr lang="en-US" sz="2000" b="1" dirty="0" err="1" smtClean="0"/>
              <a:t>Resonanance</a:t>
            </a:r>
            <a:r>
              <a:rPr lang="en-US" sz="2000" b="1" dirty="0" smtClean="0"/>
              <a:t>  occur when, </a:t>
            </a:r>
          </a:p>
          <a:p>
            <a:pPr>
              <a:buNone/>
            </a:pPr>
            <a:endParaRPr lang="en-US" sz="1800" dirty="0" smtClean="0"/>
          </a:p>
          <a:p>
            <a:pPr>
              <a:buNone/>
            </a:pPr>
            <a:r>
              <a:rPr lang="en-US" sz="1800" dirty="0" smtClean="0"/>
              <a:t>(1)</a:t>
            </a:r>
          </a:p>
          <a:p>
            <a:pPr>
              <a:buNone/>
            </a:pPr>
            <a:endParaRPr lang="en-US" sz="1800" dirty="0" smtClean="0"/>
          </a:p>
          <a:p>
            <a:pPr>
              <a:buNone/>
            </a:pPr>
            <a:r>
              <a:rPr lang="en-US" sz="1800" dirty="0" smtClean="0"/>
              <a:t>(2)</a:t>
            </a:r>
          </a:p>
          <a:p>
            <a:pPr>
              <a:buNone/>
            </a:pPr>
            <a:endParaRPr lang="en-US" sz="1800" dirty="0" smtClean="0"/>
          </a:p>
          <a:p>
            <a:pPr>
              <a:buNone/>
            </a:pPr>
            <a:endParaRPr lang="en-US" sz="1800" dirty="0" smtClean="0"/>
          </a:p>
          <a:p>
            <a:pPr>
              <a:buNone/>
            </a:pPr>
            <a:r>
              <a:rPr lang="en-US" sz="1800" dirty="0" smtClean="0"/>
              <a:t>(3) </a:t>
            </a:r>
          </a:p>
          <a:p>
            <a:pPr>
              <a:buNone/>
            </a:pPr>
            <a:endParaRPr lang="en-US" sz="1800" dirty="0" smtClean="0"/>
          </a:p>
          <a:p>
            <a:pPr>
              <a:buNone/>
            </a:pPr>
            <a:r>
              <a:rPr lang="en-US" sz="1800" dirty="0" smtClean="0"/>
              <a:t>(4)Power factor= </a:t>
            </a:r>
          </a:p>
          <a:p>
            <a:pPr>
              <a:buNone/>
            </a:pPr>
            <a:endParaRPr lang="en-US" sz="1800" dirty="0" smtClean="0"/>
          </a:p>
          <a:p>
            <a:pPr>
              <a:buNone/>
            </a:pPr>
            <a:endParaRPr lang="en-US" sz="1800" dirty="0" smtClean="0"/>
          </a:p>
          <a:p>
            <a:pPr>
              <a:buNone/>
            </a:pPr>
            <a:endParaRPr lang="en-US" sz="1800" dirty="0" smtClean="0"/>
          </a:p>
          <a:p>
            <a:pPr>
              <a:buNone/>
            </a:pPr>
            <a:r>
              <a:rPr lang="en-US" sz="1800" dirty="0" smtClean="0"/>
              <a:t>(5)Resonant Frequency using impure components:</a:t>
            </a:r>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p:txBody>
      </p:sp>
      <p:graphicFrame>
        <p:nvGraphicFramePr>
          <p:cNvPr id="4" name="Object 3"/>
          <p:cNvGraphicFramePr>
            <a:graphicFrameLocks noChangeAspect="1"/>
          </p:cNvGraphicFramePr>
          <p:nvPr/>
        </p:nvGraphicFramePr>
        <p:xfrm>
          <a:off x="838200" y="2133600"/>
          <a:ext cx="2438400" cy="457200"/>
        </p:xfrm>
        <a:graphic>
          <a:graphicData uri="http://schemas.openxmlformats.org/presentationml/2006/ole">
            <p:oleObj spid="_x0000_s35842" name="Equation" r:id="rId3" imgW="863280" imgH="241200" progId="Equation.3">
              <p:embed/>
            </p:oleObj>
          </a:graphicData>
        </a:graphic>
      </p:graphicFrame>
      <p:graphicFrame>
        <p:nvGraphicFramePr>
          <p:cNvPr id="5" name="Object 4"/>
          <p:cNvGraphicFramePr>
            <a:graphicFrameLocks noChangeAspect="1"/>
          </p:cNvGraphicFramePr>
          <p:nvPr/>
        </p:nvGraphicFramePr>
        <p:xfrm>
          <a:off x="838200" y="2667000"/>
          <a:ext cx="1905000" cy="685800"/>
        </p:xfrm>
        <a:graphic>
          <a:graphicData uri="http://schemas.openxmlformats.org/presentationml/2006/ole">
            <p:oleObj spid="_x0000_s35843" name="Equation" r:id="rId4" imgW="863280" imgH="419040" progId="Equation.3">
              <p:embed/>
            </p:oleObj>
          </a:graphicData>
        </a:graphic>
      </p:graphicFrame>
      <p:graphicFrame>
        <p:nvGraphicFramePr>
          <p:cNvPr id="6" name="Object 5"/>
          <p:cNvGraphicFramePr>
            <a:graphicFrameLocks noChangeAspect="1"/>
          </p:cNvGraphicFramePr>
          <p:nvPr/>
        </p:nvGraphicFramePr>
        <p:xfrm>
          <a:off x="838200" y="3657600"/>
          <a:ext cx="1828800" cy="685800"/>
        </p:xfrm>
        <a:graphic>
          <a:graphicData uri="http://schemas.openxmlformats.org/presentationml/2006/ole">
            <p:oleObj spid="_x0000_s35844" name="Equation" r:id="rId5" imgW="774360" imgH="495000" progId="Equation.3">
              <p:embed/>
            </p:oleObj>
          </a:graphicData>
        </a:graphic>
      </p:graphicFrame>
      <p:graphicFrame>
        <p:nvGraphicFramePr>
          <p:cNvPr id="7" name="Object 6"/>
          <p:cNvGraphicFramePr>
            <a:graphicFrameLocks noChangeAspect="1"/>
          </p:cNvGraphicFramePr>
          <p:nvPr/>
        </p:nvGraphicFramePr>
        <p:xfrm>
          <a:off x="5410200" y="5562600"/>
          <a:ext cx="2286000" cy="762000"/>
        </p:xfrm>
        <a:graphic>
          <a:graphicData uri="http://schemas.openxmlformats.org/presentationml/2006/ole">
            <p:oleObj spid="_x0000_s35845" name="Equation" r:id="rId6" imgW="1396800" imgH="533160" progId="Equation.3">
              <p:embed/>
            </p:oleObj>
          </a:graphicData>
        </a:graphic>
      </p:graphicFrame>
      <p:graphicFrame>
        <p:nvGraphicFramePr>
          <p:cNvPr id="8" name="Object 7"/>
          <p:cNvGraphicFramePr>
            <a:graphicFrameLocks noChangeAspect="1"/>
          </p:cNvGraphicFramePr>
          <p:nvPr/>
        </p:nvGraphicFramePr>
        <p:xfrm>
          <a:off x="2362200" y="4343400"/>
          <a:ext cx="2514600" cy="1219200"/>
        </p:xfrm>
        <a:graphic>
          <a:graphicData uri="http://schemas.openxmlformats.org/presentationml/2006/ole">
            <p:oleObj spid="_x0000_s35846" name="Equation" r:id="rId7" imgW="1257120" imgH="88884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1905000"/>
            <a:ext cx="8610600" cy="3046988"/>
          </a:xfrm>
          <a:prstGeom prst="rect">
            <a:avLst/>
          </a:prstGeom>
          <a:noFill/>
        </p:spPr>
        <p:txBody>
          <a:bodyPr wrap="square" rtlCol="0">
            <a:spAutoFit/>
          </a:bodyPr>
          <a:lstStyle/>
          <a:p>
            <a:r>
              <a:rPr lang="en-US" sz="9600" b="1" dirty="0" smtClean="0">
                <a:solidFill>
                  <a:srgbClr val="0000CC"/>
                </a:solidFill>
                <a:latin typeface="Times New Roman" pitchFamily="18" charset="0"/>
                <a:cs typeface="Times New Roman" pitchFamily="18" charset="0"/>
              </a:rPr>
              <a:t>Thank you </a:t>
            </a:r>
          </a:p>
          <a:p>
            <a:pPr algn="ctr"/>
            <a:r>
              <a:rPr lang="en-US" sz="9600" b="1" dirty="0" smtClean="0">
                <a:solidFill>
                  <a:srgbClr val="0000CC"/>
                </a:solidFill>
                <a:latin typeface="Times New Roman" pitchFamily="18" charset="0"/>
                <a:cs typeface="Times New Roman" pitchFamily="18" charset="0"/>
              </a:rPr>
              <a:t>        one and all</a:t>
            </a:r>
            <a:endParaRPr lang="en-US" sz="9600" b="1" dirty="0">
              <a:solidFill>
                <a:srgbClr val="0000CC"/>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154</TotalTime>
  <Words>1221</Words>
  <Application>Microsoft Office PowerPoint</Application>
  <PresentationFormat>On-screen Show (4:3)</PresentationFormat>
  <Paragraphs>490</Paragraphs>
  <Slides>34</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Office Theme</vt:lpstr>
      <vt:lpstr>Equation</vt:lpstr>
      <vt:lpstr>Origin Graph</vt:lpstr>
      <vt:lpstr>Slide 1</vt:lpstr>
      <vt:lpstr>SERIES AND PARALLEL RESONANT CIRCUITS</vt:lpstr>
      <vt:lpstr>Slide 3</vt:lpstr>
      <vt:lpstr>Slide 4</vt:lpstr>
      <vt:lpstr>Observation table :  For series LCR circuit</vt:lpstr>
      <vt:lpstr>Graph:  Now plot the graph of Vz/VR  against the Frequency ‘f’ in KHz. </vt:lpstr>
      <vt:lpstr>Slide 7</vt:lpstr>
      <vt:lpstr>Observation table : For parallel LCR circuit</vt:lpstr>
      <vt:lpstr>Graph:              Now plot the graph of Vz/VR  against the Frequency ‘f’in KHz</vt:lpstr>
      <vt:lpstr>Slide 10</vt:lpstr>
      <vt:lpstr>Principle:</vt:lpstr>
      <vt:lpstr>Slide 12</vt:lpstr>
      <vt:lpstr>Series LC-resonance circuit :</vt:lpstr>
      <vt:lpstr>Series LC-resonance circuit :                               A series combination consist of an inductor of inductance L,capacitor of capacitance C and resistor of resistance R. These are in series across signal generator.           If sinusoidal voltage of RMS value V of variable frequency is applied across R-L-C circuit, then alternating voltage across R is VR   ,L is VL and  C is VC.  Let,  VR   =I*R        ………………………  in phase with I  VL   =I*L       ………………………  leading I by 90˚  VC   = I*C      ………………………  lagging I by 90˚          As frequency increased , XL is increased ,but XC is decreased because                   XL=2ΠfL                                      XL α f     ………………………(1)                                                                       XC α 1/f   ………………….(2)                               The instantaneous alternating current is given by ,                                                            ……………………………(3) </vt:lpstr>
      <vt:lpstr>Slide 15</vt:lpstr>
      <vt:lpstr>                     multiply and dividing R.H.S. by      From figure we have,                                                                                                                    </vt:lpstr>
      <vt:lpstr>Slide 17</vt:lpstr>
      <vt:lpstr>Slide 18</vt:lpstr>
      <vt:lpstr>Series LC-Resonance frequency:</vt:lpstr>
      <vt:lpstr>Resonant Frequency:           The minimum frequency of applied alternating e.m.f at which  inductive reactance is equal to capacitive reactance is called as resonant frequency.   It is denoted by ‘fr’.   Thus at resonance,    XL=XC        We know that,  ω=2пfr ……………….&gt;</vt:lpstr>
      <vt:lpstr>Series RLC circuit at resonance:</vt:lpstr>
      <vt:lpstr>Phase angle of series resonance circuit:</vt:lpstr>
      <vt:lpstr>Impedance in a series resonance circuit:</vt:lpstr>
      <vt:lpstr>Slide 24</vt:lpstr>
      <vt:lpstr>Slide 25</vt:lpstr>
      <vt:lpstr>Parallel resonant circuit: </vt:lpstr>
      <vt:lpstr>Slide 27</vt:lpstr>
      <vt:lpstr>                                                                                                                                                                                                     Let,   which is called as maximum or peak value of current.                                                            ………………………..(3)  </vt:lpstr>
      <vt:lpstr>Slide 29</vt:lpstr>
      <vt:lpstr>Parallel RLC circuit at resonance:</vt:lpstr>
      <vt:lpstr>Impedance in a Parallel  Resonant Circuit:</vt:lpstr>
      <vt:lpstr>Resonance curve:                   The graphical representation  between frequency of applied alternating  e.m.f  and R.M.S. value of current through circuit called resonant curve .              Resonant curve for parallel resonant circuit is as shown in fig below.  </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SERIES AND PARALLEL RESONANT CIRCUITS</dc:title>
  <dc:creator>GURUKUL</dc:creator>
  <cp:lastModifiedBy>vms</cp:lastModifiedBy>
  <cp:revision>24</cp:revision>
  <dcterms:created xsi:type="dcterms:W3CDTF">2013-04-13T10:27:00Z</dcterms:created>
  <dcterms:modified xsi:type="dcterms:W3CDTF">2018-05-06T01:59:19Z</dcterms:modified>
</cp:coreProperties>
</file>