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83" r:id="rId4"/>
    <p:sldId id="281" r:id="rId5"/>
    <p:sldId id="282" r:id="rId6"/>
    <p:sldId id="258" r:id="rId7"/>
    <p:sldId id="261" r:id="rId8"/>
    <p:sldId id="279" r:id="rId9"/>
    <p:sldId id="260" r:id="rId10"/>
    <p:sldId id="262" r:id="rId11"/>
    <p:sldId id="263" r:id="rId12"/>
    <p:sldId id="266" r:id="rId13"/>
    <p:sldId id="264" r:id="rId14"/>
    <p:sldId id="265" r:id="rId15"/>
    <p:sldId id="267" r:id="rId16"/>
    <p:sldId id="268" r:id="rId17"/>
    <p:sldId id="269" r:id="rId18"/>
    <p:sldId id="280" r:id="rId19"/>
    <p:sldId id="270" r:id="rId20"/>
    <p:sldId id="271" r:id="rId21"/>
    <p:sldId id="27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80C789-F233-435F-9CC1-B512AAA6AEC7}" type="datetimeFigureOut">
              <a:rPr lang="en-US" smtClean="0"/>
              <a:pPr/>
              <a:t>29/07/2017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E2F15B-A3F2-4D61-8B5E-140ABE9F261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5"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26626" name="Rectangle 2"/>
          <p:cNvSpPr txBox="1">
            <a:spLocks noGrp="1" noChangeArrowheads="1"/>
          </p:cNvSpPr>
          <p:nvPr>
            <p:ph type="body" idx="1"/>
          </p:nvPr>
        </p:nvSpPr>
        <p:spPr bwMode="auto">
          <a:xfrm>
            <a:off x="685646" y="4343713"/>
            <a:ext cx="5486709" cy="4115425"/>
          </a:xfrm>
          <a:prstGeom prst="rect">
            <a:avLst/>
          </a:prstGeom>
          <a:noFill/>
          <a:ln cap="flat">
            <a:round/>
            <a:headEnd/>
            <a:tailEnd/>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1"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30722" name="Rectangle 2"/>
          <p:cNvSpPr txBox="1">
            <a:spLocks noGrp="1" noChangeArrowheads="1"/>
          </p:cNvSpPr>
          <p:nvPr>
            <p:ph type="body" idx="1"/>
          </p:nvPr>
        </p:nvSpPr>
        <p:spPr bwMode="auto">
          <a:xfrm>
            <a:off x="685646" y="4343713"/>
            <a:ext cx="5486709" cy="4115425"/>
          </a:xfrm>
          <a:prstGeom prst="rect">
            <a:avLst/>
          </a:prstGeom>
          <a:noFill/>
          <a:ln cap="flat">
            <a:round/>
            <a:headEnd/>
            <a:tailEnd/>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29/07/2017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Neutron" TargetMode="External"/><Relationship Id="rId2" Type="http://schemas.openxmlformats.org/officeDocument/2006/relationships/hyperlink" Target="https://en.wikipedia.org/wiki/Proton" TargetMode="External"/><Relationship Id="rId1" Type="http://schemas.openxmlformats.org/officeDocument/2006/relationships/slideLayout" Target="../slideLayouts/slideLayout6.xml"/><Relationship Id="rId5" Type="http://schemas.openxmlformats.org/officeDocument/2006/relationships/hyperlink" Target="https://en.wikipedia.org/wiki/Ernest_Rutherford" TargetMode="External"/><Relationship Id="rId4" Type="http://schemas.openxmlformats.org/officeDocument/2006/relationships/hyperlink" Target="https://en.wikipedia.org/wiki/Ato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Nuclear_physics" TargetMode="External"/><Relationship Id="rId7" Type="http://schemas.openxmlformats.org/officeDocument/2006/relationships/image" Target="../media/image2.png"/><Relationship Id="rId2" Type="http://schemas.openxmlformats.org/officeDocument/2006/relationships/hyperlink" Target="https://en.wikipedia.org/wiki/Nucleon" TargetMode="External"/><Relationship Id="rId1" Type="http://schemas.openxmlformats.org/officeDocument/2006/relationships/slideLayout" Target="../slideLayouts/slideLayout4.xml"/><Relationship Id="rId6" Type="http://schemas.openxmlformats.org/officeDocument/2006/relationships/hyperlink" Target="https://en.wikipedia.org/wiki/Ground_state" TargetMode="External"/><Relationship Id="rId5" Type="http://schemas.openxmlformats.org/officeDocument/2006/relationships/hyperlink" Target="https://en.wikipedia.org/wiki/Energy_level" TargetMode="External"/><Relationship Id="rId4" Type="http://schemas.openxmlformats.org/officeDocument/2006/relationships/hyperlink" Target="https://en.wikipedia.org/wiki/Quantum_mechanic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en.wikipedia.org/wiki/Chemical_element" TargetMode="External"/><Relationship Id="rId3" Type="http://schemas.openxmlformats.org/officeDocument/2006/relationships/hyperlink" Target="https://en.wikipedia.org/wiki/Atomic_nucleus" TargetMode="External"/><Relationship Id="rId7" Type="http://schemas.openxmlformats.org/officeDocument/2006/relationships/hyperlink" Target="https://en.wikipedia.org/wiki/Isotope" TargetMode="External"/><Relationship Id="rId2" Type="http://schemas.openxmlformats.org/officeDocument/2006/relationships/hyperlink" Target="https://en.wikipedia.org/wiki/Magnetic_moment" TargetMode="External"/><Relationship Id="rId1" Type="http://schemas.openxmlformats.org/officeDocument/2006/relationships/slideLayout" Target="../slideLayouts/slideLayout2.xml"/><Relationship Id="rId6" Type="http://schemas.openxmlformats.org/officeDocument/2006/relationships/hyperlink" Target="https://en.wikipedia.org/wiki/Neutron" TargetMode="External"/><Relationship Id="rId5" Type="http://schemas.openxmlformats.org/officeDocument/2006/relationships/hyperlink" Target="https://en.wikipedia.org/wiki/Proton" TargetMode="External"/><Relationship Id="rId4" Type="http://schemas.openxmlformats.org/officeDocument/2006/relationships/hyperlink" Target="https://en.wikipedia.org/wiki/Spin_(physics)" TargetMode="External"/><Relationship Id="rId9" Type="http://schemas.openxmlformats.org/officeDocument/2006/relationships/hyperlink" Target="https://en.wikipedia.org/wiki/Even-even_nuclei"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hyperphysics.phy-astr.gsu.edu/hbase/particles/proton.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9.jpeg"/><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solidFill>
                  <a:srgbClr val="00B050"/>
                </a:solidFill>
                <a:latin typeface="Calibri" pitchFamily="34" charset="0"/>
              </a:rPr>
              <a:t>SEMISTER- V</a:t>
            </a:r>
            <a:br>
              <a:rPr lang="en-US" sz="5400" b="1" dirty="0" smtClean="0">
                <a:solidFill>
                  <a:srgbClr val="00B050"/>
                </a:solidFill>
                <a:latin typeface="Calibri" pitchFamily="34" charset="0"/>
              </a:rPr>
            </a:br>
            <a:r>
              <a:rPr lang="en-US" sz="5400" b="1" dirty="0" smtClean="0">
                <a:solidFill>
                  <a:srgbClr val="00B050"/>
                </a:solidFill>
                <a:latin typeface="Calibri" pitchFamily="34" charset="0"/>
              </a:rPr>
              <a:t>PHYSICS PAPER- X</a:t>
            </a:r>
            <a:endParaRPr lang="en-US" sz="5400" b="1" dirty="0">
              <a:solidFill>
                <a:srgbClr val="00B050"/>
              </a:solidFill>
              <a:latin typeface="Calibri" pitchFamily="34" charset="0"/>
            </a:endParaRPr>
          </a:p>
        </p:txBody>
      </p:sp>
      <p:pic>
        <p:nvPicPr>
          <p:cNvPr id="1026" name="Picture 2" descr="C:\Documents and Settings\vms.ADMIN-0DD81E43F\Desktop\atom.gif"/>
          <p:cNvPicPr>
            <a:picLocks noGrp="1" noChangeAspect="1" noChangeArrowheads="1"/>
          </p:cNvPicPr>
          <p:nvPr>
            <p:ph idx="1"/>
          </p:nvPr>
        </p:nvPicPr>
        <p:blipFill>
          <a:blip r:embed="rId2"/>
          <a:srcRect/>
          <a:stretch>
            <a:fillRect/>
          </a:stretch>
        </p:blipFill>
        <p:spPr bwMode="auto">
          <a:xfrm>
            <a:off x="2133600" y="2743200"/>
            <a:ext cx="4724400" cy="4114800"/>
          </a:xfrm>
          <a:prstGeom prst="rect">
            <a:avLst/>
          </a:prstGeom>
          <a:noFill/>
        </p:spPr>
      </p:pic>
      <p:sp>
        <p:nvSpPr>
          <p:cNvPr id="7" name="TextBox 6"/>
          <p:cNvSpPr txBox="1"/>
          <p:nvPr/>
        </p:nvSpPr>
        <p:spPr>
          <a:xfrm>
            <a:off x="304800" y="1752600"/>
            <a:ext cx="8382000" cy="1015663"/>
          </a:xfrm>
          <a:prstGeom prst="rect">
            <a:avLst/>
          </a:prstGeom>
          <a:noFill/>
        </p:spPr>
        <p:txBody>
          <a:bodyPr wrap="square" rtlCol="0">
            <a:spAutoFit/>
          </a:bodyPr>
          <a:lstStyle/>
          <a:p>
            <a:pPr algn="ctr"/>
            <a:r>
              <a:rPr lang="en-US" sz="6000" b="1" dirty="0" smtClean="0">
                <a:solidFill>
                  <a:srgbClr val="FF0000"/>
                </a:solidFill>
                <a:effectLst>
                  <a:outerShdw blurRad="38100" dist="38100" dir="2700000" algn="tl">
                    <a:srgbClr val="000000">
                      <a:alpha val="43137"/>
                    </a:srgbClr>
                  </a:outerShdw>
                </a:effectLst>
                <a:latin typeface="Arial Black" pitchFamily="34" charset="0"/>
              </a:rPr>
              <a:t>NUCLEAR PHYSICS</a:t>
            </a:r>
            <a:endParaRPr lang="en-US" sz="6000" b="1" dirty="0">
              <a:solidFill>
                <a:srgbClr val="FF0000"/>
              </a:solidFill>
              <a:effectLst>
                <a:outerShdw blurRad="38100" dist="38100" dir="2700000" algn="tl">
                  <a:srgbClr val="000000">
                    <a:alpha val="43137"/>
                  </a:srgbClr>
                </a:outerShdw>
              </a:effectLst>
              <a:latin typeface="Arial Black"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effectLst>
                  <a:outerShdw blurRad="38100" dist="38100" dir="2700000" algn="tl">
                    <a:srgbClr val="000000">
                      <a:alpha val="43137"/>
                    </a:srgbClr>
                  </a:outerShdw>
                </a:effectLst>
              </a:rPr>
              <a:t>CHAPTER- I</a:t>
            </a:r>
            <a:endParaRPr lang="en-US"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gn="ctr">
              <a:buNone/>
            </a:pPr>
            <a:r>
              <a:rPr lang="en-US" sz="6600" dirty="0" smtClean="0">
                <a:solidFill>
                  <a:srgbClr val="00B050"/>
                </a:solidFill>
                <a:effectLst>
                  <a:outerShdw blurRad="38100" dist="38100" dir="2700000" algn="tl">
                    <a:srgbClr val="000000">
                      <a:alpha val="43137"/>
                    </a:srgbClr>
                  </a:outerShdw>
                </a:effectLst>
              </a:rPr>
              <a:t>NUCLEAR STRUCTURE AND </a:t>
            </a:r>
          </a:p>
          <a:p>
            <a:pPr algn="ctr">
              <a:buNone/>
            </a:pPr>
            <a:r>
              <a:rPr lang="en-US" sz="6600" dirty="0" smtClean="0">
                <a:solidFill>
                  <a:srgbClr val="00B050"/>
                </a:solidFill>
                <a:effectLst>
                  <a:outerShdw blurRad="38100" dist="38100" dir="2700000" algn="tl">
                    <a:srgbClr val="000000">
                      <a:alpha val="43137"/>
                    </a:srgbClr>
                  </a:outerShdw>
                </a:effectLst>
              </a:rPr>
              <a:t>PROPERTIES</a:t>
            </a:r>
            <a:endParaRPr lang="en-US" sz="6600" dirty="0">
              <a:solidFill>
                <a:srgbClr val="00B050"/>
              </a:solidFill>
              <a:effectLst>
                <a:outerShdw blurRad="38100" dist="38100" dir="2700000" algn="tl">
                  <a:srgbClr val="000000">
                    <a:alpha val="43137"/>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FF0000"/>
                </a:solidFill>
              </a:rPr>
              <a:t>POINTS TO BE STUDY</a:t>
            </a:r>
            <a:endParaRPr lang="en-US" dirty="0"/>
          </a:p>
        </p:txBody>
      </p:sp>
      <p:sp>
        <p:nvSpPr>
          <p:cNvPr id="3" name="Content Placeholder 2"/>
          <p:cNvSpPr>
            <a:spLocks noGrp="1"/>
          </p:cNvSpPr>
          <p:nvPr>
            <p:ph idx="1"/>
          </p:nvPr>
        </p:nvSpPr>
        <p:spPr>
          <a:xfrm>
            <a:off x="457200" y="1066800"/>
            <a:ext cx="8229600" cy="5486400"/>
          </a:xfrm>
        </p:spPr>
        <p:txBody>
          <a:bodyPr>
            <a:normAutofit lnSpcReduction="10000"/>
          </a:bodyPr>
          <a:lstStyle/>
          <a:p>
            <a:r>
              <a:rPr lang="en-US" dirty="0" smtClean="0"/>
              <a:t>1.1 Composition of nucleus</a:t>
            </a:r>
          </a:p>
          <a:p>
            <a:r>
              <a:rPr lang="en-US" dirty="0" smtClean="0"/>
              <a:t>1.2 Nuclear radius</a:t>
            </a:r>
          </a:p>
          <a:p>
            <a:r>
              <a:rPr lang="en-US" dirty="0" smtClean="0"/>
              <a:t>1.3 Nuclear spin</a:t>
            </a:r>
          </a:p>
          <a:p>
            <a:r>
              <a:rPr lang="en-US" dirty="0" smtClean="0"/>
              <a:t>1.4 Nuclear magnetic moment</a:t>
            </a:r>
          </a:p>
          <a:p>
            <a:r>
              <a:rPr lang="en-US" dirty="0" smtClean="0"/>
              <a:t>1.5 Electric quadruple moment</a:t>
            </a:r>
          </a:p>
          <a:p>
            <a:r>
              <a:rPr lang="en-US" dirty="0" smtClean="0"/>
              <a:t>1.6 Mass defect</a:t>
            </a:r>
          </a:p>
          <a:p>
            <a:r>
              <a:rPr lang="en-US" dirty="0" smtClean="0"/>
              <a:t>1.7 Binding energy</a:t>
            </a:r>
          </a:p>
          <a:p>
            <a:r>
              <a:rPr lang="en-US" dirty="0" smtClean="0"/>
              <a:t>1.8 Packing fraction</a:t>
            </a:r>
          </a:p>
          <a:p>
            <a:r>
              <a:rPr lang="en-US" dirty="0" smtClean="0"/>
              <a:t>1.9 Liquid drop model of nucleus</a:t>
            </a:r>
          </a:p>
          <a:p>
            <a:r>
              <a:rPr lang="en-US" dirty="0" smtClean="0"/>
              <a:t>1.10 Semi-empirical mass formula</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r>
              <a:rPr lang="en-US" dirty="0" smtClean="0"/>
              <a:t>The </a:t>
            </a:r>
            <a:r>
              <a:rPr lang="en-US" b="1" dirty="0" smtClean="0"/>
              <a:t>atomic nucleus</a:t>
            </a:r>
            <a:r>
              <a:rPr lang="en-US" dirty="0" smtClean="0"/>
              <a:t> is the small, dense region consisting of </a:t>
            </a:r>
            <a:r>
              <a:rPr lang="en-US" dirty="0" smtClean="0">
                <a:hlinkClick r:id="rId2" tooltip="Proton"/>
              </a:rPr>
              <a:t>protons</a:t>
            </a:r>
            <a:r>
              <a:rPr lang="en-US" dirty="0" smtClean="0"/>
              <a:t> and </a:t>
            </a:r>
            <a:r>
              <a:rPr lang="en-US" dirty="0" smtClean="0">
                <a:hlinkClick r:id="rId3" tooltip="Neutron"/>
              </a:rPr>
              <a:t>neutrons</a:t>
            </a:r>
            <a:r>
              <a:rPr lang="en-US" dirty="0" smtClean="0"/>
              <a:t> at the center of an </a:t>
            </a:r>
            <a:r>
              <a:rPr lang="en-US" dirty="0" smtClean="0">
                <a:hlinkClick r:id="rId4" tooltip="Atom"/>
              </a:rPr>
              <a:t>atom</a:t>
            </a:r>
            <a:r>
              <a:rPr lang="en-US" dirty="0" smtClean="0"/>
              <a:t>, discovered in 1911 by </a:t>
            </a:r>
            <a:r>
              <a:rPr lang="en-US" dirty="0" smtClean="0">
                <a:hlinkClick r:id="rId5" tooltip="Ernest Rutherford"/>
              </a:rPr>
              <a:t>Ernest Rutherford</a:t>
            </a:r>
            <a:r>
              <a:rPr lang="en-US" dirty="0" smtClean="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1265237"/>
            <a:ext cx="4267200" cy="5592763"/>
          </a:xfrm>
        </p:spPr>
        <p:txBody>
          <a:bodyPr>
            <a:normAutofit fontScale="85000" lnSpcReduction="20000"/>
          </a:bodyPr>
          <a:lstStyle/>
          <a:p>
            <a:pPr algn="just">
              <a:buNone/>
            </a:pPr>
            <a:r>
              <a:rPr lang="en-US" dirty="0" smtClean="0"/>
              <a:t>A model of the atomic nucleus showing it as a compact bundle of the two types of </a:t>
            </a:r>
            <a:r>
              <a:rPr lang="en-US" dirty="0" smtClean="0">
                <a:hlinkClick r:id="rId2" tooltip="Nucleon"/>
              </a:rPr>
              <a:t>nucleons</a:t>
            </a:r>
            <a:r>
              <a:rPr lang="en-US" dirty="0" smtClean="0"/>
              <a:t>: protons (red) and neutrons (blue). In this diagram, protons and neutrons look like little balls stuck together, but an actual nucleus (as understood by modern </a:t>
            </a:r>
            <a:r>
              <a:rPr lang="en-US" dirty="0" smtClean="0">
                <a:hlinkClick r:id="rId3" tooltip="Nuclear physics"/>
              </a:rPr>
              <a:t>nuclear physics</a:t>
            </a:r>
            <a:r>
              <a:rPr lang="en-US" dirty="0" smtClean="0"/>
              <a:t>) cannot be explained like this, but only by using </a:t>
            </a:r>
            <a:r>
              <a:rPr lang="en-US" dirty="0" smtClean="0">
                <a:hlinkClick r:id="rId4" tooltip="Quantum mechanics"/>
              </a:rPr>
              <a:t>quantum mechanics</a:t>
            </a:r>
            <a:r>
              <a:rPr lang="en-US" dirty="0" smtClean="0"/>
              <a:t>. In a nucleus which occupies a certain </a:t>
            </a:r>
            <a:r>
              <a:rPr lang="en-US" dirty="0" smtClean="0">
                <a:hlinkClick r:id="rId5" tooltip="Energy level"/>
              </a:rPr>
              <a:t>energy level</a:t>
            </a:r>
            <a:r>
              <a:rPr lang="en-US" dirty="0" smtClean="0"/>
              <a:t> (for example, the </a:t>
            </a:r>
            <a:r>
              <a:rPr lang="en-US" dirty="0" smtClean="0">
                <a:hlinkClick r:id="rId6" tooltip="Ground state"/>
              </a:rPr>
              <a:t>ground state</a:t>
            </a:r>
            <a:r>
              <a:rPr lang="en-US" dirty="0" smtClean="0"/>
              <a:t>), each nucleon can be said to occupy a range of locations.</a:t>
            </a:r>
            <a:endParaRPr lang="en-US" dirty="0"/>
          </a:p>
        </p:txBody>
      </p:sp>
      <p:pic>
        <p:nvPicPr>
          <p:cNvPr id="32770" name="Picture 2" descr="C:\Documents and Settings\vms.ADMIN-0DD81E43F\Desktop\220px-Nucleus_drawing.svg.png"/>
          <p:cNvPicPr>
            <a:picLocks noGrp="1" noChangeAspect="1" noChangeArrowheads="1"/>
          </p:cNvPicPr>
          <p:nvPr>
            <p:ph sz="half" idx="2"/>
          </p:nvPr>
        </p:nvPicPr>
        <p:blipFill>
          <a:blip r:embed="rId7"/>
          <a:srcRect/>
          <a:stretch>
            <a:fillRect/>
          </a:stretch>
        </p:blipFill>
        <p:spPr bwMode="auto">
          <a:xfrm>
            <a:off x="5181600" y="1905000"/>
            <a:ext cx="3505200" cy="4495800"/>
          </a:xfrm>
          <a:prstGeom prst="rect">
            <a:avLst/>
          </a:prstGeom>
          <a:noFill/>
        </p:spPr>
      </p:pic>
      <p:sp>
        <p:nvSpPr>
          <p:cNvPr id="6" name="TextBox 5"/>
          <p:cNvSpPr txBox="1"/>
          <p:nvPr/>
        </p:nvSpPr>
        <p:spPr>
          <a:xfrm>
            <a:off x="1600200" y="304800"/>
            <a:ext cx="6400800" cy="646331"/>
          </a:xfrm>
          <a:prstGeom prst="rect">
            <a:avLst/>
          </a:prstGeom>
          <a:noFill/>
        </p:spPr>
        <p:txBody>
          <a:bodyPr wrap="square" rtlCol="0">
            <a:spAutoFit/>
          </a:bodyPr>
          <a:lstStyle/>
          <a:p>
            <a:pPr algn="ctr"/>
            <a:r>
              <a:rPr lang="en-US" sz="3600" b="1" dirty="0" smtClean="0">
                <a:solidFill>
                  <a:srgbClr val="FF0000"/>
                </a:solidFill>
                <a:effectLst>
                  <a:outerShdw blurRad="38100" dist="38100" dir="2700000" algn="tl">
                    <a:srgbClr val="000000">
                      <a:alpha val="43137"/>
                    </a:srgbClr>
                  </a:outerShdw>
                </a:effectLst>
              </a:rPr>
              <a:t>MODEL OF ATOMIC NUCLEUS</a:t>
            </a:r>
            <a:endParaRPr lang="en-US" sz="3600" b="1" dirty="0">
              <a:solidFill>
                <a:srgbClr val="FF0000"/>
              </a:solidFill>
              <a:effectLst>
                <a:outerShdw blurRad="38100" dist="38100" dir="2700000" algn="tl">
                  <a:srgbClr val="000000">
                    <a:alpha val="43137"/>
                  </a:srgb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COMPOSITION OF NUCLEUS</a:t>
            </a:r>
            <a:endParaRPr lang="en-US" b="1" dirty="0">
              <a:solidFill>
                <a:srgbClr val="FF0000"/>
              </a:solidFill>
            </a:endParaRPr>
          </a:p>
        </p:txBody>
      </p:sp>
      <p:pic>
        <p:nvPicPr>
          <p:cNvPr id="2050" name="Picture 2" descr="C:\Documents and Settings\vms.ADMIN-0DD81E43F\Desktop\42-atom.jpg"/>
          <p:cNvPicPr>
            <a:picLocks noGrp="1" noChangeAspect="1" noChangeArrowheads="1"/>
          </p:cNvPicPr>
          <p:nvPr>
            <p:ph idx="1"/>
          </p:nvPr>
        </p:nvPicPr>
        <p:blipFill>
          <a:blip r:embed="rId2"/>
          <a:srcRect/>
          <a:stretch>
            <a:fillRect/>
          </a:stretch>
        </p:blipFill>
        <p:spPr bwMode="auto">
          <a:xfrm>
            <a:off x="0" y="1676400"/>
            <a:ext cx="3810000" cy="3067050"/>
          </a:xfrm>
          <a:prstGeom prst="rect">
            <a:avLst/>
          </a:prstGeom>
          <a:noFill/>
        </p:spPr>
      </p:pic>
      <p:pic>
        <p:nvPicPr>
          <p:cNvPr id="2051" name="Picture 3" descr="C:\Documents and Settings\vms.ADMIN-0DD81E43F\Desktop\M2U2-Fig2.11 ModelOfAtom.png"/>
          <p:cNvPicPr>
            <a:picLocks noChangeAspect="1" noChangeArrowheads="1"/>
          </p:cNvPicPr>
          <p:nvPr/>
        </p:nvPicPr>
        <p:blipFill>
          <a:blip r:embed="rId3"/>
          <a:srcRect/>
          <a:stretch>
            <a:fillRect/>
          </a:stretch>
        </p:blipFill>
        <p:spPr bwMode="auto">
          <a:xfrm>
            <a:off x="5334000" y="2438400"/>
            <a:ext cx="2809875" cy="203835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066800" y="457200"/>
            <a:ext cx="7162800" cy="1066800"/>
          </a:xfrm>
          <a:prstGeom prst="rect">
            <a:avLst/>
          </a:prstGeom>
          <a:noFill/>
          <a:ln w="9525">
            <a:noFill/>
            <a:miter lim="800000"/>
            <a:headEnd/>
            <a:tailEnd/>
          </a:ln>
        </p:spPr>
        <p:txBody>
          <a:bodyPr lIns="92075" tIns="46038" rIns="92075" bIns="46038" anchor="ctr"/>
          <a:lstStyle/>
          <a:p>
            <a:pPr algn="ctr" eaLnBrk="1" hangingPunct="1"/>
            <a:r>
              <a:rPr lang="en-US" altLang="en-US" sz="3600">
                <a:solidFill>
                  <a:schemeClr val="tx2"/>
                </a:solidFill>
                <a:cs typeface="Times New Roman" pitchFamily="18" charset="0"/>
              </a:rPr>
              <a:t>8-2. Nuclear Structure</a:t>
            </a:r>
          </a:p>
        </p:txBody>
      </p:sp>
      <p:sp>
        <p:nvSpPr>
          <p:cNvPr id="10243" name="Text Box 3"/>
          <p:cNvSpPr txBox="1">
            <a:spLocks noChangeArrowheads="1"/>
          </p:cNvSpPr>
          <p:nvPr/>
        </p:nvSpPr>
        <p:spPr bwMode="auto">
          <a:xfrm>
            <a:off x="1143000" y="1676400"/>
            <a:ext cx="7543800" cy="915988"/>
          </a:xfrm>
          <a:prstGeom prst="rect">
            <a:avLst/>
          </a:prstGeom>
          <a:noFill/>
          <a:ln w="9525">
            <a:noFill/>
            <a:miter lim="800000"/>
            <a:headEnd/>
            <a:tailEnd/>
          </a:ln>
        </p:spPr>
        <p:txBody>
          <a:bodyPr>
            <a:spAutoFit/>
          </a:bodyPr>
          <a:lstStyle/>
          <a:p>
            <a:pPr eaLnBrk="1" hangingPunct="1">
              <a:lnSpc>
                <a:spcPct val="90000"/>
              </a:lnSpc>
              <a:spcBef>
                <a:spcPct val="50000"/>
              </a:spcBef>
            </a:pPr>
            <a:r>
              <a:rPr lang="en-US" altLang="en-US" sz="2000" b="0">
                <a:cs typeface="Times New Roman" pitchFamily="18" charset="0"/>
              </a:rPr>
              <a:t>The nucleus of ordinary hydrogen is a single positively charged </a:t>
            </a:r>
            <a:r>
              <a:rPr lang="en-US" altLang="en-US" sz="2000">
                <a:cs typeface="Times New Roman" pitchFamily="18" charset="0"/>
              </a:rPr>
              <a:t>proton</a:t>
            </a:r>
            <a:r>
              <a:rPr lang="en-US" altLang="en-US" sz="2000" b="0">
                <a:cs typeface="Times New Roman" pitchFamily="18" charset="0"/>
              </a:rPr>
              <a:t>; other nuclei contain electrically neutral </a:t>
            </a:r>
            <a:r>
              <a:rPr lang="en-US" altLang="en-US" sz="2000">
                <a:cs typeface="Times New Roman" pitchFamily="18" charset="0"/>
              </a:rPr>
              <a:t>neutrons</a:t>
            </a:r>
            <a:r>
              <a:rPr lang="en-US" altLang="en-US" sz="2000" b="0">
                <a:cs typeface="Times New Roman" pitchFamily="18" charset="0"/>
              </a:rPr>
              <a:t> as well as protons.</a:t>
            </a:r>
            <a:r>
              <a:rPr lang="en-US" altLang="en-US" sz="2000" b="0"/>
              <a:t>   The number of protons is the atomic number.</a:t>
            </a:r>
          </a:p>
        </p:txBody>
      </p:sp>
      <p:sp>
        <p:nvSpPr>
          <p:cNvPr id="10244" name="Rectangle 4"/>
          <p:cNvSpPr>
            <a:spLocks noChangeArrowheads="1"/>
          </p:cNvSpPr>
          <p:nvPr/>
        </p:nvSpPr>
        <p:spPr bwMode="auto">
          <a:xfrm>
            <a:off x="2943225" y="3040063"/>
            <a:ext cx="9144000" cy="0"/>
          </a:xfrm>
          <a:prstGeom prst="rect">
            <a:avLst/>
          </a:prstGeom>
          <a:noFill/>
          <a:ln w="9525">
            <a:noFill/>
            <a:miter lim="800000"/>
            <a:headEnd/>
            <a:tailEnd/>
          </a:ln>
        </p:spPr>
        <p:txBody>
          <a:bodyPr>
            <a:spAutoFit/>
          </a:bodyPr>
          <a:lstStyle/>
          <a:p>
            <a:pPr algn="ctr" eaLnBrk="1" hangingPunct="1">
              <a:lnSpc>
                <a:spcPct val="75000"/>
              </a:lnSpc>
              <a:spcBef>
                <a:spcPct val="50000"/>
              </a:spcBef>
            </a:pPr>
            <a:endParaRPr lang="en-US" altLang="en-US"/>
          </a:p>
        </p:txBody>
      </p:sp>
      <p:sp>
        <p:nvSpPr>
          <p:cNvPr id="10245" name="Rectangle 5"/>
          <p:cNvSpPr>
            <a:spLocks noChangeArrowheads="1"/>
          </p:cNvSpPr>
          <p:nvPr/>
        </p:nvSpPr>
        <p:spPr bwMode="auto">
          <a:xfrm>
            <a:off x="1809750" y="1936750"/>
            <a:ext cx="9144000" cy="0"/>
          </a:xfrm>
          <a:prstGeom prst="rect">
            <a:avLst/>
          </a:prstGeom>
          <a:noFill/>
          <a:ln w="9525">
            <a:noFill/>
            <a:miter lim="800000"/>
            <a:headEnd/>
            <a:tailEnd/>
          </a:ln>
        </p:spPr>
        <p:txBody>
          <a:bodyPr>
            <a:spAutoFit/>
          </a:bodyPr>
          <a:lstStyle/>
          <a:p>
            <a:pPr algn="ctr" eaLnBrk="1" hangingPunct="1">
              <a:lnSpc>
                <a:spcPct val="75000"/>
              </a:lnSpc>
              <a:spcBef>
                <a:spcPct val="50000"/>
              </a:spcBef>
            </a:pPr>
            <a:endParaRPr lang="en-US" altLang="en-US"/>
          </a:p>
        </p:txBody>
      </p:sp>
      <p:sp>
        <p:nvSpPr>
          <p:cNvPr id="10246" name="Rectangle 6"/>
          <p:cNvSpPr>
            <a:spLocks noChangeArrowheads="1"/>
          </p:cNvSpPr>
          <p:nvPr/>
        </p:nvSpPr>
        <p:spPr bwMode="auto">
          <a:xfrm>
            <a:off x="492125" y="725488"/>
            <a:ext cx="9144000" cy="0"/>
          </a:xfrm>
          <a:prstGeom prst="rect">
            <a:avLst/>
          </a:prstGeom>
          <a:noFill/>
          <a:ln w="9525">
            <a:noFill/>
            <a:miter lim="800000"/>
            <a:headEnd/>
            <a:tailEnd/>
          </a:ln>
        </p:spPr>
        <p:txBody>
          <a:bodyPr>
            <a:spAutoFit/>
          </a:bodyPr>
          <a:lstStyle/>
          <a:p>
            <a:pPr algn="ctr" eaLnBrk="1" hangingPunct="1">
              <a:lnSpc>
                <a:spcPct val="75000"/>
              </a:lnSpc>
              <a:spcBef>
                <a:spcPct val="50000"/>
              </a:spcBef>
            </a:pPr>
            <a:endParaRPr lang="en-US" altLang="en-US"/>
          </a:p>
        </p:txBody>
      </p:sp>
      <p:sp>
        <p:nvSpPr>
          <p:cNvPr id="10247" name="Rectangle 7"/>
          <p:cNvSpPr>
            <a:spLocks noChangeArrowheads="1"/>
          </p:cNvSpPr>
          <p:nvPr/>
        </p:nvSpPr>
        <p:spPr bwMode="auto">
          <a:xfrm>
            <a:off x="442913" y="977900"/>
            <a:ext cx="9144000" cy="0"/>
          </a:xfrm>
          <a:prstGeom prst="rect">
            <a:avLst/>
          </a:prstGeom>
          <a:noFill/>
          <a:ln w="9525">
            <a:noFill/>
            <a:miter lim="800000"/>
            <a:headEnd/>
            <a:tailEnd/>
          </a:ln>
        </p:spPr>
        <p:txBody>
          <a:bodyPr>
            <a:spAutoFit/>
          </a:bodyPr>
          <a:lstStyle/>
          <a:p>
            <a:pPr algn="ctr" eaLnBrk="1" hangingPunct="1">
              <a:lnSpc>
                <a:spcPct val="75000"/>
              </a:lnSpc>
              <a:spcBef>
                <a:spcPct val="50000"/>
              </a:spcBef>
            </a:pPr>
            <a:endParaRPr lang="en-US" altLang="en-US"/>
          </a:p>
        </p:txBody>
      </p:sp>
      <p:sp>
        <p:nvSpPr>
          <p:cNvPr id="10248" name="Rectangle 8"/>
          <p:cNvSpPr>
            <a:spLocks noChangeArrowheads="1"/>
          </p:cNvSpPr>
          <p:nvPr/>
        </p:nvSpPr>
        <p:spPr bwMode="auto">
          <a:xfrm>
            <a:off x="441325" y="982663"/>
            <a:ext cx="9144000" cy="0"/>
          </a:xfrm>
          <a:prstGeom prst="rect">
            <a:avLst/>
          </a:prstGeom>
          <a:noFill/>
          <a:ln w="9525">
            <a:noFill/>
            <a:miter lim="800000"/>
            <a:headEnd/>
            <a:tailEnd/>
          </a:ln>
        </p:spPr>
        <p:txBody>
          <a:bodyPr>
            <a:spAutoFit/>
          </a:bodyPr>
          <a:lstStyle/>
          <a:p>
            <a:pPr algn="ctr" eaLnBrk="1" hangingPunct="1">
              <a:lnSpc>
                <a:spcPct val="75000"/>
              </a:lnSpc>
              <a:spcBef>
                <a:spcPct val="50000"/>
              </a:spcBef>
            </a:pPr>
            <a:endParaRPr lang="en-US" altLang="en-US"/>
          </a:p>
        </p:txBody>
      </p:sp>
      <p:pic>
        <p:nvPicPr>
          <p:cNvPr id="10249" name="Picture 9" descr="tam7s6_4"/>
          <p:cNvPicPr>
            <a:picLocks noChangeAspect="1" noChangeArrowheads="1"/>
          </p:cNvPicPr>
          <p:nvPr/>
        </p:nvPicPr>
        <p:blipFill>
          <a:blip r:embed="rId2"/>
          <a:srcRect/>
          <a:stretch>
            <a:fillRect/>
          </a:stretch>
        </p:blipFill>
        <p:spPr bwMode="auto">
          <a:xfrm>
            <a:off x="1219200" y="2590800"/>
            <a:ext cx="3629025" cy="3810000"/>
          </a:xfrm>
          <a:prstGeom prst="rect">
            <a:avLst/>
          </a:prstGeom>
          <a:noFill/>
          <a:ln w="9525">
            <a:noFill/>
            <a:miter lim="800000"/>
            <a:headEnd/>
            <a:tailEnd/>
          </a:ln>
        </p:spPr>
      </p:pic>
      <p:sp>
        <p:nvSpPr>
          <p:cNvPr id="10250" name="Rectangle 10"/>
          <p:cNvSpPr>
            <a:spLocks noChangeArrowheads="1"/>
          </p:cNvSpPr>
          <p:nvPr/>
        </p:nvSpPr>
        <p:spPr bwMode="auto">
          <a:xfrm>
            <a:off x="269875" y="1839913"/>
            <a:ext cx="9144000" cy="0"/>
          </a:xfrm>
          <a:prstGeom prst="rect">
            <a:avLst/>
          </a:prstGeom>
          <a:noFill/>
          <a:ln w="9525">
            <a:noFill/>
            <a:miter lim="800000"/>
            <a:headEnd/>
            <a:tailEnd/>
          </a:ln>
        </p:spPr>
        <p:txBody>
          <a:bodyPr>
            <a:spAutoFit/>
          </a:bodyPr>
          <a:lstStyle/>
          <a:p>
            <a:pPr algn="ctr" eaLnBrk="1" hangingPunct="1">
              <a:lnSpc>
                <a:spcPct val="75000"/>
              </a:lnSpc>
              <a:spcBef>
                <a:spcPct val="50000"/>
              </a:spcBef>
            </a:pPr>
            <a:endParaRPr lang="en-US" altLang="en-US"/>
          </a:p>
        </p:txBody>
      </p:sp>
      <p:pic>
        <p:nvPicPr>
          <p:cNvPr id="10251" name="Picture 11" descr="tam7s6_5"/>
          <p:cNvPicPr>
            <a:picLocks noChangeAspect="1" noChangeArrowheads="1"/>
          </p:cNvPicPr>
          <p:nvPr/>
        </p:nvPicPr>
        <p:blipFill>
          <a:blip r:embed="rId3"/>
          <a:srcRect/>
          <a:stretch>
            <a:fillRect/>
          </a:stretch>
        </p:blipFill>
        <p:spPr bwMode="auto">
          <a:xfrm>
            <a:off x="4953000" y="3124200"/>
            <a:ext cx="3657600" cy="2468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457200" y="274638"/>
            <a:ext cx="8229600" cy="792162"/>
          </a:xfrm>
          <a:prstGeom prst="rect">
            <a:avLst/>
          </a:prstGeom>
          <a:noFill/>
          <a:ln w="9525" cap="flat">
            <a:noFill/>
            <a:round/>
            <a:headEnd/>
            <a:tailEnd/>
          </a:ln>
          <a:effectLst/>
        </p:spPr>
        <p:txBody>
          <a:bodyPr anchor="ctr"/>
          <a:lstStyle/>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dirty="0">
                <a:solidFill>
                  <a:srgbClr val="FF0000"/>
                </a:solidFill>
                <a:ea typeface="AR PL UMing HK" charset="0"/>
                <a:cs typeface="AR PL UMing HK" charset="0"/>
              </a:rPr>
              <a:t>Nuclear Components</a:t>
            </a:r>
          </a:p>
        </p:txBody>
      </p:sp>
      <p:sp>
        <p:nvSpPr>
          <p:cNvPr id="4098" name="Text Box 2"/>
          <p:cNvSpPr txBox="1">
            <a:spLocks noChangeArrowheads="1"/>
          </p:cNvSpPr>
          <p:nvPr/>
        </p:nvSpPr>
        <p:spPr bwMode="auto">
          <a:xfrm>
            <a:off x="228600" y="1143000"/>
            <a:ext cx="8686800" cy="5334000"/>
          </a:xfrm>
          <a:prstGeom prst="rect">
            <a:avLst/>
          </a:prstGeom>
          <a:noFill/>
          <a:ln w="9525" cap="flat">
            <a:noFill/>
            <a:round/>
            <a:headEnd/>
            <a:tailEnd/>
          </a:ln>
          <a:effectLst/>
        </p:spPr>
        <p:txBody>
          <a:bodyPr/>
          <a:lstStyle/>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solidFill>
                  <a:srgbClr val="000000"/>
                </a:solidFill>
                <a:ea typeface="AR PL UMing HK" charset="0"/>
                <a:cs typeface="AR PL UMing HK" charset="0"/>
              </a:rPr>
              <a:t>Nucleus contains nucleons: protons and neutrons</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solidFill>
                  <a:srgbClr val="000000"/>
                </a:solidFill>
                <a:ea typeface="AR PL UMing HK" charset="0"/>
                <a:cs typeface="AR PL UMing HK" charset="0"/>
              </a:rPr>
              <a:t>Atomic number </a:t>
            </a:r>
            <a:r>
              <a:rPr lang="en-US" sz="2800" i="1" dirty="0">
                <a:solidFill>
                  <a:srgbClr val="000000"/>
                </a:solidFill>
                <a:latin typeface="Times New Roman" pitchFamily="16" charset="0"/>
                <a:ea typeface="AR PL UMing HK" charset="0"/>
                <a:cs typeface="AR PL UMing HK" charset="0"/>
              </a:rPr>
              <a:t>Z</a:t>
            </a:r>
            <a:r>
              <a:rPr lang="en-US" sz="2800" dirty="0">
                <a:solidFill>
                  <a:srgbClr val="000000"/>
                </a:solidFill>
                <a:ea typeface="AR PL UMing HK" charset="0"/>
                <a:cs typeface="AR PL UMing HK" charset="0"/>
              </a:rPr>
              <a:t> = number of protons</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a:solidFill>
                  <a:srgbClr val="000000"/>
                </a:solidFill>
                <a:ea typeface="AR PL UMing HK" charset="0"/>
                <a:cs typeface="AR PL UMing HK" charset="0"/>
              </a:rPr>
              <a:t>Neutron number </a:t>
            </a:r>
            <a:r>
              <a:rPr lang="en-US" sz="2400" i="1" dirty="0">
                <a:solidFill>
                  <a:srgbClr val="000000"/>
                </a:solidFill>
                <a:latin typeface="Times New Roman" pitchFamily="16" charset="0"/>
                <a:ea typeface="AR PL UMing HK" charset="0"/>
                <a:cs typeface="AR PL UMing HK" charset="0"/>
              </a:rPr>
              <a:t>N</a:t>
            </a:r>
            <a:r>
              <a:rPr lang="en-US" sz="2400" dirty="0">
                <a:solidFill>
                  <a:srgbClr val="000000"/>
                </a:solidFill>
                <a:ea typeface="AR PL UMing HK" charset="0"/>
                <a:cs typeface="AR PL UMing HK" charset="0"/>
              </a:rPr>
              <a:t> = </a:t>
            </a:r>
            <a:r>
              <a:rPr lang="en-US" sz="2400" dirty="0" smtClean="0">
                <a:solidFill>
                  <a:srgbClr val="000000"/>
                </a:solidFill>
                <a:ea typeface="AR PL UMing HK" charset="0"/>
                <a:cs typeface="AR PL UMing HK" charset="0"/>
              </a:rPr>
              <a:t>Mass number (A) – Atomic number (Z)</a:t>
            </a:r>
            <a:endParaRPr lang="en-US" sz="2400" dirty="0">
              <a:solidFill>
                <a:srgbClr val="000000"/>
              </a:solidFill>
              <a:ea typeface="AR PL UMing HK" charset="0"/>
              <a:cs typeface="AR PL UMing HK" charset="0"/>
            </a:endParaRP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solidFill>
                  <a:srgbClr val="000000"/>
                </a:solidFill>
                <a:ea typeface="AR PL UMing HK" charset="0"/>
                <a:cs typeface="AR PL UMing HK" charset="0"/>
              </a:rPr>
              <a:t>Mass number </a:t>
            </a:r>
            <a:r>
              <a:rPr lang="en-US" sz="2800" i="1" dirty="0">
                <a:solidFill>
                  <a:srgbClr val="000000"/>
                </a:solidFill>
                <a:latin typeface="Times New Roman" pitchFamily="16" charset="0"/>
                <a:ea typeface="AR PL UMing HK" charset="0"/>
                <a:cs typeface="AR PL UMing HK" charset="0"/>
              </a:rPr>
              <a:t>A</a:t>
            </a:r>
            <a:r>
              <a:rPr lang="en-US" sz="2800" dirty="0">
                <a:solidFill>
                  <a:srgbClr val="000000"/>
                </a:solidFill>
                <a:ea typeface="AR PL UMing HK" charset="0"/>
                <a:cs typeface="AR PL UMing HK" charset="0"/>
              </a:rPr>
              <a:t> = number of nucleons = </a:t>
            </a:r>
            <a:r>
              <a:rPr lang="en-US" sz="2800" i="1" dirty="0">
                <a:solidFill>
                  <a:srgbClr val="000000"/>
                </a:solidFill>
                <a:latin typeface="Times New Roman" pitchFamily="16" charset="0"/>
                <a:cs typeface="Times New Roman" pitchFamily="16" charset="0"/>
              </a:rPr>
              <a:t>Z</a:t>
            </a:r>
            <a:r>
              <a:rPr lang="en-US" sz="2800" dirty="0">
                <a:solidFill>
                  <a:srgbClr val="000000"/>
                </a:solidFill>
                <a:latin typeface="Times New Roman" pitchFamily="16" charset="0"/>
                <a:cs typeface="Times New Roman" pitchFamily="16" charset="0"/>
              </a:rPr>
              <a:t> + </a:t>
            </a:r>
            <a:r>
              <a:rPr lang="en-US" sz="2800" i="1" dirty="0">
                <a:solidFill>
                  <a:srgbClr val="000000"/>
                </a:solidFill>
                <a:latin typeface="Times New Roman" pitchFamily="16" charset="0"/>
                <a:cs typeface="Times New Roman" pitchFamily="16" charset="0"/>
              </a:rPr>
              <a:t>N</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solidFill>
                  <a:srgbClr val="000000"/>
                </a:solidFill>
                <a:ea typeface="AR PL UMing HK" charset="0"/>
                <a:cs typeface="AR PL UMing HK" charset="0"/>
              </a:rPr>
              <a:t>Each element has unique </a:t>
            </a:r>
            <a:r>
              <a:rPr lang="en-US" sz="2800" i="1" dirty="0">
                <a:solidFill>
                  <a:srgbClr val="000000"/>
                </a:solidFill>
                <a:latin typeface="Times New Roman" pitchFamily="16" charset="0"/>
                <a:ea typeface="AR PL UMing HK" charset="0"/>
                <a:cs typeface="AR PL UMing HK" charset="0"/>
              </a:rPr>
              <a:t>Z</a:t>
            </a:r>
            <a:r>
              <a:rPr lang="en-US" sz="2800" dirty="0">
                <a:solidFill>
                  <a:srgbClr val="000000"/>
                </a:solidFill>
                <a:ea typeface="AR PL UMing HK" charset="0"/>
                <a:cs typeface="AR PL UMing HK" charset="0"/>
              </a:rPr>
              <a:t> value</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a:solidFill>
                  <a:srgbClr val="000000"/>
                </a:solidFill>
                <a:ea typeface="AR PL UMing HK" charset="0"/>
                <a:cs typeface="AR PL UMing HK" charset="0"/>
              </a:rPr>
              <a:t>Isotopes of element have same </a:t>
            </a:r>
            <a:r>
              <a:rPr lang="en-US" sz="2400" i="1" dirty="0">
                <a:solidFill>
                  <a:srgbClr val="000000"/>
                </a:solidFill>
                <a:latin typeface="Times New Roman" pitchFamily="16" charset="0"/>
                <a:ea typeface="AR PL UMing HK" charset="0"/>
                <a:cs typeface="AR PL UMing HK" charset="0"/>
              </a:rPr>
              <a:t>Z</a:t>
            </a:r>
            <a:r>
              <a:rPr lang="en-US" sz="2400" dirty="0">
                <a:solidFill>
                  <a:srgbClr val="000000"/>
                </a:solidFill>
                <a:ea typeface="AR PL UMing HK" charset="0"/>
                <a:cs typeface="AR PL UMing HK" charset="0"/>
              </a:rPr>
              <a:t>, but different </a:t>
            </a:r>
            <a:r>
              <a:rPr lang="en-US" sz="2400" i="1" dirty="0">
                <a:solidFill>
                  <a:srgbClr val="000000"/>
                </a:solidFill>
                <a:latin typeface="Times New Roman" pitchFamily="16" charset="0"/>
                <a:ea typeface="AR PL UMing HK" charset="0"/>
                <a:cs typeface="AR PL UMing HK" charset="0"/>
              </a:rPr>
              <a:t>N</a:t>
            </a:r>
            <a:r>
              <a:rPr lang="en-US" sz="2400" dirty="0">
                <a:solidFill>
                  <a:srgbClr val="000000"/>
                </a:solidFill>
                <a:ea typeface="AR PL UMing HK" charset="0"/>
                <a:cs typeface="AR PL UMing HK" charset="0"/>
              </a:rPr>
              <a:t> and </a:t>
            </a:r>
            <a:r>
              <a:rPr lang="en-US" sz="2400" i="1" dirty="0">
                <a:solidFill>
                  <a:srgbClr val="000000"/>
                </a:solidFill>
                <a:latin typeface="Times New Roman" pitchFamily="16" charset="0"/>
                <a:ea typeface="AR PL UMing HK" charset="0"/>
                <a:cs typeface="AR PL UMing HK" charset="0"/>
              </a:rPr>
              <a:t>A</a:t>
            </a:r>
            <a:r>
              <a:rPr lang="en-US" sz="2400" dirty="0">
                <a:solidFill>
                  <a:srgbClr val="000000"/>
                </a:solidFill>
                <a:ea typeface="AR PL UMing HK" charset="0"/>
                <a:cs typeface="AR PL UMing HK" charset="0"/>
              </a:rPr>
              <a:t> </a:t>
            </a:r>
            <a:r>
              <a:rPr lang="en-US" sz="2400" dirty="0" smtClean="0">
                <a:solidFill>
                  <a:srgbClr val="000000"/>
                </a:solidFill>
                <a:ea typeface="AR PL UMing HK" charset="0"/>
                <a:cs typeface="AR PL UMing HK" charset="0"/>
              </a:rPr>
              <a:t>values</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smtClean="0">
                <a:solidFill>
                  <a:srgbClr val="000000"/>
                </a:solidFill>
                <a:ea typeface="AR PL UMing HK" charset="0"/>
                <a:cs typeface="AR PL UMing HK" charset="0"/>
              </a:rPr>
              <a:t> </a:t>
            </a:r>
            <a:r>
              <a:rPr lang="en-US" sz="2400" dirty="0" smtClean="0">
                <a:solidFill>
                  <a:srgbClr val="000000"/>
                </a:solidFill>
                <a:ea typeface="AR PL UMing HK" charset="0"/>
                <a:cs typeface="AR PL UMing HK" charset="0"/>
              </a:rPr>
              <a:t>Isobars of element have  same N and A values but different  Z</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smtClean="0">
                <a:solidFill>
                  <a:srgbClr val="000000"/>
                </a:solidFill>
                <a:ea typeface="AR PL UMing HK" charset="0"/>
                <a:cs typeface="AR PL UMing HK" charset="0"/>
              </a:rPr>
              <a:t> </a:t>
            </a:r>
            <a:r>
              <a:rPr lang="en-US" sz="2400" dirty="0" smtClean="0">
                <a:solidFill>
                  <a:srgbClr val="000000"/>
                </a:solidFill>
                <a:ea typeface="AR PL UMing HK" charset="0"/>
                <a:cs typeface="AR PL UMing HK" charset="0"/>
              </a:rPr>
              <a:t>Isomers of elements have same Z and A values but different physical and chemical properties</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400" dirty="0">
              <a:solidFill>
                <a:srgbClr val="000000"/>
              </a:solidFill>
              <a:ea typeface="AR PL UMing HK" charset="0"/>
              <a:cs typeface="AR PL UMing HK"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additive="repl">
                                        <p:cTn id="6" dur="1" fill="hold">
                                          <p:stCondLst>
                                            <p:cond delay="0"/>
                                          </p:stCondLst>
                                        </p:cTn>
                                        <p:tgtEl>
                                          <p:spTgt spid="4098">
                                            <p:txEl>
                                              <p:pRg st="1" end="1"/>
                                            </p:txEl>
                                          </p:spTgt>
                                        </p:tgtEl>
                                        <p:attrNameLst>
                                          <p:attrName>style.visibility</p:attrName>
                                        </p:attrNameLst>
                                      </p:cBhvr>
                                      <p:to>
                                        <p:strVal val="visible"/>
                                      </p:to>
                                    </p:set>
                                    <p:animEffect transition="in" filter="wipe(left)">
                                      <p:cBhvr additive="repl">
                                        <p:cTn id="7" dur="500"/>
                                        <p:tgtEl>
                                          <p:spTgt spid="4098">
                                            <p:txEl>
                                              <p:pRg st="1" end="1"/>
                                            </p:txEl>
                                          </p:spTgt>
                                        </p:tgtEl>
                                      </p:cBhvr>
                                    </p:animEffect>
                                  </p:childTnLst>
                                </p:cTn>
                              </p:par>
                              <p:par>
                                <p:cTn id="8" presetID="22" presetClass="entr" presetSubtype="8" fill="hold" nodeType="withEffect">
                                  <p:stCondLst>
                                    <p:cond delay="0"/>
                                  </p:stCondLst>
                                  <p:childTnLst>
                                    <p:set>
                                      <p:cBhvr additive="repl">
                                        <p:cTn id="9" dur="1" fill="hold">
                                          <p:stCondLst>
                                            <p:cond delay="0"/>
                                          </p:stCondLst>
                                        </p:cTn>
                                        <p:tgtEl>
                                          <p:spTgt spid="4098">
                                            <p:txEl>
                                              <p:pRg st="2" end="2"/>
                                            </p:txEl>
                                          </p:spTgt>
                                        </p:tgtEl>
                                        <p:attrNameLst>
                                          <p:attrName>style.visibility</p:attrName>
                                        </p:attrNameLst>
                                      </p:cBhvr>
                                      <p:to>
                                        <p:strVal val="visible"/>
                                      </p:to>
                                    </p:set>
                                    <p:animEffect transition="in" filter="wipe(left)">
                                      <p:cBhvr additive="repl">
                                        <p:cTn id="10" dur="500"/>
                                        <p:tgtEl>
                                          <p:spTgt spid="4098">
                                            <p:txEl>
                                              <p:pRg st="2" end="2"/>
                                            </p:txEl>
                                          </p:spTgt>
                                        </p:tgtEl>
                                      </p:cBhvr>
                                    </p:animEffect>
                                  </p:childTnLst>
                                </p:cTn>
                              </p:par>
                              <p:par>
                                <p:cTn id="11" presetID="22" presetClass="entr" presetSubtype="8" fill="hold" nodeType="withEffect">
                                  <p:stCondLst>
                                    <p:cond delay="0"/>
                                  </p:stCondLst>
                                  <p:childTnLst>
                                    <p:set>
                                      <p:cBhvr additive="repl">
                                        <p:cTn id="12" dur="1" fill="hold">
                                          <p:stCondLst>
                                            <p:cond delay="0"/>
                                          </p:stCondLst>
                                        </p:cTn>
                                        <p:tgtEl>
                                          <p:spTgt spid="4098">
                                            <p:txEl>
                                              <p:pRg st="3" end="3"/>
                                            </p:txEl>
                                          </p:spTgt>
                                        </p:tgtEl>
                                        <p:attrNameLst>
                                          <p:attrName>style.visibility</p:attrName>
                                        </p:attrNameLst>
                                      </p:cBhvr>
                                      <p:to>
                                        <p:strVal val="visible"/>
                                      </p:to>
                                    </p:set>
                                    <p:animEffect transition="in" filter="wipe(left)">
                                      <p:cBhvr additive="repl">
                                        <p:cTn id="13" dur="500"/>
                                        <p:tgtEl>
                                          <p:spTgt spid="4098">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additive="repl">
                                        <p:cTn id="17" dur="1" fill="hold">
                                          <p:stCondLst>
                                            <p:cond delay="0"/>
                                          </p:stCondLst>
                                        </p:cTn>
                                        <p:tgtEl>
                                          <p:spTgt spid="4098">
                                            <p:txEl>
                                              <p:pRg st="4" end="4"/>
                                            </p:txEl>
                                          </p:spTgt>
                                        </p:tgtEl>
                                        <p:attrNameLst>
                                          <p:attrName>style.visibility</p:attrName>
                                        </p:attrNameLst>
                                      </p:cBhvr>
                                      <p:to>
                                        <p:strVal val="visible"/>
                                      </p:to>
                                    </p:set>
                                    <p:animEffect transition="in" filter="wipe(left)">
                                      <p:cBhvr additive="repl">
                                        <p:cTn id="18" dur="500"/>
                                        <p:tgtEl>
                                          <p:spTgt spid="4098">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additive="repl">
                                        <p:cTn id="22" dur="1" fill="hold">
                                          <p:stCondLst>
                                            <p:cond delay="0"/>
                                          </p:stCondLst>
                                        </p:cTn>
                                        <p:tgtEl>
                                          <p:spTgt spid="4098">
                                            <p:txEl>
                                              <p:pRg st="5" end="5"/>
                                            </p:txEl>
                                          </p:spTgt>
                                        </p:tgtEl>
                                        <p:attrNameLst>
                                          <p:attrName>style.visibility</p:attrName>
                                        </p:attrNameLst>
                                      </p:cBhvr>
                                      <p:to>
                                        <p:strVal val="visible"/>
                                      </p:to>
                                    </p:set>
                                    <p:animEffect transition="in" filter="wipe(left)">
                                      <p:cBhvr additive="repl">
                                        <p:cTn id="23" dur="500"/>
                                        <p:tgtEl>
                                          <p:spTgt spid="4098">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additive="repl">
                                        <p:cTn id="27" dur="1" fill="hold">
                                          <p:stCondLst>
                                            <p:cond delay="0"/>
                                          </p:stCondLst>
                                        </p:cTn>
                                        <p:tgtEl>
                                          <p:spTgt spid="4098">
                                            <p:txEl>
                                              <p:pRg st="6" end="6"/>
                                            </p:txEl>
                                          </p:spTgt>
                                        </p:tgtEl>
                                        <p:attrNameLst>
                                          <p:attrName>style.visibility</p:attrName>
                                        </p:attrNameLst>
                                      </p:cBhvr>
                                      <p:to>
                                        <p:strVal val="visible"/>
                                      </p:to>
                                    </p:set>
                                    <p:animEffect transition="in" filter="wipe(left)">
                                      <p:cBhvr additive="repl">
                                        <p:cTn id="28" dur="500"/>
                                        <p:tgtEl>
                                          <p:spTgt spid="4098">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additive="repl">
                                        <p:cTn id="32" dur="1" fill="hold">
                                          <p:stCondLst>
                                            <p:cond delay="0"/>
                                          </p:stCondLst>
                                        </p:cTn>
                                        <p:tgtEl>
                                          <p:spTgt spid="4098">
                                            <p:txEl>
                                              <p:pRg st="7" end="7"/>
                                            </p:txEl>
                                          </p:spTgt>
                                        </p:tgtEl>
                                        <p:attrNameLst>
                                          <p:attrName>style.visibility</p:attrName>
                                        </p:attrNameLst>
                                      </p:cBhvr>
                                      <p:to>
                                        <p:strVal val="visible"/>
                                      </p:to>
                                    </p:set>
                                    <p:animEffect transition="in" filter="wipe(left)">
                                      <p:cBhvr additive="repl">
                                        <p:cTn id="33" dur="500"/>
                                        <p:tgtEl>
                                          <p:spTgt spid="409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solidFill>
                  <a:srgbClr val="FF0000"/>
                </a:solidFill>
              </a:rPr>
              <a:t>NUCLEAR RADIUS</a:t>
            </a:r>
            <a:endParaRPr lang="en-US" dirty="0">
              <a:solidFill>
                <a:srgbClr val="FF0000"/>
              </a:solidFill>
            </a:endParaRPr>
          </a:p>
        </p:txBody>
      </p:sp>
      <p:sp>
        <p:nvSpPr>
          <p:cNvPr id="3" name="Content Placeholder 2"/>
          <p:cNvSpPr>
            <a:spLocks noGrp="1"/>
          </p:cNvSpPr>
          <p:nvPr>
            <p:ph idx="1"/>
          </p:nvPr>
        </p:nvSpPr>
        <p:spPr>
          <a:xfrm>
            <a:off x="0" y="1066800"/>
            <a:ext cx="9144000" cy="5486400"/>
          </a:xfrm>
        </p:spPr>
        <p:txBody>
          <a:bodyPr>
            <a:noAutofit/>
          </a:bodyPr>
          <a:lstStyle/>
          <a:p>
            <a:pPr>
              <a:buNone/>
            </a:pPr>
            <a:r>
              <a:rPr lang="en-US" sz="4000" dirty="0" smtClean="0"/>
              <a:t>Protons and neutrons are bound together to form a </a:t>
            </a:r>
            <a:r>
              <a:rPr lang="en-US" sz="4000" b="1" dirty="0" smtClean="0"/>
              <a:t>nucleus</a:t>
            </a:r>
            <a:r>
              <a:rPr lang="en-US" sz="4000" dirty="0" smtClean="0"/>
              <a:t> by the </a:t>
            </a:r>
            <a:r>
              <a:rPr lang="en-US" sz="4000" b="1" dirty="0" smtClean="0"/>
              <a:t>nuclear</a:t>
            </a:r>
            <a:r>
              <a:rPr lang="en-US" sz="4000" dirty="0" smtClean="0"/>
              <a:t> force. The diameter of the </a:t>
            </a:r>
            <a:r>
              <a:rPr lang="en-US" sz="4000" b="1" dirty="0" smtClean="0"/>
              <a:t>nucleus</a:t>
            </a:r>
            <a:r>
              <a:rPr lang="en-US" sz="4000" dirty="0" smtClean="0"/>
              <a:t> is in the range of 1.75 </a:t>
            </a:r>
            <a:r>
              <a:rPr lang="en-US" sz="4000" dirty="0" smtClean="0">
                <a:solidFill>
                  <a:srgbClr val="FF0000"/>
                </a:solidFill>
              </a:rPr>
              <a:t>fm</a:t>
            </a:r>
            <a:r>
              <a:rPr lang="en-US" sz="4000" dirty="0" smtClean="0"/>
              <a:t>(1.75×10</a:t>
            </a:r>
            <a:r>
              <a:rPr lang="en-US" sz="4000" baseline="30000" dirty="0" smtClean="0"/>
              <a:t>−15</a:t>
            </a:r>
            <a:r>
              <a:rPr lang="en-US" sz="4000" dirty="0" smtClean="0"/>
              <a:t> m) for hydrogen (the diameter of a single proton) </a:t>
            </a:r>
            <a:r>
              <a:rPr lang="en-US" sz="4000" dirty="0" smtClean="0"/>
              <a:t>, </a:t>
            </a:r>
            <a:r>
              <a:rPr lang="en-US" sz="4000" dirty="0" smtClean="0"/>
              <a:t>15 </a:t>
            </a:r>
            <a:r>
              <a:rPr lang="en-US" sz="4000" dirty="0" smtClean="0">
                <a:solidFill>
                  <a:srgbClr val="FF0000"/>
                </a:solidFill>
              </a:rPr>
              <a:t>fm</a:t>
            </a:r>
            <a:r>
              <a:rPr lang="en-US" sz="4000" dirty="0" smtClean="0"/>
              <a:t> for the heaviest atoms, such as uranium</a:t>
            </a:r>
            <a:r>
              <a:rPr lang="en-US" sz="4000" dirty="0" smtClean="0"/>
              <a:t>.</a:t>
            </a:r>
          </a:p>
          <a:p>
            <a:pPr>
              <a:buNone/>
            </a:pPr>
            <a:r>
              <a:rPr lang="en-US" sz="4000" dirty="0" smtClean="0"/>
              <a:t>( </a:t>
            </a:r>
            <a:r>
              <a:rPr lang="en-US" sz="4000" dirty="0" smtClean="0">
                <a:solidFill>
                  <a:srgbClr val="FF0000"/>
                </a:solidFill>
              </a:rPr>
              <a:t>fm means Femtometer</a:t>
            </a:r>
            <a:r>
              <a:rPr lang="en-US" sz="4000" dirty="0" smtClean="0"/>
              <a:t>) </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NUCLEAR MAGNETIC MOMENT</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a:buNone/>
            </a:pPr>
            <a:r>
              <a:rPr lang="en-US" dirty="0" smtClean="0"/>
              <a:t>The </a:t>
            </a:r>
            <a:r>
              <a:rPr lang="en-US" b="1" dirty="0" smtClean="0"/>
              <a:t>nuclear magnetic moment</a:t>
            </a:r>
            <a:r>
              <a:rPr lang="en-US" dirty="0" smtClean="0"/>
              <a:t> is the </a:t>
            </a:r>
            <a:r>
              <a:rPr lang="en-US" dirty="0" smtClean="0">
                <a:hlinkClick r:id="rId2" tooltip="Magnetic moment"/>
              </a:rPr>
              <a:t>magnetic moment</a:t>
            </a:r>
            <a:r>
              <a:rPr lang="en-US" dirty="0" smtClean="0"/>
              <a:t> of an </a:t>
            </a:r>
            <a:r>
              <a:rPr lang="en-US" dirty="0" smtClean="0">
                <a:hlinkClick r:id="rId3" tooltip="Atomic nucleus"/>
              </a:rPr>
              <a:t>atomic nucleus</a:t>
            </a:r>
            <a:r>
              <a:rPr lang="en-US" dirty="0" smtClean="0"/>
              <a:t> and arises from the </a:t>
            </a:r>
            <a:r>
              <a:rPr lang="en-US" dirty="0" smtClean="0">
                <a:hlinkClick r:id="rId4" tooltip="Spin (physics)"/>
              </a:rPr>
              <a:t>spin</a:t>
            </a:r>
            <a:r>
              <a:rPr lang="en-US" dirty="0" smtClean="0"/>
              <a:t> of the </a:t>
            </a:r>
            <a:r>
              <a:rPr lang="en-US" dirty="0" smtClean="0">
                <a:hlinkClick r:id="rId5" tooltip="Proton"/>
              </a:rPr>
              <a:t>protons</a:t>
            </a:r>
            <a:r>
              <a:rPr lang="en-US" dirty="0" smtClean="0"/>
              <a:t> and </a:t>
            </a:r>
            <a:r>
              <a:rPr lang="en-US" dirty="0" smtClean="0">
                <a:hlinkClick r:id="rId6" tooltip="Neutron"/>
              </a:rPr>
              <a:t>neutrons</a:t>
            </a:r>
            <a:endParaRPr lang="en-US" dirty="0" smtClean="0"/>
          </a:p>
          <a:p>
            <a:pPr>
              <a:buNone/>
            </a:pPr>
            <a:r>
              <a:rPr lang="en-US" dirty="0" smtClean="0"/>
              <a:t>The nuclear magnetic moment varies from </a:t>
            </a:r>
            <a:r>
              <a:rPr lang="en-US" dirty="0" smtClean="0">
                <a:hlinkClick r:id="rId7" tooltip="Isotope"/>
              </a:rPr>
              <a:t>isotope</a:t>
            </a:r>
            <a:r>
              <a:rPr lang="en-US" dirty="0" smtClean="0"/>
              <a:t> to isotope of an </a:t>
            </a:r>
            <a:r>
              <a:rPr lang="en-US" dirty="0" smtClean="0">
                <a:hlinkClick r:id="rId8" tooltip="Chemical element"/>
              </a:rPr>
              <a:t>element</a:t>
            </a:r>
            <a:r>
              <a:rPr lang="en-US" dirty="0" smtClean="0"/>
              <a:t>. For a nucleus of which the numbers of protons and of neutrons are </a:t>
            </a:r>
            <a:r>
              <a:rPr lang="en-US" i="1" dirty="0" smtClean="0">
                <a:hlinkClick r:id="rId9" tooltip="Even-even nuclei"/>
              </a:rPr>
              <a:t>both</a:t>
            </a:r>
            <a:r>
              <a:rPr lang="en-US" dirty="0" smtClean="0">
                <a:hlinkClick r:id="rId9" tooltip="Even-even nuclei"/>
              </a:rPr>
              <a:t> even</a:t>
            </a:r>
            <a:r>
              <a:rPr lang="en-US" dirty="0" smtClean="0"/>
              <a:t> in its ground state (i.e. lowest energy state), the nuclear spin and magnetic moment are both always zero. In cases with odd numbers of either or both protons and neutrons, the nucleus often has nonzero spin and magnetic moment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effectLst>
                  <a:outerShdw blurRad="38100" dist="38100" dir="2700000" algn="tl">
                    <a:srgbClr val="000000">
                      <a:alpha val="43137"/>
                    </a:srgbClr>
                  </a:outerShdw>
                </a:effectLst>
              </a:rPr>
              <a:t>ELECTRIC QUADRAPOLE MOMENT</a:t>
            </a:r>
            <a:endParaRPr lang="en-US"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pPr>
              <a:buNone/>
            </a:pPr>
            <a:r>
              <a:rPr lang="en-US" dirty="0" smtClean="0"/>
              <a:t>The nuclear </a:t>
            </a:r>
            <a:r>
              <a:rPr lang="en-US" b="1" dirty="0" smtClean="0"/>
              <a:t>electric quadrupole moment</a:t>
            </a:r>
            <a:r>
              <a:rPr lang="en-US" dirty="0" smtClean="0"/>
              <a:t> is a parameter which describes the effective shape of the ellipsoid of nuclear charge distribution. A non-zero </a:t>
            </a:r>
            <a:r>
              <a:rPr lang="en-US" b="1" dirty="0" smtClean="0"/>
              <a:t>quadrupole moment</a:t>
            </a:r>
            <a:r>
              <a:rPr lang="en-US" dirty="0" smtClean="0"/>
              <a:t> Q indicates that the charge distribution is not spherically symmetric.</a:t>
            </a:r>
          </a:p>
          <a:p>
            <a:pPr>
              <a:buNone/>
            </a:pPr>
            <a:r>
              <a:rPr lang="en-US" dirty="0" smtClean="0"/>
              <a:t>The simple example of quadrupole moment is a set of two electric dipole moments parallel but appositely directed</a:t>
            </a:r>
          </a:p>
          <a:p>
            <a:pPr>
              <a:buNone/>
            </a:pPr>
            <a:r>
              <a:rPr lang="en-US" dirty="0" smtClean="0"/>
              <a:t>Q = 2/5 ( a</a:t>
            </a:r>
            <a:r>
              <a:rPr lang="en-US" baseline="30000" dirty="0" smtClean="0"/>
              <a:t>2</a:t>
            </a:r>
            <a:r>
              <a:rPr lang="en-US" dirty="0" smtClean="0"/>
              <a:t>-b</a:t>
            </a:r>
            <a:r>
              <a:rPr lang="en-US" baseline="30000" dirty="0" smtClean="0"/>
              <a:t>2</a:t>
            </a:r>
            <a:r>
              <a:rPr lang="en-US" dirty="0" smtClean="0"/>
              <a:t>)e. Z</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effectLst>
                  <a:outerShdw blurRad="38100" dist="38100" dir="2700000" algn="tl">
                    <a:srgbClr val="000000">
                      <a:alpha val="43137"/>
                    </a:srgbClr>
                  </a:outerShdw>
                </a:effectLst>
              </a:rPr>
              <a:t>ELECTRIC QUADRAPOLE MOMENT</a:t>
            </a:r>
            <a:endParaRPr lang="en-US" dirty="0"/>
          </a:p>
        </p:txBody>
      </p:sp>
      <p:sp>
        <p:nvSpPr>
          <p:cNvPr id="3" name="Content Placeholder 2"/>
          <p:cNvSpPr>
            <a:spLocks noGrp="1"/>
          </p:cNvSpPr>
          <p:nvPr>
            <p:ph idx="1"/>
          </p:nvPr>
        </p:nvSpPr>
        <p:spPr>
          <a:xfrm>
            <a:off x="457200" y="1600200"/>
            <a:ext cx="8229600" cy="5257800"/>
          </a:xfrm>
        </p:spPr>
        <p:txBody>
          <a:bodyPr/>
          <a:lstStyle/>
          <a:p>
            <a:pPr>
              <a:buNone/>
            </a:pPr>
            <a:r>
              <a:rPr lang="en-US" dirty="0" smtClean="0"/>
              <a:t>The simple example of quadrupole moment is a set of two electric dipole moments parallel but appositely directed</a:t>
            </a:r>
          </a:p>
          <a:p>
            <a:pPr>
              <a:buNone/>
            </a:pPr>
            <a:r>
              <a:rPr lang="en-US" dirty="0" smtClean="0"/>
              <a:t>		-		      +</a:t>
            </a:r>
          </a:p>
          <a:p>
            <a:pPr>
              <a:buNone/>
            </a:pPr>
            <a:endParaRPr lang="en-US" dirty="0" smtClean="0"/>
          </a:p>
          <a:p>
            <a:pPr>
              <a:buNone/>
            </a:pPr>
            <a:r>
              <a:rPr lang="en-US" dirty="0" smtClean="0"/>
              <a:t>	    +		     -</a:t>
            </a:r>
          </a:p>
          <a:p>
            <a:pPr>
              <a:buNone/>
            </a:pPr>
            <a:r>
              <a:rPr lang="en-US" dirty="0" smtClean="0"/>
              <a:t>The quadrupole  moment is given by</a:t>
            </a:r>
          </a:p>
          <a:p>
            <a:pPr>
              <a:buNone/>
            </a:pPr>
            <a:r>
              <a:rPr lang="en-US" dirty="0" smtClean="0"/>
              <a:t>Q = 2/5 ( a</a:t>
            </a:r>
            <a:r>
              <a:rPr lang="en-US" baseline="30000" dirty="0" smtClean="0"/>
              <a:t>2</a:t>
            </a:r>
            <a:r>
              <a:rPr lang="en-US" dirty="0" smtClean="0"/>
              <a:t>-b</a:t>
            </a:r>
            <a:r>
              <a:rPr lang="en-US" baseline="30000" dirty="0" smtClean="0"/>
              <a:t>2</a:t>
            </a:r>
            <a:r>
              <a:rPr lang="en-US" dirty="0" smtClean="0"/>
              <a:t>)e. Z</a:t>
            </a:r>
          </a:p>
          <a:p>
            <a:pPr>
              <a:buNone/>
            </a:pPr>
            <a:endParaRPr lang="en-US" dirty="0"/>
          </a:p>
        </p:txBody>
      </p:sp>
      <p:cxnSp>
        <p:nvCxnSpPr>
          <p:cNvPr id="5" name="Straight Arrow Connector 4"/>
          <p:cNvCxnSpPr/>
          <p:nvPr/>
        </p:nvCxnSpPr>
        <p:spPr>
          <a:xfrm>
            <a:off x="1828800" y="3352800"/>
            <a:ext cx="1981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a:off x="1600201" y="4495800"/>
            <a:ext cx="1981201"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3124200" y="3810000"/>
            <a:ext cx="1143000" cy="22860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1143000" y="3810000"/>
            <a:ext cx="1143000" cy="22860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dirty="0" smtClean="0">
                <a:solidFill>
                  <a:srgbClr val="FF0000"/>
                </a:solidFill>
                <a:effectLst>
                  <a:outerShdw blurRad="38100" dist="38100" dir="2700000" algn="tl">
                    <a:srgbClr val="000000">
                      <a:alpha val="43137"/>
                    </a:srgbClr>
                  </a:outerShdw>
                </a:effectLst>
              </a:rPr>
              <a:t>ELECTRIC QUADRAPOLE MOMENT</a:t>
            </a:r>
            <a:endParaRPr lang="en-US" dirty="0"/>
          </a:p>
        </p:txBody>
      </p:sp>
      <p:sp>
        <p:nvSpPr>
          <p:cNvPr id="3" name="Content Placeholder 2"/>
          <p:cNvSpPr>
            <a:spLocks noGrp="1"/>
          </p:cNvSpPr>
          <p:nvPr>
            <p:ph idx="1"/>
          </p:nvPr>
        </p:nvSpPr>
        <p:spPr>
          <a:xfrm>
            <a:off x="304800" y="838200"/>
            <a:ext cx="8610600" cy="6019800"/>
          </a:xfrm>
        </p:spPr>
        <p:txBody>
          <a:bodyPr/>
          <a:lstStyle/>
          <a:p>
            <a:pPr>
              <a:buNone/>
            </a:pPr>
            <a:r>
              <a:rPr lang="en-US" sz="2800" dirty="0" err="1" smtClean="0"/>
              <a:t>i</a:t>
            </a:r>
            <a:r>
              <a:rPr lang="en-US" sz="2800" dirty="0" smtClean="0"/>
              <a:t>) For spherically symmetric nucleus a=b hence Q =0.</a:t>
            </a:r>
          </a:p>
          <a:p>
            <a:pPr>
              <a:buNone/>
            </a:pPr>
            <a:endParaRPr lang="en-US" dirty="0" smtClean="0"/>
          </a:p>
          <a:p>
            <a:pPr>
              <a:buNone/>
            </a:pPr>
            <a:r>
              <a:rPr lang="en-US" dirty="0" smtClean="0"/>
              <a:t>		</a:t>
            </a:r>
          </a:p>
          <a:p>
            <a:pPr>
              <a:buNone/>
            </a:pPr>
            <a:endParaRPr lang="en-US" dirty="0" smtClean="0"/>
          </a:p>
          <a:p>
            <a:pPr>
              <a:buNone/>
            </a:pPr>
            <a:r>
              <a:rPr lang="en-US" sz="2800" dirty="0" smtClean="0"/>
              <a:t>ii) For prolate spheroid shape a&gt;b, hence Q &gt;0</a:t>
            </a:r>
          </a:p>
          <a:p>
            <a:pPr>
              <a:buNone/>
            </a:pPr>
            <a:endParaRPr lang="en-US" dirty="0"/>
          </a:p>
        </p:txBody>
      </p:sp>
      <p:sp>
        <p:nvSpPr>
          <p:cNvPr id="4" name="Oval 3"/>
          <p:cNvSpPr/>
          <p:nvPr/>
        </p:nvSpPr>
        <p:spPr>
          <a:xfrm>
            <a:off x="3048000" y="1752600"/>
            <a:ext cx="9906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3048000" y="2209800"/>
            <a:ext cx="9906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p:cNvCxnSpPr/>
          <p:nvPr/>
        </p:nvCxnSpPr>
        <p:spPr>
          <a:xfrm rot="5400000" flipH="1" flipV="1">
            <a:off x="2667794" y="2361406"/>
            <a:ext cx="1676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505200" y="1752600"/>
            <a:ext cx="228600" cy="369332"/>
          </a:xfrm>
          <a:prstGeom prst="rect">
            <a:avLst/>
          </a:prstGeom>
          <a:noFill/>
        </p:spPr>
        <p:txBody>
          <a:bodyPr wrap="square" rtlCol="0">
            <a:spAutoFit/>
          </a:bodyPr>
          <a:lstStyle/>
          <a:p>
            <a:r>
              <a:rPr lang="en-US" b="1" dirty="0" smtClean="0">
                <a:solidFill>
                  <a:srgbClr val="FF0000"/>
                </a:solidFill>
              </a:rPr>
              <a:t>a</a:t>
            </a:r>
            <a:endParaRPr lang="en-US" b="1" dirty="0">
              <a:solidFill>
                <a:srgbClr val="FF0000"/>
              </a:solidFill>
            </a:endParaRPr>
          </a:p>
        </p:txBody>
      </p:sp>
      <p:cxnSp>
        <p:nvCxnSpPr>
          <p:cNvPr id="10" name="Straight Connector 9"/>
          <p:cNvCxnSpPr>
            <a:stCxn id="5" idx="4"/>
            <a:endCxn id="5" idx="5"/>
          </p:cNvCxnSpPr>
          <p:nvPr/>
        </p:nvCxnSpPr>
        <p:spPr>
          <a:xfrm rot="5400000" flipH="1" flipV="1">
            <a:off x="3690517" y="2387787"/>
            <a:ext cx="55796" cy="3502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5" idx="6"/>
          </p:cNvCxnSpPr>
          <p:nvPr/>
        </p:nvCxnSpPr>
        <p:spPr>
          <a:xfrm>
            <a:off x="3505200" y="2362200"/>
            <a:ext cx="533400" cy="3810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581400" y="2133600"/>
            <a:ext cx="457200" cy="369332"/>
          </a:xfrm>
          <a:prstGeom prst="rect">
            <a:avLst/>
          </a:prstGeom>
          <a:noFill/>
        </p:spPr>
        <p:txBody>
          <a:bodyPr wrap="square" rtlCol="0">
            <a:spAutoFit/>
          </a:bodyPr>
          <a:lstStyle/>
          <a:p>
            <a:r>
              <a:rPr lang="en-US" b="1" dirty="0" smtClean="0">
                <a:solidFill>
                  <a:srgbClr val="00B050"/>
                </a:solidFill>
              </a:rPr>
              <a:t>b</a:t>
            </a:r>
            <a:endParaRPr lang="en-US" b="1" dirty="0">
              <a:solidFill>
                <a:srgbClr val="00B050"/>
              </a:solidFill>
            </a:endParaRPr>
          </a:p>
        </p:txBody>
      </p:sp>
      <p:sp>
        <p:nvSpPr>
          <p:cNvPr id="16" name="Oval 15"/>
          <p:cNvSpPr/>
          <p:nvPr/>
        </p:nvSpPr>
        <p:spPr>
          <a:xfrm>
            <a:off x="2971800" y="3962400"/>
            <a:ext cx="1066800" cy="2057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2971800" y="4724400"/>
            <a:ext cx="10668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rot="5400000" flipH="1" flipV="1">
            <a:off x="2171700" y="4991100"/>
            <a:ext cx="2667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17" idx="6"/>
          </p:cNvCxnSpPr>
          <p:nvPr/>
        </p:nvCxnSpPr>
        <p:spPr>
          <a:xfrm>
            <a:off x="3505200" y="4953000"/>
            <a:ext cx="53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flipH="1">
            <a:off x="3505200" y="4126468"/>
            <a:ext cx="228600" cy="369332"/>
          </a:xfrm>
          <a:prstGeom prst="rect">
            <a:avLst/>
          </a:prstGeom>
          <a:noFill/>
        </p:spPr>
        <p:txBody>
          <a:bodyPr wrap="square" rtlCol="0">
            <a:spAutoFit/>
          </a:bodyPr>
          <a:lstStyle/>
          <a:p>
            <a:r>
              <a:rPr lang="en-US" b="1" dirty="0" smtClean="0">
                <a:solidFill>
                  <a:srgbClr val="FF0000"/>
                </a:solidFill>
              </a:rPr>
              <a:t>a</a:t>
            </a:r>
            <a:endParaRPr lang="en-US" b="1" dirty="0">
              <a:solidFill>
                <a:srgbClr val="FF0000"/>
              </a:solidFill>
            </a:endParaRPr>
          </a:p>
        </p:txBody>
      </p:sp>
      <p:sp>
        <p:nvSpPr>
          <p:cNvPr id="23" name="TextBox 22"/>
          <p:cNvSpPr txBox="1"/>
          <p:nvPr/>
        </p:nvSpPr>
        <p:spPr>
          <a:xfrm>
            <a:off x="3581400" y="4659868"/>
            <a:ext cx="306494" cy="369332"/>
          </a:xfrm>
          <a:prstGeom prst="rect">
            <a:avLst/>
          </a:prstGeom>
          <a:noFill/>
        </p:spPr>
        <p:txBody>
          <a:bodyPr wrap="none" rtlCol="0">
            <a:spAutoFit/>
          </a:bodyPr>
          <a:lstStyle/>
          <a:p>
            <a:r>
              <a:rPr lang="en-US" b="1" dirty="0" smtClean="0">
                <a:solidFill>
                  <a:srgbClr val="00B050"/>
                </a:solidFill>
              </a:rPr>
              <a:t>b</a:t>
            </a:r>
            <a:endParaRPr lang="en-US" b="1" dirty="0">
              <a:solidFill>
                <a:srgbClr val="00B05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effectLst>
                  <a:outerShdw blurRad="38100" dist="38100" dir="2700000" algn="tl">
                    <a:srgbClr val="000000">
                      <a:alpha val="43137"/>
                    </a:srgbClr>
                  </a:outerShdw>
                </a:effectLst>
              </a:rPr>
              <a:t>ELECTRIC QUADRAPOLE MOMENT</a:t>
            </a:r>
            <a:endParaRPr lang="en-US" dirty="0"/>
          </a:p>
        </p:txBody>
      </p:sp>
      <p:sp>
        <p:nvSpPr>
          <p:cNvPr id="3" name="Content Placeholder 2"/>
          <p:cNvSpPr>
            <a:spLocks noGrp="1"/>
          </p:cNvSpPr>
          <p:nvPr>
            <p:ph idx="1"/>
          </p:nvPr>
        </p:nvSpPr>
        <p:spPr/>
        <p:txBody>
          <a:bodyPr/>
          <a:lstStyle/>
          <a:p>
            <a:pPr>
              <a:buNone/>
            </a:pPr>
            <a:r>
              <a:rPr lang="en-US" dirty="0" smtClean="0"/>
              <a:t>iii) For oblate spheroid shape a&lt;b hence Q&lt;0</a:t>
            </a:r>
          </a:p>
          <a:p>
            <a:pPr>
              <a:buNone/>
            </a:pPr>
            <a:endParaRPr lang="en-US" dirty="0"/>
          </a:p>
        </p:txBody>
      </p:sp>
      <p:sp>
        <p:nvSpPr>
          <p:cNvPr id="4" name="Oval 3"/>
          <p:cNvSpPr/>
          <p:nvPr/>
        </p:nvSpPr>
        <p:spPr>
          <a:xfrm>
            <a:off x="2895600" y="3352800"/>
            <a:ext cx="2743200" cy="1524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rot="5400000" flipH="1" flipV="1">
            <a:off x="2705894" y="4076700"/>
            <a:ext cx="3124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2895600" y="3886200"/>
            <a:ext cx="2743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724400" y="3810000"/>
            <a:ext cx="457200" cy="381000"/>
          </a:xfrm>
          <a:prstGeom prst="rect">
            <a:avLst/>
          </a:prstGeom>
          <a:noFill/>
        </p:spPr>
        <p:txBody>
          <a:bodyPr wrap="square" rtlCol="0">
            <a:spAutoFit/>
          </a:bodyPr>
          <a:lstStyle/>
          <a:p>
            <a:r>
              <a:rPr lang="en-US" b="1" dirty="0" smtClean="0">
                <a:solidFill>
                  <a:srgbClr val="00B050"/>
                </a:solidFill>
              </a:rPr>
              <a:t>b</a:t>
            </a:r>
            <a:endParaRPr lang="en-US" b="1" dirty="0">
              <a:solidFill>
                <a:srgbClr val="00B050"/>
              </a:solidFill>
            </a:endParaRPr>
          </a:p>
        </p:txBody>
      </p:sp>
      <p:sp>
        <p:nvSpPr>
          <p:cNvPr id="10" name="TextBox 9"/>
          <p:cNvSpPr txBox="1"/>
          <p:nvPr/>
        </p:nvSpPr>
        <p:spPr>
          <a:xfrm>
            <a:off x="4267200" y="3440668"/>
            <a:ext cx="381000" cy="369332"/>
          </a:xfrm>
          <a:prstGeom prst="rect">
            <a:avLst/>
          </a:prstGeom>
          <a:noFill/>
        </p:spPr>
        <p:txBody>
          <a:bodyPr wrap="square" rtlCol="0">
            <a:spAutoFit/>
          </a:bodyPr>
          <a:lstStyle/>
          <a:p>
            <a:r>
              <a:rPr lang="en-US" b="1" dirty="0" smtClean="0">
                <a:solidFill>
                  <a:srgbClr val="FF0000"/>
                </a:solidFill>
              </a:rPr>
              <a:t>a</a:t>
            </a:r>
            <a:endParaRPr lang="en-US" b="1" dirty="0">
              <a:solidFill>
                <a:srgbClr val="FF0000"/>
              </a:solidFill>
            </a:endParaRPr>
          </a:p>
        </p:txBody>
      </p:sp>
      <p:cxnSp>
        <p:nvCxnSpPr>
          <p:cNvPr id="12" name="Straight Connector 11"/>
          <p:cNvCxnSpPr>
            <a:endCxn id="7" idx="6"/>
          </p:cNvCxnSpPr>
          <p:nvPr/>
        </p:nvCxnSpPr>
        <p:spPr>
          <a:xfrm>
            <a:off x="4267200" y="4114800"/>
            <a:ext cx="1371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MASS DEFECT (</a:t>
            </a:r>
            <a:r>
              <a:rPr lang="el-GR" dirty="0" smtClean="0">
                <a:solidFill>
                  <a:srgbClr val="FF0000"/>
                </a:solidFill>
              </a:rPr>
              <a:t>Δ</a:t>
            </a:r>
            <a:r>
              <a:rPr lang="en-US" dirty="0" smtClean="0">
                <a:solidFill>
                  <a:srgbClr val="FF0000"/>
                </a:solidFill>
              </a:rPr>
              <a:t>M)</a:t>
            </a:r>
            <a:endParaRPr lang="en-US" dirty="0">
              <a:solidFill>
                <a:srgbClr val="FF0000"/>
              </a:solidFill>
            </a:endParaRPr>
          </a:p>
        </p:txBody>
      </p:sp>
      <p:sp>
        <p:nvSpPr>
          <p:cNvPr id="3" name="Content Placeholder 2"/>
          <p:cNvSpPr>
            <a:spLocks noGrp="1"/>
          </p:cNvSpPr>
          <p:nvPr>
            <p:ph idx="1"/>
          </p:nvPr>
        </p:nvSpPr>
        <p:spPr>
          <a:xfrm>
            <a:off x="457200" y="838200"/>
            <a:ext cx="8229600" cy="5715000"/>
          </a:xfrm>
        </p:spPr>
        <p:txBody>
          <a:bodyPr>
            <a:normAutofit fontScale="85000" lnSpcReduction="20000"/>
          </a:bodyPr>
          <a:lstStyle/>
          <a:p>
            <a:pPr>
              <a:buNone/>
            </a:pPr>
            <a:r>
              <a:rPr lang="en-US" dirty="0" smtClean="0"/>
              <a:t>Nuclei are made up of </a:t>
            </a:r>
            <a:r>
              <a:rPr lang="en-US" dirty="0" smtClean="0">
                <a:hlinkClick r:id="rId2"/>
              </a:rPr>
              <a:t>protons</a:t>
            </a:r>
            <a:r>
              <a:rPr lang="en-US" dirty="0" smtClean="0"/>
              <a:t> and </a:t>
            </a:r>
            <a:r>
              <a:rPr lang="en-US" dirty="0" smtClean="0">
                <a:hlinkClick r:id="rId2"/>
              </a:rPr>
              <a:t>neutron</a:t>
            </a:r>
            <a:r>
              <a:rPr lang="en-US" dirty="0" smtClean="0"/>
              <a:t>, but the mass of a nucleus is always less than the sum of the individual masses of the protons and neutrons which constitute it.</a:t>
            </a:r>
          </a:p>
          <a:p>
            <a:pPr>
              <a:buNone/>
            </a:pPr>
            <a:r>
              <a:rPr lang="en-US" dirty="0" smtClean="0"/>
              <a:t>Mass defect  is the difference between the mass of a composite particle and the sum of the masses of its parts.</a:t>
            </a:r>
          </a:p>
          <a:p>
            <a:pPr algn="ctr">
              <a:buNone/>
            </a:pPr>
            <a:r>
              <a:rPr lang="en-US" dirty="0" smtClean="0"/>
              <a:t>OR</a:t>
            </a:r>
          </a:p>
          <a:p>
            <a:pPr>
              <a:buNone/>
            </a:pPr>
            <a:r>
              <a:rPr lang="en-US" dirty="0" smtClean="0"/>
              <a:t>Mass defect is the difference between actual mass and atomic mass</a:t>
            </a:r>
          </a:p>
          <a:p>
            <a:pPr>
              <a:buNone/>
            </a:pPr>
            <a:r>
              <a:rPr lang="el-GR" dirty="0" smtClean="0">
                <a:solidFill>
                  <a:srgbClr val="FF0000"/>
                </a:solidFill>
              </a:rPr>
              <a:t>Δ</a:t>
            </a:r>
            <a:r>
              <a:rPr lang="en-US" dirty="0" smtClean="0">
                <a:solidFill>
                  <a:srgbClr val="FF0000"/>
                </a:solidFill>
              </a:rPr>
              <a:t>M = actual mass – atomic mass</a:t>
            </a:r>
          </a:p>
          <a:p>
            <a:pPr>
              <a:buNone/>
            </a:pPr>
            <a:r>
              <a:rPr lang="el-GR" dirty="0" smtClean="0"/>
              <a:t>Δ</a:t>
            </a:r>
            <a:r>
              <a:rPr lang="en-US" dirty="0" smtClean="0"/>
              <a:t>M = [ ZM</a:t>
            </a:r>
            <a:r>
              <a:rPr lang="en-US" baseline="-25000" dirty="0" smtClean="0"/>
              <a:t>p</a:t>
            </a:r>
            <a:r>
              <a:rPr lang="en-US" dirty="0" smtClean="0"/>
              <a:t> + (A-Z) M</a:t>
            </a:r>
            <a:r>
              <a:rPr lang="en-US" baseline="-25000" dirty="0" smtClean="0"/>
              <a:t>n</a:t>
            </a:r>
            <a:r>
              <a:rPr lang="en-US" dirty="0" smtClean="0"/>
              <a:t> + </a:t>
            </a:r>
            <a:r>
              <a:rPr lang="en-US" dirty="0" err="1" smtClean="0"/>
              <a:t>ZM</a:t>
            </a:r>
            <a:r>
              <a:rPr lang="en-US" baseline="-25000" dirty="0" err="1" smtClean="0"/>
              <a:t>e</a:t>
            </a:r>
            <a:r>
              <a:rPr lang="en-US" dirty="0" smtClean="0"/>
              <a:t>] – M</a:t>
            </a:r>
          </a:p>
          <a:p>
            <a:pPr>
              <a:buNone/>
            </a:pPr>
            <a:r>
              <a:rPr lang="en-US" dirty="0" smtClean="0"/>
              <a:t>Here Me is negligible hence</a:t>
            </a:r>
          </a:p>
          <a:p>
            <a:pPr>
              <a:buNone/>
            </a:pPr>
            <a:r>
              <a:rPr lang="el-GR" dirty="0" smtClean="0">
                <a:solidFill>
                  <a:srgbClr val="FF0000"/>
                </a:solidFill>
              </a:rPr>
              <a:t>Δ</a:t>
            </a:r>
            <a:r>
              <a:rPr lang="en-US" dirty="0" smtClean="0">
                <a:solidFill>
                  <a:srgbClr val="FF0000"/>
                </a:solidFill>
              </a:rPr>
              <a:t>M = </a:t>
            </a:r>
            <a:r>
              <a:rPr lang="en-US" dirty="0" smtClean="0"/>
              <a:t>[ZM</a:t>
            </a:r>
            <a:r>
              <a:rPr lang="en-US" baseline="-25000" dirty="0" smtClean="0"/>
              <a:t>p</a:t>
            </a:r>
            <a:r>
              <a:rPr lang="en-US" dirty="0" smtClean="0"/>
              <a:t> + (A-Z) M</a:t>
            </a:r>
            <a:r>
              <a:rPr lang="en-US" baseline="-25000" dirty="0" smtClean="0"/>
              <a:t>n</a:t>
            </a:r>
            <a:r>
              <a:rPr lang="en-US" dirty="0" smtClean="0"/>
              <a:t> ] – 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BINDING ENERGY</a:t>
            </a:r>
            <a:endParaRPr lang="en-US" dirty="0">
              <a:solidFill>
                <a:srgbClr val="FF0000"/>
              </a:solidFill>
            </a:endParaRPr>
          </a:p>
        </p:txBody>
      </p:sp>
      <p:sp>
        <p:nvSpPr>
          <p:cNvPr id="3" name="Content Placeholder 2"/>
          <p:cNvSpPr>
            <a:spLocks noGrp="1"/>
          </p:cNvSpPr>
          <p:nvPr>
            <p:ph idx="1"/>
          </p:nvPr>
        </p:nvSpPr>
        <p:spPr>
          <a:xfrm>
            <a:off x="457200" y="990600"/>
            <a:ext cx="8229600" cy="5135563"/>
          </a:xfrm>
        </p:spPr>
        <p:txBody>
          <a:bodyPr/>
          <a:lstStyle/>
          <a:p>
            <a:pPr>
              <a:buNone/>
            </a:pPr>
            <a:r>
              <a:rPr lang="en-US" dirty="0" smtClean="0"/>
              <a:t>The minimum amount of energy required to break the nucleus into its constituent particles is called </a:t>
            </a:r>
            <a:r>
              <a:rPr lang="en-US" dirty="0" smtClean="0">
                <a:solidFill>
                  <a:srgbClr val="FF0000"/>
                </a:solidFill>
              </a:rPr>
              <a:t>“binding energy”</a:t>
            </a:r>
          </a:p>
          <a:p>
            <a:pPr>
              <a:buNone/>
            </a:pPr>
            <a:r>
              <a:rPr lang="en-US" dirty="0" smtClean="0"/>
              <a:t>Binding energy = </a:t>
            </a:r>
            <a:r>
              <a:rPr lang="el-GR" dirty="0" smtClean="0"/>
              <a:t>Δ</a:t>
            </a:r>
            <a:r>
              <a:rPr lang="en-US" dirty="0" smtClean="0"/>
              <a:t>MC</a:t>
            </a:r>
            <a:r>
              <a:rPr lang="en-US" baseline="30000" dirty="0" smtClean="0"/>
              <a:t>2</a:t>
            </a:r>
          </a:p>
          <a:p>
            <a:pPr>
              <a:buNone/>
            </a:pPr>
            <a:r>
              <a:rPr lang="en-US" dirty="0" smtClean="0"/>
              <a:t>Where c is velocity of light which is constant</a:t>
            </a:r>
          </a:p>
          <a:p>
            <a:pPr>
              <a:buNone/>
            </a:pPr>
            <a:r>
              <a:rPr lang="en-US" dirty="0" smtClean="0"/>
              <a:t>Hence mass defect </a:t>
            </a:r>
            <a:r>
              <a:rPr lang="el-GR" dirty="0" smtClean="0"/>
              <a:t>Δ</a:t>
            </a:r>
            <a:r>
              <a:rPr lang="en-US" dirty="0" smtClean="0"/>
              <a:t>M is responsible for binding energy.</a:t>
            </a:r>
          </a:p>
          <a:p>
            <a:pPr>
              <a:buNone/>
            </a:pPr>
            <a:endParaRPr lang="en-US" dirty="0" smtClean="0"/>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BINDING ENERGY CURVE</a:t>
            </a:r>
            <a:endParaRPr lang="en-US" dirty="0">
              <a:solidFill>
                <a:srgbClr val="FF0000"/>
              </a:solidFill>
            </a:endParaRPr>
          </a:p>
        </p:txBody>
      </p:sp>
      <p:pic>
        <p:nvPicPr>
          <p:cNvPr id="1026" name="Picture 2" descr="C:\Documents and Settings\vms.ADMIN-0DD81E43F\Desktop\bcurv.gif"/>
          <p:cNvPicPr>
            <a:picLocks noGrp="1" noChangeAspect="1" noChangeArrowheads="1"/>
          </p:cNvPicPr>
          <p:nvPr>
            <p:ph idx="1"/>
          </p:nvPr>
        </p:nvPicPr>
        <p:blipFill>
          <a:blip r:embed="rId2"/>
          <a:srcRect/>
          <a:stretch>
            <a:fillRect/>
          </a:stretch>
        </p:blipFill>
        <p:spPr bwMode="auto">
          <a:xfrm>
            <a:off x="838200" y="914400"/>
            <a:ext cx="7315200" cy="5334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74638"/>
            <a:ext cx="8229600" cy="792162"/>
          </a:xfrm>
          <a:prstGeom prst="rect">
            <a:avLst/>
          </a:prstGeom>
          <a:noFill/>
          <a:ln w="9525" cap="flat">
            <a:noFill/>
            <a:round/>
            <a:headEnd/>
            <a:tailEnd/>
          </a:ln>
          <a:effectLst/>
        </p:spPr>
        <p:txBody>
          <a:bodyPr anchor="ctr"/>
          <a:lstStyle/>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a:solidFill>
                  <a:srgbClr val="000000"/>
                </a:solidFill>
                <a:ea typeface="AR PL UMing HK" charset="0"/>
                <a:cs typeface="AR PL UMing HK" charset="0"/>
              </a:rPr>
              <a:t>Binding Energy</a:t>
            </a:r>
          </a:p>
        </p:txBody>
      </p:sp>
      <p:sp>
        <p:nvSpPr>
          <p:cNvPr id="8194" name="Text Box 2"/>
          <p:cNvSpPr txBox="1">
            <a:spLocks noChangeArrowheads="1"/>
          </p:cNvSpPr>
          <p:nvPr/>
        </p:nvSpPr>
        <p:spPr bwMode="auto">
          <a:xfrm>
            <a:off x="304800" y="1143000"/>
            <a:ext cx="3733800" cy="5334000"/>
          </a:xfrm>
          <a:prstGeom prst="rect">
            <a:avLst/>
          </a:prstGeom>
          <a:noFill/>
          <a:ln w="9525" cap="flat">
            <a:noFill/>
            <a:round/>
            <a:headEnd/>
            <a:tailEnd/>
          </a:ln>
          <a:effectLst/>
        </p:spPr>
        <p:txBody>
          <a:bodyPr/>
          <a:lstStyle/>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solidFill>
                  <a:srgbClr val="000000"/>
                </a:solidFill>
                <a:ea typeface="AR PL UMing HK" charset="0"/>
                <a:cs typeface="AR PL UMing HK" charset="0"/>
              </a:rPr>
              <a:t>Total energy of nucleus is less than combined energy of individual nucleons</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solidFill>
                  <a:srgbClr val="000000"/>
                </a:solidFill>
                <a:ea typeface="AR PL UMing HK" charset="0"/>
                <a:cs typeface="AR PL UMing HK" charset="0"/>
              </a:rPr>
              <a:t>Difference is called the binding energy (aka mass defect)</a:t>
            </a:r>
          </a:p>
          <a:p>
            <a:pPr marL="341313" indent="-341313">
              <a:spcBef>
                <a:spcPts val="70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solidFill>
                  <a:srgbClr val="000000"/>
                </a:solidFill>
                <a:ea typeface="AR PL UMing HK" charset="0"/>
                <a:cs typeface="AR PL UMing HK" charset="0"/>
              </a:rPr>
              <a:t>Energy required to separate nucleus into its constituents</a:t>
            </a:r>
          </a:p>
        </p:txBody>
      </p:sp>
      <p:sp>
        <p:nvSpPr>
          <p:cNvPr id="8195" name="Text Box 3"/>
          <p:cNvSpPr txBox="1">
            <a:spLocks noChangeArrowheads="1"/>
          </p:cNvSpPr>
          <p:nvPr/>
        </p:nvSpPr>
        <p:spPr bwMode="auto">
          <a:xfrm>
            <a:off x="6053138" y="6356350"/>
            <a:ext cx="1981200" cy="368300"/>
          </a:xfrm>
          <a:prstGeom prst="rect">
            <a:avLst/>
          </a:prstGeom>
          <a:noFill/>
          <a:ln w="9525" cap="flat">
            <a:noFill/>
            <a:round/>
            <a:headEnd/>
            <a:tailEnd/>
          </a:ln>
          <a:effectLst/>
        </p:spPr>
        <p:txBody>
          <a:bodyPr lIns="90000" tIns="46800" rIns="90000" bIns="46800">
            <a:spAutoFit/>
          </a:bodyPr>
          <a:lstStyle/>
          <a:p>
            <a:pPr>
              <a:spcBef>
                <a:spcPts val="1125"/>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solidFill>
                  <a:srgbClr val="000000"/>
                </a:solidFill>
                <a:ea typeface="AR PL UMing HK" charset="0"/>
                <a:cs typeface="AR PL UMing HK" charset="0"/>
              </a:rPr>
              <a:t>Fig. 29.4, p. 961</a:t>
            </a:r>
          </a:p>
        </p:txBody>
      </p:sp>
      <p:sp>
        <p:nvSpPr>
          <p:cNvPr id="8196" name="Text Box 4"/>
          <p:cNvSpPr txBox="1">
            <a:spLocks noChangeArrowheads="1"/>
          </p:cNvSpPr>
          <p:nvPr/>
        </p:nvSpPr>
        <p:spPr bwMode="auto">
          <a:xfrm>
            <a:off x="4479925" y="1155700"/>
            <a:ext cx="4343400" cy="398463"/>
          </a:xfrm>
          <a:prstGeom prst="rect">
            <a:avLst/>
          </a:prstGeom>
          <a:noFill/>
          <a:ln w="9525" cap="flat">
            <a:noFill/>
            <a:round/>
            <a:headEnd/>
            <a:tailEnd/>
          </a:ln>
          <a:effectLst/>
        </p:spPr>
        <p:txBody>
          <a:bodyPr lIns="90000" tIns="46800" rIns="90000" bIns="46800">
            <a:spAutoFit/>
          </a:bodyPr>
          <a:lstStyle/>
          <a:p>
            <a:pPr algn="ctr">
              <a:spcBef>
                <a:spcPts val="12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a:solidFill>
                  <a:srgbClr val="000000"/>
                </a:solidFill>
                <a:ea typeface="AR PL UMing HK" charset="0"/>
                <a:cs typeface="AR PL UMing HK" charset="0"/>
              </a:rPr>
              <a:t>Binding Energy vs. Mass Number</a:t>
            </a:r>
          </a:p>
        </p:txBody>
      </p:sp>
      <p:graphicFrame>
        <p:nvGraphicFramePr>
          <p:cNvPr id="8197" name="Object 5"/>
          <p:cNvGraphicFramePr>
            <a:graphicFrameLocks noChangeAspect="1"/>
          </p:cNvGraphicFramePr>
          <p:nvPr/>
        </p:nvGraphicFramePr>
        <p:xfrm>
          <a:off x="762000" y="5791200"/>
          <a:ext cx="2816225" cy="639763"/>
        </p:xfrm>
        <a:graphic>
          <a:graphicData uri="http://schemas.openxmlformats.org/presentationml/2006/ole">
            <p:oleObj spid="_x0000_s2050" r:id="rId4" imgW="1191960" imgH="245880" progId="Equation.3">
              <p:embed/>
            </p:oleObj>
          </a:graphicData>
        </a:graphic>
      </p:graphicFrame>
      <p:pic>
        <p:nvPicPr>
          <p:cNvPr id="8198" name="Picture 6"/>
          <p:cNvPicPr>
            <a:picLocks noChangeAspect="1" noChangeArrowheads="1"/>
          </p:cNvPicPr>
          <p:nvPr/>
        </p:nvPicPr>
        <p:blipFill>
          <a:blip r:embed="rId5"/>
          <a:srcRect/>
          <a:stretch>
            <a:fillRect/>
          </a:stretch>
        </p:blipFill>
        <p:spPr bwMode="auto">
          <a:xfrm>
            <a:off x="3898900" y="1562100"/>
            <a:ext cx="5127625" cy="4768850"/>
          </a:xfrm>
          <a:prstGeom prst="rect">
            <a:avLst/>
          </a:prstGeom>
          <a:noFill/>
          <a:ln w="9525" cap="flat">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additive="repl">
                                        <p:cTn id="6" dur="1" fill="hold">
                                          <p:stCondLst>
                                            <p:cond delay="0"/>
                                          </p:stCondLst>
                                        </p:cTn>
                                        <p:tgtEl>
                                          <p:spTgt spid="8194">
                                            <p:txEl>
                                              <p:pRg st="1" end="1"/>
                                            </p:txEl>
                                          </p:spTgt>
                                        </p:tgtEl>
                                        <p:attrNameLst>
                                          <p:attrName>style.visibility</p:attrName>
                                        </p:attrNameLst>
                                      </p:cBhvr>
                                      <p:to>
                                        <p:strVal val="visible"/>
                                      </p:to>
                                    </p:set>
                                    <p:animEffect transition="in" filter="wipe(up)">
                                      <p:cBhvr additive="repl">
                                        <p:cTn id="7" dur="500"/>
                                        <p:tgtEl>
                                          <p:spTgt spid="8194">
                                            <p:txEl>
                                              <p:pRg st="1" end="1"/>
                                            </p:txEl>
                                          </p:spTgt>
                                        </p:tgtEl>
                                      </p:cBhvr>
                                    </p:animEffect>
                                  </p:childTnLst>
                                </p:cTn>
                              </p:par>
                            </p:childTnLst>
                          </p:cTn>
                        </p:par>
                        <p:par>
                          <p:cTn id="8" fill="hold">
                            <p:stCondLst>
                              <p:cond delay="0"/>
                            </p:stCondLst>
                            <p:childTnLst>
                              <p:par>
                                <p:cTn id="9" presetID="22" presetClass="entr" presetSubtype="8" fill="hold" nodeType="afterEffect">
                                  <p:stCondLst>
                                    <p:cond delay="0"/>
                                  </p:stCondLst>
                                  <p:childTnLst>
                                    <p:set>
                                      <p:cBhvr additive="repl">
                                        <p:cTn id="10" dur="1" fill="hold">
                                          <p:stCondLst>
                                            <p:cond delay="0"/>
                                          </p:stCondLst>
                                        </p:cTn>
                                        <p:tgtEl>
                                          <p:spTgt spid="8197"/>
                                        </p:tgtEl>
                                        <p:attrNameLst>
                                          <p:attrName>style.visibility</p:attrName>
                                        </p:attrNameLst>
                                      </p:cBhvr>
                                      <p:to>
                                        <p:strVal val="visible"/>
                                      </p:to>
                                    </p:set>
                                    <p:animEffect transition="in" filter="wipe(left)">
                                      <p:cBhvr additive="repl">
                                        <p:cTn id="11" dur="500"/>
                                        <p:tgtEl>
                                          <p:spTgt spid="819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additive="repl">
                                        <p:cTn id="15" dur="1" fill="hold">
                                          <p:stCondLst>
                                            <p:cond delay="0"/>
                                          </p:stCondLst>
                                        </p:cTn>
                                        <p:tgtEl>
                                          <p:spTgt spid="8194">
                                            <p:txEl>
                                              <p:pRg st="2" end="2"/>
                                            </p:txEl>
                                          </p:spTgt>
                                        </p:tgtEl>
                                        <p:attrNameLst>
                                          <p:attrName>style.visibility</p:attrName>
                                        </p:attrNameLst>
                                      </p:cBhvr>
                                      <p:to>
                                        <p:strVal val="visible"/>
                                      </p:to>
                                    </p:set>
                                    <p:animEffect transition="in" filter="wipe(up)">
                                      <p:cBhvr additive="repl">
                                        <p:cTn id="16" dur="500"/>
                                        <p:tgtEl>
                                          <p:spTgt spid="81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Packing fraction (P)</a:t>
            </a:r>
            <a:endParaRPr lang="en-US" dirty="0">
              <a:solidFill>
                <a:srgbClr val="FF0000"/>
              </a:solidFill>
            </a:endParaRPr>
          </a:p>
        </p:txBody>
      </p:sp>
      <p:sp>
        <p:nvSpPr>
          <p:cNvPr id="3" name="Content Placeholder 2"/>
          <p:cNvSpPr>
            <a:spLocks noGrp="1"/>
          </p:cNvSpPr>
          <p:nvPr>
            <p:ph idx="1"/>
          </p:nvPr>
        </p:nvSpPr>
        <p:spPr>
          <a:xfrm>
            <a:off x="304800" y="990600"/>
            <a:ext cx="8610600" cy="5334000"/>
          </a:xfrm>
        </p:spPr>
        <p:txBody>
          <a:bodyPr/>
          <a:lstStyle/>
          <a:p>
            <a:pPr>
              <a:buNone/>
            </a:pPr>
            <a:r>
              <a:rPr lang="en-US" dirty="0" smtClean="0"/>
              <a:t>Mass defect per nucleon is called Packing fraction</a:t>
            </a:r>
          </a:p>
          <a:p>
            <a:pPr marL="571500" indent="-571500">
              <a:buNone/>
            </a:pPr>
            <a:r>
              <a:rPr lang="en-US" dirty="0" smtClean="0"/>
              <a:t>    </a:t>
            </a:r>
            <a:r>
              <a:rPr lang="en-US" dirty="0" err="1" smtClean="0"/>
              <a:t>i</a:t>
            </a:r>
            <a:r>
              <a:rPr lang="en-US" dirty="0" smtClean="0"/>
              <a:t>. e  P = </a:t>
            </a:r>
            <a:r>
              <a:rPr lang="el-GR" dirty="0" smtClean="0"/>
              <a:t>Δ</a:t>
            </a:r>
            <a:r>
              <a:rPr lang="en-US" dirty="0" smtClean="0"/>
              <a:t>M/A</a:t>
            </a:r>
          </a:p>
          <a:p>
            <a:pPr marL="571500" indent="-571500">
              <a:buNone/>
            </a:pPr>
            <a:r>
              <a:rPr lang="en-US" dirty="0" smtClean="0"/>
              <a:t>Packing fraction may be positive or negative but mass defect is always positive</a:t>
            </a:r>
          </a:p>
          <a:p>
            <a:pPr marL="571500" indent="-571500">
              <a:buNone/>
            </a:pPr>
            <a:r>
              <a:rPr lang="en-US" dirty="0" smtClean="0">
                <a:solidFill>
                  <a:srgbClr val="FF0000"/>
                </a:solidFill>
              </a:rPr>
              <a:t>Packing fraction curve:</a:t>
            </a:r>
          </a:p>
          <a:p>
            <a:pPr marL="571500" indent="-571500">
              <a:buNone/>
            </a:pPr>
            <a:r>
              <a:rPr lang="en-US" dirty="0" smtClean="0"/>
              <a:t>			+P</a:t>
            </a:r>
          </a:p>
          <a:p>
            <a:pPr marL="571500" indent="-571500">
              <a:buNone/>
            </a:pPr>
            <a:r>
              <a:rPr lang="en-US" dirty="0" smtClean="0"/>
              <a:t>			       </a:t>
            </a:r>
            <a:r>
              <a:rPr lang="en-US" sz="1600" dirty="0" smtClean="0">
                <a:solidFill>
                  <a:srgbClr val="FF0000"/>
                </a:solidFill>
              </a:rPr>
              <a:t>12           50                                       180</a:t>
            </a:r>
          </a:p>
          <a:p>
            <a:pPr marL="571500" indent="-571500">
              <a:buNone/>
            </a:pPr>
            <a:r>
              <a:rPr lang="en-US" dirty="0" smtClean="0"/>
              <a:t>							</a:t>
            </a:r>
            <a:r>
              <a:rPr lang="en-US" dirty="0" smtClean="0">
                <a:solidFill>
                  <a:srgbClr val="FF0000"/>
                </a:solidFill>
              </a:rPr>
              <a:t>A</a:t>
            </a:r>
          </a:p>
          <a:p>
            <a:pPr marL="571500" indent="-571500">
              <a:buNone/>
            </a:pPr>
            <a:r>
              <a:rPr lang="en-US" dirty="0" smtClean="0"/>
              <a:t>			-P</a:t>
            </a:r>
            <a:endParaRPr lang="en-US" dirty="0"/>
          </a:p>
        </p:txBody>
      </p:sp>
      <p:cxnSp>
        <p:nvCxnSpPr>
          <p:cNvPr id="5" name="Straight Arrow Connector 4"/>
          <p:cNvCxnSpPr/>
          <p:nvPr/>
        </p:nvCxnSpPr>
        <p:spPr>
          <a:xfrm rot="5400000" flipH="1" flipV="1">
            <a:off x="1485900" y="49911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667000" y="5029200"/>
            <a:ext cx="4343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Freeform 10"/>
          <p:cNvSpPr/>
          <p:nvPr/>
        </p:nvSpPr>
        <p:spPr>
          <a:xfrm>
            <a:off x="2680855" y="4114800"/>
            <a:ext cx="4686299" cy="1756063"/>
          </a:xfrm>
          <a:custGeom>
            <a:avLst/>
            <a:gdLst>
              <a:gd name="connsiteX0" fmla="*/ 0 w 4686299"/>
              <a:gd name="connsiteY0" fmla="*/ 0 h 1756063"/>
              <a:gd name="connsiteX1" fmla="*/ 955963 w 4686299"/>
              <a:gd name="connsiteY1" fmla="*/ 1683327 h 1756063"/>
              <a:gd name="connsiteX2" fmla="*/ 4156363 w 4686299"/>
              <a:gd name="connsiteY2" fmla="*/ 436418 h 1756063"/>
              <a:gd name="connsiteX3" fmla="*/ 4135581 w 4686299"/>
              <a:gd name="connsiteY3" fmla="*/ 436418 h 1756063"/>
              <a:gd name="connsiteX4" fmla="*/ 4197927 w 4686299"/>
              <a:gd name="connsiteY4" fmla="*/ 415636 h 1756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299" h="1756063">
                <a:moveTo>
                  <a:pt x="0" y="0"/>
                </a:moveTo>
                <a:cubicBezTo>
                  <a:pt x="131618" y="805295"/>
                  <a:pt x="263236" y="1610591"/>
                  <a:pt x="955963" y="1683327"/>
                </a:cubicBezTo>
                <a:cubicBezTo>
                  <a:pt x="1648690" y="1756063"/>
                  <a:pt x="3626427" y="644236"/>
                  <a:pt x="4156363" y="436418"/>
                </a:cubicBezTo>
                <a:cubicBezTo>
                  <a:pt x="4686299" y="228600"/>
                  <a:pt x="4128654" y="439882"/>
                  <a:pt x="4135581" y="436418"/>
                </a:cubicBezTo>
                <a:cubicBezTo>
                  <a:pt x="4142508" y="432954"/>
                  <a:pt x="4170217" y="424295"/>
                  <a:pt x="4197927" y="41563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Arrow Connector 12"/>
          <p:cNvCxnSpPr/>
          <p:nvPr/>
        </p:nvCxnSpPr>
        <p:spPr>
          <a:xfrm>
            <a:off x="6248400" y="5410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1" idx="1"/>
          </p:cNvCxnSpPr>
          <p:nvPr/>
        </p:nvCxnSpPr>
        <p:spPr>
          <a:xfrm flipV="1">
            <a:off x="3636818" y="5029200"/>
            <a:ext cx="20782" cy="76892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rPr>
              <a:t>LIQUID DROP MODEL OF NUCLEUS</a:t>
            </a:r>
            <a:endParaRPr lang="en-US" dirty="0">
              <a:solidFill>
                <a:srgbClr val="FF0000"/>
              </a:solidFill>
            </a:endParaRPr>
          </a:p>
        </p:txBody>
      </p:sp>
      <p:sp>
        <p:nvSpPr>
          <p:cNvPr id="3" name="Content Placeholder 2"/>
          <p:cNvSpPr>
            <a:spLocks noGrp="1"/>
          </p:cNvSpPr>
          <p:nvPr>
            <p:ph idx="1"/>
          </p:nvPr>
        </p:nvSpPr>
        <p:spPr>
          <a:xfrm>
            <a:off x="457200" y="990600"/>
            <a:ext cx="8229600" cy="5562600"/>
          </a:xfrm>
        </p:spPr>
        <p:txBody>
          <a:bodyPr>
            <a:normAutofit fontScale="47500" lnSpcReduction="20000"/>
          </a:bodyPr>
          <a:lstStyle/>
          <a:p>
            <a:pPr>
              <a:buNone/>
            </a:pPr>
            <a:r>
              <a:rPr lang="en-US" dirty="0" smtClean="0"/>
              <a:t>This model was proposed by </a:t>
            </a:r>
            <a:r>
              <a:rPr lang="en-US" dirty="0" err="1" smtClean="0"/>
              <a:t>Niels</a:t>
            </a:r>
            <a:r>
              <a:rPr lang="en-US" dirty="0" smtClean="0"/>
              <a:t> Bohr in 1936. This is based on the external analogy between the nucleus and a liquid drop.</a:t>
            </a:r>
          </a:p>
          <a:p>
            <a:r>
              <a:rPr lang="en-US" dirty="0" smtClean="0"/>
              <a:t>The nucleus is considered as a droplet of dense liquid composed of sub droplets of nucleons.</a:t>
            </a:r>
          </a:p>
          <a:p>
            <a:r>
              <a:rPr lang="en-US" dirty="0" smtClean="0"/>
              <a:t>The close packing of nucleons, density and short range forces are similar to the drop of liquid.</a:t>
            </a:r>
          </a:p>
          <a:p>
            <a:r>
              <a:rPr lang="en-US" dirty="0" smtClean="0"/>
              <a:t>The molecules in the liquid drop are in random motion and frequently collide with each other and the nucleus posses the same properties</a:t>
            </a:r>
          </a:p>
          <a:p>
            <a:pPr>
              <a:buNone/>
            </a:pPr>
            <a:r>
              <a:rPr lang="en-US" b="1" i="1" dirty="0" smtClean="0">
                <a:solidFill>
                  <a:srgbClr val="FF0000"/>
                </a:solidFill>
              </a:rPr>
              <a:t> Similarities between liquid drop and nucleus.</a:t>
            </a:r>
            <a:endParaRPr lang="en-US" dirty="0" smtClean="0">
              <a:solidFill>
                <a:srgbClr val="FF0000"/>
              </a:solidFill>
            </a:endParaRPr>
          </a:p>
          <a:p>
            <a:r>
              <a:rPr lang="en-US" dirty="0" smtClean="0"/>
              <a:t>In a stable state, the nucleus is spherical in shape just as the liquid drop is spherical due to the symmetrical surface tension.</a:t>
            </a:r>
          </a:p>
          <a:p>
            <a:r>
              <a:rPr lang="en-US" dirty="0" smtClean="0"/>
              <a:t>The force of surface tension acts on the surface of the liquid drop, similarly there is a potential barrier at the surface of the nucleus.</a:t>
            </a:r>
          </a:p>
          <a:p>
            <a:r>
              <a:rPr lang="en-US" dirty="0" smtClean="0"/>
              <a:t>The density of the liquid drop is independent of its volume, similarly the density of the nucleus is independent of its volume, </a:t>
            </a:r>
            <a:r>
              <a:rPr lang="en-US" dirty="0" err="1" smtClean="0"/>
              <a:t>i.e</a:t>
            </a:r>
            <a:r>
              <a:rPr lang="en-US" dirty="0" smtClean="0"/>
              <a:t> mass number.</a:t>
            </a:r>
          </a:p>
          <a:p>
            <a:r>
              <a:rPr lang="en-US" dirty="0" smtClean="0"/>
              <a:t>The molecule evaporates from a liquid drop on raising the temperature of liquid due to their increased energy, similarly when energy is given to a nucleus by bombarding a nuclear projectile, a compound nucleus is formed which emits nuclear radiation immediately.</a:t>
            </a:r>
          </a:p>
          <a:p>
            <a:r>
              <a:rPr lang="en-US" dirty="0" smtClean="0"/>
              <a:t>The nuclear force is short range force, similarly as that of liquid drop in which intermolecular forces are short range forces.</a:t>
            </a:r>
          </a:p>
          <a:p>
            <a:r>
              <a:rPr lang="en-US" dirty="0" smtClean="0"/>
              <a:t>When a drop of liquid is allowed to oscillate, it breaks up into two smaller drop of equal size. The process is similar in which nucleus breaks up into smaller nuclei.</a:t>
            </a:r>
          </a:p>
          <a:p>
            <a:r>
              <a:rPr lang="en-US" dirty="0" smtClean="0"/>
              <a:t>When two small drop of liquid is brought in contact they combine to form a drop of bigger size, the process is similar in which two lighter nucleus combines to form a single heavy nuclei.</a:t>
            </a:r>
          </a:p>
          <a:p>
            <a:r>
              <a:rPr lang="en-US" dirty="0" smtClean="0"/>
              <a:t/>
            </a:r>
            <a:br>
              <a:rPr lang="en-US" dirty="0" smtClean="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solidFill>
                  <a:srgbClr val="FF0000"/>
                </a:solidFill>
              </a:rPr>
              <a:t>LIQUID DROP MODEL OF NUCLEUS</a:t>
            </a:r>
            <a:endParaRPr lang="en-US" dirty="0"/>
          </a:p>
        </p:txBody>
      </p:sp>
      <p:pic>
        <p:nvPicPr>
          <p:cNvPr id="2050" name="Picture 2" descr="C:\Documents and Settings\vms.ADMIN-0DD81E43F\Desktop\Picture1.jpg"/>
          <p:cNvPicPr>
            <a:picLocks noGrp="1" noChangeAspect="1" noChangeArrowheads="1"/>
          </p:cNvPicPr>
          <p:nvPr>
            <p:ph idx="1"/>
          </p:nvPr>
        </p:nvPicPr>
        <p:blipFill>
          <a:blip r:embed="rId2"/>
          <a:srcRect/>
          <a:stretch>
            <a:fillRect/>
          </a:stretch>
        </p:blipFill>
        <p:spPr bwMode="auto">
          <a:xfrm>
            <a:off x="914400" y="1219200"/>
            <a:ext cx="7315200" cy="4876800"/>
          </a:xfrm>
          <a:prstGeom prst="rect">
            <a:avLst/>
          </a:prstGeom>
          <a:noFill/>
        </p:spPr>
      </p:pic>
      <p:sp>
        <p:nvSpPr>
          <p:cNvPr id="4" name="TextBox 3"/>
          <p:cNvSpPr txBox="1"/>
          <p:nvPr/>
        </p:nvSpPr>
        <p:spPr>
          <a:xfrm>
            <a:off x="1981200" y="838200"/>
            <a:ext cx="1905000" cy="369332"/>
          </a:xfrm>
          <a:prstGeom prst="rect">
            <a:avLst/>
          </a:prstGeom>
          <a:noFill/>
        </p:spPr>
        <p:txBody>
          <a:bodyPr wrap="square" rtlCol="0">
            <a:spAutoFit/>
          </a:bodyPr>
          <a:lstStyle/>
          <a:p>
            <a:pPr algn="ctr"/>
            <a:r>
              <a:rPr lang="en-US" dirty="0" smtClean="0">
                <a:solidFill>
                  <a:srgbClr val="00B050"/>
                </a:solidFill>
              </a:rPr>
              <a:t>LIQUID DROP</a:t>
            </a:r>
            <a:endParaRPr lang="en-US" dirty="0">
              <a:solidFill>
                <a:srgbClr val="00B050"/>
              </a:solidFill>
            </a:endParaRPr>
          </a:p>
        </p:txBody>
      </p:sp>
      <p:sp>
        <p:nvSpPr>
          <p:cNvPr id="5" name="TextBox 4"/>
          <p:cNvSpPr txBox="1"/>
          <p:nvPr/>
        </p:nvSpPr>
        <p:spPr>
          <a:xfrm>
            <a:off x="4572000" y="849868"/>
            <a:ext cx="2133600" cy="369332"/>
          </a:xfrm>
          <a:prstGeom prst="rect">
            <a:avLst/>
          </a:prstGeom>
          <a:noFill/>
        </p:spPr>
        <p:txBody>
          <a:bodyPr wrap="square" rtlCol="0">
            <a:spAutoFit/>
          </a:bodyPr>
          <a:lstStyle/>
          <a:p>
            <a:pPr algn="ctr"/>
            <a:r>
              <a:rPr lang="en-US" dirty="0" smtClean="0">
                <a:solidFill>
                  <a:srgbClr val="00CC00"/>
                </a:solidFill>
              </a:rPr>
              <a:t>NUCLEUS</a:t>
            </a:r>
            <a:endParaRPr lang="en-US" dirty="0">
              <a:solidFill>
                <a:srgbClr val="00CC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522</Words>
  <Application>Microsoft Office PowerPoint</Application>
  <PresentationFormat>On-screen Show (4:3)</PresentationFormat>
  <Paragraphs>109</Paragraphs>
  <Slides>21</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Microsoft Equation 3.0</vt:lpstr>
      <vt:lpstr>SEMISTER- V PHYSICS PAPER- X</vt:lpstr>
      <vt:lpstr>CHAPTER- I</vt:lpstr>
      <vt:lpstr>POINTS TO BE STUDY</vt:lpstr>
      <vt:lpstr>The atomic nucleus is the small, dense region consisting of protons and neutrons at the center of an atom, discovered in 1911 by Ernest Rutherford </vt:lpstr>
      <vt:lpstr>Slide 5</vt:lpstr>
      <vt:lpstr>COMPOSITION OF NUCLEUS</vt:lpstr>
      <vt:lpstr>Slide 7</vt:lpstr>
      <vt:lpstr>Slide 8</vt:lpstr>
      <vt:lpstr>NUCLEAR RADIUS</vt:lpstr>
      <vt:lpstr>NUCLEAR MAGNETIC MOMENT</vt:lpstr>
      <vt:lpstr>ELECTRIC QUADRAPOLE MOMENT</vt:lpstr>
      <vt:lpstr>ELECTRIC QUADRAPOLE MOMENT</vt:lpstr>
      <vt:lpstr>ELECTRIC QUADRAPOLE MOMENT</vt:lpstr>
      <vt:lpstr>ELECTRIC QUADRAPOLE MOMENT</vt:lpstr>
      <vt:lpstr>MASS DEFECT (ΔM)</vt:lpstr>
      <vt:lpstr>BINDING ENERGY</vt:lpstr>
      <vt:lpstr>BINDING ENERGY CURVE</vt:lpstr>
      <vt:lpstr>Slide 18</vt:lpstr>
      <vt:lpstr>Packing fraction (P)</vt:lpstr>
      <vt:lpstr>LIQUID DROP MODEL OF NUCLEUS</vt:lpstr>
      <vt:lpstr>LIQUID DROP MODEL OF NUCLEUS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SEMISTER- V PHYSICS PAPER- X</dc:title>
  <dc:creator/>
  <cp:lastModifiedBy>vms</cp:lastModifiedBy>
  <cp:revision>52</cp:revision>
  <dcterms:created xsi:type="dcterms:W3CDTF">2006-08-16T00:00:00Z</dcterms:created>
  <dcterms:modified xsi:type="dcterms:W3CDTF">2017-07-29T20:34:21Z</dcterms:modified>
</cp:coreProperties>
</file>