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4" r:id="rId2"/>
    <p:sldId id="276" r:id="rId3"/>
    <p:sldId id="275" r:id="rId4"/>
    <p:sldId id="264" r:id="rId5"/>
    <p:sldId id="285" r:id="rId6"/>
    <p:sldId id="265" r:id="rId7"/>
    <p:sldId id="266" r:id="rId8"/>
    <p:sldId id="267" r:id="rId9"/>
    <p:sldId id="269" r:id="rId10"/>
    <p:sldId id="272" r:id="rId11"/>
    <p:sldId id="270" r:id="rId12"/>
    <p:sldId id="273" r:id="rId13"/>
    <p:sldId id="287" r:id="rId14"/>
    <p:sldId id="263" r:id="rId15"/>
    <p:sldId id="259" r:id="rId16"/>
    <p:sldId id="271" r:id="rId17"/>
    <p:sldId id="277" r:id="rId18"/>
    <p:sldId id="278" r:id="rId19"/>
    <p:sldId id="284" r:id="rId20"/>
    <p:sldId id="260" r:id="rId21"/>
    <p:sldId id="279" r:id="rId22"/>
    <p:sldId id="280" r:id="rId23"/>
    <p:sldId id="281" r:id="rId24"/>
    <p:sldId id="282" r:id="rId25"/>
    <p:sldId id="261" r:id="rId26"/>
    <p:sldId id="28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45F1F-56C4-4809-A9D8-91DC57A2359E}" type="datetimeFigureOut">
              <a:rPr lang="en-US" smtClean="0"/>
              <a:pPr/>
              <a:t>01/01/2004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10E007-D2FF-4310-B613-06B76AFD86A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01/01/2004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Scintillator" TargetMode="External"/><Relationship Id="rId2" Type="http://schemas.openxmlformats.org/officeDocument/2006/relationships/hyperlink" Target="https://en.wikipedia.org/wiki/Ionizing_radiation" TargetMode="External"/><Relationship Id="rId1" Type="http://schemas.openxmlformats.org/officeDocument/2006/relationships/slideLayout" Target="../slideLayouts/slideLayout2.xml"/><Relationship Id="rId6" Type="http://schemas.openxmlformats.org/officeDocument/2006/relationships/hyperlink" Target="https://en.wikipedia.org/wiki/Electronvolt" TargetMode="External"/><Relationship Id="rId5" Type="http://schemas.openxmlformats.org/officeDocument/2006/relationships/hyperlink" Target="https://en.wikipedia.org/wiki/Quantum_efficiency" TargetMode="External"/><Relationship Id="rId4" Type="http://schemas.openxmlformats.org/officeDocument/2006/relationships/hyperlink" Target="https://en.wikipedia.org/wiki/Photomultipli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Compton_scattering" TargetMode="External"/><Relationship Id="rId2" Type="http://schemas.openxmlformats.org/officeDocument/2006/relationships/hyperlink" Target="https://en.wikipedia.org/wiki/Photoelectric_effect" TargetMode="External"/><Relationship Id="rId1" Type="http://schemas.openxmlformats.org/officeDocument/2006/relationships/slideLayout" Target="../slideLayouts/slideLayout7.xml"/><Relationship Id="rId5" Type="http://schemas.openxmlformats.org/officeDocument/2006/relationships/hyperlink" Target="https://en.wikipedia.org/wiki/Photomultiplier" TargetMode="External"/><Relationship Id="rId4" Type="http://schemas.openxmlformats.org/officeDocument/2006/relationships/hyperlink" Target="https://en.wikipedia.org/wiki/Pair_product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Beta_particle" TargetMode="External"/><Relationship Id="rId13" Type="http://schemas.openxmlformats.org/officeDocument/2006/relationships/hyperlink" Target="https://en.wikipedia.org/wiki/Cavendish_laboratory" TargetMode="External"/><Relationship Id="rId3" Type="http://schemas.openxmlformats.org/officeDocument/2006/relationships/hyperlink" Target="https://en.wikipedia.org/wiki/Dosimetry" TargetMode="External"/><Relationship Id="rId7" Type="http://schemas.openxmlformats.org/officeDocument/2006/relationships/hyperlink" Target="https://en.wikipedia.org/wiki/Alpha_particle" TargetMode="External"/><Relationship Id="rId12" Type="http://schemas.openxmlformats.org/officeDocument/2006/relationships/hyperlink" Target="https://en.wikipedia.org/wiki/Survey_meter" TargetMode="External"/><Relationship Id="rId2" Type="http://schemas.openxmlformats.org/officeDocument/2006/relationships/hyperlink" Target="https://en.wikipedia.org/wiki/Ionizing_radiation" TargetMode="External"/><Relationship Id="rId1" Type="http://schemas.openxmlformats.org/officeDocument/2006/relationships/slideLayout" Target="../slideLayouts/slideLayout7.xml"/><Relationship Id="rId6" Type="http://schemas.openxmlformats.org/officeDocument/2006/relationships/hyperlink" Target="https://en.wikipedia.org/wiki/Nuclear_industry" TargetMode="External"/><Relationship Id="rId11" Type="http://schemas.openxmlformats.org/officeDocument/2006/relationships/hyperlink" Target="https://en.wikipedia.org/wiki/Geiger_counter" TargetMode="External"/><Relationship Id="rId5" Type="http://schemas.openxmlformats.org/officeDocument/2006/relationships/hyperlink" Target="https://en.wikipedia.org/wiki/Experimental_physics" TargetMode="External"/><Relationship Id="rId10" Type="http://schemas.openxmlformats.org/officeDocument/2006/relationships/hyperlink" Target="https://en.wikipedia.org/wiki/Geiger%E2%80%93M%C3%BCller_tube" TargetMode="External"/><Relationship Id="rId4" Type="http://schemas.openxmlformats.org/officeDocument/2006/relationships/hyperlink" Target="https://en.wikipedia.org/wiki/Radiological_protection" TargetMode="External"/><Relationship Id="rId9" Type="http://schemas.openxmlformats.org/officeDocument/2006/relationships/hyperlink" Target="https://en.wikipedia.org/wiki/Gamma_ray" TargetMode="External"/><Relationship Id="rId14" Type="http://schemas.openxmlformats.org/officeDocument/2006/relationships/hyperlink" Target="https://en.wikipedia.org/wiki/Electronvol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lk/url?sa=i&amp;rct=j&amp;q=&amp;esrc=s&amp;source=images&amp;cd=&amp;cad=rja&amp;uact=8&amp;ved=0ahUKEwjzlqWK6NrKAhVB2hQKHdNNAn0QjRwIBw&amp;url=http://www.aztecresearch.net/geiger.htm&amp;bvm=bv.113034660,d.d24&amp;psig=AFQjCNGVp_XjCr3gmO2lwrXWYgqWP-k_ww&amp;ust=145456200532412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en.wikipedia.org/wiki/Geiger_counter" TargetMode="External"/><Relationship Id="rId3" Type="http://schemas.openxmlformats.org/officeDocument/2006/relationships/hyperlink" Target="https://en.wikipedia.org/wiki/Neon" TargetMode="External"/><Relationship Id="rId7" Type="http://schemas.openxmlformats.org/officeDocument/2006/relationships/hyperlink" Target="https://en.wikipedia.org/wiki/Townsend_discharge" TargetMode="External"/><Relationship Id="rId2" Type="http://schemas.openxmlformats.org/officeDocument/2006/relationships/hyperlink" Target="https://en.wikipedia.org/wiki/Helium" TargetMode="External"/><Relationship Id="rId1" Type="http://schemas.openxmlformats.org/officeDocument/2006/relationships/slideLayout" Target="../slideLayouts/slideLayout7.xml"/><Relationship Id="rId6" Type="http://schemas.openxmlformats.org/officeDocument/2006/relationships/hyperlink" Target="https://en.wikipedia.org/wiki/Photon" TargetMode="External"/><Relationship Id="rId5" Type="http://schemas.openxmlformats.org/officeDocument/2006/relationships/hyperlink" Target="https://en.wikipedia.org/wiki/Elementary_particle" TargetMode="External"/><Relationship Id="rId4" Type="http://schemas.openxmlformats.org/officeDocument/2006/relationships/hyperlink" Target="https://en.wikipedia.org/wiki/Arg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s://en.wikipedia.org/wiki/Bubble_chamber" TargetMode="External"/><Relationship Id="rId13" Type="http://schemas.openxmlformats.org/officeDocument/2006/relationships/hyperlink" Target="https://en.wikipedia.org/wiki/Supersaturation" TargetMode="External"/><Relationship Id="rId3" Type="http://schemas.openxmlformats.org/officeDocument/2006/relationships/hyperlink" Target="https://en.wikipedia.org/wiki/Transparency_(optics)" TargetMode="External"/><Relationship Id="rId7" Type="http://schemas.openxmlformats.org/officeDocument/2006/relationships/hyperlink" Target="https://en.wikipedia.org/wiki/Donald_A._Glaser" TargetMode="External"/><Relationship Id="rId12" Type="http://schemas.openxmlformats.org/officeDocument/2006/relationships/hyperlink" Target="https://en.wikipedia.org/wiki/Cloud_chamber" TargetMode="External"/><Relationship Id="rId17" Type="http://schemas.openxmlformats.org/officeDocument/2006/relationships/hyperlink" Target="https://en.wikipedia.org/wiki/Gargamelle" TargetMode="External"/><Relationship Id="rId2" Type="http://schemas.openxmlformats.org/officeDocument/2006/relationships/hyperlink" Target="https://en.wikipedia.org/wiki/Superheating" TargetMode="External"/><Relationship Id="rId16" Type="http://schemas.openxmlformats.org/officeDocument/2006/relationships/hyperlink" Target="https://en.wikipedia.org/wiki/Big_European_Bubble_Chamber" TargetMode="External"/><Relationship Id="rId1" Type="http://schemas.openxmlformats.org/officeDocument/2006/relationships/slideLayout" Target="../slideLayouts/slideLayout2.xml"/><Relationship Id="rId6" Type="http://schemas.openxmlformats.org/officeDocument/2006/relationships/hyperlink" Target="https://en.wikipedia.org/wiki/Electric_charge" TargetMode="External"/><Relationship Id="rId11" Type="http://schemas.openxmlformats.org/officeDocument/2006/relationships/hyperlink" Target="https://en.wikipedia.org/wiki/Prototype" TargetMode="External"/><Relationship Id="rId5" Type="http://schemas.openxmlformats.org/officeDocument/2006/relationships/hyperlink" Target="https://en.wikipedia.org/wiki/Liquid_hydrogen" TargetMode="External"/><Relationship Id="rId15" Type="http://schemas.openxmlformats.org/officeDocument/2006/relationships/hyperlink" Target="https://en.wikipedia.org/wiki/Spark_chamber" TargetMode="External"/><Relationship Id="rId10" Type="http://schemas.openxmlformats.org/officeDocument/2006/relationships/hyperlink" Target="https://en.wikipedia.org/wiki/Beer" TargetMode="External"/><Relationship Id="rId4" Type="http://schemas.openxmlformats.org/officeDocument/2006/relationships/hyperlink" Target="https://en.wikipedia.org/wiki/Liquid" TargetMode="External"/><Relationship Id="rId9" Type="http://schemas.openxmlformats.org/officeDocument/2006/relationships/hyperlink" Target="https://en.wikipedia.org/wiki/Nobel_Prize_in_Physics" TargetMode="External"/><Relationship Id="rId14" Type="http://schemas.openxmlformats.org/officeDocument/2006/relationships/hyperlink" Target="https://en.wikipedia.org/wiki/Wire_chamber"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s://en.wikipedia.org/wiki/Electrostatic" TargetMode="External"/><Relationship Id="rId3" Type="http://schemas.openxmlformats.org/officeDocument/2006/relationships/hyperlink" Target="https://en.wikipedia.org/wiki/Ionizing_radiation" TargetMode="External"/><Relationship Id="rId7" Type="http://schemas.openxmlformats.org/officeDocument/2006/relationships/hyperlink" Target="https://en.wikipedia.org/wiki/Beta_particle" TargetMode="External"/><Relationship Id="rId2" Type="http://schemas.openxmlformats.org/officeDocument/2006/relationships/hyperlink" Target="https://en.wikipedia.org/wiki/Particle_detector" TargetMode="External"/><Relationship Id="rId1" Type="http://schemas.openxmlformats.org/officeDocument/2006/relationships/slideLayout" Target="../slideLayouts/slideLayout2.xml"/><Relationship Id="rId6" Type="http://schemas.openxmlformats.org/officeDocument/2006/relationships/hyperlink" Target="https://en.wikipedia.org/wiki/Alpha_particle" TargetMode="External"/><Relationship Id="rId5" Type="http://schemas.openxmlformats.org/officeDocument/2006/relationships/hyperlink" Target="https://en.wikipedia.org/wiki/Alcohol" TargetMode="External"/><Relationship Id="rId10" Type="http://schemas.openxmlformats.org/officeDocument/2006/relationships/hyperlink" Target="https://en.wikipedia.org/wiki/Cloud_condensation_nuclei" TargetMode="External"/><Relationship Id="rId4" Type="http://schemas.openxmlformats.org/officeDocument/2006/relationships/hyperlink" Target="https://en.wikipedia.org/wiki/Supersaturation" TargetMode="External"/><Relationship Id="rId9" Type="http://schemas.openxmlformats.org/officeDocument/2006/relationships/hyperlink" Target="https://en.wikipedia.org/wiki/Ion"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IV</a:t>
            </a:r>
            <a:endParaRPr lang="en-US" dirty="0"/>
          </a:p>
        </p:txBody>
      </p:sp>
      <p:sp>
        <p:nvSpPr>
          <p:cNvPr id="3" name="Content Placeholder 2"/>
          <p:cNvSpPr>
            <a:spLocks noGrp="1"/>
          </p:cNvSpPr>
          <p:nvPr>
            <p:ph idx="1"/>
          </p:nvPr>
        </p:nvSpPr>
        <p:spPr>
          <a:xfrm>
            <a:off x="457200" y="1600200"/>
            <a:ext cx="8229600" cy="4953000"/>
          </a:xfrm>
        </p:spPr>
        <p:txBody>
          <a:bodyPr>
            <a:noAutofit/>
          </a:bodyPr>
          <a:lstStyle/>
          <a:p>
            <a:pPr algn="ctr">
              <a:buNone/>
            </a:pPr>
            <a:r>
              <a:rPr lang="en-US" sz="9600" b="1" dirty="0" smtClean="0">
                <a:solidFill>
                  <a:srgbClr val="7030A0"/>
                </a:solidFill>
              </a:rPr>
              <a:t>NUCLEAR </a:t>
            </a:r>
          </a:p>
          <a:p>
            <a:pPr algn="ctr">
              <a:buNone/>
            </a:pPr>
            <a:r>
              <a:rPr lang="en-US" sz="9600" b="1" dirty="0" smtClean="0">
                <a:solidFill>
                  <a:srgbClr val="7030A0"/>
                </a:solidFill>
              </a:rPr>
              <a:t>RADIATION </a:t>
            </a:r>
          </a:p>
          <a:p>
            <a:pPr algn="ctr">
              <a:buNone/>
            </a:pPr>
            <a:r>
              <a:rPr lang="en-US" sz="9600" b="1" dirty="0" smtClean="0">
                <a:solidFill>
                  <a:srgbClr val="7030A0"/>
                </a:solidFill>
              </a:rPr>
              <a:t>DETECTORS</a:t>
            </a:r>
            <a:endParaRPr lang="en-US" sz="9600" b="1"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POINTS TO BE STUDY</a:t>
            </a:r>
            <a:endParaRPr lang="en-US" dirty="0">
              <a:solidFill>
                <a:srgbClr val="FF0000"/>
              </a:solidFill>
            </a:endParaRPr>
          </a:p>
        </p:txBody>
      </p:sp>
      <p:sp>
        <p:nvSpPr>
          <p:cNvPr id="3" name="Content Placeholder 2"/>
          <p:cNvSpPr>
            <a:spLocks noGrp="1"/>
          </p:cNvSpPr>
          <p:nvPr>
            <p:ph idx="1"/>
          </p:nvPr>
        </p:nvSpPr>
        <p:spPr>
          <a:xfrm>
            <a:off x="457200" y="914400"/>
            <a:ext cx="8229600" cy="5211763"/>
          </a:xfrm>
        </p:spPr>
        <p:txBody>
          <a:bodyPr/>
          <a:lstStyle/>
          <a:p>
            <a:r>
              <a:rPr lang="en-US" dirty="0" smtClean="0">
                <a:solidFill>
                  <a:srgbClr val="0000FF"/>
                </a:solidFill>
              </a:rPr>
              <a:t>Classification of detectors</a:t>
            </a:r>
          </a:p>
          <a:p>
            <a:r>
              <a:rPr lang="en-US" dirty="0" smtClean="0">
                <a:solidFill>
                  <a:srgbClr val="0000FF"/>
                </a:solidFill>
              </a:rPr>
              <a:t> Geiger Muller counter</a:t>
            </a:r>
          </a:p>
          <a:p>
            <a:pPr>
              <a:buNone/>
            </a:pPr>
            <a:r>
              <a:rPr lang="en-US" dirty="0" smtClean="0">
                <a:solidFill>
                  <a:srgbClr val="0000FF"/>
                </a:solidFill>
              </a:rPr>
              <a:t>	</a:t>
            </a:r>
            <a:r>
              <a:rPr lang="en-US" dirty="0" err="1" smtClean="0">
                <a:solidFill>
                  <a:srgbClr val="0000FF"/>
                </a:solidFill>
              </a:rPr>
              <a:t>i</a:t>
            </a:r>
            <a:r>
              <a:rPr lang="en-US" dirty="0" smtClean="0">
                <a:solidFill>
                  <a:srgbClr val="0000FF"/>
                </a:solidFill>
              </a:rPr>
              <a:t>. Construction and working</a:t>
            </a:r>
          </a:p>
          <a:p>
            <a:pPr>
              <a:buNone/>
            </a:pPr>
            <a:r>
              <a:rPr lang="en-US" dirty="0" smtClean="0">
                <a:solidFill>
                  <a:srgbClr val="0000FF"/>
                </a:solidFill>
              </a:rPr>
              <a:t>	ii. Dead time, recovery time and resolving time</a:t>
            </a:r>
          </a:p>
          <a:p>
            <a:pPr>
              <a:buNone/>
            </a:pPr>
            <a:r>
              <a:rPr lang="en-US" dirty="0" smtClean="0">
                <a:solidFill>
                  <a:srgbClr val="0000FF"/>
                </a:solidFill>
              </a:rPr>
              <a:t>	iii. Self quenching mechanism</a:t>
            </a:r>
          </a:p>
          <a:p>
            <a:r>
              <a:rPr lang="en-US" dirty="0" smtClean="0">
                <a:solidFill>
                  <a:srgbClr val="0000FF"/>
                </a:solidFill>
              </a:rPr>
              <a:t>Bubble chamber</a:t>
            </a:r>
          </a:p>
          <a:p>
            <a:r>
              <a:rPr lang="en-US" dirty="0" smtClean="0">
                <a:solidFill>
                  <a:srgbClr val="0000FF"/>
                </a:solidFill>
              </a:rPr>
              <a:t> Scintillation counter</a:t>
            </a:r>
          </a:p>
          <a:p>
            <a:r>
              <a:rPr lang="en-US" dirty="0" smtClean="0">
                <a:solidFill>
                  <a:srgbClr val="0000FF"/>
                </a:solidFill>
              </a:rPr>
              <a:t> Cloud chamber</a:t>
            </a:r>
            <a:endParaRPr lang="en-US" dirty="0">
              <a:solidFill>
                <a:srgbClr val="0000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solidFill>
                  <a:srgbClr val="FF0000"/>
                </a:solidFill>
              </a:rPr>
              <a:t>CLASSIFICATION OF DETECTORS</a:t>
            </a:r>
            <a:endParaRPr lang="en-US" dirty="0">
              <a:solidFill>
                <a:srgbClr val="FF0000"/>
              </a:solidFill>
            </a:endParaRPr>
          </a:p>
        </p:txBody>
      </p:sp>
      <p:sp>
        <p:nvSpPr>
          <p:cNvPr id="3" name="Content Placeholder 2"/>
          <p:cNvSpPr>
            <a:spLocks noGrp="1"/>
          </p:cNvSpPr>
          <p:nvPr>
            <p:ph idx="1"/>
          </p:nvPr>
        </p:nvSpPr>
        <p:spPr>
          <a:xfrm>
            <a:off x="228600" y="838200"/>
            <a:ext cx="8686800" cy="5715000"/>
          </a:xfrm>
        </p:spPr>
        <p:txBody>
          <a:bodyPr/>
          <a:lstStyle/>
          <a:p>
            <a:pPr marL="514350" indent="-514350">
              <a:buAutoNum type="alphaUcParenR"/>
            </a:pPr>
            <a:r>
              <a:rPr lang="en-US" dirty="0" smtClean="0">
                <a:solidFill>
                  <a:srgbClr val="00B050"/>
                </a:solidFill>
              </a:rPr>
              <a:t>Based on measuring discharge current due to ionization current</a:t>
            </a:r>
          </a:p>
          <a:p>
            <a:pPr marL="514350" indent="-514350">
              <a:buNone/>
            </a:pPr>
            <a:r>
              <a:rPr lang="en-US" dirty="0" smtClean="0"/>
              <a:t>e.g. </a:t>
            </a:r>
            <a:r>
              <a:rPr lang="en-US" dirty="0" smtClean="0">
                <a:solidFill>
                  <a:srgbClr val="FF0000"/>
                </a:solidFill>
              </a:rPr>
              <a:t>G M counter</a:t>
            </a:r>
            <a:r>
              <a:rPr lang="en-US" dirty="0" smtClean="0"/>
              <a:t>, proportional counter</a:t>
            </a:r>
          </a:p>
          <a:p>
            <a:pPr marL="514350" indent="-514350">
              <a:buNone/>
            </a:pPr>
            <a:endParaRPr lang="en-US" dirty="0" smtClean="0"/>
          </a:p>
          <a:p>
            <a:pPr marL="514350" indent="-514350">
              <a:buNone/>
            </a:pPr>
            <a:r>
              <a:rPr lang="en-US" dirty="0" smtClean="0">
                <a:solidFill>
                  <a:srgbClr val="00B050"/>
                </a:solidFill>
              </a:rPr>
              <a:t>B) Based on visualization of track of ions</a:t>
            </a:r>
          </a:p>
          <a:p>
            <a:pPr marL="514350" indent="-514350">
              <a:buNone/>
            </a:pPr>
            <a:r>
              <a:rPr lang="en-US" dirty="0" smtClean="0"/>
              <a:t>e.g. </a:t>
            </a:r>
            <a:r>
              <a:rPr lang="en-US" dirty="0" smtClean="0">
                <a:solidFill>
                  <a:srgbClr val="FF0000"/>
                </a:solidFill>
              </a:rPr>
              <a:t>bubble chamber, Cloud chamber</a:t>
            </a:r>
          </a:p>
          <a:p>
            <a:pPr marL="514350" indent="-514350">
              <a:buNone/>
            </a:pPr>
            <a:endParaRPr lang="en-US" dirty="0" smtClean="0">
              <a:solidFill>
                <a:srgbClr val="FF0000"/>
              </a:solidFill>
            </a:endParaRPr>
          </a:p>
          <a:p>
            <a:pPr marL="514350" indent="-514350">
              <a:buNone/>
            </a:pPr>
            <a:r>
              <a:rPr lang="en-US" dirty="0" smtClean="0">
                <a:solidFill>
                  <a:srgbClr val="00B050"/>
                </a:solidFill>
              </a:rPr>
              <a:t>C) Based on Light emission</a:t>
            </a:r>
          </a:p>
          <a:p>
            <a:pPr marL="514350" indent="-514350">
              <a:buNone/>
            </a:pPr>
            <a:r>
              <a:rPr lang="en-US" dirty="0" smtClean="0"/>
              <a:t>e.g. </a:t>
            </a:r>
            <a:r>
              <a:rPr lang="en-US" dirty="0" smtClean="0">
                <a:solidFill>
                  <a:srgbClr val="FF0000"/>
                </a:solidFill>
              </a:rPr>
              <a:t>Scintillation counter</a:t>
            </a:r>
            <a:r>
              <a:rPr lang="en-US" dirty="0" smtClean="0"/>
              <a:t>, Cerenkov counter.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SCINTILLATION COUNTER</a:t>
            </a:r>
            <a:endParaRPr lang="en-US" dirty="0">
              <a:solidFill>
                <a:srgbClr val="FF0000"/>
              </a:solidFill>
            </a:endParaRPr>
          </a:p>
        </p:txBody>
      </p:sp>
      <p:sp>
        <p:nvSpPr>
          <p:cNvPr id="3" name="Content Placeholder 2"/>
          <p:cNvSpPr>
            <a:spLocks noGrp="1"/>
          </p:cNvSpPr>
          <p:nvPr>
            <p:ph idx="1"/>
          </p:nvPr>
        </p:nvSpPr>
        <p:spPr>
          <a:xfrm>
            <a:off x="457200" y="914400"/>
            <a:ext cx="8229600" cy="5562600"/>
          </a:xfrm>
        </p:spPr>
        <p:txBody>
          <a:bodyPr>
            <a:normAutofit fontScale="85000" lnSpcReduction="10000"/>
          </a:bodyPr>
          <a:lstStyle/>
          <a:p>
            <a:pPr algn="just"/>
            <a:r>
              <a:rPr lang="en-US" dirty="0" smtClean="0"/>
              <a:t>A </a:t>
            </a:r>
            <a:r>
              <a:rPr lang="en-US" b="1" dirty="0" smtClean="0"/>
              <a:t>scintillation counter</a:t>
            </a:r>
            <a:r>
              <a:rPr lang="en-US" dirty="0" smtClean="0"/>
              <a:t> is an instrument for detecting and measuring </a:t>
            </a:r>
            <a:r>
              <a:rPr lang="en-US" dirty="0" smtClean="0">
                <a:hlinkClick r:id="rId2" tooltip="Ionizing radiation"/>
              </a:rPr>
              <a:t>ionizing radiation</a:t>
            </a:r>
            <a:r>
              <a:rPr lang="en-US" dirty="0" smtClean="0"/>
              <a:t> by using the excitation effect of incident radiation on a scintillator material, and detecting the resultant light pulses.</a:t>
            </a:r>
          </a:p>
          <a:p>
            <a:pPr algn="just"/>
            <a:r>
              <a:rPr lang="en-US" dirty="0" smtClean="0"/>
              <a:t>It consists of a </a:t>
            </a:r>
            <a:r>
              <a:rPr lang="en-US" dirty="0" smtClean="0">
                <a:hlinkClick r:id="rId3" tooltip="Scintillator"/>
              </a:rPr>
              <a:t>scintillator</a:t>
            </a:r>
            <a:r>
              <a:rPr lang="en-US" dirty="0" smtClean="0"/>
              <a:t> which generates photons in response to incident radiation, a sensitive </a:t>
            </a:r>
            <a:r>
              <a:rPr lang="en-US" dirty="0" smtClean="0">
                <a:hlinkClick r:id="rId4" tooltip="Photomultiplier"/>
              </a:rPr>
              <a:t>photomultiplier</a:t>
            </a:r>
            <a:r>
              <a:rPr lang="en-US" dirty="0" smtClean="0"/>
              <a:t> tube (PMT) which converts the light to an electrical signal and electronics to process this signal.</a:t>
            </a:r>
          </a:p>
          <a:p>
            <a:pPr algn="just"/>
            <a:r>
              <a:rPr lang="en-US" dirty="0" smtClean="0"/>
              <a:t>Scintillation counters are widely used in radiation protection, assay of radioactive materials and physics research because they can be made inexpensively yet with good </a:t>
            </a:r>
            <a:r>
              <a:rPr lang="en-US" dirty="0" smtClean="0">
                <a:hlinkClick r:id="rId5" tooltip="Quantum efficiency"/>
              </a:rPr>
              <a:t>quantum efficiency</a:t>
            </a:r>
            <a:r>
              <a:rPr lang="en-US" dirty="0" smtClean="0"/>
              <a:t>, and can measure both the intensity and the </a:t>
            </a:r>
            <a:r>
              <a:rPr lang="en-US" dirty="0" smtClean="0">
                <a:hlinkClick r:id="rId6" tooltip="Electronvolt"/>
              </a:rPr>
              <a:t>energy</a:t>
            </a:r>
            <a:r>
              <a:rPr lang="en-US" dirty="0" smtClean="0"/>
              <a:t> of incident radiation.</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FF0000"/>
                </a:solidFill>
              </a:rPr>
              <a:t>PRINCIPALE</a:t>
            </a:r>
            <a:endParaRPr lang="en-US" b="1" dirty="0">
              <a:solidFill>
                <a:srgbClr val="FF0000"/>
              </a:solidFill>
            </a:endParaRPr>
          </a:p>
        </p:txBody>
      </p:sp>
      <p:sp>
        <p:nvSpPr>
          <p:cNvPr id="3" name="Content Placeholder 2"/>
          <p:cNvSpPr>
            <a:spLocks noGrp="1"/>
          </p:cNvSpPr>
          <p:nvPr>
            <p:ph idx="1"/>
          </p:nvPr>
        </p:nvSpPr>
        <p:spPr>
          <a:xfrm>
            <a:off x="0" y="990600"/>
            <a:ext cx="9144000" cy="5562600"/>
          </a:xfrm>
        </p:spPr>
        <p:txBody>
          <a:bodyPr>
            <a:normAutofit/>
          </a:bodyPr>
          <a:lstStyle/>
          <a:p>
            <a:pPr>
              <a:buNone/>
            </a:pPr>
            <a:r>
              <a:rPr lang="en-US" sz="2800" dirty="0" smtClean="0"/>
              <a:t>When high energetic  </a:t>
            </a:r>
            <a:r>
              <a:rPr lang="el-GR" sz="2800" dirty="0" smtClean="0"/>
              <a:t>α</a:t>
            </a:r>
            <a:r>
              <a:rPr lang="en-US" sz="2800" dirty="0" smtClean="0"/>
              <a:t>- particles strikes the screen coated with Zinc sulphide (</a:t>
            </a:r>
            <a:r>
              <a:rPr lang="en-US" sz="2800" dirty="0" err="1" smtClean="0"/>
              <a:t>ZnS</a:t>
            </a:r>
            <a:r>
              <a:rPr lang="en-US" sz="2800" dirty="0" smtClean="0"/>
              <a:t>), then flash of light </a:t>
            </a:r>
            <a:r>
              <a:rPr lang="en-US" sz="2800" dirty="0" err="1" smtClean="0"/>
              <a:t>i.e</a:t>
            </a:r>
            <a:r>
              <a:rPr lang="en-US" sz="2800" dirty="0" smtClean="0"/>
              <a:t> scintillations are emitted by the screen. These scintillations are converted into electric pulse by photomultiplier tube and then recorded and counted.</a:t>
            </a:r>
          </a:p>
          <a:p>
            <a:pPr>
              <a:buNone/>
            </a:pPr>
            <a:endParaRPr lang="en-US" sz="2800" dirty="0" smtClean="0"/>
          </a:p>
          <a:p>
            <a:pPr>
              <a:buNone/>
            </a:pPr>
            <a:r>
              <a:rPr lang="en-US" sz="2800" dirty="0" smtClean="0"/>
              <a:t>		      </a:t>
            </a:r>
            <a:r>
              <a:rPr lang="el-GR" sz="2800" dirty="0" smtClean="0"/>
              <a:t>α</a:t>
            </a:r>
            <a:r>
              <a:rPr lang="en-US" sz="2800" dirty="0" smtClean="0"/>
              <a:t>- Particles		   Scintillations</a:t>
            </a:r>
          </a:p>
          <a:p>
            <a:pPr>
              <a:buNone/>
            </a:pPr>
            <a:endParaRPr lang="en-US" sz="2800" dirty="0" smtClean="0"/>
          </a:p>
          <a:p>
            <a:pPr>
              <a:buNone/>
            </a:pPr>
            <a:endParaRPr lang="en-US" sz="2800" dirty="0" smtClean="0"/>
          </a:p>
          <a:p>
            <a:pPr>
              <a:buNone/>
            </a:pPr>
            <a:endParaRPr lang="en-US" sz="2800" dirty="0" smtClean="0"/>
          </a:p>
          <a:p>
            <a:pPr>
              <a:buNone/>
            </a:pPr>
            <a:r>
              <a:rPr lang="en-US" sz="2800" dirty="0" smtClean="0"/>
              <a:t>			</a:t>
            </a:r>
            <a:r>
              <a:rPr lang="en-US" sz="2800" dirty="0" err="1" smtClean="0"/>
              <a:t>ZnS</a:t>
            </a:r>
            <a:endParaRPr lang="en-US" sz="2800" dirty="0" smtClean="0"/>
          </a:p>
          <a:p>
            <a:pPr>
              <a:buNone/>
            </a:pPr>
            <a:endParaRPr lang="en-US" sz="2800" dirty="0"/>
          </a:p>
        </p:txBody>
      </p:sp>
      <p:sp>
        <p:nvSpPr>
          <p:cNvPr id="4" name="Rectangle 3"/>
          <p:cNvSpPr/>
          <p:nvPr/>
        </p:nvSpPr>
        <p:spPr>
          <a:xfrm>
            <a:off x="2590800" y="5791200"/>
            <a:ext cx="3200400" cy="4572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2438400" y="4419600"/>
            <a:ext cx="1524000" cy="1371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3948545" y="4405745"/>
            <a:ext cx="1147898" cy="1414806"/>
          </a:xfrm>
          <a:custGeom>
            <a:avLst/>
            <a:gdLst>
              <a:gd name="connsiteX0" fmla="*/ 0 w 1147898"/>
              <a:gd name="connsiteY0" fmla="*/ 1392382 h 1414806"/>
              <a:gd name="connsiteX1" fmla="*/ 103910 w 1147898"/>
              <a:gd name="connsiteY1" fmla="*/ 1205346 h 1414806"/>
              <a:gd name="connsiteX2" fmla="*/ 228600 w 1147898"/>
              <a:gd name="connsiteY2" fmla="*/ 1143000 h 1414806"/>
              <a:gd name="connsiteX3" fmla="*/ 270164 w 1147898"/>
              <a:gd name="connsiteY3" fmla="*/ 1080655 h 1414806"/>
              <a:gd name="connsiteX4" fmla="*/ 290946 w 1147898"/>
              <a:gd name="connsiteY4" fmla="*/ 955964 h 1414806"/>
              <a:gd name="connsiteX5" fmla="*/ 436419 w 1147898"/>
              <a:gd name="connsiteY5" fmla="*/ 935182 h 1414806"/>
              <a:gd name="connsiteX6" fmla="*/ 457200 w 1147898"/>
              <a:gd name="connsiteY6" fmla="*/ 872837 h 1414806"/>
              <a:gd name="connsiteX7" fmla="*/ 477982 w 1147898"/>
              <a:gd name="connsiteY7" fmla="*/ 748146 h 1414806"/>
              <a:gd name="connsiteX8" fmla="*/ 623455 w 1147898"/>
              <a:gd name="connsiteY8" fmla="*/ 727364 h 1414806"/>
              <a:gd name="connsiteX9" fmla="*/ 623455 w 1147898"/>
              <a:gd name="connsiteY9" fmla="*/ 581891 h 1414806"/>
              <a:gd name="connsiteX10" fmla="*/ 644237 w 1147898"/>
              <a:gd name="connsiteY10" fmla="*/ 519546 h 1414806"/>
              <a:gd name="connsiteX11" fmla="*/ 706582 w 1147898"/>
              <a:gd name="connsiteY11" fmla="*/ 540328 h 1414806"/>
              <a:gd name="connsiteX12" fmla="*/ 768928 w 1147898"/>
              <a:gd name="connsiteY12" fmla="*/ 519546 h 1414806"/>
              <a:gd name="connsiteX13" fmla="*/ 810491 w 1147898"/>
              <a:gd name="connsiteY13" fmla="*/ 374073 h 1414806"/>
              <a:gd name="connsiteX14" fmla="*/ 831273 w 1147898"/>
              <a:gd name="connsiteY14" fmla="*/ 311728 h 1414806"/>
              <a:gd name="connsiteX15" fmla="*/ 935182 w 1147898"/>
              <a:gd name="connsiteY15" fmla="*/ 290946 h 1414806"/>
              <a:gd name="connsiteX16" fmla="*/ 1018310 w 1147898"/>
              <a:gd name="connsiteY16" fmla="*/ 124691 h 1414806"/>
              <a:gd name="connsiteX17" fmla="*/ 1080655 w 1147898"/>
              <a:gd name="connsiteY17" fmla="*/ 83128 h 1414806"/>
              <a:gd name="connsiteX18" fmla="*/ 1143000 w 1147898"/>
              <a:gd name="connsiteY18" fmla="*/ 0 h 141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47898" h="1414806">
                <a:moveTo>
                  <a:pt x="0" y="1392382"/>
                </a:moveTo>
                <a:cubicBezTo>
                  <a:pt x="167718" y="1350452"/>
                  <a:pt x="20126" y="1414806"/>
                  <a:pt x="103910" y="1205346"/>
                </a:cubicBezTo>
                <a:cubicBezTo>
                  <a:pt x="116306" y="1174356"/>
                  <a:pt x="202354" y="1151749"/>
                  <a:pt x="228600" y="1143000"/>
                </a:cubicBezTo>
                <a:cubicBezTo>
                  <a:pt x="242455" y="1122218"/>
                  <a:pt x="262266" y="1104350"/>
                  <a:pt x="270164" y="1080655"/>
                </a:cubicBezTo>
                <a:cubicBezTo>
                  <a:pt x="283489" y="1040680"/>
                  <a:pt x="259235" y="983711"/>
                  <a:pt x="290946" y="955964"/>
                </a:cubicBezTo>
                <a:cubicBezTo>
                  <a:pt x="327810" y="923708"/>
                  <a:pt x="387928" y="942109"/>
                  <a:pt x="436419" y="935182"/>
                </a:cubicBezTo>
                <a:cubicBezTo>
                  <a:pt x="443346" y="914400"/>
                  <a:pt x="452448" y="894221"/>
                  <a:pt x="457200" y="872837"/>
                </a:cubicBezTo>
                <a:cubicBezTo>
                  <a:pt x="466341" y="831703"/>
                  <a:pt x="446271" y="775893"/>
                  <a:pt x="477982" y="748146"/>
                </a:cubicBezTo>
                <a:cubicBezTo>
                  <a:pt x="514846" y="715890"/>
                  <a:pt x="574964" y="734291"/>
                  <a:pt x="623455" y="727364"/>
                </a:cubicBezTo>
                <a:cubicBezTo>
                  <a:pt x="673283" y="577883"/>
                  <a:pt x="623455" y="764554"/>
                  <a:pt x="623455" y="581891"/>
                </a:cubicBezTo>
                <a:cubicBezTo>
                  <a:pt x="623455" y="559985"/>
                  <a:pt x="637310" y="540328"/>
                  <a:pt x="644237" y="519546"/>
                </a:cubicBezTo>
                <a:cubicBezTo>
                  <a:pt x="665019" y="526473"/>
                  <a:pt x="684676" y="540328"/>
                  <a:pt x="706582" y="540328"/>
                </a:cubicBezTo>
                <a:cubicBezTo>
                  <a:pt x="728488" y="540328"/>
                  <a:pt x="753438" y="535036"/>
                  <a:pt x="768928" y="519546"/>
                </a:cubicBezTo>
                <a:cubicBezTo>
                  <a:pt x="778895" y="509579"/>
                  <a:pt x="810275" y="374830"/>
                  <a:pt x="810491" y="374073"/>
                </a:cubicBezTo>
                <a:cubicBezTo>
                  <a:pt x="816509" y="353010"/>
                  <a:pt x="813046" y="323879"/>
                  <a:pt x="831273" y="311728"/>
                </a:cubicBezTo>
                <a:cubicBezTo>
                  <a:pt x="860663" y="292135"/>
                  <a:pt x="900546" y="297873"/>
                  <a:pt x="935182" y="290946"/>
                </a:cubicBezTo>
                <a:cubicBezTo>
                  <a:pt x="1076845" y="196504"/>
                  <a:pt x="918758" y="323795"/>
                  <a:pt x="1018310" y="124691"/>
                </a:cubicBezTo>
                <a:cubicBezTo>
                  <a:pt x="1029480" y="102351"/>
                  <a:pt x="1061468" y="99118"/>
                  <a:pt x="1080655" y="83128"/>
                </a:cubicBezTo>
                <a:cubicBezTo>
                  <a:pt x="1147898" y="27092"/>
                  <a:pt x="1143000" y="47530"/>
                  <a:pt x="1143000" y="0"/>
                </a:cubicBezTo>
              </a:path>
            </a:pathLst>
          </a:custGeom>
          <a:ln>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p:cNvSpPr/>
          <p:nvPr/>
        </p:nvSpPr>
        <p:spPr>
          <a:xfrm>
            <a:off x="3988876" y="3990109"/>
            <a:ext cx="707815" cy="1808018"/>
          </a:xfrm>
          <a:custGeom>
            <a:avLst/>
            <a:gdLst>
              <a:gd name="connsiteX0" fmla="*/ 1233 w 707815"/>
              <a:gd name="connsiteY0" fmla="*/ 1808018 h 1808018"/>
              <a:gd name="connsiteX1" fmla="*/ 22015 w 707815"/>
              <a:gd name="connsiteY1" fmla="*/ 1600200 h 1808018"/>
              <a:gd name="connsiteX2" fmla="*/ 84360 w 707815"/>
              <a:gd name="connsiteY2" fmla="*/ 1558636 h 1808018"/>
              <a:gd name="connsiteX3" fmla="*/ 105142 w 707815"/>
              <a:gd name="connsiteY3" fmla="*/ 1496291 h 1808018"/>
              <a:gd name="connsiteX4" fmla="*/ 63579 w 707815"/>
              <a:gd name="connsiteY4" fmla="*/ 1433946 h 1808018"/>
              <a:gd name="connsiteX5" fmla="*/ 63579 w 707815"/>
              <a:gd name="connsiteY5" fmla="*/ 1309255 h 1808018"/>
              <a:gd name="connsiteX6" fmla="*/ 125924 w 707815"/>
              <a:gd name="connsiteY6" fmla="*/ 1267691 h 1808018"/>
              <a:gd name="connsiteX7" fmla="*/ 188269 w 707815"/>
              <a:gd name="connsiteY7" fmla="*/ 1205346 h 1808018"/>
              <a:gd name="connsiteX8" fmla="*/ 209051 w 707815"/>
              <a:gd name="connsiteY8" fmla="*/ 1143000 h 1808018"/>
              <a:gd name="connsiteX9" fmla="*/ 167488 w 707815"/>
              <a:gd name="connsiteY9" fmla="*/ 1080655 h 1808018"/>
              <a:gd name="connsiteX10" fmla="*/ 125924 w 707815"/>
              <a:gd name="connsiteY10" fmla="*/ 997527 h 1808018"/>
              <a:gd name="connsiteX11" fmla="*/ 250615 w 707815"/>
              <a:gd name="connsiteY11" fmla="*/ 935182 h 1808018"/>
              <a:gd name="connsiteX12" fmla="*/ 312960 w 707815"/>
              <a:gd name="connsiteY12" fmla="*/ 893618 h 1808018"/>
              <a:gd name="connsiteX13" fmla="*/ 312960 w 707815"/>
              <a:gd name="connsiteY13" fmla="*/ 665018 h 1808018"/>
              <a:gd name="connsiteX14" fmla="*/ 437651 w 707815"/>
              <a:gd name="connsiteY14" fmla="*/ 644236 h 1808018"/>
              <a:gd name="connsiteX15" fmla="*/ 479215 w 707815"/>
              <a:gd name="connsiteY15" fmla="*/ 581891 h 1808018"/>
              <a:gd name="connsiteX16" fmla="*/ 458433 w 707815"/>
              <a:gd name="connsiteY16" fmla="*/ 519546 h 1808018"/>
              <a:gd name="connsiteX17" fmla="*/ 479215 w 707815"/>
              <a:gd name="connsiteY17" fmla="*/ 374073 h 1808018"/>
              <a:gd name="connsiteX18" fmla="*/ 603906 w 707815"/>
              <a:gd name="connsiteY18" fmla="*/ 311727 h 1808018"/>
              <a:gd name="connsiteX19" fmla="*/ 624688 w 707815"/>
              <a:gd name="connsiteY19" fmla="*/ 124691 h 1808018"/>
              <a:gd name="connsiteX20" fmla="*/ 645469 w 707815"/>
              <a:gd name="connsiteY20" fmla="*/ 62346 h 1808018"/>
              <a:gd name="connsiteX21" fmla="*/ 707815 w 707815"/>
              <a:gd name="connsiteY21" fmla="*/ 0 h 180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7815" h="1808018">
                <a:moveTo>
                  <a:pt x="1233" y="1808018"/>
                </a:moveTo>
                <a:cubicBezTo>
                  <a:pt x="8160" y="1738745"/>
                  <a:pt x="0" y="1666246"/>
                  <a:pt x="22015" y="1600200"/>
                </a:cubicBezTo>
                <a:cubicBezTo>
                  <a:pt x="29913" y="1576505"/>
                  <a:pt x="68757" y="1578139"/>
                  <a:pt x="84360" y="1558636"/>
                </a:cubicBezTo>
                <a:cubicBezTo>
                  <a:pt x="98044" y="1541530"/>
                  <a:pt x="98215" y="1517073"/>
                  <a:pt x="105142" y="1496291"/>
                </a:cubicBezTo>
                <a:cubicBezTo>
                  <a:pt x="91288" y="1475509"/>
                  <a:pt x="74749" y="1456286"/>
                  <a:pt x="63579" y="1433946"/>
                </a:cubicBezTo>
                <a:cubicBezTo>
                  <a:pt x="42264" y="1391316"/>
                  <a:pt x="29475" y="1351885"/>
                  <a:pt x="63579" y="1309255"/>
                </a:cubicBezTo>
                <a:cubicBezTo>
                  <a:pt x="79182" y="1289752"/>
                  <a:pt x="106737" y="1283681"/>
                  <a:pt x="125924" y="1267691"/>
                </a:cubicBezTo>
                <a:cubicBezTo>
                  <a:pt x="148502" y="1248876"/>
                  <a:pt x="167487" y="1226128"/>
                  <a:pt x="188269" y="1205346"/>
                </a:cubicBezTo>
                <a:cubicBezTo>
                  <a:pt x="195196" y="1184564"/>
                  <a:pt x="212652" y="1164608"/>
                  <a:pt x="209051" y="1143000"/>
                </a:cubicBezTo>
                <a:cubicBezTo>
                  <a:pt x="204945" y="1118363"/>
                  <a:pt x="179880" y="1102341"/>
                  <a:pt x="167488" y="1080655"/>
                </a:cubicBezTo>
                <a:cubicBezTo>
                  <a:pt x="152118" y="1053757"/>
                  <a:pt x="139779" y="1025236"/>
                  <a:pt x="125924" y="997527"/>
                </a:cubicBezTo>
                <a:cubicBezTo>
                  <a:pt x="304604" y="878408"/>
                  <a:pt x="78527" y="1021227"/>
                  <a:pt x="250615" y="935182"/>
                </a:cubicBezTo>
                <a:cubicBezTo>
                  <a:pt x="272955" y="924012"/>
                  <a:pt x="292178" y="907473"/>
                  <a:pt x="312960" y="893618"/>
                </a:cubicBezTo>
                <a:cubicBezTo>
                  <a:pt x="302489" y="841261"/>
                  <a:pt x="264216" y="713763"/>
                  <a:pt x="312960" y="665018"/>
                </a:cubicBezTo>
                <a:cubicBezTo>
                  <a:pt x="342755" y="635223"/>
                  <a:pt x="396087" y="651163"/>
                  <a:pt x="437651" y="644236"/>
                </a:cubicBezTo>
                <a:cubicBezTo>
                  <a:pt x="451506" y="623454"/>
                  <a:pt x="475109" y="606528"/>
                  <a:pt x="479215" y="581891"/>
                </a:cubicBezTo>
                <a:cubicBezTo>
                  <a:pt x="482816" y="560283"/>
                  <a:pt x="458433" y="541452"/>
                  <a:pt x="458433" y="519546"/>
                </a:cubicBezTo>
                <a:cubicBezTo>
                  <a:pt x="458433" y="470563"/>
                  <a:pt x="459321" y="418835"/>
                  <a:pt x="479215" y="374073"/>
                </a:cubicBezTo>
                <a:cubicBezTo>
                  <a:pt x="493228" y="342544"/>
                  <a:pt x="576242" y="320948"/>
                  <a:pt x="603906" y="311727"/>
                </a:cubicBezTo>
                <a:cubicBezTo>
                  <a:pt x="683594" y="192194"/>
                  <a:pt x="624688" y="311349"/>
                  <a:pt x="624688" y="124691"/>
                </a:cubicBezTo>
                <a:cubicBezTo>
                  <a:pt x="624688" y="102785"/>
                  <a:pt x="633318" y="80573"/>
                  <a:pt x="645469" y="62346"/>
                </a:cubicBezTo>
                <a:cubicBezTo>
                  <a:pt x="661772" y="37892"/>
                  <a:pt x="707815" y="0"/>
                  <a:pt x="707815" y="0"/>
                </a:cubicBezTo>
              </a:path>
            </a:pathLst>
          </a:custGeom>
          <a:ln>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reeform 10"/>
          <p:cNvSpPr/>
          <p:nvPr/>
        </p:nvSpPr>
        <p:spPr>
          <a:xfrm>
            <a:off x="3990109" y="4244349"/>
            <a:ext cx="1039091" cy="1553778"/>
          </a:xfrm>
          <a:custGeom>
            <a:avLst/>
            <a:gdLst>
              <a:gd name="connsiteX0" fmla="*/ 0 w 1039091"/>
              <a:gd name="connsiteY0" fmla="*/ 1553778 h 1553778"/>
              <a:gd name="connsiteX1" fmla="*/ 20782 w 1039091"/>
              <a:gd name="connsiteY1" fmla="*/ 1491433 h 1553778"/>
              <a:gd name="connsiteX2" fmla="*/ 41564 w 1039091"/>
              <a:gd name="connsiteY2" fmla="*/ 1366742 h 1553778"/>
              <a:gd name="connsiteX3" fmla="*/ 103909 w 1039091"/>
              <a:gd name="connsiteY3" fmla="*/ 1345960 h 1553778"/>
              <a:gd name="connsiteX4" fmla="*/ 124691 w 1039091"/>
              <a:gd name="connsiteY4" fmla="*/ 1283615 h 1553778"/>
              <a:gd name="connsiteX5" fmla="*/ 145473 w 1039091"/>
              <a:gd name="connsiteY5" fmla="*/ 1158924 h 1553778"/>
              <a:gd name="connsiteX6" fmla="*/ 249382 w 1039091"/>
              <a:gd name="connsiteY6" fmla="*/ 1138142 h 1553778"/>
              <a:gd name="connsiteX7" fmla="*/ 270164 w 1039091"/>
              <a:gd name="connsiteY7" fmla="*/ 1075796 h 1553778"/>
              <a:gd name="connsiteX8" fmla="*/ 290946 w 1039091"/>
              <a:gd name="connsiteY8" fmla="*/ 930324 h 1553778"/>
              <a:gd name="connsiteX9" fmla="*/ 415636 w 1039091"/>
              <a:gd name="connsiteY9" fmla="*/ 888760 h 1553778"/>
              <a:gd name="connsiteX10" fmla="*/ 436418 w 1039091"/>
              <a:gd name="connsiteY10" fmla="*/ 826415 h 1553778"/>
              <a:gd name="connsiteX11" fmla="*/ 394855 w 1039091"/>
              <a:gd name="connsiteY11" fmla="*/ 764069 h 1553778"/>
              <a:gd name="connsiteX12" fmla="*/ 374073 w 1039091"/>
              <a:gd name="connsiteY12" fmla="*/ 701724 h 1553778"/>
              <a:gd name="connsiteX13" fmla="*/ 394855 w 1039091"/>
              <a:gd name="connsiteY13" fmla="*/ 639378 h 1553778"/>
              <a:gd name="connsiteX14" fmla="*/ 623455 w 1039091"/>
              <a:gd name="connsiteY14" fmla="*/ 577033 h 1553778"/>
              <a:gd name="connsiteX15" fmla="*/ 665018 w 1039091"/>
              <a:gd name="connsiteY15" fmla="*/ 514687 h 1553778"/>
              <a:gd name="connsiteX16" fmla="*/ 602673 w 1039091"/>
              <a:gd name="connsiteY16" fmla="*/ 369215 h 1553778"/>
              <a:gd name="connsiteX17" fmla="*/ 644236 w 1039091"/>
              <a:gd name="connsiteY17" fmla="*/ 306869 h 1553778"/>
              <a:gd name="connsiteX18" fmla="*/ 810491 w 1039091"/>
              <a:gd name="connsiteY18" fmla="*/ 244524 h 1553778"/>
              <a:gd name="connsiteX19" fmla="*/ 831273 w 1039091"/>
              <a:gd name="connsiteY19" fmla="*/ 78269 h 1553778"/>
              <a:gd name="connsiteX20" fmla="*/ 872836 w 1039091"/>
              <a:gd name="connsiteY20" fmla="*/ 15924 h 1553778"/>
              <a:gd name="connsiteX21" fmla="*/ 1039091 w 1039091"/>
              <a:gd name="connsiteY21" fmla="*/ 15924 h 155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9091" h="1553778">
                <a:moveTo>
                  <a:pt x="0" y="1553778"/>
                </a:moveTo>
                <a:cubicBezTo>
                  <a:pt x="6927" y="1532996"/>
                  <a:pt x="16030" y="1512817"/>
                  <a:pt x="20782" y="1491433"/>
                </a:cubicBezTo>
                <a:cubicBezTo>
                  <a:pt x="29923" y="1450299"/>
                  <a:pt x="20658" y="1403327"/>
                  <a:pt x="41564" y="1366742"/>
                </a:cubicBezTo>
                <a:cubicBezTo>
                  <a:pt x="52432" y="1347722"/>
                  <a:pt x="83127" y="1352887"/>
                  <a:pt x="103909" y="1345960"/>
                </a:cubicBezTo>
                <a:cubicBezTo>
                  <a:pt x="110836" y="1325178"/>
                  <a:pt x="119939" y="1304999"/>
                  <a:pt x="124691" y="1283615"/>
                </a:cubicBezTo>
                <a:cubicBezTo>
                  <a:pt x="133832" y="1242481"/>
                  <a:pt x="118051" y="1190917"/>
                  <a:pt x="145473" y="1158924"/>
                </a:cubicBezTo>
                <a:cubicBezTo>
                  <a:pt x="168460" y="1132105"/>
                  <a:pt x="214746" y="1145069"/>
                  <a:pt x="249382" y="1138142"/>
                </a:cubicBezTo>
                <a:cubicBezTo>
                  <a:pt x="256309" y="1117360"/>
                  <a:pt x="265868" y="1097277"/>
                  <a:pt x="270164" y="1075796"/>
                </a:cubicBezTo>
                <a:cubicBezTo>
                  <a:pt x="279770" y="1027764"/>
                  <a:pt x="260873" y="968989"/>
                  <a:pt x="290946" y="930324"/>
                </a:cubicBezTo>
                <a:cubicBezTo>
                  <a:pt x="317844" y="895741"/>
                  <a:pt x="415636" y="888760"/>
                  <a:pt x="415636" y="888760"/>
                </a:cubicBezTo>
                <a:cubicBezTo>
                  <a:pt x="422563" y="867978"/>
                  <a:pt x="440019" y="848023"/>
                  <a:pt x="436418" y="826415"/>
                </a:cubicBezTo>
                <a:cubicBezTo>
                  <a:pt x="432312" y="801778"/>
                  <a:pt x="406025" y="786409"/>
                  <a:pt x="394855" y="764069"/>
                </a:cubicBezTo>
                <a:cubicBezTo>
                  <a:pt x="385058" y="744476"/>
                  <a:pt x="381000" y="722506"/>
                  <a:pt x="374073" y="701724"/>
                </a:cubicBezTo>
                <a:cubicBezTo>
                  <a:pt x="381000" y="680942"/>
                  <a:pt x="381170" y="656484"/>
                  <a:pt x="394855" y="639378"/>
                </a:cubicBezTo>
                <a:cubicBezTo>
                  <a:pt x="447247" y="573888"/>
                  <a:pt x="558584" y="585142"/>
                  <a:pt x="623455" y="577033"/>
                </a:cubicBezTo>
                <a:cubicBezTo>
                  <a:pt x="637309" y="556251"/>
                  <a:pt x="661486" y="539413"/>
                  <a:pt x="665018" y="514687"/>
                </a:cubicBezTo>
                <a:cubicBezTo>
                  <a:pt x="672912" y="459430"/>
                  <a:pt x="629706" y="409765"/>
                  <a:pt x="602673" y="369215"/>
                </a:cubicBezTo>
                <a:cubicBezTo>
                  <a:pt x="616527" y="348433"/>
                  <a:pt x="626575" y="324530"/>
                  <a:pt x="644236" y="306869"/>
                </a:cubicBezTo>
                <a:cubicBezTo>
                  <a:pt x="697747" y="253358"/>
                  <a:pt x="736149" y="259393"/>
                  <a:pt x="810491" y="244524"/>
                </a:cubicBezTo>
                <a:cubicBezTo>
                  <a:pt x="817418" y="189106"/>
                  <a:pt x="816578" y="132151"/>
                  <a:pt x="831273" y="78269"/>
                </a:cubicBezTo>
                <a:cubicBezTo>
                  <a:pt x="837845" y="54173"/>
                  <a:pt x="848913" y="23101"/>
                  <a:pt x="872836" y="15924"/>
                </a:cubicBezTo>
                <a:cubicBezTo>
                  <a:pt x="925917" y="0"/>
                  <a:pt x="983673" y="15924"/>
                  <a:pt x="1039091" y="15924"/>
                </a:cubicBezTo>
              </a:path>
            </a:pathLst>
          </a:custGeom>
          <a:ln>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CONSTRUCTION</a:t>
            </a:r>
            <a:endParaRPr lang="en-US" dirty="0">
              <a:solidFill>
                <a:srgbClr val="FF0000"/>
              </a:solidFill>
            </a:endParaRPr>
          </a:p>
        </p:txBody>
      </p:sp>
      <p:pic>
        <p:nvPicPr>
          <p:cNvPr id="1026" name="Picture 2" descr="C:\Documents and Settings\vms.ADMIN-0DD81E43F\Desktop\300px-Scintillation_Counter_Schematic.jpg"/>
          <p:cNvPicPr>
            <a:picLocks noGrp="1" noChangeAspect="1" noChangeArrowheads="1"/>
          </p:cNvPicPr>
          <p:nvPr>
            <p:ph idx="1"/>
          </p:nvPr>
        </p:nvPicPr>
        <p:blipFill>
          <a:blip r:embed="rId2"/>
          <a:srcRect/>
          <a:stretch>
            <a:fillRect/>
          </a:stretch>
        </p:blipFill>
        <p:spPr bwMode="auto">
          <a:xfrm>
            <a:off x="609600" y="1295400"/>
            <a:ext cx="7620000" cy="5257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vms.ADMIN-0DD81E43F\Desktop\220px-Scintillation_Detector.gif"/>
          <p:cNvPicPr>
            <a:picLocks noChangeAspect="1" noChangeArrowheads="1" noCrop="1"/>
          </p:cNvPicPr>
          <p:nvPr/>
        </p:nvPicPr>
        <p:blipFill>
          <a:blip r:embed="rId2"/>
          <a:srcRect/>
          <a:stretch>
            <a:fillRect/>
          </a:stretch>
        </p:blipFill>
        <p:spPr bwMode="auto">
          <a:xfrm>
            <a:off x="533400" y="457200"/>
            <a:ext cx="7924800" cy="586739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017306"/>
          </a:xfrm>
          <a:prstGeom prst="rect">
            <a:avLst/>
          </a:prstGeom>
        </p:spPr>
        <p:txBody>
          <a:bodyPr wrap="square">
            <a:spAutoFit/>
          </a:bodyPr>
          <a:lstStyle/>
          <a:p>
            <a:r>
              <a:rPr lang="en-US" dirty="0" smtClean="0"/>
              <a:t>When an ionizing particle passes into the scintillator material, atoms are ionized along a track. For charged particles the track is the path of the particle itself. For gamma rays (uncharged), their energy is converted to an energetic electron via either </a:t>
            </a:r>
            <a:r>
              <a:rPr lang="en-US" dirty="0" err="1" smtClean="0"/>
              <a:t>the</a:t>
            </a:r>
            <a:r>
              <a:rPr lang="en-US" dirty="0" err="1" smtClean="0">
                <a:hlinkClick r:id="rId2" tooltip="Photoelectric effect"/>
              </a:rPr>
              <a:t>photoelectric</a:t>
            </a:r>
            <a:r>
              <a:rPr lang="en-US" dirty="0" smtClean="0">
                <a:hlinkClick r:id="rId2" tooltip="Photoelectric effect"/>
              </a:rPr>
              <a:t> effect</a:t>
            </a:r>
            <a:r>
              <a:rPr lang="en-US" dirty="0" smtClean="0"/>
              <a:t>, </a:t>
            </a:r>
            <a:r>
              <a:rPr lang="en-US" dirty="0" smtClean="0">
                <a:hlinkClick r:id="rId3" tooltip="Compton scattering"/>
              </a:rPr>
              <a:t>Compton scattering</a:t>
            </a:r>
            <a:r>
              <a:rPr lang="en-US" dirty="0" smtClean="0"/>
              <a:t> or </a:t>
            </a:r>
            <a:r>
              <a:rPr lang="en-US" dirty="0" smtClean="0">
                <a:hlinkClick r:id="rId4" tooltip="Pair production"/>
              </a:rPr>
              <a:t>pair production</a:t>
            </a:r>
            <a:r>
              <a:rPr lang="en-US" dirty="0" smtClean="0"/>
              <a:t>. The chemistry of atomic de-excitation in the scintillator produces a multitude of low-energy photons, typically near the blue end of the visible spectrum. The number of such photons is in proportion to the amount of energy deposited by the ionizing particle. Some portion of these low-energy photons arrive at the photocathode of an attached photomultiplier tube. The photocathode emits at most one electron for each arriving photon by the </a:t>
            </a:r>
            <a:r>
              <a:rPr lang="en-US" dirty="0" smtClean="0">
                <a:hlinkClick r:id="rId2" tooltip="Photoelectric effect"/>
              </a:rPr>
              <a:t>photoelectric effect</a:t>
            </a:r>
            <a:r>
              <a:rPr lang="en-US" dirty="0" smtClean="0"/>
              <a:t>. This group of primary electrons is </a:t>
            </a:r>
            <a:r>
              <a:rPr lang="en-US" dirty="0" err="1" smtClean="0"/>
              <a:t>electrostatically</a:t>
            </a:r>
            <a:r>
              <a:rPr lang="en-US" dirty="0" smtClean="0"/>
              <a:t> accelerated and focused by an electrical potential so that they strike the first dynode of the tube. The impact of a single electron on the dynode releases a number of secondary electrons which are in turn accelerated to strike the second dynode. Each subsequent dynode impact releases further electrons, and so there is a current amplifying effect at each dynode stage. Each stage is at a higher potential than the previous to provide the accelerating field. The resultant output signal at the anode is in the form of a measurable pulse for each group of photons that arrived at the photocathode, and is passed to the processing electronics. The pulse carries information about the energy of the original incident radiation on the scintillator. The number of such pulses per unit time gives information about the intensity of the radiation. In some applications individual pulses are not counted, but rather only the average current at the anode is used as a measure of radiation intensity.</a:t>
            </a:r>
          </a:p>
          <a:p>
            <a:r>
              <a:rPr lang="en-US" dirty="0" smtClean="0"/>
              <a:t>The scintillator must be shielded from all ambient light so that external photons do not swamp the ionization events caused by incident radiation. To achieve this a thin opaque foil, such as aluminized </a:t>
            </a:r>
            <a:r>
              <a:rPr lang="en-US" dirty="0" err="1" smtClean="0"/>
              <a:t>mylar</a:t>
            </a:r>
            <a:r>
              <a:rPr lang="en-US" dirty="0" smtClean="0"/>
              <a:t>, is often used, though it must have a low enough mass to minimize undue attenuation of the incident radiation being measured.</a:t>
            </a:r>
          </a:p>
          <a:p>
            <a:r>
              <a:rPr lang="en-US" dirty="0" smtClean="0"/>
              <a:t>The article on the </a:t>
            </a:r>
            <a:r>
              <a:rPr lang="en-US" dirty="0" smtClean="0">
                <a:hlinkClick r:id="rId5" tooltip="Photomultiplier"/>
              </a:rPr>
              <a:t>photomultiplier</a:t>
            </a:r>
            <a:r>
              <a:rPr lang="en-US" dirty="0" smtClean="0"/>
              <a:t> tube carries a detailed description of the tube's operation.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792162"/>
          </a:xfrm>
        </p:spPr>
        <p:txBody>
          <a:bodyPr/>
          <a:lstStyle/>
          <a:p>
            <a:r>
              <a:rPr lang="en-US" sz="3600" b="1" dirty="0" smtClean="0">
                <a:solidFill>
                  <a:srgbClr val="FF0000"/>
                </a:solidFill>
                <a:latin typeface="Times New Roman" pitchFamily="1" charset="0"/>
                <a:cs typeface="Times New Roman" pitchFamily="1" charset="0"/>
              </a:rPr>
              <a:t>Geiger Muller counter (GM)</a:t>
            </a:r>
            <a:endParaRPr lang="en-US" sz="3600" b="1" dirty="0" smtClean="0">
              <a:solidFill>
                <a:srgbClr val="FF0000"/>
              </a:solidFill>
            </a:endParaRPr>
          </a:p>
        </p:txBody>
      </p:sp>
      <p:sp>
        <p:nvSpPr>
          <p:cNvPr id="5123" name="Content Placeholder 2"/>
          <p:cNvSpPr>
            <a:spLocks noGrp="1"/>
          </p:cNvSpPr>
          <p:nvPr>
            <p:ph idx="1"/>
          </p:nvPr>
        </p:nvSpPr>
        <p:spPr>
          <a:xfrm>
            <a:off x="457200" y="1219200"/>
            <a:ext cx="8229600" cy="4525963"/>
          </a:xfrm>
        </p:spPr>
        <p:txBody>
          <a:bodyPr/>
          <a:lstStyle/>
          <a:p>
            <a:pPr algn="just"/>
            <a:r>
              <a:rPr lang="en-US" sz="2400" smtClean="0">
                <a:latin typeface="Times New Roman" pitchFamily="1" charset="0"/>
                <a:cs typeface="Times New Roman" pitchFamily="1" charset="0"/>
              </a:rPr>
              <a:t>The </a:t>
            </a:r>
            <a:r>
              <a:rPr lang="en-US" sz="2400" b="1" smtClean="0">
                <a:latin typeface="Times New Roman" pitchFamily="1" charset="0"/>
                <a:cs typeface="Times New Roman" pitchFamily="1" charset="0"/>
              </a:rPr>
              <a:t>Geiger counter</a:t>
            </a:r>
            <a:r>
              <a:rPr lang="en-US" sz="2400" smtClean="0">
                <a:latin typeface="Times New Roman" pitchFamily="1" charset="0"/>
                <a:cs typeface="Times New Roman" pitchFamily="1" charset="0"/>
              </a:rPr>
              <a:t> is an instrument used for measuring </a:t>
            </a:r>
            <a:r>
              <a:rPr lang="en-US" sz="2400" b="1" smtClean="0">
                <a:latin typeface="Times New Roman" pitchFamily="1" charset="0"/>
                <a:cs typeface="Times New Roman" pitchFamily="1" charset="0"/>
              </a:rPr>
              <a:t>ionizing radiation </a:t>
            </a:r>
            <a:r>
              <a:rPr lang="en-US" sz="2400" smtClean="0">
                <a:latin typeface="Times New Roman" pitchFamily="1" charset="0"/>
                <a:cs typeface="Times New Roman" pitchFamily="1" charset="0"/>
              </a:rPr>
              <a:t>used widely in such applications as </a:t>
            </a:r>
            <a:r>
              <a:rPr lang="en-US" sz="2400" b="1" smtClean="0">
                <a:latin typeface="Times New Roman" pitchFamily="1" charset="0"/>
                <a:cs typeface="Times New Roman" pitchFamily="1" charset="0"/>
              </a:rPr>
              <a:t>radiation dosimetry</a:t>
            </a:r>
            <a:r>
              <a:rPr lang="en-US" sz="2400" smtClean="0">
                <a:latin typeface="Times New Roman" pitchFamily="1" charset="0"/>
                <a:cs typeface="Times New Roman" pitchFamily="1" charset="0"/>
              </a:rPr>
              <a:t>, </a:t>
            </a:r>
            <a:r>
              <a:rPr lang="en-US" sz="2400" b="1" smtClean="0">
                <a:latin typeface="Times New Roman" pitchFamily="1" charset="0"/>
                <a:cs typeface="Times New Roman" pitchFamily="1" charset="0"/>
              </a:rPr>
              <a:t>radiological protection</a:t>
            </a:r>
            <a:r>
              <a:rPr lang="en-US" sz="2400" smtClean="0">
                <a:latin typeface="Times New Roman" pitchFamily="1" charset="0"/>
                <a:cs typeface="Times New Roman" pitchFamily="1" charset="0"/>
              </a:rPr>
              <a:t>, </a:t>
            </a:r>
            <a:r>
              <a:rPr lang="en-US" sz="2400" b="1" smtClean="0">
                <a:latin typeface="Times New Roman" pitchFamily="1" charset="0"/>
                <a:cs typeface="Times New Roman" pitchFamily="1" charset="0"/>
              </a:rPr>
              <a:t>experimental physics </a:t>
            </a:r>
            <a:r>
              <a:rPr lang="en-US" sz="2400" smtClean="0">
                <a:latin typeface="Times New Roman" pitchFamily="1" charset="0"/>
                <a:cs typeface="Times New Roman" pitchFamily="1" charset="0"/>
              </a:rPr>
              <a:t>and</a:t>
            </a:r>
            <a:r>
              <a:rPr lang="en-US" sz="2400" b="1" smtClean="0">
                <a:latin typeface="Times New Roman" pitchFamily="1" charset="0"/>
                <a:cs typeface="Times New Roman" pitchFamily="1" charset="0"/>
              </a:rPr>
              <a:t> the nuclear industry</a:t>
            </a:r>
            <a:r>
              <a:rPr lang="en-US" sz="2400" smtClean="0">
                <a:latin typeface="Times New Roman" pitchFamily="1" charset="0"/>
                <a:cs typeface="Times New Roman" pitchFamily="1" charset="0"/>
              </a:rPr>
              <a:t>.</a:t>
            </a:r>
          </a:p>
          <a:p>
            <a:pPr algn="just"/>
            <a:r>
              <a:rPr lang="en-US" sz="2400" smtClean="0">
                <a:latin typeface="Times New Roman" pitchFamily="1" charset="0"/>
                <a:cs typeface="Times New Roman" pitchFamily="1" charset="0"/>
              </a:rPr>
              <a:t>It detects ionizing radiation such as </a:t>
            </a:r>
            <a:r>
              <a:rPr lang="en-US" sz="2400" b="1" smtClean="0">
                <a:latin typeface="Times New Roman" pitchFamily="1" charset="0"/>
                <a:cs typeface="Times New Roman" pitchFamily="1" charset="0"/>
              </a:rPr>
              <a:t>alpha particles</a:t>
            </a:r>
            <a:r>
              <a:rPr lang="en-US" sz="2400" smtClean="0">
                <a:latin typeface="Times New Roman" pitchFamily="1" charset="0"/>
                <a:cs typeface="Times New Roman" pitchFamily="1" charset="0"/>
              </a:rPr>
              <a:t>, </a:t>
            </a:r>
            <a:r>
              <a:rPr lang="en-US" sz="2400" b="1" smtClean="0">
                <a:latin typeface="Times New Roman" pitchFamily="1" charset="0"/>
                <a:cs typeface="Times New Roman" pitchFamily="1" charset="0"/>
              </a:rPr>
              <a:t>beta particles</a:t>
            </a:r>
            <a:r>
              <a:rPr lang="en-US" sz="2400" smtClean="0">
                <a:latin typeface="Times New Roman" pitchFamily="1" charset="0"/>
                <a:cs typeface="Times New Roman" pitchFamily="1" charset="0"/>
              </a:rPr>
              <a:t> and </a:t>
            </a:r>
            <a:r>
              <a:rPr lang="en-US" sz="2400" b="1" smtClean="0">
                <a:latin typeface="Times New Roman" pitchFamily="1" charset="0"/>
                <a:cs typeface="Times New Roman" pitchFamily="1" charset="0"/>
              </a:rPr>
              <a:t>gamma rays</a:t>
            </a:r>
            <a:r>
              <a:rPr lang="en-US" sz="2400" smtClean="0">
                <a:latin typeface="Times New Roman" pitchFamily="1" charset="0"/>
                <a:cs typeface="Times New Roman" pitchFamily="1" charset="0"/>
              </a:rPr>
              <a:t> using the ionization effect produced in a </a:t>
            </a:r>
            <a:r>
              <a:rPr lang="en-US" sz="2400" b="1" smtClean="0">
                <a:latin typeface="Times New Roman" pitchFamily="1" charset="0"/>
                <a:cs typeface="Times New Roman" pitchFamily="1" charset="0"/>
              </a:rPr>
              <a:t>Geiger–Müller tube</a:t>
            </a:r>
            <a:r>
              <a:rPr lang="en-US" sz="2400" smtClean="0">
                <a:latin typeface="Times New Roman" pitchFamily="1" charset="0"/>
                <a:cs typeface="Times New Roman" pitchFamily="1" charset="0"/>
              </a:rPr>
              <a:t>; which gives its name to the instrument.</a:t>
            </a:r>
          </a:p>
          <a:p>
            <a:pPr algn="just"/>
            <a:r>
              <a:rPr lang="en-US" sz="2400" smtClean="0">
                <a:latin typeface="Times New Roman" pitchFamily="1" charset="0"/>
                <a:cs typeface="Times New Roman" pitchFamily="1" charset="0"/>
              </a:rPr>
              <a:t>In wide and prominent use as a </a:t>
            </a:r>
            <a:r>
              <a:rPr lang="en-US" sz="2400" b="1" smtClean="0">
                <a:latin typeface="Times New Roman" pitchFamily="1" charset="0"/>
                <a:cs typeface="Times New Roman" pitchFamily="1" charset="0"/>
              </a:rPr>
              <a:t>hand-held radiation survey instrument</a:t>
            </a:r>
            <a:r>
              <a:rPr lang="en-US" sz="2400" smtClean="0">
                <a:latin typeface="Times New Roman" pitchFamily="1" charset="0"/>
                <a:cs typeface="Times New Roman" pitchFamily="1" charset="0"/>
              </a:rPr>
              <a:t>, it is perhaps one of the world's best-known radiation detection instruments.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6278642"/>
          </a:xfrm>
          <a:prstGeom prst="rect">
            <a:avLst/>
          </a:prstGeom>
        </p:spPr>
        <p:txBody>
          <a:bodyPr wrap="square">
            <a:spAutoFit/>
          </a:bodyPr>
          <a:lstStyle/>
          <a:p>
            <a:r>
              <a:rPr lang="en-US" sz="2400" dirty="0" smtClean="0"/>
              <a:t>The </a:t>
            </a:r>
            <a:r>
              <a:rPr lang="en-US" sz="2400" b="1" dirty="0" smtClean="0"/>
              <a:t>Geiger counter</a:t>
            </a:r>
            <a:r>
              <a:rPr lang="en-US" sz="2400" dirty="0" smtClean="0"/>
              <a:t> is an instrument used for measuring </a:t>
            </a:r>
            <a:r>
              <a:rPr lang="en-US" sz="2400" dirty="0" smtClean="0">
                <a:hlinkClick r:id="rId2" tooltip="Ionizing radiation"/>
              </a:rPr>
              <a:t>ionizing radiation</a:t>
            </a:r>
            <a:r>
              <a:rPr lang="en-US" sz="2400" dirty="0" smtClean="0"/>
              <a:t> used widely in applications such as </a:t>
            </a:r>
            <a:r>
              <a:rPr lang="en-US" sz="2400" dirty="0" smtClean="0">
                <a:hlinkClick r:id="rId3" tooltip="Dosimetry"/>
              </a:rPr>
              <a:t>radiation </a:t>
            </a:r>
            <a:r>
              <a:rPr lang="en-US" sz="2400" dirty="0" err="1" smtClean="0">
                <a:hlinkClick r:id="rId3" tooltip="Dosimetry"/>
              </a:rPr>
              <a:t>dosimetry</a:t>
            </a:r>
            <a:r>
              <a:rPr lang="en-US" sz="2400" dirty="0" err="1" smtClean="0"/>
              <a:t>,</a:t>
            </a:r>
            <a:r>
              <a:rPr lang="en-US" sz="2400" dirty="0" err="1" smtClean="0">
                <a:hlinkClick r:id="rId4" tooltip="Radiological protection"/>
              </a:rPr>
              <a:t>radiological</a:t>
            </a:r>
            <a:r>
              <a:rPr lang="en-US" sz="2400" dirty="0" smtClean="0">
                <a:hlinkClick r:id="rId4" tooltip="Radiological protection"/>
              </a:rPr>
              <a:t> protection</a:t>
            </a:r>
            <a:r>
              <a:rPr lang="en-US" sz="2400" dirty="0" smtClean="0"/>
              <a:t>, </a:t>
            </a:r>
            <a:r>
              <a:rPr lang="en-US" sz="2400" dirty="0" smtClean="0">
                <a:hlinkClick r:id="rId5" tooltip="Experimental physics"/>
              </a:rPr>
              <a:t>experimental </a:t>
            </a:r>
            <a:r>
              <a:rPr lang="en-US" sz="2400" dirty="0" err="1" smtClean="0">
                <a:hlinkClick r:id="rId5" tooltip="Experimental physics"/>
              </a:rPr>
              <a:t>physics</a:t>
            </a:r>
            <a:r>
              <a:rPr lang="en-US" sz="2400" dirty="0" err="1" smtClean="0"/>
              <a:t>and</a:t>
            </a:r>
            <a:r>
              <a:rPr lang="en-US" sz="2400" dirty="0" smtClean="0"/>
              <a:t> the </a:t>
            </a:r>
            <a:r>
              <a:rPr lang="en-US" sz="2400" dirty="0" smtClean="0">
                <a:hlinkClick r:id="rId6" tooltip="Nuclear industry"/>
              </a:rPr>
              <a:t>nuclear industry</a:t>
            </a:r>
            <a:r>
              <a:rPr lang="en-US" sz="2400" dirty="0" smtClean="0"/>
              <a:t>.</a:t>
            </a:r>
          </a:p>
          <a:p>
            <a:r>
              <a:rPr lang="en-US" sz="2400" dirty="0" smtClean="0"/>
              <a:t>It detects ionizing radiation such as </a:t>
            </a:r>
            <a:r>
              <a:rPr lang="en-US" sz="2400" dirty="0" smtClean="0">
                <a:hlinkClick r:id="rId7" tooltip="Alpha particle"/>
              </a:rPr>
              <a:t>alpha particles</a:t>
            </a:r>
            <a:r>
              <a:rPr lang="en-US" sz="2400" dirty="0" smtClean="0"/>
              <a:t>, </a:t>
            </a:r>
            <a:r>
              <a:rPr lang="en-US" sz="2400" dirty="0" smtClean="0">
                <a:hlinkClick r:id="rId8" tooltip="Beta particle"/>
              </a:rPr>
              <a:t>beta particles</a:t>
            </a:r>
            <a:r>
              <a:rPr lang="en-US" sz="2400" dirty="0" smtClean="0"/>
              <a:t> and </a:t>
            </a:r>
            <a:r>
              <a:rPr lang="en-US" sz="2400" dirty="0" smtClean="0">
                <a:hlinkClick r:id="rId9" tooltip="Gamma ray"/>
              </a:rPr>
              <a:t>gamma rays</a:t>
            </a:r>
            <a:r>
              <a:rPr lang="en-US" sz="2400" dirty="0" smtClean="0"/>
              <a:t> using the ionization effect produced in a </a:t>
            </a:r>
            <a:r>
              <a:rPr lang="en-US" sz="2400" dirty="0" smtClean="0">
                <a:hlinkClick r:id="rId10" tooltip="Geiger–Müller tube"/>
              </a:rPr>
              <a:t>Geiger–</a:t>
            </a:r>
            <a:r>
              <a:rPr lang="en-US" sz="2400" dirty="0" err="1" smtClean="0">
                <a:hlinkClick r:id="rId10" tooltip="Geiger–Müller tube"/>
              </a:rPr>
              <a:t>Müller</a:t>
            </a:r>
            <a:r>
              <a:rPr lang="en-US" sz="2400" dirty="0" smtClean="0">
                <a:hlinkClick r:id="rId10" tooltip="Geiger–Müller tube"/>
              </a:rPr>
              <a:t> tube</a:t>
            </a:r>
            <a:r>
              <a:rPr lang="en-US" sz="2400" dirty="0" smtClean="0"/>
              <a:t>; which gives its name to the instrument.</a:t>
            </a:r>
            <a:r>
              <a:rPr lang="en-US" sz="2400" baseline="30000" dirty="0" smtClean="0">
                <a:hlinkClick r:id="rId11"/>
              </a:rPr>
              <a:t>[1]</a:t>
            </a:r>
            <a:r>
              <a:rPr lang="en-US" sz="2400" dirty="0" smtClean="0"/>
              <a:t> In wide and prominent use as </a:t>
            </a:r>
            <a:r>
              <a:rPr lang="en-US" sz="2400" dirty="0" err="1" smtClean="0"/>
              <a:t>a</a:t>
            </a:r>
            <a:r>
              <a:rPr lang="en-US" sz="2400" dirty="0" err="1" smtClean="0">
                <a:hlinkClick r:id="rId12" tooltip="Survey meter"/>
              </a:rPr>
              <a:t>hand</a:t>
            </a:r>
            <a:r>
              <a:rPr lang="en-US" sz="2400" dirty="0" smtClean="0">
                <a:hlinkClick r:id="rId12" tooltip="Survey meter"/>
              </a:rPr>
              <a:t>-held radiation survey instrument</a:t>
            </a:r>
            <a:r>
              <a:rPr lang="en-US" sz="2400" dirty="0" smtClean="0"/>
              <a:t>, it is perhaps one of the world's best-known radiation detection instruments.</a:t>
            </a:r>
          </a:p>
          <a:p>
            <a:r>
              <a:rPr lang="en-US" sz="2400" dirty="0" smtClean="0"/>
              <a:t>The original detection principle was discovered in 1908 at the </a:t>
            </a:r>
            <a:r>
              <a:rPr lang="en-US" sz="2400" dirty="0" smtClean="0">
                <a:hlinkClick r:id="rId13" tooltip="Cavendish laboratory"/>
              </a:rPr>
              <a:t>Cavendish laboratory</a:t>
            </a:r>
            <a:r>
              <a:rPr lang="en-US" sz="2400" dirty="0" smtClean="0"/>
              <a:t>, but it was not until the development of the Geiger-</a:t>
            </a:r>
            <a:r>
              <a:rPr lang="en-US" sz="2400" dirty="0" err="1" smtClean="0"/>
              <a:t>Müller</a:t>
            </a:r>
            <a:r>
              <a:rPr lang="en-US" sz="2400" dirty="0" smtClean="0"/>
              <a:t> tube in 1928 that the Geiger-</a:t>
            </a:r>
            <a:r>
              <a:rPr lang="en-US" sz="2400" dirty="0" err="1" smtClean="0"/>
              <a:t>Müller</a:t>
            </a:r>
            <a:r>
              <a:rPr lang="en-US" sz="2400" dirty="0" smtClean="0"/>
              <a:t> counter became a practical instrument. Since then it has been very popular due to its robust sensing element and relatively low cost. However, there are limitations in measuring high radiation rates and </a:t>
            </a:r>
            <a:r>
              <a:rPr lang="en-US" sz="2400" dirty="0" err="1" smtClean="0"/>
              <a:t>the</a:t>
            </a:r>
            <a:r>
              <a:rPr lang="en-US" sz="2400" dirty="0" err="1" smtClean="0">
                <a:hlinkClick r:id="rId14" tooltip="Electronvolt"/>
              </a:rPr>
              <a:t>energy</a:t>
            </a:r>
            <a:r>
              <a:rPr lang="en-US" sz="2400" dirty="0" smtClean="0"/>
              <a:t> of incident radiation.</a:t>
            </a:r>
            <a:r>
              <a:rPr lang="en-US" sz="2400" baseline="30000" dirty="0" smtClean="0">
                <a:hlinkClick r:id="rId11"/>
              </a:rPr>
              <a:t>[2]</a:t>
            </a:r>
            <a:endParaRPr lang="en-US" sz="2400" dirty="0" smtClean="0"/>
          </a:p>
          <a:p>
            <a:r>
              <a:rPr lang="en-US" sz="2400" b="1" dirty="0" smtClean="0"/>
              <a:t>Contents</a:t>
            </a:r>
          </a:p>
          <a:p>
            <a:r>
              <a:rPr lang="en-US"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76200"/>
            <a:ext cx="8229600" cy="868363"/>
          </a:xfrm>
        </p:spPr>
        <p:txBody>
          <a:bodyPr/>
          <a:lstStyle/>
          <a:p>
            <a:pPr algn="l"/>
            <a:r>
              <a:rPr lang="en-US" sz="3200" b="1" smtClean="0">
                <a:latin typeface="Times New Roman" pitchFamily="1" charset="0"/>
                <a:cs typeface="Times New Roman" pitchFamily="1" charset="0"/>
              </a:rPr>
              <a:t>Basic components of GM tube.</a:t>
            </a:r>
          </a:p>
        </p:txBody>
      </p:sp>
      <p:sp>
        <p:nvSpPr>
          <p:cNvPr id="6147" name="Content Placeholder 2"/>
          <p:cNvSpPr>
            <a:spLocks noGrp="1"/>
          </p:cNvSpPr>
          <p:nvPr>
            <p:ph idx="1"/>
          </p:nvPr>
        </p:nvSpPr>
        <p:spPr>
          <a:xfrm>
            <a:off x="457200" y="1036638"/>
            <a:ext cx="8229600" cy="4525962"/>
          </a:xfrm>
        </p:spPr>
        <p:txBody>
          <a:bodyPr/>
          <a:lstStyle/>
          <a:p>
            <a:pPr algn="just"/>
            <a:r>
              <a:rPr lang="en-US" sz="2400" smtClean="0">
                <a:latin typeface="Times New Roman" pitchFamily="1" charset="0"/>
                <a:cs typeface="Times New Roman" pitchFamily="1" charset="0"/>
              </a:rPr>
              <a:t>A Geiger counter consists of a Geiger-Müller tube, the sensing element which detects the radiation, and the processing electronics, which displays the result.</a:t>
            </a:r>
          </a:p>
          <a:p>
            <a:pPr algn="just"/>
            <a:r>
              <a:rPr lang="en-US" sz="2400" smtClean="0">
                <a:latin typeface="Times New Roman" pitchFamily="1" charset="0"/>
                <a:cs typeface="Times New Roman" pitchFamily="1" charset="0"/>
              </a:rPr>
              <a:t>The Geiger-Müller tube is filled with an inert gas such as </a:t>
            </a:r>
            <a:r>
              <a:rPr lang="en-US" sz="2400" b="1" smtClean="0">
                <a:latin typeface="Times New Roman" pitchFamily="1" charset="0"/>
                <a:cs typeface="Times New Roman" pitchFamily="1" charset="0"/>
              </a:rPr>
              <a:t>helium</a:t>
            </a:r>
            <a:r>
              <a:rPr lang="en-US" sz="2400" smtClean="0">
                <a:latin typeface="Times New Roman" pitchFamily="1" charset="0"/>
                <a:cs typeface="Times New Roman" pitchFamily="1" charset="0"/>
              </a:rPr>
              <a:t>, </a:t>
            </a:r>
            <a:r>
              <a:rPr lang="en-US" sz="2400" b="1" smtClean="0">
                <a:latin typeface="Times New Roman" pitchFamily="1" charset="0"/>
                <a:cs typeface="Times New Roman" pitchFamily="1" charset="0"/>
              </a:rPr>
              <a:t>neon</a:t>
            </a:r>
            <a:r>
              <a:rPr lang="en-US" sz="2400" smtClean="0">
                <a:latin typeface="Times New Roman" pitchFamily="1" charset="0"/>
                <a:cs typeface="Times New Roman" pitchFamily="1" charset="0"/>
              </a:rPr>
              <a:t>, or </a:t>
            </a:r>
            <a:r>
              <a:rPr lang="en-US" sz="2400" b="1" smtClean="0">
                <a:latin typeface="Times New Roman" pitchFamily="1" charset="0"/>
                <a:cs typeface="Times New Roman" pitchFamily="1" charset="0"/>
              </a:rPr>
              <a:t>argon</a:t>
            </a:r>
            <a:r>
              <a:rPr lang="en-US" sz="2400" smtClean="0">
                <a:latin typeface="Times New Roman" pitchFamily="1" charset="0"/>
                <a:cs typeface="Times New Roman" pitchFamily="1" charset="0"/>
              </a:rPr>
              <a:t> at low pressure, to which a high voltage typically 400-600 V is applied.</a:t>
            </a:r>
          </a:p>
          <a:p>
            <a:pPr algn="just"/>
            <a:endParaRPr lang="en-US" sz="2400" smtClean="0">
              <a:latin typeface="Times New Roman" pitchFamily="1" charset="0"/>
              <a:cs typeface="Times New Roman" pitchFamily="1" charset="0"/>
            </a:endParaRPr>
          </a:p>
        </p:txBody>
      </p:sp>
      <p:pic>
        <p:nvPicPr>
          <p:cNvPr id="6148" name="Picture 2" descr="http://www.aztecresearch.net/Images/geiger1.jpg">
            <a:hlinkClick r:id="rId2"/>
          </p:cNvPr>
          <p:cNvPicPr>
            <a:picLocks noChangeAspect="1" noChangeArrowheads="1"/>
          </p:cNvPicPr>
          <p:nvPr/>
        </p:nvPicPr>
        <p:blipFill>
          <a:blip r:embed="rId3"/>
          <a:srcRect/>
          <a:stretch>
            <a:fillRect/>
          </a:stretch>
        </p:blipFill>
        <p:spPr bwMode="auto">
          <a:xfrm>
            <a:off x="762000" y="3886200"/>
            <a:ext cx="78486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65190" y="152400"/>
            <a:ext cx="3788858" cy="584775"/>
          </a:xfrm>
          <a:prstGeom prst="rect">
            <a:avLst/>
          </a:prstGeom>
        </p:spPr>
        <p:txBody>
          <a:bodyPr wrap="none">
            <a:spAutoFit/>
          </a:bodyPr>
          <a:lstStyle/>
          <a:p>
            <a:pPr algn="ctr"/>
            <a:r>
              <a:rPr lang="en-US" sz="3200" dirty="0" smtClean="0">
                <a:solidFill>
                  <a:srgbClr val="FF0000"/>
                </a:solidFill>
              </a:rPr>
              <a:t>Principle of operation</a:t>
            </a:r>
            <a:endParaRPr lang="en-US" sz="3200" dirty="0">
              <a:solidFill>
                <a:srgbClr val="FF0000"/>
              </a:solidFill>
            </a:endParaRPr>
          </a:p>
        </p:txBody>
      </p:sp>
      <p:sp>
        <p:nvSpPr>
          <p:cNvPr id="5" name="Rectangle 4"/>
          <p:cNvSpPr/>
          <p:nvPr/>
        </p:nvSpPr>
        <p:spPr>
          <a:xfrm>
            <a:off x="0" y="474344"/>
            <a:ext cx="9144000" cy="5262979"/>
          </a:xfrm>
          <a:prstGeom prst="rect">
            <a:avLst/>
          </a:prstGeom>
        </p:spPr>
        <p:txBody>
          <a:bodyPr wrap="square">
            <a:spAutoFit/>
          </a:bodyPr>
          <a:lstStyle/>
          <a:p>
            <a:pPr algn="just"/>
            <a:r>
              <a:rPr lang="en-US" sz="2400" dirty="0" smtClean="0"/>
              <a:t>A Geiger counter consists of a Geiger-</a:t>
            </a:r>
            <a:r>
              <a:rPr lang="en-US" sz="2400" dirty="0" err="1" smtClean="0"/>
              <a:t>Müller</a:t>
            </a:r>
            <a:r>
              <a:rPr lang="en-US" sz="2400" dirty="0" smtClean="0"/>
              <a:t> tube, the sensing element which detects the radiation, and the processing electronics, which displays the result.</a:t>
            </a:r>
          </a:p>
          <a:p>
            <a:pPr algn="just"/>
            <a:r>
              <a:rPr lang="en-US" sz="2400" dirty="0" smtClean="0"/>
              <a:t>The Geiger-</a:t>
            </a:r>
            <a:r>
              <a:rPr lang="en-US" sz="2400" dirty="0" err="1" smtClean="0"/>
              <a:t>Müller</a:t>
            </a:r>
            <a:r>
              <a:rPr lang="en-US" sz="2400" dirty="0" smtClean="0"/>
              <a:t> tube is filled with an inert gas such as </a:t>
            </a:r>
            <a:r>
              <a:rPr lang="en-US" sz="2400" dirty="0" smtClean="0">
                <a:hlinkClick r:id="rId2" tooltip="Helium"/>
              </a:rPr>
              <a:t>helium</a:t>
            </a:r>
            <a:r>
              <a:rPr lang="en-US" sz="2400" dirty="0" smtClean="0"/>
              <a:t>, </a:t>
            </a:r>
            <a:r>
              <a:rPr lang="en-US" sz="2400" dirty="0" smtClean="0">
                <a:hlinkClick r:id="rId3" tooltip="Neon"/>
              </a:rPr>
              <a:t>neon</a:t>
            </a:r>
            <a:r>
              <a:rPr lang="en-US" sz="2400" dirty="0" smtClean="0"/>
              <a:t>, or </a:t>
            </a:r>
            <a:r>
              <a:rPr lang="en-US" sz="2400" dirty="0" smtClean="0">
                <a:hlinkClick r:id="rId4" tooltip="Argon"/>
              </a:rPr>
              <a:t>argon</a:t>
            </a:r>
            <a:r>
              <a:rPr lang="en-US" sz="2400" dirty="0" smtClean="0"/>
              <a:t> at low pressure, to which a high voltage is applied. The tube briefly conducts electrical charge when a </a:t>
            </a:r>
            <a:r>
              <a:rPr lang="en-US" sz="2400" dirty="0" smtClean="0">
                <a:hlinkClick r:id="rId5" tooltip="Elementary particle"/>
              </a:rPr>
              <a:t>particle</a:t>
            </a:r>
            <a:r>
              <a:rPr lang="en-US" sz="2400" dirty="0" smtClean="0"/>
              <a:t> or </a:t>
            </a:r>
            <a:r>
              <a:rPr lang="en-US" sz="2400" dirty="0" smtClean="0">
                <a:hlinkClick r:id="rId6" tooltip="Photon"/>
              </a:rPr>
              <a:t>photon</a:t>
            </a:r>
            <a:r>
              <a:rPr lang="en-US" sz="2400" dirty="0" smtClean="0"/>
              <a:t> of incident radiation makes the gas conductive by ionization. The ionization is considerably amplified within the tube by the </a:t>
            </a:r>
            <a:r>
              <a:rPr lang="en-US" sz="2400" dirty="0" smtClean="0">
                <a:hlinkClick r:id="rId7" tooltip="Townsend discharge"/>
              </a:rPr>
              <a:t>Townsend discharge</a:t>
            </a:r>
            <a:r>
              <a:rPr lang="en-US" sz="2400" dirty="0" smtClean="0"/>
              <a:t> effect to produce an easily measured detection pulse, which is fed to the processing and display electronics. This large pulse from the tube makes the G-M counter relatively cheap to manufacture, as the subsequent electronics is greatly simplified.</a:t>
            </a:r>
            <a:r>
              <a:rPr lang="en-US" sz="2400" baseline="30000" dirty="0" smtClean="0">
                <a:hlinkClick r:id="rId8"/>
              </a:rPr>
              <a:t>[2]</a:t>
            </a:r>
            <a:r>
              <a:rPr lang="en-US" sz="2400" dirty="0" smtClean="0"/>
              <a:t> The electronics also generates the high voltage, typically 400–600 volts, that has to be applied to the Geiger-</a:t>
            </a:r>
            <a:r>
              <a:rPr lang="en-US" sz="2400" dirty="0" err="1" smtClean="0"/>
              <a:t>Müller</a:t>
            </a:r>
            <a:r>
              <a:rPr lang="en-US" sz="2400" dirty="0" smtClean="0"/>
              <a:t> tube to enable its operation.</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990600" y="1905000"/>
            <a:ext cx="1981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990600" y="3275012"/>
            <a:ext cx="1981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04800" y="2438400"/>
            <a:ext cx="228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429000" y="2438400"/>
            <a:ext cx="228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rot="5400000">
            <a:off x="1485900" y="3238500"/>
            <a:ext cx="990600" cy="1588"/>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76250" y="1924050"/>
            <a:ext cx="533400" cy="495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2952750" y="2762250"/>
            <a:ext cx="533400" cy="495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533400" y="2819400"/>
            <a:ext cx="457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2933701" y="1943100"/>
            <a:ext cx="533399"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6" idx="3"/>
          </p:cNvCxnSpPr>
          <p:nvPr/>
        </p:nvCxnSpPr>
        <p:spPr>
          <a:xfrm flipV="1">
            <a:off x="533400" y="2590800"/>
            <a:ext cx="4648200" cy="381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Flowchart: Direct Access Storage 22"/>
          <p:cNvSpPr/>
          <p:nvPr/>
        </p:nvSpPr>
        <p:spPr>
          <a:xfrm>
            <a:off x="1143000" y="2438400"/>
            <a:ext cx="2057400" cy="304800"/>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rot="5400000">
            <a:off x="1714500" y="4381500"/>
            <a:ext cx="533400" cy="1588"/>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981200" y="4648200"/>
            <a:ext cx="2514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0800000" flipV="1">
            <a:off x="4267200" y="3200399"/>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267200" y="33528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267200" y="35814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4267200" y="34290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4267201" y="36576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67200" y="38100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4190206" y="28956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4114006" y="4267200"/>
            <a:ext cx="762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953000" y="2133600"/>
            <a:ext cx="685800" cy="646331"/>
          </a:xfrm>
          <a:prstGeom prst="rect">
            <a:avLst/>
          </a:prstGeom>
          <a:noFill/>
          <a:ln>
            <a:solidFill>
              <a:schemeClr val="accent1">
                <a:shade val="95000"/>
                <a:satMod val="105000"/>
              </a:schemeClr>
            </a:solidFill>
          </a:ln>
        </p:spPr>
        <p:txBody>
          <a:bodyPr wrap="square" rtlCol="0">
            <a:spAutoFit/>
          </a:bodyPr>
          <a:lstStyle/>
          <a:p>
            <a:r>
              <a:rPr lang="en-US" dirty="0" smtClean="0">
                <a:solidFill>
                  <a:srgbClr val="FF0000"/>
                </a:solidFill>
              </a:rPr>
              <a:t>Filter</a:t>
            </a:r>
          </a:p>
          <a:p>
            <a:endParaRPr lang="en-US" dirty="0"/>
          </a:p>
        </p:txBody>
      </p:sp>
      <p:cxnSp>
        <p:nvCxnSpPr>
          <p:cNvPr id="58" name="Straight Connector 57"/>
          <p:cNvCxnSpPr/>
          <p:nvPr/>
        </p:nvCxnSpPr>
        <p:spPr>
          <a:xfrm rot="5400000">
            <a:off x="4991894" y="2628900"/>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5143500" y="26281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334000" y="2590800"/>
            <a:ext cx="762000" cy="1588"/>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6096000" y="2133601"/>
            <a:ext cx="685800" cy="1015663"/>
          </a:xfrm>
          <a:prstGeom prst="rect">
            <a:avLst/>
          </a:prstGeom>
          <a:noFill/>
          <a:ln>
            <a:solidFill>
              <a:schemeClr val="accent1">
                <a:shade val="95000"/>
                <a:satMod val="105000"/>
              </a:schemeClr>
            </a:solidFill>
          </a:ln>
        </p:spPr>
        <p:txBody>
          <a:bodyPr wrap="square" rtlCol="0">
            <a:spAutoFit/>
          </a:bodyPr>
          <a:lstStyle/>
          <a:p>
            <a:r>
              <a:rPr lang="en-US" sz="1400" dirty="0" smtClean="0">
                <a:solidFill>
                  <a:srgbClr val="FF0000"/>
                </a:solidFill>
              </a:rPr>
              <a:t>Linear Amplifier</a:t>
            </a:r>
          </a:p>
          <a:p>
            <a:endParaRPr lang="en-US" dirty="0"/>
          </a:p>
        </p:txBody>
      </p:sp>
      <p:sp>
        <p:nvSpPr>
          <p:cNvPr id="65" name="TextBox 64"/>
          <p:cNvSpPr txBox="1"/>
          <p:nvPr/>
        </p:nvSpPr>
        <p:spPr>
          <a:xfrm>
            <a:off x="7162800" y="2133600"/>
            <a:ext cx="685800" cy="923330"/>
          </a:xfrm>
          <a:prstGeom prst="rect">
            <a:avLst/>
          </a:prstGeom>
          <a:noFill/>
          <a:ln>
            <a:solidFill>
              <a:schemeClr val="accent1">
                <a:shade val="95000"/>
                <a:satMod val="105000"/>
              </a:schemeClr>
            </a:solidFill>
          </a:ln>
        </p:spPr>
        <p:txBody>
          <a:bodyPr wrap="square" rtlCol="0">
            <a:spAutoFit/>
          </a:bodyPr>
          <a:lstStyle/>
          <a:p>
            <a:r>
              <a:rPr lang="en-US" sz="1200" dirty="0" smtClean="0">
                <a:solidFill>
                  <a:srgbClr val="FF0000"/>
                </a:solidFill>
              </a:rPr>
              <a:t>Voltage Discriminator</a:t>
            </a:r>
          </a:p>
          <a:p>
            <a:endParaRPr lang="en-US" dirty="0"/>
          </a:p>
        </p:txBody>
      </p:sp>
      <p:sp>
        <p:nvSpPr>
          <p:cNvPr id="66" name="TextBox 65"/>
          <p:cNvSpPr txBox="1"/>
          <p:nvPr/>
        </p:nvSpPr>
        <p:spPr>
          <a:xfrm>
            <a:off x="8229600" y="4029670"/>
            <a:ext cx="685800" cy="854080"/>
          </a:xfrm>
          <a:prstGeom prst="rect">
            <a:avLst/>
          </a:prstGeom>
          <a:noFill/>
          <a:ln>
            <a:solidFill>
              <a:schemeClr val="accent1">
                <a:shade val="95000"/>
                <a:satMod val="105000"/>
              </a:schemeClr>
            </a:solidFill>
          </a:ln>
        </p:spPr>
        <p:txBody>
          <a:bodyPr wrap="square" rtlCol="0">
            <a:spAutoFit/>
          </a:bodyPr>
          <a:lstStyle/>
          <a:p>
            <a:pPr algn="ctr"/>
            <a:r>
              <a:rPr lang="en-US" sz="1050" dirty="0" smtClean="0">
                <a:solidFill>
                  <a:srgbClr val="FF0000"/>
                </a:solidFill>
              </a:rPr>
              <a:t>Recorder</a:t>
            </a:r>
          </a:p>
          <a:p>
            <a:pPr algn="ctr"/>
            <a:r>
              <a:rPr lang="en-US" sz="1050" dirty="0" smtClean="0">
                <a:solidFill>
                  <a:srgbClr val="FF0000"/>
                </a:solidFill>
              </a:rPr>
              <a:t>Or</a:t>
            </a:r>
          </a:p>
          <a:p>
            <a:pPr algn="ctr"/>
            <a:r>
              <a:rPr lang="en-US" sz="1050" dirty="0" smtClean="0">
                <a:solidFill>
                  <a:srgbClr val="FF0000"/>
                </a:solidFill>
              </a:rPr>
              <a:t>Counter</a:t>
            </a:r>
            <a:endParaRPr lang="en-US" dirty="0" smtClean="0">
              <a:solidFill>
                <a:srgbClr val="FF0000"/>
              </a:solidFill>
            </a:endParaRPr>
          </a:p>
          <a:p>
            <a:endParaRPr lang="en-US" dirty="0"/>
          </a:p>
        </p:txBody>
      </p:sp>
      <p:sp>
        <p:nvSpPr>
          <p:cNvPr id="67" name="TextBox 66"/>
          <p:cNvSpPr txBox="1"/>
          <p:nvPr/>
        </p:nvSpPr>
        <p:spPr>
          <a:xfrm>
            <a:off x="8229600" y="2133600"/>
            <a:ext cx="685800" cy="800219"/>
          </a:xfrm>
          <a:prstGeom prst="rect">
            <a:avLst/>
          </a:prstGeom>
          <a:noFill/>
          <a:ln>
            <a:solidFill>
              <a:schemeClr val="accent1">
                <a:shade val="95000"/>
                <a:satMod val="105000"/>
              </a:schemeClr>
            </a:solidFill>
          </a:ln>
        </p:spPr>
        <p:txBody>
          <a:bodyPr wrap="square" rtlCol="0">
            <a:spAutoFit/>
          </a:bodyPr>
          <a:lstStyle/>
          <a:p>
            <a:r>
              <a:rPr lang="en-US" sz="1400" dirty="0" smtClean="0">
                <a:solidFill>
                  <a:srgbClr val="FF0000"/>
                </a:solidFill>
              </a:rPr>
              <a:t>Scalar Circuit</a:t>
            </a:r>
          </a:p>
          <a:p>
            <a:endParaRPr lang="en-US" dirty="0"/>
          </a:p>
        </p:txBody>
      </p:sp>
      <p:cxnSp>
        <p:nvCxnSpPr>
          <p:cNvPr id="70" name="Straight Connector 69"/>
          <p:cNvCxnSpPr>
            <a:endCxn id="65" idx="1"/>
          </p:cNvCxnSpPr>
          <p:nvPr/>
        </p:nvCxnSpPr>
        <p:spPr>
          <a:xfrm>
            <a:off x="6781801" y="2590799"/>
            <a:ext cx="380999" cy="4466"/>
          </a:xfrm>
          <a:prstGeom prst="line">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5" idx="3"/>
            <a:endCxn id="67" idx="1"/>
          </p:cNvCxnSpPr>
          <p:nvPr/>
        </p:nvCxnSpPr>
        <p:spPr>
          <a:xfrm flipV="1">
            <a:off x="7848600" y="2533710"/>
            <a:ext cx="381000" cy="61555"/>
          </a:xfrm>
          <a:prstGeom prst="line">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67" idx="2"/>
            <a:endCxn id="66" idx="0"/>
          </p:cNvCxnSpPr>
          <p:nvPr/>
        </p:nvCxnSpPr>
        <p:spPr>
          <a:xfrm rot="5400000">
            <a:off x="8024575" y="3481744"/>
            <a:ext cx="1095851" cy="1588"/>
          </a:xfrm>
          <a:prstGeom prst="line">
            <a:avLst/>
          </a:prstGeom>
          <a:ln>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1066800" y="3733800"/>
            <a:ext cx="2057400" cy="369332"/>
          </a:xfrm>
          <a:prstGeom prst="rect">
            <a:avLst/>
          </a:prstGeom>
          <a:noFill/>
        </p:spPr>
        <p:txBody>
          <a:bodyPr wrap="square" rtlCol="0">
            <a:spAutoFit/>
          </a:bodyPr>
          <a:lstStyle/>
          <a:p>
            <a:r>
              <a:rPr lang="en-US" dirty="0" smtClean="0"/>
              <a:t>Variable H.T Supply</a:t>
            </a:r>
            <a:endParaRPr lang="en-US" dirty="0"/>
          </a:p>
        </p:txBody>
      </p:sp>
      <p:sp>
        <p:nvSpPr>
          <p:cNvPr id="84" name="TextBox 83"/>
          <p:cNvSpPr txBox="1"/>
          <p:nvPr/>
        </p:nvSpPr>
        <p:spPr>
          <a:xfrm>
            <a:off x="1981200" y="3429000"/>
            <a:ext cx="152400" cy="461665"/>
          </a:xfrm>
          <a:prstGeom prst="rect">
            <a:avLst/>
          </a:prstGeom>
          <a:noFill/>
        </p:spPr>
        <p:txBody>
          <a:bodyPr wrap="square" rtlCol="0">
            <a:spAutoFit/>
          </a:bodyPr>
          <a:lstStyle/>
          <a:p>
            <a:r>
              <a:rPr lang="en-US" sz="2400" dirty="0" smtClean="0">
                <a:solidFill>
                  <a:srgbClr val="FF0000"/>
                </a:solidFill>
              </a:rPr>
              <a:t>-</a:t>
            </a:r>
            <a:endParaRPr lang="en-US" sz="2400" dirty="0">
              <a:solidFill>
                <a:srgbClr val="FF0000"/>
              </a:solidFill>
            </a:endParaRPr>
          </a:p>
        </p:txBody>
      </p:sp>
      <p:sp>
        <p:nvSpPr>
          <p:cNvPr id="85" name="TextBox 84"/>
          <p:cNvSpPr txBox="1"/>
          <p:nvPr/>
        </p:nvSpPr>
        <p:spPr>
          <a:xfrm>
            <a:off x="1981200" y="3962400"/>
            <a:ext cx="152400" cy="461665"/>
          </a:xfrm>
          <a:prstGeom prst="rect">
            <a:avLst/>
          </a:prstGeom>
          <a:noFill/>
        </p:spPr>
        <p:txBody>
          <a:bodyPr wrap="square" rtlCol="0">
            <a:spAutoFit/>
          </a:bodyPr>
          <a:lstStyle/>
          <a:p>
            <a:r>
              <a:rPr lang="en-US" sz="2400" dirty="0" smtClean="0">
                <a:solidFill>
                  <a:srgbClr val="FF0000"/>
                </a:solidFill>
              </a:rPr>
              <a:t>+</a:t>
            </a:r>
            <a:endParaRPr lang="en-US" sz="2400" dirty="0">
              <a:solidFill>
                <a:srgbClr val="FF0000"/>
              </a:solidFill>
            </a:endParaRPr>
          </a:p>
        </p:txBody>
      </p:sp>
      <p:sp>
        <p:nvSpPr>
          <p:cNvPr id="86" name="TextBox 85"/>
          <p:cNvSpPr txBox="1"/>
          <p:nvPr/>
        </p:nvSpPr>
        <p:spPr>
          <a:xfrm>
            <a:off x="3962400" y="3429000"/>
            <a:ext cx="381000" cy="381000"/>
          </a:xfrm>
          <a:prstGeom prst="rect">
            <a:avLst/>
          </a:prstGeom>
          <a:noFill/>
        </p:spPr>
        <p:txBody>
          <a:bodyPr wrap="square" rtlCol="0">
            <a:spAutoFit/>
          </a:bodyPr>
          <a:lstStyle/>
          <a:p>
            <a:r>
              <a:rPr lang="en-US" dirty="0" smtClean="0"/>
              <a:t>R</a:t>
            </a:r>
            <a:endParaRPr lang="en-US" dirty="0"/>
          </a:p>
        </p:txBody>
      </p:sp>
      <p:sp>
        <p:nvSpPr>
          <p:cNvPr id="88" name="TextBox 87"/>
          <p:cNvSpPr txBox="1"/>
          <p:nvPr/>
        </p:nvSpPr>
        <p:spPr>
          <a:xfrm>
            <a:off x="1219200" y="1459468"/>
            <a:ext cx="1828800" cy="369332"/>
          </a:xfrm>
          <a:prstGeom prst="rect">
            <a:avLst/>
          </a:prstGeom>
          <a:noFill/>
        </p:spPr>
        <p:txBody>
          <a:bodyPr wrap="square" rtlCol="0">
            <a:spAutoFit/>
          </a:bodyPr>
          <a:lstStyle/>
          <a:p>
            <a:pPr algn="ctr"/>
            <a:r>
              <a:rPr lang="en-US" dirty="0" smtClean="0"/>
              <a:t>G-M Tube</a:t>
            </a:r>
            <a:endParaRPr lang="en-US" dirty="0"/>
          </a:p>
        </p:txBody>
      </p:sp>
      <p:sp>
        <p:nvSpPr>
          <p:cNvPr id="89" name="TextBox 88"/>
          <p:cNvSpPr txBox="1"/>
          <p:nvPr/>
        </p:nvSpPr>
        <p:spPr>
          <a:xfrm>
            <a:off x="304800" y="2069068"/>
            <a:ext cx="304800" cy="369332"/>
          </a:xfrm>
          <a:prstGeom prst="rect">
            <a:avLst/>
          </a:prstGeom>
          <a:noFill/>
        </p:spPr>
        <p:txBody>
          <a:bodyPr wrap="square" rtlCol="0">
            <a:spAutoFit/>
          </a:bodyPr>
          <a:lstStyle/>
          <a:p>
            <a:r>
              <a:rPr lang="en-US" dirty="0" smtClean="0"/>
              <a:t>P</a:t>
            </a:r>
            <a:endParaRPr lang="en-US" dirty="0"/>
          </a:p>
        </p:txBody>
      </p:sp>
      <p:sp>
        <p:nvSpPr>
          <p:cNvPr id="90" name="TextBox 89"/>
          <p:cNvSpPr txBox="1"/>
          <p:nvPr/>
        </p:nvSpPr>
        <p:spPr>
          <a:xfrm>
            <a:off x="3429000" y="2069068"/>
            <a:ext cx="304800" cy="369332"/>
          </a:xfrm>
          <a:prstGeom prst="rect">
            <a:avLst/>
          </a:prstGeom>
          <a:noFill/>
        </p:spPr>
        <p:txBody>
          <a:bodyPr wrap="square" rtlCol="0">
            <a:spAutoFit/>
          </a:bodyPr>
          <a:lstStyle/>
          <a:p>
            <a:r>
              <a:rPr lang="en-US" dirty="0" smtClean="0"/>
              <a:t>P</a:t>
            </a:r>
            <a:endParaRPr lang="en-US" dirty="0"/>
          </a:p>
        </p:txBody>
      </p:sp>
      <p:sp>
        <p:nvSpPr>
          <p:cNvPr id="91" name="TextBox 90"/>
          <p:cNvSpPr txBox="1"/>
          <p:nvPr/>
        </p:nvSpPr>
        <p:spPr>
          <a:xfrm>
            <a:off x="1981200" y="2133600"/>
            <a:ext cx="381000" cy="381000"/>
          </a:xfrm>
          <a:prstGeom prst="rect">
            <a:avLst/>
          </a:prstGeom>
          <a:noFill/>
        </p:spPr>
        <p:txBody>
          <a:bodyPr wrap="square" rtlCol="0">
            <a:spAutoFit/>
          </a:bodyPr>
          <a:lstStyle/>
          <a:p>
            <a:r>
              <a:rPr lang="en-US" dirty="0" smtClean="0"/>
              <a:t>K</a:t>
            </a:r>
            <a:endParaRPr lang="en-US" dirty="0"/>
          </a:p>
        </p:txBody>
      </p:sp>
      <p:sp>
        <p:nvSpPr>
          <p:cNvPr id="92" name="TextBox 91"/>
          <p:cNvSpPr txBox="1"/>
          <p:nvPr/>
        </p:nvSpPr>
        <p:spPr>
          <a:xfrm>
            <a:off x="3810000" y="2286000"/>
            <a:ext cx="381000" cy="381000"/>
          </a:xfrm>
          <a:prstGeom prst="rect">
            <a:avLst/>
          </a:prstGeom>
          <a:noFill/>
        </p:spPr>
        <p:txBody>
          <a:bodyPr wrap="square" rtlCol="0">
            <a:spAutoFit/>
          </a:bodyPr>
          <a:lstStyle/>
          <a:p>
            <a:r>
              <a:rPr lang="en-US" dirty="0" smtClean="0"/>
              <a:t>A</a:t>
            </a:r>
            <a:endParaRPr lang="en-US" dirty="0"/>
          </a:p>
        </p:txBody>
      </p:sp>
      <p:sp>
        <p:nvSpPr>
          <p:cNvPr id="93" name="TextBox 92"/>
          <p:cNvSpPr txBox="1"/>
          <p:nvPr/>
        </p:nvSpPr>
        <p:spPr>
          <a:xfrm>
            <a:off x="457200" y="228600"/>
            <a:ext cx="8229600" cy="646331"/>
          </a:xfrm>
          <a:prstGeom prst="rect">
            <a:avLst/>
          </a:prstGeom>
          <a:noFill/>
        </p:spPr>
        <p:txBody>
          <a:bodyPr wrap="square" rtlCol="0">
            <a:spAutoFit/>
          </a:bodyPr>
          <a:lstStyle/>
          <a:p>
            <a:pPr algn="ctr"/>
            <a:r>
              <a:rPr lang="en-US" sz="3600" b="1" dirty="0" smtClean="0">
                <a:solidFill>
                  <a:srgbClr val="FF0000"/>
                </a:solidFill>
              </a:rPr>
              <a:t>Geiger- Muller Counter ( Construction)</a:t>
            </a:r>
            <a:endParaRPr lang="en-US" sz="3600" b="1"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mage.slidesharecdn.com/ibmnuclearphysicsu-6-130313213209-phpapp02/95/nuclear-physicsunit-6-46-638.jpg?cb=1365724129"/>
          <p:cNvPicPr>
            <a:picLocks noChangeAspect="1" noChangeArrowheads="1"/>
          </p:cNvPicPr>
          <p:nvPr/>
        </p:nvPicPr>
        <p:blipFill>
          <a:blip r:embed="rId2"/>
          <a:srcRect/>
          <a:stretch>
            <a:fillRect/>
          </a:stretch>
        </p:blipFill>
        <p:spPr bwMode="auto">
          <a:xfrm>
            <a:off x="155574" y="0"/>
            <a:ext cx="8683625"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slideplayer.com/14/4178454/slides/slide_2.jpg"/>
          <p:cNvPicPr>
            <a:picLocks noChangeAspect="1" noChangeArrowheads="1"/>
          </p:cNvPicPr>
          <p:nvPr/>
        </p:nvPicPr>
        <p:blipFill>
          <a:blip r:embed="rId2"/>
          <a:srcRect/>
          <a:stretch>
            <a:fillRect/>
          </a:stretch>
        </p:blipFill>
        <p:spPr bwMode="auto">
          <a:xfrm>
            <a:off x="0" y="-1"/>
            <a:ext cx="9144000" cy="685800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685800"/>
            <a:ext cx="8229600" cy="6096000"/>
          </a:xfrm>
        </p:spPr>
        <p:txBody>
          <a:bodyPr/>
          <a:lstStyle/>
          <a:p>
            <a:pPr marL="457200" indent="-457200" algn="just">
              <a:buFontTx/>
              <a:buAutoNum type="arabicPeriod"/>
            </a:pPr>
            <a:r>
              <a:rPr lang="en-US" sz="2400" smtClean="0">
                <a:latin typeface="Times New Roman" pitchFamily="1" charset="0"/>
                <a:cs typeface="Times New Roman" pitchFamily="1" charset="0"/>
              </a:rPr>
              <a:t>When a single gamma or beta ray entering the tube, a small amount of ionization is produced.</a:t>
            </a:r>
          </a:p>
          <a:p>
            <a:pPr marL="457200" indent="-457200" algn="just">
              <a:buFontTx/>
              <a:buAutoNum type="arabicPeriod"/>
            </a:pPr>
            <a:r>
              <a:rPr lang="en-US" sz="2400" smtClean="0">
                <a:latin typeface="Times New Roman" pitchFamily="1" charset="0"/>
                <a:cs typeface="Times New Roman" pitchFamily="1" charset="0"/>
              </a:rPr>
              <a:t>The center electrode which is at high positive potential attracts the electrons and gives them energy to produce further ionization until the whole volume contains ion pairs.</a:t>
            </a:r>
          </a:p>
          <a:p>
            <a:pPr marL="457200" indent="-457200" algn="just">
              <a:buFontTx/>
              <a:buAutoNum type="arabicPeriod"/>
            </a:pPr>
            <a:r>
              <a:rPr lang="en-US" sz="2400" smtClean="0">
                <a:latin typeface="Times New Roman" pitchFamily="1" charset="0"/>
                <a:cs typeface="Times New Roman" pitchFamily="1" charset="0"/>
              </a:rPr>
              <a:t>The electrons are rapidly collected.</a:t>
            </a:r>
          </a:p>
          <a:p>
            <a:pPr marL="457200" indent="-457200" algn="just">
              <a:buFontTx/>
              <a:buAutoNum type="arabicPeriod"/>
            </a:pPr>
            <a:r>
              <a:rPr lang="en-US" sz="2400" smtClean="0">
                <a:latin typeface="Times New Roman" pitchFamily="1" charset="0"/>
                <a:cs typeface="Times New Roman" pitchFamily="1" charset="0"/>
              </a:rPr>
              <a:t>The voltage on the center electrode drops and the slow positive ions go to </a:t>
            </a:r>
          </a:p>
          <a:p>
            <a:pPr marL="457200" indent="-457200" algn="just">
              <a:buFontTx/>
              <a:buNone/>
            </a:pPr>
            <a:r>
              <a:rPr lang="en-US" sz="2400" smtClean="0">
                <a:latin typeface="Times New Roman" pitchFamily="1" charset="0"/>
                <a:cs typeface="Times New Roman" pitchFamily="1" charset="0"/>
              </a:rPr>
              <a:t>     the outer wall.</a:t>
            </a:r>
          </a:p>
          <a:p>
            <a:pPr marL="457200" indent="-457200" algn="just">
              <a:buFontTx/>
              <a:buNone/>
            </a:pPr>
            <a:r>
              <a:rPr lang="en-US" sz="2400" smtClean="0">
                <a:latin typeface="Times New Roman" pitchFamily="1" charset="0"/>
                <a:cs typeface="Times New Roman" pitchFamily="1" charset="0"/>
              </a:rPr>
              <a:t>5. After 400µsec </a:t>
            </a:r>
          </a:p>
          <a:p>
            <a:pPr marL="457200" indent="-457200" algn="just">
              <a:buFontTx/>
              <a:buNone/>
            </a:pPr>
            <a:r>
              <a:rPr lang="en-US" sz="2400" smtClean="0">
                <a:latin typeface="Times New Roman" pitchFamily="1" charset="0"/>
                <a:cs typeface="Times New Roman" pitchFamily="1" charset="0"/>
              </a:rPr>
              <a:t> (Dead time) the tube is</a:t>
            </a:r>
          </a:p>
          <a:p>
            <a:pPr marL="457200" indent="-457200" algn="just">
              <a:buFontTx/>
              <a:buNone/>
            </a:pPr>
            <a:r>
              <a:rPr lang="en-US" sz="2400" smtClean="0">
                <a:latin typeface="Times New Roman" pitchFamily="1" charset="0"/>
                <a:cs typeface="Times New Roman" pitchFamily="1" charset="0"/>
              </a:rPr>
              <a:t> ready to repeat the</a:t>
            </a:r>
          </a:p>
          <a:p>
            <a:pPr marL="457200" indent="-457200" algn="just">
              <a:buFontTx/>
              <a:buNone/>
            </a:pPr>
            <a:r>
              <a:rPr lang="en-US" sz="2400" smtClean="0">
                <a:latin typeface="Times New Roman" pitchFamily="1" charset="0"/>
                <a:cs typeface="Times New Roman" pitchFamily="1" charset="0"/>
              </a:rPr>
              <a:t> Process.</a:t>
            </a:r>
          </a:p>
          <a:p>
            <a:pPr marL="457200" indent="-457200" algn="just">
              <a:buFontTx/>
              <a:buAutoNum type="arabicPeriod"/>
            </a:pPr>
            <a:endParaRPr lang="en-US" sz="2400" smtClean="0">
              <a:latin typeface="Times New Roman" pitchFamily="1" charset="0"/>
              <a:cs typeface="Times New Roman" pitchFamily="1" charset="0"/>
            </a:endParaRPr>
          </a:p>
        </p:txBody>
      </p:sp>
      <p:pic>
        <p:nvPicPr>
          <p:cNvPr id="7171" name="Picture 2" descr="C:\Users\DR.AMRO_LENOVOLAP\AppData\Local\Microsoft\Windows\Temporary Internet Files\Content.IE5\5H2SYXK0\Geiger-Muller-counter-en.png"/>
          <p:cNvPicPr>
            <a:picLocks noChangeAspect="1" noChangeArrowheads="1"/>
          </p:cNvPicPr>
          <p:nvPr/>
        </p:nvPicPr>
        <p:blipFill>
          <a:blip r:embed="rId2"/>
          <a:srcRect/>
          <a:stretch>
            <a:fillRect/>
          </a:stretch>
        </p:blipFill>
        <p:spPr bwMode="auto">
          <a:xfrm>
            <a:off x="3429000" y="3733800"/>
            <a:ext cx="5562600" cy="3048000"/>
          </a:xfrm>
          <a:prstGeom prst="rect">
            <a:avLst/>
          </a:prstGeom>
          <a:noFill/>
          <a:ln w="9525">
            <a:noFill/>
            <a:miter lim="800000"/>
            <a:headEnd/>
            <a:tailEnd/>
          </a:ln>
        </p:spPr>
      </p:pic>
      <p:sp>
        <p:nvSpPr>
          <p:cNvPr id="7172" name="Title 1"/>
          <p:cNvSpPr>
            <a:spLocks noGrp="1"/>
          </p:cNvSpPr>
          <p:nvPr>
            <p:ph type="title"/>
          </p:nvPr>
        </p:nvSpPr>
        <p:spPr>
          <a:xfrm>
            <a:off x="457200" y="76200"/>
            <a:ext cx="8229600" cy="533400"/>
          </a:xfrm>
        </p:spPr>
        <p:txBody>
          <a:bodyPr>
            <a:normAutofit fontScale="90000"/>
          </a:bodyPr>
          <a:lstStyle/>
          <a:p>
            <a:pPr algn="l"/>
            <a:r>
              <a:rPr lang="en-US" sz="3200" b="1" smtClean="0">
                <a:latin typeface="Times New Roman" pitchFamily="1" charset="0"/>
                <a:cs typeface="Times New Roman" pitchFamily="1" charset="0"/>
              </a:rPr>
              <a:t>Principle of operation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vms.ADMIN-0DD81E43F\Desktop\geigerplateau.jpg"/>
          <p:cNvPicPr>
            <a:picLocks noChangeAspect="1" noChangeArrowheads="1"/>
          </p:cNvPicPr>
          <p:nvPr/>
        </p:nvPicPr>
        <p:blipFill>
          <a:blip r:embed="rId2"/>
          <a:srcRect/>
          <a:stretch>
            <a:fillRect/>
          </a:stretch>
        </p:blipFill>
        <p:spPr bwMode="auto">
          <a:xfrm>
            <a:off x="1066800" y="1219200"/>
            <a:ext cx="7010399" cy="5105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vms.ADMIN-0DD81E43F\Desktop\Dead_time_of_geiger_muller_tube.png"/>
          <p:cNvPicPr>
            <a:picLocks noChangeAspect="1" noChangeArrowheads="1"/>
          </p:cNvPicPr>
          <p:nvPr/>
        </p:nvPicPr>
        <p:blipFill>
          <a:blip r:embed="rId2"/>
          <a:srcRect/>
          <a:stretch>
            <a:fillRect/>
          </a:stretch>
        </p:blipFill>
        <p:spPr bwMode="auto">
          <a:xfrm>
            <a:off x="1981200" y="1219200"/>
            <a:ext cx="4572000" cy="4343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BUBBLE CHAMBER</a:t>
            </a:r>
            <a:endParaRPr lang="en-US" dirty="0">
              <a:solidFill>
                <a:srgbClr val="FF0000"/>
              </a:solidFill>
            </a:endParaRPr>
          </a:p>
        </p:txBody>
      </p:sp>
      <p:sp>
        <p:nvSpPr>
          <p:cNvPr id="3" name="Content Placeholder 2"/>
          <p:cNvSpPr>
            <a:spLocks noGrp="1"/>
          </p:cNvSpPr>
          <p:nvPr>
            <p:ph idx="1"/>
          </p:nvPr>
        </p:nvSpPr>
        <p:spPr>
          <a:xfrm>
            <a:off x="0" y="838200"/>
            <a:ext cx="9144000" cy="6019800"/>
          </a:xfrm>
        </p:spPr>
        <p:txBody>
          <a:bodyPr>
            <a:noAutofit/>
          </a:bodyPr>
          <a:lstStyle/>
          <a:p>
            <a:pPr algn="just">
              <a:buNone/>
            </a:pPr>
            <a:r>
              <a:rPr lang="en-US" sz="2400" dirty="0" smtClean="0"/>
              <a:t>A </a:t>
            </a:r>
            <a:r>
              <a:rPr lang="en-US" sz="2400" b="1" dirty="0" smtClean="0"/>
              <a:t>bubble chamber</a:t>
            </a:r>
            <a:r>
              <a:rPr lang="en-US" sz="2400" dirty="0" smtClean="0"/>
              <a:t> is a vessel filled </a:t>
            </a:r>
            <a:r>
              <a:rPr lang="en-US" sz="2400" smtClean="0"/>
              <a:t>with a </a:t>
            </a:r>
            <a:r>
              <a:rPr lang="en-US" sz="2400" smtClean="0">
                <a:hlinkClick r:id="rId2" tooltip="Superheating"/>
              </a:rPr>
              <a:t>superheated</a:t>
            </a:r>
            <a:r>
              <a:rPr lang="en-US" sz="2400" dirty="0" smtClean="0"/>
              <a:t> </a:t>
            </a:r>
            <a:r>
              <a:rPr lang="en-US" sz="2400" dirty="0" smtClean="0">
                <a:hlinkClick r:id="rId3" tooltip="Transparency (optics)"/>
              </a:rPr>
              <a:t>transparent</a:t>
            </a:r>
            <a:r>
              <a:rPr lang="en-US" sz="2400" dirty="0" smtClean="0"/>
              <a:t> </a:t>
            </a:r>
            <a:r>
              <a:rPr lang="en-US" sz="2400" dirty="0" smtClean="0">
                <a:hlinkClick r:id="rId4" tooltip="Liquid"/>
              </a:rPr>
              <a:t>liquid</a:t>
            </a:r>
            <a:r>
              <a:rPr lang="en-US" sz="2400" dirty="0" smtClean="0"/>
              <a:t> (most often </a:t>
            </a:r>
            <a:r>
              <a:rPr lang="en-US" sz="2400" dirty="0" smtClean="0">
                <a:hlinkClick r:id="rId5" tooltip="Liquid hydrogen"/>
              </a:rPr>
              <a:t>liquid hydrogen</a:t>
            </a:r>
            <a:r>
              <a:rPr lang="en-US" sz="2400" dirty="0" smtClean="0"/>
              <a:t>) used to detect </a:t>
            </a:r>
            <a:r>
              <a:rPr lang="en-US" sz="2400" dirty="0" smtClean="0">
                <a:hlinkClick r:id="rId6" tooltip="Electric charge"/>
              </a:rPr>
              <a:t>electrically charged</a:t>
            </a:r>
            <a:r>
              <a:rPr lang="en-US" sz="2400" dirty="0" smtClean="0"/>
              <a:t> particles moving through it. It was invented in 1952 by </a:t>
            </a:r>
            <a:r>
              <a:rPr lang="en-US" sz="2400" dirty="0" smtClean="0">
                <a:hlinkClick r:id="rId7" tooltip="Donald A. Glaser"/>
              </a:rPr>
              <a:t>Donald A. Glaser</a:t>
            </a:r>
            <a:r>
              <a:rPr lang="en-US" sz="2400" dirty="0" smtClean="0"/>
              <a:t>,</a:t>
            </a:r>
            <a:r>
              <a:rPr lang="en-US" sz="2400" baseline="30000" dirty="0" smtClean="0">
                <a:hlinkClick r:id="rId8"/>
              </a:rPr>
              <a:t>[1]</a:t>
            </a:r>
            <a:r>
              <a:rPr lang="en-US" sz="2400" dirty="0" smtClean="0"/>
              <a:t> for which he was awarded the 1960 </a:t>
            </a:r>
            <a:r>
              <a:rPr lang="en-US" sz="2400" dirty="0" smtClean="0">
                <a:hlinkClick r:id="rId9" tooltip="Nobel Prize in Physics"/>
              </a:rPr>
              <a:t>Nobel Prize in Physics</a:t>
            </a:r>
            <a:r>
              <a:rPr lang="en-US" sz="2400" dirty="0" smtClean="0"/>
              <a:t>.</a:t>
            </a:r>
            <a:r>
              <a:rPr lang="en-US" sz="2400" baseline="30000" dirty="0" smtClean="0">
                <a:hlinkClick r:id="rId8"/>
              </a:rPr>
              <a:t>[2]</a:t>
            </a:r>
            <a:r>
              <a:rPr lang="en-US" sz="2400" dirty="0" smtClean="0"/>
              <a:t> Supposedly, Glaser was inspired by the bubbles in a glass of </a:t>
            </a:r>
            <a:r>
              <a:rPr lang="en-US" sz="2400" dirty="0" smtClean="0">
                <a:hlinkClick r:id="rId10" tooltip="Beer"/>
              </a:rPr>
              <a:t>beer</a:t>
            </a:r>
            <a:r>
              <a:rPr lang="en-US" sz="2400" dirty="0" smtClean="0"/>
              <a:t>; however, in a 2006 talk, he refuted this story, although saying that while beer was not the inspiration for the bubble chamber, he did experiments using beer to fill early </a:t>
            </a:r>
            <a:r>
              <a:rPr lang="en-US" sz="2400" dirty="0" smtClean="0">
                <a:hlinkClick r:id="rId11" tooltip="Prototype"/>
              </a:rPr>
              <a:t>prototypes</a:t>
            </a:r>
            <a:r>
              <a:rPr lang="en-US" sz="2400" dirty="0" smtClean="0"/>
              <a:t>.</a:t>
            </a:r>
          </a:p>
          <a:p>
            <a:pPr algn="just">
              <a:buNone/>
            </a:pPr>
            <a:r>
              <a:rPr lang="en-US" sz="2400" dirty="0" smtClean="0">
                <a:hlinkClick r:id="rId12" tooltip="Cloud chamber"/>
              </a:rPr>
              <a:t>Cloud chambers</a:t>
            </a:r>
            <a:r>
              <a:rPr lang="en-US" sz="2400" dirty="0" smtClean="0"/>
              <a:t> work on the same principles as bubble chambers, but are based on </a:t>
            </a:r>
            <a:r>
              <a:rPr lang="en-US" sz="2400" dirty="0" smtClean="0">
                <a:hlinkClick r:id="rId13" tooltip="Supersaturation"/>
              </a:rPr>
              <a:t>supersaturated vapor</a:t>
            </a:r>
            <a:r>
              <a:rPr lang="en-US" sz="2400" dirty="0" smtClean="0"/>
              <a:t> rather than superheated liquid. While bubble chambers were extensively used in the past, they have now mostly been supplanted by </a:t>
            </a:r>
            <a:r>
              <a:rPr lang="en-US" sz="2400" dirty="0" smtClean="0">
                <a:hlinkClick r:id="rId14" tooltip="Wire chamber"/>
              </a:rPr>
              <a:t>wire </a:t>
            </a:r>
            <a:r>
              <a:rPr lang="en-US" sz="2400" dirty="0" err="1" smtClean="0">
                <a:hlinkClick r:id="rId14" tooltip="Wire chamber"/>
              </a:rPr>
              <a:t>chambers</a:t>
            </a:r>
            <a:r>
              <a:rPr lang="en-US" sz="2400" dirty="0" err="1" smtClean="0"/>
              <a:t>and</a:t>
            </a:r>
            <a:r>
              <a:rPr lang="en-US" sz="2400" dirty="0" smtClean="0"/>
              <a:t> </a:t>
            </a:r>
            <a:r>
              <a:rPr lang="en-US" sz="2400" dirty="0" smtClean="0">
                <a:hlinkClick r:id="rId15" tooltip="Spark chamber"/>
              </a:rPr>
              <a:t>spark chambers</a:t>
            </a:r>
            <a:r>
              <a:rPr lang="en-US" sz="2400" dirty="0" smtClean="0"/>
              <a:t>. Historically, notable bubble chambers include the </a:t>
            </a:r>
            <a:r>
              <a:rPr lang="en-US" sz="2400" dirty="0" smtClean="0">
                <a:hlinkClick r:id="rId16" tooltip="Big European Bubble Chamber"/>
              </a:rPr>
              <a:t>Big European Bubble Chamber</a:t>
            </a:r>
            <a:r>
              <a:rPr lang="en-US" sz="2400" dirty="0" smtClean="0"/>
              <a:t> (BEBC) and </a:t>
            </a:r>
            <a:r>
              <a:rPr lang="en-US" sz="2400" dirty="0" err="1" smtClean="0">
                <a:hlinkClick r:id="rId17" tooltip="Gargamelle"/>
              </a:rPr>
              <a:t>Gargamelle</a:t>
            </a:r>
            <a:r>
              <a:rPr lang="en-US" sz="2400" dirty="0" smtClean="0"/>
              <a:t>.</a:t>
            </a:r>
          </a:p>
          <a:p>
            <a:pPr>
              <a:buNone/>
            </a:pP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BUBBLE CHAMBER</a:t>
            </a:r>
            <a:endParaRPr lang="en-US" dirty="0">
              <a:solidFill>
                <a:srgbClr val="FF0000"/>
              </a:solidFill>
            </a:endParaRPr>
          </a:p>
        </p:txBody>
      </p:sp>
      <p:pic>
        <p:nvPicPr>
          <p:cNvPr id="1026" name="Picture 2" descr="G:\Camera\20160820_091527.jpg"/>
          <p:cNvPicPr>
            <a:picLocks noGrp="1" noChangeAspect="1" noChangeArrowheads="1"/>
          </p:cNvPicPr>
          <p:nvPr>
            <p:ph idx="1"/>
          </p:nvPr>
        </p:nvPicPr>
        <p:blipFill>
          <a:blip r:embed="rId2" cstate="print"/>
          <a:srcRect/>
          <a:stretch>
            <a:fillRect/>
          </a:stretch>
        </p:blipFill>
        <p:spPr bwMode="auto">
          <a:xfrm>
            <a:off x="533400" y="990600"/>
            <a:ext cx="8077200" cy="5562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BUBBLE CHAMBER</a:t>
            </a:r>
            <a:endParaRPr lang="en-US" dirty="0">
              <a:solidFill>
                <a:srgbClr val="FF0000"/>
              </a:solidFill>
            </a:endParaRPr>
          </a:p>
        </p:txBody>
      </p:sp>
      <p:pic>
        <p:nvPicPr>
          <p:cNvPr id="3074" name="Picture 2"/>
          <p:cNvPicPr>
            <a:picLocks noGrp="1" noChangeAspect="1" noChangeArrowheads="1"/>
          </p:cNvPicPr>
          <p:nvPr>
            <p:ph idx="1"/>
          </p:nvPr>
        </p:nvPicPr>
        <p:blipFill>
          <a:blip r:embed="rId2"/>
          <a:srcRect/>
          <a:stretch>
            <a:fillRect/>
          </a:stretch>
        </p:blipFill>
        <p:spPr bwMode="auto">
          <a:xfrm>
            <a:off x="914400" y="1219200"/>
            <a:ext cx="6477000" cy="5638800"/>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descr="Image result for bubble chamb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9" name="Picture 3" descr="C:\Documents and Settings\vms.ADMIN-0DD81E43F\Desktop\225px-Bubble-chamber.svg.png"/>
          <p:cNvPicPr>
            <a:picLocks noChangeAspect="1" noChangeArrowheads="1"/>
          </p:cNvPicPr>
          <p:nvPr/>
        </p:nvPicPr>
        <p:blipFill>
          <a:blip r:embed="rId2"/>
          <a:srcRect/>
          <a:stretch>
            <a:fillRect/>
          </a:stretch>
        </p:blipFill>
        <p:spPr bwMode="auto">
          <a:xfrm>
            <a:off x="1447800" y="533400"/>
            <a:ext cx="5334000" cy="556259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vms.ADMIN-0DD81E43F\Desktop\images.jpg"/>
          <p:cNvPicPr>
            <a:picLocks noChangeAspect="1" noChangeArrowheads="1"/>
          </p:cNvPicPr>
          <p:nvPr/>
        </p:nvPicPr>
        <p:blipFill>
          <a:blip r:embed="rId2"/>
          <a:srcRect/>
          <a:stretch>
            <a:fillRect/>
          </a:stretch>
        </p:blipFill>
        <p:spPr bwMode="auto">
          <a:xfrm>
            <a:off x="1447800" y="914400"/>
            <a:ext cx="5486400" cy="47244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Cloud chamber</a:t>
            </a:r>
            <a:endParaRPr lang="en-US" dirty="0">
              <a:solidFill>
                <a:srgbClr val="FF0000"/>
              </a:solidFill>
            </a:endParaRPr>
          </a:p>
        </p:txBody>
      </p:sp>
      <p:sp>
        <p:nvSpPr>
          <p:cNvPr id="3" name="Content Placeholder 2"/>
          <p:cNvSpPr>
            <a:spLocks noGrp="1"/>
          </p:cNvSpPr>
          <p:nvPr>
            <p:ph idx="1"/>
          </p:nvPr>
        </p:nvSpPr>
        <p:spPr>
          <a:xfrm>
            <a:off x="457200" y="914400"/>
            <a:ext cx="8229600" cy="5211763"/>
          </a:xfrm>
        </p:spPr>
        <p:txBody>
          <a:bodyPr>
            <a:normAutofit fontScale="70000" lnSpcReduction="20000"/>
          </a:bodyPr>
          <a:lstStyle/>
          <a:p>
            <a:r>
              <a:rPr lang="en-US" dirty="0" smtClean="0"/>
              <a:t>A </a:t>
            </a:r>
            <a:r>
              <a:rPr lang="en-US" b="1" dirty="0" smtClean="0"/>
              <a:t>Cloud Chamber</a:t>
            </a:r>
            <a:r>
              <a:rPr lang="en-US" dirty="0" smtClean="0"/>
              <a:t>, also known as a </a:t>
            </a:r>
            <a:r>
              <a:rPr lang="en-US" b="1" dirty="0" smtClean="0"/>
              <a:t>Wilson Cloud Chamber</a:t>
            </a:r>
            <a:r>
              <a:rPr lang="en-US" dirty="0" smtClean="0"/>
              <a:t>, is a </a:t>
            </a:r>
            <a:r>
              <a:rPr lang="en-US" dirty="0" smtClean="0">
                <a:hlinkClick r:id="rId2" tooltip="Particle detector"/>
              </a:rPr>
              <a:t>particle detector</a:t>
            </a:r>
            <a:r>
              <a:rPr lang="en-US" dirty="0" smtClean="0"/>
              <a:t> used for visualizing the passage of </a:t>
            </a:r>
            <a:r>
              <a:rPr lang="en-US" dirty="0" smtClean="0">
                <a:hlinkClick r:id="rId3" tooltip="Ionizing radiation"/>
              </a:rPr>
              <a:t>ionizing radiation</a:t>
            </a:r>
            <a:r>
              <a:rPr lang="en-US" dirty="0" smtClean="0"/>
              <a:t>.</a:t>
            </a:r>
          </a:p>
          <a:p>
            <a:r>
              <a:rPr lang="en-US" dirty="0" smtClean="0"/>
              <a:t>A cloud chamber consists of a sealed environment containing a </a:t>
            </a:r>
            <a:r>
              <a:rPr lang="en-US" dirty="0" smtClean="0">
                <a:hlinkClick r:id="rId4" tooltip="Supersaturation"/>
              </a:rPr>
              <a:t>supersaturated</a:t>
            </a:r>
            <a:r>
              <a:rPr lang="en-US" dirty="0" smtClean="0"/>
              <a:t> vapor of water or </a:t>
            </a:r>
            <a:r>
              <a:rPr lang="en-US" dirty="0" smtClean="0">
                <a:hlinkClick r:id="rId5" tooltip="Alcohol"/>
              </a:rPr>
              <a:t>alcohol</a:t>
            </a:r>
            <a:r>
              <a:rPr lang="en-US" dirty="0" smtClean="0"/>
              <a:t>. An energetic charged particle (for example, an </a:t>
            </a:r>
            <a:r>
              <a:rPr lang="en-US" dirty="0" smtClean="0">
                <a:hlinkClick r:id="rId6" tooltip="Alpha particle"/>
              </a:rPr>
              <a:t>alpha</a:t>
            </a:r>
            <a:r>
              <a:rPr lang="en-US" dirty="0" smtClean="0"/>
              <a:t> or </a:t>
            </a:r>
            <a:r>
              <a:rPr lang="en-US" dirty="0" smtClean="0">
                <a:hlinkClick r:id="rId7" tooltip="Beta particle"/>
              </a:rPr>
              <a:t>beta particle</a:t>
            </a:r>
            <a:r>
              <a:rPr lang="en-US" dirty="0" smtClean="0"/>
              <a:t>) interacts with the gaseous mixture by knocking electrons off gas molecules via </a:t>
            </a:r>
            <a:r>
              <a:rPr lang="en-US" dirty="0" smtClean="0">
                <a:hlinkClick r:id="rId8" tooltip="Electrostatic"/>
              </a:rPr>
              <a:t>electrostatic</a:t>
            </a:r>
            <a:r>
              <a:rPr lang="en-US" dirty="0" smtClean="0"/>
              <a:t> forces during collisions, resulting in a trail of ionized gas particles. The resulting </a:t>
            </a:r>
            <a:r>
              <a:rPr lang="en-US" dirty="0" smtClean="0">
                <a:hlinkClick r:id="rId9" tooltip="Ion"/>
              </a:rPr>
              <a:t>ions</a:t>
            </a:r>
            <a:r>
              <a:rPr lang="en-US" dirty="0" smtClean="0"/>
              <a:t> act as </a:t>
            </a:r>
            <a:r>
              <a:rPr lang="en-US" dirty="0" smtClean="0">
                <a:hlinkClick r:id="rId10" tooltip="Cloud condensation nuclei"/>
              </a:rPr>
              <a:t>condensation centers</a:t>
            </a:r>
            <a:r>
              <a:rPr lang="en-US" dirty="0" smtClean="0"/>
              <a:t> around which a mist-like trail of small droplets form if the gas mixture is at the point of condensation. These droplets are visible as a "cloud" track that persist for several seconds while the droplets fall through the vapor. These tracks have characteristic shapes. For example, an alpha particle track is thick and straight, while an electron track is wispy and shows more evidence of deflections by collisions.</a:t>
            </a:r>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solidFill>
                  <a:srgbClr val="FF0000"/>
                </a:solidFill>
              </a:rPr>
              <a:t>CLOUD CHAMBER</a:t>
            </a:r>
            <a:endParaRPr lang="en-US" dirty="0">
              <a:solidFill>
                <a:srgbClr val="FF0000"/>
              </a:solidFill>
            </a:endParaRPr>
          </a:p>
        </p:txBody>
      </p:sp>
      <p:pic>
        <p:nvPicPr>
          <p:cNvPr id="4" name="Content Placeholder 3" descr="http://www.uefap.com/reading/exercise/ess3/19_1.gif"/>
          <p:cNvPicPr>
            <a:picLocks noGrp="1"/>
          </p:cNvPicPr>
          <p:nvPr>
            <p:ph idx="1"/>
          </p:nvPr>
        </p:nvPicPr>
        <p:blipFill>
          <a:blip r:embed="rId2"/>
          <a:srcRect/>
          <a:stretch>
            <a:fillRect/>
          </a:stretch>
        </p:blipFill>
        <p:spPr bwMode="auto">
          <a:xfrm>
            <a:off x="304800" y="838200"/>
            <a:ext cx="8305799" cy="6019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vms.ADMIN-0DD81E43F\Desktop\cloud-chamber.jpg"/>
          <p:cNvPicPr>
            <a:picLocks noChangeAspect="1" noChangeArrowheads="1"/>
          </p:cNvPicPr>
          <p:nvPr/>
        </p:nvPicPr>
        <p:blipFill>
          <a:blip r:embed="rId2"/>
          <a:srcRect/>
          <a:stretch>
            <a:fillRect/>
          </a:stretch>
        </p:blipFill>
        <p:spPr bwMode="auto">
          <a:xfrm>
            <a:off x="762000" y="533400"/>
            <a:ext cx="7391400" cy="5638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498</Words>
  <Application>Microsoft Office PowerPoint</Application>
  <PresentationFormat>On-screen Show (4:3)</PresentationFormat>
  <Paragraphs>89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CHAPTER- IV</vt:lpstr>
      <vt:lpstr>POINTS TO BE STUDY</vt:lpstr>
      <vt:lpstr>CLASSIFICATION OF DETECTORS</vt:lpstr>
      <vt:lpstr>SCINTILLATION COUNTER</vt:lpstr>
      <vt:lpstr>PRINCIPALE</vt:lpstr>
      <vt:lpstr>CONSTRUCTION</vt:lpstr>
      <vt:lpstr>Slide 7</vt:lpstr>
      <vt:lpstr>Slide 8</vt:lpstr>
      <vt:lpstr>Geiger Muller counter (GM)</vt:lpstr>
      <vt:lpstr>Slide 10</vt:lpstr>
      <vt:lpstr>Basic components of GM tube.</vt:lpstr>
      <vt:lpstr>Slide 12</vt:lpstr>
      <vt:lpstr>Slide 13</vt:lpstr>
      <vt:lpstr>Slide 14</vt:lpstr>
      <vt:lpstr>Slide 15</vt:lpstr>
      <vt:lpstr>Principle of operation</vt:lpstr>
      <vt:lpstr>Slide 17</vt:lpstr>
      <vt:lpstr>Slide 18</vt:lpstr>
      <vt:lpstr>BUBBLE CHAMBER</vt:lpstr>
      <vt:lpstr>BUBBLE CHAMBER</vt:lpstr>
      <vt:lpstr>BUBBLE CHAMBER</vt:lpstr>
      <vt:lpstr>Slide 22</vt:lpstr>
      <vt:lpstr>Slide 23</vt:lpstr>
      <vt:lpstr>Cloud chamber</vt:lpstr>
      <vt:lpstr>CLOUD CHAMBER</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vms</cp:lastModifiedBy>
  <cp:revision>37</cp:revision>
  <dcterms:created xsi:type="dcterms:W3CDTF">2006-08-16T00:00:00Z</dcterms:created>
  <dcterms:modified xsi:type="dcterms:W3CDTF">2004-01-01T12:08:18Z</dcterms:modified>
</cp:coreProperties>
</file>