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70" r:id="rId4"/>
    <p:sldId id="268" r:id="rId5"/>
    <p:sldId id="269" r:id="rId6"/>
    <p:sldId id="259" r:id="rId7"/>
    <p:sldId id="258" r:id="rId8"/>
    <p:sldId id="262" r:id="rId9"/>
    <p:sldId id="263" r:id="rId10"/>
    <p:sldId id="264" r:id="rId11"/>
    <p:sldId id="260" r:id="rId12"/>
    <p:sldId id="261" r:id="rId13"/>
    <p:sldId id="265" r:id="rId14"/>
    <p:sldId id="26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6" d="100"/>
          <a:sy n="46" d="100"/>
        </p:scale>
        <p:origin x="-64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16/08/2017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16/08/2017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en.wikipedia.org/wiki/Radioactive_decay" TargetMode="External"/><Relationship Id="rId7" Type="http://schemas.openxmlformats.org/officeDocument/2006/relationships/hyperlink" Target="https://en.wikipedia.org/wiki/Atomic_nucleus" TargetMode="External"/><Relationship Id="rId2" Type="http://schemas.openxmlformats.org/officeDocument/2006/relationships/hyperlink" Target="https://en.wikipedia.org/wiki/Nuclear_physics" TargetMode="External"/><Relationship Id="rId1" Type="http://schemas.openxmlformats.org/officeDocument/2006/relationships/slideLayout" Target="../slideLayouts/slideLayout2.xml"/><Relationship Id="rId6" Type="http://schemas.openxmlformats.org/officeDocument/2006/relationships/hyperlink" Target="https://en.wikipedia.org/wiki/Neutrino" TargetMode="External"/><Relationship Id="rId5" Type="http://schemas.openxmlformats.org/officeDocument/2006/relationships/hyperlink" Target="https://en.wikipedia.org/wiki/Electron" TargetMode="External"/><Relationship Id="rId4" Type="http://schemas.openxmlformats.org/officeDocument/2006/relationships/hyperlink" Target="https://en.wikipedia.org/wiki/Beta_particl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rmAutofit/>
          </a:bodyPr>
          <a:lstStyle/>
          <a:p>
            <a:r>
              <a:rPr lang="en-US" sz="8000" b="1" dirty="0" smtClean="0">
                <a:solidFill>
                  <a:srgbClr val="FF0000"/>
                </a:solidFill>
                <a:effectLst>
                  <a:outerShdw blurRad="38100" dist="38100" dir="2700000" algn="tl">
                    <a:srgbClr val="000000">
                      <a:alpha val="43137"/>
                    </a:srgbClr>
                  </a:outerShdw>
                </a:effectLst>
              </a:rPr>
              <a:t>NUCLEAR ENERGY LEVELS</a:t>
            </a:r>
            <a:endParaRPr lang="en-US" sz="8000" b="1" dirty="0">
              <a:solidFill>
                <a:srgbClr val="FF0000"/>
              </a:solidFill>
              <a:effectLst>
                <a:outerShdw blurRad="38100" dist="38100" dir="2700000" algn="tl">
                  <a:srgbClr val="000000">
                    <a:alpha val="43137"/>
                  </a:srgbClr>
                </a:outerShdw>
              </a:effectLst>
            </a:endParaRPr>
          </a:p>
        </p:txBody>
      </p:sp>
      <p:sp>
        <p:nvSpPr>
          <p:cNvPr id="3" name="TextBox 2"/>
          <p:cNvSpPr txBox="1"/>
          <p:nvPr/>
        </p:nvSpPr>
        <p:spPr>
          <a:xfrm>
            <a:off x="1905000" y="457200"/>
            <a:ext cx="6019800" cy="923330"/>
          </a:xfrm>
          <a:prstGeom prst="rect">
            <a:avLst/>
          </a:prstGeom>
          <a:noFill/>
        </p:spPr>
        <p:txBody>
          <a:bodyPr wrap="square" rtlCol="0">
            <a:spAutoFit/>
          </a:bodyPr>
          <a:lstStyle/>
          <a:p>
            <a:pPr algn="ctr"/>
            <a:r>
              <a:rPr lang="en-US" sz="5400" b="1" dirty="0" smtClean="0">
                <a:solidFill>
                  <a:srgbClr val="FF0000"/>
                </a:solidFill>
              </a:rPr>
              <a:t>CHAPTER-V</a:t>
            </a:r>
            <a:endParaRPr lang="en-US" sz="540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solidFill>
                  <a:srgbClr val="FF0000"/>
                </a:solidFill>
              </a:rPr>
              <a:t>POINTS TO BE STUDY</a:t>
            </a:r>
            <a:endParaRPr lang="en-US" dirty="0">
              <a:solidFill>
                <a:srgbClr val="FF0000"/>
              </a:solidFill>
            </a:endParaRPr>
          </a:p>
        </p:txBody>
      </p:sp>
      <p:sp>
        <p:nvSpPr>
          <p:cNvPr id="3" name="Content Placeholder 2"/>
          <p:cNvSpPr>
            <a:spLocks noGrp="1"/>
          </p:cNvSpPr>
          <p:nvPr>
            <p:ph idx="1"/>
          </p:nvPr>
        </p:nvSpPr>
        <p:spPr>
          <a:xfrm>
            <a:off x="457200" y="914400"/>
            <a:ext cx="8229600" cy="5211763"/>
          </a:xfrm>
        </p:spPr>
        <p:txBody>
          <a:bodyPr/>
          <a:lstStyle/>
          <a:p>
            <a:r>
              <a:rPr lang="en-US" dirty="0" smtClean="0"/>
              <a:t>5.1 Alpha decay- </a:t>
            </a:r>
            <a:r>
              <a:rPr lang="el-GR" dirty="0" smtClean="0"/>
              <a:t>α </a:t>
            </a:r>
            <a:r>
              <a:rPr lang="en-US" dirty="0" smtClean="0"/>
              <a:t>disintegration energy</a:t>
            </a:r>
          </a:p>
          <a:p>
            <a:r>
              <a:rPr lang="el-GR" dirty="0" smtClean="0"/>
              <a:t>5.2 α </a:t>
            </a:r>
            <a:r>
              <a:rPr lang="en-US" dirty="0" smtClean="0"/>
              <a:t>particle spectra</a:t>
            </a:r>
          </a:p>
          <a:p>
            <a:r>
              <a:rPr lang="en-US" dirty="0" smtClean="0"/>
              <a:t>5.3 Nuclear energy levels</a:t>
            </a:r>
          </a:p>
          <a:p>
            <a:r>
              <a:rPr lang="en-US" dirty="0" smtClean="0"/>
              <a:t>5.4 Beta decay –Experimental study of β decay 5 .5 Continuous β ray spectrum</a:t>
            </a:r>
          </a:p>
          <a:p>
            <a:r>
              <a:rPr lang="en-US" dirty="0" smtClean="0"/>
              <a:t>5.6 Pauli’s neutrino hypothesis</a:t>
            </a:r>
          </a:p>
          <a:p>
            <a:r>
              <a:rPr lang="en-US" dirty="0" smtClean="0"/>
              <a:t>5.7 Nuclear energy levels from β decay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RADIOACTIVITY</a:t>
            </a:r>
            <a:endParaRPr lang="en-US" dirty="0">
              <a:solidFill>
                <a:srgbClr val="FF0000"/>
              </a:solidFill>
            </a:endParaRPr>
          </a:p>
        </p:txBody>
      </p:sp>
      <p:sp>
        <p:nvSpPr>
          <p:cNvPr id="3" name="Content Placeholder 2"/>
          <p:cNvSpPr>
            <a:spLocks noGrp="1"/>
          </p:cNvSpPr>
          <p:nvPr>
            <p:ph idx="1"/>
          </p:nvPr>
        </p:nvSpPr>
        <p:spPr/>
        <p:txBody>
          <a:bodyPr>
            <a:noAutofit/>
          </a:bodyPr>
          <a:lstStyle/>
          <a:p>
            <a:pPr algn="just">
              <a:buNone/>
            </a:pPr>
            <a:r>
              <a:rPr lang="en-US" sz="4000" dirty="0" smtClean="0"/>
              <a:t>The phenomenon  of  spontaneous emission of highly penetrating radiations from radioactive substance is called </a:t>
            </a:r>
            <a:r>
              <a:rPr lang="en-US" sz="4000" b="1" u="sng" dirty="0" smtClean="0">
                <a:solidFill>
                  <a:srgbClr val="FF0000"/>
                </a:solidFill>
              </a:rPr>
              <a:t>“Radioactivity”</a:t>
            </a:r>
          </a:p>
          <a:p>
            <a:pPr algn="just">
              <a:buNone/>
            </a:pPr>
            <a:r>
              <a:rPr lang="en-US" sz="4000" dirty="0" smtClean="0"/>
              <a:t>The emitted radiations are </a:t>
            </a:r>
            <a:r>
              <a:rPr lang="el-GR" sz="4000" dirty="0" smtClean="0"/>
              <a:t>α</a:t>
            </a:r>
            <a:r>
              <a:rPr lang="en-US" sz="4000" dirty="0" smtClean="0"/>
              <a:t>, </a:t>
            </a:r>
            <a:r>
              <a:rPr lang="el-GR" sz="4000" dirty="0" smtClean="0"/>
              <a:t>β</a:t>
            </a:r>
            <a:r>
              <a:rPr lang="en-US" sz="4000" dirty="0" smtClean="0"/>
              <a:t> and </a:t>
            </a:r>
            <a:r>
              <a:rPr lang="el-GR" sz="4000" dirty="0" smtClean="0"/>
              <a:t>γ</a:t>
            </a:r>
            <a:r>
              <a:rPr lang="en-US" sz="4000" dirty="0" smtClean="0"/>
              <a:t> rays</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a:t>
            </a:r>
            <a:r>
              <a:rPr lang="en-US" dirty="0" smtClean="0"/>
              <a:t>- Decay</a:t>
            </a:r>
            <a:endParaRPr lang="en-US" dirty="0"/>
          </a:p>
        </p:txBody>
      </p:sp>
      <p:pic>
        <p:nvPicPr>
          <p:cNvPr id="7" name="Picture 3" descr="C:\Documents and Settings\vms.ADMIN-0DD81E43F\Desktop\240px-Alpha_Decay.svg.png"/>
          <p:cNvPicPr>
            <a:picLocks noGrp="1" noChangeAspect="1" noChangeArrowheads="1"/>
          </p:cNvPicPr>
          <p:nvPr>
            <p:ph idx="1"/>
          </p:nvPr>
        </p:nvPicPr>
        <p:blipFill>
          <a:blip r:embed="rId2"/>
          <a:srcRect/>
          <a:stretch>
            <a:fillRect/>
          </a:stretch>
        </p:blipFill>
        <p:spPr bwMode="auto">
          <a:xfrm>
            <a:off x="6096000" y="304800"/>
            <a:ext cx="2286000" cy="1552575"/>
          </a:xfrm>
          <a:prstGeom prst="rect">
            <a:avLst/>
          </a:prstGeom>
          <a:noFill/>
        </p:spPr>
      </p:pic>
      <p:sp>
        <p:nvSpPr>
          <p:cNvPr id="8" name="Rectangle 7"/>
          <p:cNvSpPr/>
          <p:nvPr/>
        </p:nvSpPr>
        <p:spPr>
          <a:xfrm>
            <a:off x="304800" y="1905000"/>
            <a:ext cx="8839200" cy="3416320"/>
          </a:xfrm>
          <a:prstGeom prst="rect">
            <a:avLst/>
          </a:prstGeom>
        </p:spPr>
        <p:txBody>
          <a:bodyPr wrap="square">
            <a:spAutoFit/>
          </a:bodyPr>
          <a:lstStyle/>
          <a:p>
            <a:r>
              <a:rPr lang="en-US" sz="3600" b="1" dirty="0" smtClean="0"/>
              <a:t>Alpha decay</a:t>
            </a:r>
            <a:r>
              <a:rPr lang="en-US" sz="3600" dirty="0" smtClean="0"/>
              <a:t> or α-</a:t>
            </a:r>
            <a:r>
              <a:rPr lang="en-US" sz="3600" b="1" dirty="0" smtClean="0"/>
              <a:t>decay</a:t>
            </a:r>
            <a:r>
              <a:rPr lang="en-US" sz="3600" dirty="0" smtClean="0"/>
              <a:t> is a type of radioactive </a:t>
            </a:r>
            <a:r>
              <a:rPr lang="en-US" sz="3600" b="1" dirty="0" smtClean="0"/>
              <a:t>decay</a:t>
            </a:r>
            <a:r>
              <a:rPr lang="en-US" sz="3600" dirty="0" smtClean="0"/>
              <a:t> in which an atomic nucleus emits an </a:t>
            </a:r>
            <a:r>
              <a:rPr lang="en-US" sz="3600" b="1" dirty="0" smtClean="0"/>
              <a:t>alpha </a:t>
            </a:r>
            <a:r>
              <a:rPr lang="en-US" sz="3600" dirty="0" smtClean="0"/>
              <a:t>particle (helium nucleus) and thereby transforms or '</a:t>
            </a:r>
            <a:r>
              <a:rPr lang="en-US" sz="3600" b="1" dirty="0" smtClean="0"/>
              <a:t>decays</a:t>
            </a:r>
            <a:r>
              <a:rPr lang="en-US" sz="3600" dirty="0" smtClean="0"/>
              <a:t>' into an atom with a mass number that is reduced by four and an atomic number that is reduced by two.</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a:t>
            </a:r>
            <a:r>
              <a:rPr lang="en-US" dirty="0" smtClean="0"/>
              <a:t>- Decay</a:t>
            </a:r>
            <a:endParaRPr lang="en-US" dirty="0"/>
          </a:p>
        </p:txBody>
      </p:sp>
      <p:sp>
        <p:nvSpPr>
          <p:cNvPr id="3" name="Content Placeholder 2"/>
          <p:cNvSpPr>
            <a:spLocks noGrp="1"/>
          </p:cNvSpPr>
          <p:nvPr>
            <p:ph idx="1"/>
          </p:nvPr>
        </p:nvSpPr>
        <p:spPr>
          <a:xfrm>
            <a:off x="457200" y="3124200"/>
            <a:ext cx="8229600" cy="3001963"/>
          </a:xfrm>
        </p:spPr>
        <p:txBody>
          <a:bodyPr/>
          <a:lstStyle/>
          <a:p>
            <a:pPr algn="just">
              <a:buNone/>
            </a:pPr>
            <a:r>
              <a:rPr lang="en-US" dirty="0" smtClean="0"/>
              <a:t>In </a:t>
            </a:r>
            <a:r>
              <a:rPr lang="en-US" dirty="0" smtClean="0">
                <a:hlinkClick r:id="rId2" tooltip="Nuclear physics"/>
              </a:rPr>
              <a:t>nuclear physics</a:t>
            </a:r>
            <a:r>
              <a:rPr lang="en-US" dirty="0" smtClean="0"/>
              <a:t>, </a:t>
            </a:r>
            <a:r>
              <a:rPr lang="en-US" b="1" dirty="0" smtClean="0"/>
              <a:t>beta decay</a:t>
            </a:r>
            <a:r>
              <a:rPr lang="en-US" dirty="0" smtClean="0"/>
              <a:t> (</a:t>
            </a:r>
            <a:r>
              <a:rPr lang="el-GR" smtClean="0"/>
              <a:t>β</a:t>
            </a:r>
            <a:r>
              <a:rPr lang="en-US" smtClean="0"/>
              <a:t>-decay</a:t>
            </a:r>
            <a:r>
              <a:rPr lang="en-US" dirty="0" smtClean="0"/>
              <a:t>) is a type of </a:t>
            </a:r>
            <a:r>
              <a:rPr lang="en-US" dirty="0" smtClean="0">
                <a:hlinkClick r:id="rId3" tooltip="Radioactive decay"/>
              </a:rPr>
              <a:t>radioactive decay</a:t>
            </a:r>
            <a:r>
              <a:rPr lang="en-US" dirty="0" smtClean="0"/>
              <a:t> in which a </a:t>
            </a:r>
            <a:r>
              <a:rPr lang="en-US" dirty="0" smtClean="0">
                <a:hlinkClick r:id="rId4" tooltip="Beta particle"/>
              </a:rPr>
              <a:t>beta ray</a:t>
            </a:r>
            <a:r>
              <a:rPr lang="en-US" dirty="0" smtClean="0"/>
              <a:t>(fast energetic </a:t>
            </a:r>
            <a:r>
              <a:rPr lang="en-US" dirty="0" smtClean="0">
                <a:hlinkClick r:id="rId5" tooltip="Electron"/>
              </a:rPr>
              <a:t>electron</a:t>
            </a:r>
            <a:r>
              <a:rPr lang="en-US" dirty="0" smtClean="0"/>
              <a:t> ), and a </a:t>
            </a:r>
            <a:r>
              <a:rPr lang="en-US" dirty="0" smtClean="0">
                <a:hlinkClick r:id="rId6" tooltip="Neutrino"/>
              </a:rPr>
              <a:t>neutrino</a:t>
            </a:r>
            <a:r>
              <a:rPr lang="en-US" dirty="0" smtClean="0"/>
              <a:t> are emitted from an </a:t>
            </a:r>
            <a:r>
              <a:rPr lang="en-US" dirty="0" smtClean="0">
                <a:hlinkClick r:id="rId7" tooltip="Atomic nucleus"/>
              </a:rPr>
              <a:t>atomic nucleus</a:t>
            </a:r>
            <a:r>
              <a:rPr lang="en-US" dirty="0" smtClean="0"/>
              <a:t>.</a:t>
            </a:r>
            <a:endParaRPr lang="en-US" dirty="0"/>
          </a:p>
        </p:txBody>
      </p:sp>
      <p:pic>
        <p:nvPicPr>
          <p:cNvPr id="2050" name="Picture 2" descr="C:\Documents and Settings\vms.ADMIN-0DD81E43F\Desktop\240px-Beta-minus_Decay.svg.png"/>
          <p:cNvPicPr>
            <a:picLocks noChangeAspect="1" noChangeArrowheads="1"/>
          </p:cNvPicPr>
          <p:nvPr/>
        </p:nvPicPr>
        <p:blipFill>
          <a:blip r:embed="rId8"/>
          <a:srcRect/>
          <a:stretch>
            <a:fillRect/>
          </a:stretch>
        </p:blipFill>
        <p:spPr bwMode="auto">
          <a:xfrm>
            <a:off x="5867400" y="0"/>
            <a:ext cx="2819400" cy="2667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l-GR" b="1" dirty="0" smtClean="0">
                <a:solidFill>
                  <a:srgbClr val="FF0000"/>
                </a:solidFill>
              </a:rPr>
              <a:t>α</a:t>
            </a:r>
            <a:r>
              <a:rPr lang="en-US" b="1" dirty="0" smtClean="0">
                <a:solidFill>
                  <a:srgbClr val="FF0000"/>
                </a:solidFill>
              </a:rPr>
              <a:t>- Ray Spectra</a:t>
            </a:r>
            <a:endParaRPr lang="en-US" b="1" dirty="0">
              <a:solidFill>
                <a:srgbClr val="FF0000"/>
              </a:solidFill>
            </a:endParaRPr>
          </a:p>
        </p:txBody>
      </p:sp>
      <p:cxnSp>
        <p:nvCxnSpPr>
          <p:cNvPr id="7" name="Straight Connector 6"/>
          <p:cNvCxnSpPr/>
          <p:nvPr/>
        </p:nvCxnSpPr>
        <p:spPr>
          <a:xfrm rot="5400000">
            <a:off x="-1143397" y="3810397"/>
            <a:ext cx="4572794" cy="1588"/>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43000" y="6096000"/>
            <a:ext cx="6477000" cy="1588"/>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flipH="1" flipV="1">
            <a:off x="5105400" y="3581400"/>
            <a:ext cx="5029200" cy="1588"/>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685800" y="1066800"/>
            <a:ext cx="6934200" cy="1588"/>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0800000">
            <a:off x="685800" y="1524000"/>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608806" y="1295400"/>
            <a:ext cx="457994"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a:off x="457200" y="1295400"/>
            <a:ext cx="609600" cy="158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0" y="1066800"/>
            <a:ext cx="609600" cy="523220"/>
          </a:xfrm>
          <a:prstGeom prst="rect">
            <a:avLst/>
          </a:prstGeom>
          <a:noFill/>
        </p:spPr>
        <p:txBody>
          <a:bodyPr wrap="square" rtlCol="0">
            <a:spAutoFit/>
          </a:bodyPr>
          <a:lstStyle/>
          <a:p>
            <a:r>
              <a:rPr lang="en-US" sz="1400" dirty="0" smtClean="0"/>
              <a:t>To Pump</a:t>
            </a:r>
            <a:endParaRPr lang="en-US" sz="1400" dirty="0"/>
          </a:p>
        </p:txBody>
      </p:sp>
      <p:cxnSp>
        <p:nvCxnSpPr>
          <p:cNvPr id="37" name="Straight Connector 36"/>
          <p:cNvCxnSpPr/>
          <p:nvPr/>
        </p:nvCxnSpPr>
        <p:spPr>
          <a:xfrm rot="5400000">
            <a:off x="2628900" y="5524500"/>
            <a:ext cx="1143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3390900" y="5524500"/>
            <a:ext cx="1143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3962400" y="4953000"/>
            <a:ext cx="3505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p:cNvSpPr/>
          <p:nvPr/>
        </p:nvSpPr>
        <p:spPr>
          <a:xfrm>
            <a:off x="1143000" y="4953000"/>
            <a:ext cx="838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p:cNvSpPr/>
          <p:nvPr/>
        </p:nvSpPr>
        <p:spPr>
          <a:xfrm>
            <a:off x="2057400" y="4953000"/>
            <a:ext cx="1143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p:cNvSpPr txBox="1"/>
          <p:nvPr/>
        </p:nvSpPr>
        <p:spPr>
          <a:xfrm>
            <a:off x="4724400" y="5117068"/>
            <a:ext cx="2438400" cy="369332"/>
          </a:xfrm>
          <a:prstGeom prst="rect">
            <a:avLst/>
          </a:prstGeom>
          <a:noFill/>
        </p:spPr>
        <p:txBody>
          <a:bodyPr wrap="square" rtlCol="0">
            <a:spAutoFit/>
          </a:bodyPr>
          <a:lstStyle/>
          <a:p>
            <a:r>
              <a:rPr lang="en-US" dirty="0" smtClean="0"/>
              <a:t>Photographic Plate (P)</a:t>
            </a:r>
            <a:endParaRPr lang="en-US" dirty="0"/>
          </a:p>
        </p:txBody>
      </p:sp>
      <p:sp>
        <p:nvSpPr>
          <p:cNvPr id="49" name="Oval 48"/>
          <p:cNvSpPr/>
          <p:nvPr/>
        </p:nvSpPr>
        <p:spPr>
          <a:xfrm>
            <a:off x="1981200" y="5181600"/>
            <a:ext cx="762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p:cNvSpPr txBox="1"/>
          <p:nvPr/>
        </p:nvSpPr>
        <p:spPr>
          <a:xfrm>
            <a:off x="1905000" y="5334000"/>
            <a:ext cx="381000" cy="400110"/>
          </a:xfrm>
          <a:prstGeom prst="rect">
            <a:avLst/>
          </a:prstGeom>
          <a:noFill/>
        </p:spPr>
        <p:txBody>
          <a:bodyPr wrap="square" rtlCol="0">
            <a:spAutoFit/>
          </a:bodyPr>
          <a:lstStyle/>
          <a:p>
            <a:r>
              <a:rPr lang="en-US" sz="2000" b="1" dirty="0" smtClean="0"/>
              <a:t>S</a:t>
            </a:r>
            <a:endParaRPr lang="en-US" sz="2000" b="1" dirty="0"/>
          </a:p>
        </p:txBody>
      </p:sp>
      <p:sp>
        <p:nvSpPr>
          <p:cNvPr id="51" name="Arc 50"/>
          <p:cNvSpPr/>
          <p:nvPr/>
        </p:nvSpPr>
        <p:spPr>
          <a:xfrm rot="16200000">
            <a:off x="1524000" y="3657600"/>
            <a:ext cx="3733800" cy="2667000"/>
          </a:xfrm>
          <a:prstGeom prst="arc">
            <a:avLst>
              <a:gd name="adj1" fmla="val 16286416"/>
              <a:gd name="adj2" fmla="val 519262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Content Placeholder 51"/>
          <p:cNvSpPr>
            <a:spLocks noGrp="1"/>
          </p:cNvSpPr>
          <p:nvPr>
            <p:ph idx="1"/>
          </p:nvPr>
        </p:nvSpPr>
        <p:spPr>
          <a:xfrm rot="16200000">
            <a:off x="266702" y="4381498"/>
            <a:ext cx="6248399" cy="2819401"/>
          </a:xfrm>
          <a:prstGeom prst="arc">
            <a:avLst>
              <a:gd name="adj1" fmla="val 17476764"/>
              <a:gd name="adj2" fmla="val 3444673"/>
            </a:avLst>
          </a:prstGeom>
        </p:spPr>
        <p:style>
          <a:lnRef idx="1">
            <a:schemeClr val="accent1"/>
          </a:lnRef>
          <a:fillRef idx="0">
            <a:schemeClr val="accent1"/>
          </a:fillRef>
          <a:effectRef idx="0">
            <a:schemeClr val="accent1"/>
          </a:effectRef>
          <a:fontRef idx="minor">
            <a:schemeClr val="tx1"/>
          </a:fontRef>
        </p:style>
        <p:txBody>
          <a:bodyPr rtlCol="0" anchor="ctr"/>
          <a:lstStyle/>
          <a:p>
            <a:endParaRPr lang="en-US" dirty="0"/>
          </a:p>
        </p:txBody>
      </p:sp>
      <p:sp>
        <p:nvSpPr>
          <p:cNvPr id="53" name="Arc 52"/>
          <p:cNvSpPr/>
          <p:nvPr/>
        </p:nvSpPr>
        <p:spPr>
          <a:xfrm>
            <a:off x="2057400" y="1676400"/>
            <a:ext cx="4800600" cy="6248400"/>
          </a:xfrm>
          <a:prstGeom prst="arc">
            <a:avLst>
              <a:gd name="adj1" fmla="val 10481425"/>
              <a:gd name="adj2" fmla="val 26280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4" name="Arc 53"/>
          <p:cNvSpPr/>
          <p:nvPr/>
        </p:nvSpPr>
        <p:spPr>
          <a:xfrm>
            <a:off x="2057400" y="1981200"/>
            <a:ext cx="4800600" cy="6248400"/>
          </a:xfrm>
          <a:prstGeom prst="arc">
            <a:avLst>
              <a:gd name="adj1" fmla="val 11078702"/>
              <a:gd name="adj2" fmla="val 2153590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5" name="TextBox 54"/>
          <p:cNvSpPr txBox="1"/>
          <p:nvPr/>
        </p:nvSpPr>
        <p:spPr>
          <a:xfrm>
            <a:off x="1600200" y="773668"/>
            <a:ext cx="2895600" cy="369332"/>
          </a:xfrm>
          <a:prstGeom prst="rect">
            <a:avLst/>
          </a:prstGeom>
          <a:noFill/>
        </p:spPr>
        <p:txBody>
          <a:bodyPr wrap="square" rtlCol="0">
            <a:spAutoFit/>
          </a:bodyPr>
          <a:lstStyle/>
          <a:p>
            <a:r>
              <a:rPr lang="en-US" b="1" dirty="0" smtClean="0"/>
              <a:t>Evacuated Chamber (C) </a:t>
            </a:r>
            <a:endParaRPr lang="en-US" b="1" dirty="0"/>
          </a:p>
        </p:txBody>
      </p:sp>
      <p:sp>
        <p:nvSpPr>
          <p:cNvPr id="67" name="TextBox 66"/>
          <p:cNvSpPr txBox="1"/>
          <p:nvPr/>
        </p:nvSpPr>
        <p:spPr>
          <a:xfrm>
            <a:off x="1219200" y="1752600"/>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68" name="TextBox 67"/>
          <p:cNvSpPr txBox="1"/>
          <p:nvPr/>
        </p:nvSpPr>
        <p:spPr>
          <a:xfrm>
            <a:off x="1219200" y="2433935"/>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69" name="TextBox 68"/>
          <p:cNvSpPr txBox="1"/>
          <p:nvPr/>
        </p:nvSpPr>
        <p:spPr>
          <a:xfrm>
            <a:off x="1219200" y="3043535"/>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70" name="TextBox 69"/>
          <p:cNvSpPr txBox="1"/>
          <p:nvPr/>
        </p:nvSpPr>
        <p:spPr>
          <a:xfrm>
            <a:off x="1219200" y="3729335"/>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71" name="TextBox 70"/>
          <p:cNvSpPr txBox="1"/>
          <p:nvPr/>
        </p:nvSpPr>
        <p:spPr>
          <a:xfrm>
            <a:off x="1219200" y="4415135"/>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72" name="TextBox 71"/>
          <p:cNvSpPr txBox="1"/>
          <p:nvPr/>
        </p:nvSpPr>
        <p:spPr>
          <a:xfrm>
            <a:off x="1219200" y="1143000"/>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30" name="TextBox 29"/>
          <p:cNvSpPr txBox="1"/>
          <p:nvPr/>
        </p:nvSpPr>
        <p:spPr>
          <a:xfrm>
            <a:off x="6553200" y="457200"/>
            <a:ext cx="2514600" cy="381000"/>
          </a:xfrm>
          <a:prstGeom prst="rect">
            <a:avLst/>
          </a:prstGeom>
          <a:noFill/>
        </p:spPr>
        <p:txBody>
          <a:bodyPr wrap="square" rtlCol="0">
            <a:spAutoFit/>
          </a:bodyPr>
          <a:lstStyle/>
          <a:p>
            <a:r>
              <a:rPr lang="en-US" dirty="0" smtClean="0">
                <a:solidFill>
                  <a:srgbClr val="00B050"/>
                </a:solidFill>
              </a:rPr>
              <a:t>Magnetic Field</a:t>
            </a:r>
            <a:endParaRPr lang="en-US" dirty="0">
              <a:solidFill>
                <a:srgbClr val="00B050"/>
              </a:solidFill>
            </a:endParaRPr>
          </a:p>
        </p:txBody>
      </p:sp>
      <p:cxnSp>
        <p:nvCxnSpPr>
          <p:cNvPr id="32" name="Straight Arrow Connector 31"/>
          <p:cNvCxnSpPr/>
          <p:nvPr/>
        </p:nvCxnSpPr>
        <p:spPr>
          <a:xfrm rot="10800000" flipV="1">
            <a:off x="6019800" y="762000"/>
            <a:ext cx="838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352800" y="3124200"/>
            <a:ext cx="152400" cy="158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4572000" y="1676400"/>
            <a:ext cx="152400" cy="158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4495800" y="1981200"/>
            <a:ext cx="152400" cy="158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3352800" y="2667000"/>
            <a:ext cx="152400" cy="158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dirty="0" smtClean="0">
                <a:solidFill>
                  <a:srgbClr val="FF0000"/>
                </a:solidFill>
              </a:rPr>
              <a:t>FINE STRUCTURE OF </a:t>
            </a:r>
            <a:r>
              <a:rPr lang="el-GR" dirty="0" smtClean="0">
                <a:solidFill>
                  <a:srgbClr val="FF0000"/>
                </a:solidFill>
              </a:rPr>
              <a:t>α</a:t>
            </a:r>
            <a:r>
              <a:rPr lang="en-US" dirty="0" smtClean="0">
                <a:solidFill>
                  <a:srgbClr val="FF0000"/>
                </a:solidFill>
              </a:rPr>
              <a:t>- LINE</a:t>
            </a:r>
            <a:endParaRPr lang="en-US" dirty="0">
              <a:solidFill>
                <a:srgbClr val="FF0000"/>
              </a:solidFill>
            </a:endParaRPr>
          </a:p>
        </p:txBody>
      </p:sp>
      <p:cxnSp>
        <p:nvCxnSpPr>
          <p:cNvPr id="5" name="Straight Connector 4"/>
          <p:cNvCxnSpPr/>
          <p:nvPr/>
        </p:nvCxnSpPr>
        <p:spPr>
          <a:xfrm>
            <a:off x="1676400" y="6019800"/>
            <a:ext cx="6248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571500" y="3771900"/>
            <a:ext cx="449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676400" y="5484812"/>
            <a:ext cx="525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676400" y="4875212"/>
            <a:ext cx="4800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676400" y="4038600"/>
            <a:ext cx="441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676400" y="3276600"/>
            <a:ext cx="396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676400" y="2514600"/>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676400" y="1524000"/>
            <a:ext cx="6477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a:off x="5295900" y="3238500"/>
            <a:ext cx="44196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5067300" y="3086100"/>
            <a:ext cx="39624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a:off x="4914900" y="2857500"/>
            <a:ext cx="33528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4838700" y="2552700"/>
            <a:ext cx="25146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4724400" y="2209800"/>
            <a:ext cx="16764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4572000" y="1905000"/>
            <a:ext cx="9144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rot="16829376">
            <a:off x="7095022" y="3033347"/>
            <a:ext cx="1612440" cy="369332"/>
          </a:xfrm>
          <a:prstGeom prst="rect">
            <a:avLst/>
          </a:prstGeom>
          <a:noFill/>
        </p:spPr>
        <p:txBody>
          <a:bodyPr wrap="square" rtlCol="0">
            <a:spAutoFit/>
          </a:bodyPr>
          <a:lstStyle/>
          <a:p>
            <a:r>
              <a:rPr lang="el-GR" dirty="0" smtClean="0"/>
              <a:t>α</a:t>
            </a:r>
            <a:r>
              <a:rPr lang="en-US" baseline="-25000" dirty="0" smtClean="0"/>
              <a:t>0</a:t>
            </a:r>
            <a:r>
              <a:rPr lang="en-US" dirty="0" smtClean="0"/>
              <a:t>= 6.207 </a:t>
            </a:r>
            <a:r>
              <a:rPr lang="en-US" dirty="0" err="1" smtClean="0"/>
              <a:t>MeV</a:t>
            </a:r>
            <a:endParaRPr lang="en-US" baseline="-25000" dirty="0"/>
          </a:p>
        </p:txBody>
      </p:sp>
      <p:sp>
        <p:nvSpPr>
          <p:cNvPr id="52" name="TextBox 51"/>
          <p:cNvSpPr txBox="1"/>
          <p:nvPr/>
        </p:nvSpPr>
        <p:spPr>
          <a:xfrm rot="16829376">
            <a:off x="4932338" y="2241901"/>
            <a:ext cx="1612440" cy="369332"/>
          </a:xfrm>
          <a:prstGeom prst="rect">
            <a:avLst/>
          </a:prstGeom>
          <a:noFill/>
        </p:spPr>
        <p:txBody>
          <a:bodyPr wrap="square" rtlCol="0">
            <a:spAutoFit/>
          </a:bodyPr>
          <a:lstStyle/>
          <a:p>
            <a:r>
              <a:rPr lang="el-GR" dirty="0" smtClean="0"/>
              <a:t>α</a:t>
            </a:r>
            <a:r>
              <a:rPr lang="en-US" baseline="-25000" dirty="0" smtClean="0"/>
              <a:t>4</a:t>
            </a:r>
            <a:r>
              <a:rPr lang="en-US" dirty="0" smtClean="0"/>
              <a:t>= 5.715 </a:t>
            </a:r>
            <a:r>
              <a:rPr lang="en-US" dirty="0" err="1" smtClean="0"/>
              <a:t>MeV</a:t>
            </a:r>
            <a:endParaRPr lang="en-US" baseline="-25000" dirty="0"/>
          </a:p>
        </p:txBody>
      </p:sp>
      <p:sp>
        <p:nvSpPr>
          <p:cNvPr id="53" name="TextBox 52"/>
          <p:cNvSpPr txBox="1"/>
          <p:nvPr/>
        </p:nvSpPr>
        <p:spPr>
          <a:xfrm rot="16847235">
            <a:off x="5999138" y="2622901"/>
            <a:ext cx="1612440" cy="369332"/>
          </a:xfrm>
          <a:prstGeom prst="rect">
            <a:avLst/>
          </a:prstGeom>
          <a:noFill/>
        </p:spPr>
        <p:txBody>
          <a:bodyPr wrap="square" rtlCol="0">
            <a:spAutoFit/>
          </a:bodyPr>
          <a:lstStyle/>
          <a:p>
            <a:r>
              <a:rPr lang="el-GR" dirty="0" smtClean="0"/>
              <a:t>α</a:t>
            </a:r>
            <a:r>
              <a:rPr lang="en-US" baseline="-25000" dirty="0" smtClean="0"/>
              <a:t>2</a:t>
            </a:r>
            <a:r>
              <a:rPr lang="en-US" dirty="0" smtClean="0"/>
              <a:t>= 5.879 </a:t>
            </a:r>
            <a:r>
              <a:rPr lang="en-US" dirty="0" err="1" smtClean="0"/>
              <a:t>MeV</a:t>
            </a:r>
            <a:endParaRPr lang="en-US" baseline="-25000" dirty="0"/>
          </a:p>
        </p:txBody>
      </p:sp>
      <p:sp>
        <p:nvSpPr>
          <p:cNvPr id="54" name="TextBox 53"/>
          <p:cNvSpPr txBox="1"/>
          <p:nvPr/>
        </p:nvSpPr>
        <p:spPr>
          <a:xfrm rot="16829376">
            <a:off x="5494822" y="2394301"/>
            <a:ext cx="1612440" cy="369332"/>
          </a:xfrm>
          <a:prstGeom prst="rect">
            <a:avLst/>
          </a:prstGeom>
          <a:noFill/>
        </p:spPr>
        <p:txBody>
          <a:bodyPr wrap="square" rtlCol="0">
            <a:spAutoFit/>
          </a:bodyPr>
          <a:lstStyle/>
          <a:p>
            <a:r>
              <a:rPr lang="el-GR" dirty="0" smtClean="0"/>
              <a:t>α</a:t>
            </a:r>
            <a:r>
              <a:rPr lang="en-US" baseline="-25000" dirty="0" smtClean="0"/>
              <a:t>3</a:t>
            </a:r>
            <a:r>
              <a:rPr lang="en-US" dirty="0" smtClean="0"/>
              <a:t>=5.734 </a:t>
            </a:r>
            <a:r>
              <a:rPr lang="en-US" dirty="0" err="1" smtClean="0"/>
              <a:t>MeV</a:t>
            </a:r>
            <a:endParaRPr lang="en-US" baseline="-25000" dirty="0"/>
          </a:p>
        </p:txBody>
      </p:sp>
      <p:sp>
        <p:nvSpPr>
          <p:cNvPr id="55" name="TextBox 54"/>
          <p:cNvSpPr txBox="1"/>
          <p:nvPr/>
        </p:nvSpPr>
        <p:spPr>
          <a:xfrm rot="16829376">
            <a:off x="4428022" y="1479901"/>
            <a:ext cx="1612440" cy="369332"/>
          </a:xfrm>
          <a:prstGeom prst="rect">
            <a:avLst/>
          </a:prstGeom>
          <a:noFill/>
        </p:spPr>
        <p:txBody>
          <a:bodyPr wrap="square" rtlCol="0">
            <a:spAutoFit/>
          </a:bodyPr>
          <a:lstStyle/>
          <a:p>
            <a:r>
              <a:rPr lang="el-GR" dirty="0" smtClean="0"/>
              <a:t>α</a:t>
            </a:r>
            <a:r>
              <a:rPr lang="en-US" baseline="-25000" dirty="0" smtClean="0"/>
              <a:t>5</a:t>
            </a:r>
            <a:r>
              <a:rPr lang="en-US" dirty="0" smtClean="0"/>
              <a:t>= 5.586 </a:t>
            </a:r>
            <a:r>
              <a:rPr lang="en-US" dirty="0" err="1" smtClean="0"/>
              <a:t>MeV</a:t>
            </a:r>
            <a:endParaRPr lang="en-US" baseline="-25000" dirty="0"/>
          </a:p>
        </p:txBody>
      </p:sp>
      <p:sp>
        <p:nvSpPr>
          <p:cNvPr id="56" name="TextBox 55"/>
          <p:cNvSpPr txBox="1"/>
          <p:nvPr/>
        </p:nvSpPr>
        <p:spPr>
          <a:xfrm rot="16973795">
            <a:off x="6561622" y="2927701"/>
            <a:ext cx="1612440" cy="369332"/>
          </a:xfrm>
          <a:prstGeom prst="rect">
            <a:avLst/>
          </a:prstGeom>
          <a:noFill/>
        </p:spPr>
        <p:txBody>
          <a:bodyPr wrap="square" rtlCol="0">
            <a:spAutoFit/>
          </a:bodyPr>
          <a:lstStyle/>
          <a:p>
            <a:r>
              <a:rPr lang="el-GR" dirty="0" smtClean="0"/>
              <a:t>α</a:t>
            </a:r>
            <a:r>
              <a:rPr lang="en-US" baseline="-25000" dirty="0" smtClean="0"/>
              <a:t>1</a:t>
            </a:r>
            <a:r>
              <a:rPr lang="en-US" dirty="0" smtClean="0"/>
              <a:t>= 6.167 </a:t>
            </a:r>
            <a:r>
              <a:rPr lang="en-US" dirty="0" err="1" smtClean="0"/>
              <a:t>MeV</a:t>
            </a:r>
            <a:endParaRPr lang="en-US" baseline="-25000" dirty="0"/>
          </a:p>
        </p:txBody>
      </p:sp>
      <p:sp>
        <p:nvSpPr>
          <p:cNvPr id="57" name="TextBox 56"/>
          <p:cNvSpPr txBox="1"/>
          <p:nvPr/>
        </p:nvSpPr>
        <p:spPr>
          <a:xfrm>
            <a:off x="0" y="2743200"/>
            <a:ext cx="914400" cy="646331"/>
          </a:xfrm>
          <a:prstGeom prst="rect">
            <a:avLst/>
          </a:prstGeom>
          <a:noFill/>
        </p:spPr>
        <p:txBody>
          <a:bodyPr wrap="square" rtlCol="0">
            <a:spAutoFit/>
          </a:bodyPr>
          <a:lstStyle/>
          <a:p>
            <a:r>
              <a:rPr lang="en-US" dirty="0" smtClean="0"/>
              <a:t>Energy</a:t>
            </a:r>
          </a:p>
          <a:p>
            <a:r>
              <a:rPr lang="en-US" dirty="0" smtClean="0"/>
              <a:t>   in </a:t>
            </a:r>
            <a:r>
              <a:rPr lang="en-US" dirty="0" err="1" smtClean="0"/>
              <a:t>eV</a:t>
            </a:r>
            <a:endParaRPr lang="en-US" dirty="0"/>
          </a:p>
        </p:txBody>
      </p:sp>
      <p:sp>
        <p:nvSpPr>
          <p:cNvPr id="58" name="TextBox 57"/>
          <p:cNvSpPr txBox="1"/>
          <p:nvPr/>
        </p:nvSpPr>
        <p:spPr>
          <a:xfrm>
            <a:off x="5943600" y="6019800"/>
            <a:ext cx="1981200" cy="369332"/>
          </a:xfrm>
          <a:prstGeom prst="rect">
            <a:avLst/>
          </a:prstGeom>
          <a:noFill/>
        </p:spPr>
        <p:txBody>
          <a:bodyPr wrap="square" rtlCol="0">
            <a:spAutoFit/>
          </a:bodyPr>
          <a:lstStyle/>
          <a:p>
            <a:r>
              <a:rPr lang="en-US" dirty="0" smtClean="0"/>
              <a:t>Ground State</a:t>
            </a:r>
            <a:endParaRPr lang="en-US" dirty="0"/>
          </a:p>
        </p:txBody>
      </p:sp>
      <p:sp>
        <p:nvSpPr>
          <p:cNvPr id="59" name="TextBox 58"/>
          <p:cNvSpPr txBox="1"/>
          <p:nvPr/>
        </p:nvSpPr>
        <p:spPr>
          <a:xfrm>
            <a:off x="1066800" y="1371600"/>
            <a:ext cx="762000" cy="369332"/>
          </a:xfrm>
          <a:prstGeom prst="rect">
            <a:avLst/>
          </a:prstGeom>
          <a:noFill/>
        </p:spPr>
        <p:txBody>
          <a:bodyPr wrap="square" rtlCol="0">
            <a:spAutoFit/>
          </a:bodyPr>
          <a:lstStyle/>
          <a:p>
            <a:r>
              <a:rPr lang="en-US" dirty="0" smtClean="0"/>
              <a:t>6.09</a:t>
            </a:r>
            <a:endParaRPr lang="en-US" dirty="0"/>
          </a:p>
        </p:txBody>
      </p:sp>
      <p:sp>
        <p:nvSpPr>
          <p:cNvPr id="61" name="TextBox 60"/>
          <p:cNvSpPr txBox="1"/>
          <p:nvPr/>
        </p:nvSpPr>
        <p:spPr>
          <a:xfrm>
            <a:off x="990600" y="2286000"/>
            <a:ext cx="762000" cy="369332"/>
          </a:xfrm>
          <a:prstGeom prst="rect">
            <a:avLst/>
          </a:prstGeom>
          <a:noFill/>
        </p:spPr>
        <p:txBody>
          <a:bodyPr wrap="square" rtlCol="0">
            <a:spAutoFit/>
          </a:bodyPr>
          <a:lstStyle/>
          <a:p>
            <a:r>
              <a:rPr lang="en-US" dirty="0" smtClean="0"/>
              <a:t>0.621</a:t>
            </a:r>
            <a:endParaRPr lang="en-US" dirty="0"/>
          </a:p>
        </p:txBody>
      </p:sp>
      <p:sp>
        <p:nvSpPr>
          <p:cNvPr id="62" name="TextBox 61"/>
          <p:cNvSpPr txBox="1"/>
          <p:nvPr/>
        </p:nvSpPr>
        <p:spPr>
          <a:xfrm>
            <a:off x="990600" y="3048000"/>
            <a:ext cx="762000" cy="369332"/>
          </a:xfrm>
          <a:prstGeom prst="rect">
            <a:avLst/>
          </a:prstGeom>
          <a:noFill/>
        </p:spPr>
        <p:txBody>
          <a:bodyPr wrap="square" rtlCol="0">
            <a:spAutoFit/>
          </a:bodyPr>
          <a:lstStyle/>
          <a:p>
            <a:r>
              <a:rPr lang="en-US" dirty="0" smtClean="0"/>
              <a:t>0.493</a:t>
            </a:r>
            <a:endParaRPr lang="en-US" dirty="0"/>
          </a:p>
        </p:txBody>
      </p:sp>
      <p:sp>
        <p:nvSpPr>
          <p:cNvPr id="63" name="TextBox 62"/>
          <p:cNvSpPr txBox="1"/>
          <p:nvPr/>
        </p:nvSpPr>
        <p:spPr>
          <a:xfrm>
            <a:off x="990600" y="3897868"/>
            <a:ext cx="762000" cy="369332"/>
          </a:xfrm>
          <a:prstGeom prst="rect">
            <a:avLst/>
          </a:prstGeom>
          <a:noFill/>
        </p:spPr>
        <p:txBody>
          <a:bodyPr wrap="square" rtlCol="0">
            <a:spAutoFit/>
          </a:bodyPr>
          <a:lstStyle/>
          <a:p>
            <a:r>
              <a:rPr lang="en-US" dirty="0" smtClean="0"/>
              <a:t>0.473</a:t>
            </a:r>
            <a:endParaRPr lang="en-US" dirty="0"/>
          </a:p>
        </p:txBody>
      </p:sp>
      <p:sp>
        <p:nvSpPr>
          <p:cNvPr id="64" name="TextBox 63"/>
          <p:cNvSpPr txBox="1"/>
          <p:nvPr/>
        </p:nvSpPr>
        <p:spPr>
          <a:xfrm>
            <a:off x="990600" y="4659868"/>
            <a:ext cx="762000" cy="369332"/>
          </a:xfrm>
          <a:prstGeom prst="rect">
            <a:avLst/>
          </a:prstGeom>
          <a:noFill/>
        </p:spPr>
        <p:txBody>
          <a:bodyPr wrap="square" rtlCol="0">
            <a:spAutoFit/>
          </a:bodyPr>
          <a:lstStyle/>
          <a:p>
            <a:r>
              <a:rPr lang="en-US" dirty="0" smtClean="0"/>
              <a:t>0.328</a:t>
            </a:r>
            <a:endParaRPr lang="en-US" dirty="0"/>
          </a:p>
        </p:txBody>
      </p:sp>
      <p:sp>
        <p:nvSpPr>
          <p:cNvPr id="65" name="TextBox 64"/>
          <p:cNvSpPr txBox="1"/>
          <p:nvPr/>
        </p:nvSpPr>
        <p:spPr>
          <a:xfrm>
            <a:off x="1066800" y="5269468"/>
            <a:ext cx="762000" cy="369332"/>
          </a:xfrm>
          <a:prstGeom prst="rect">
            <a:avLst/>
          </a:prstGeom>
          <a:noFill/>
        </p:spPr>
        <p:txBody>
          <a:bodyPr wrap="square" rtlCol="0">
            <a:spAutoFit/>
          </a:bodyPr>
          <a:lstStyle/>
          <a:p>
            <a:r>
              <a:rPr lang="en-US" dirty="0" smtClean="0"/>
              <a:t>0.04</a:t>
            </a:r>
            <a:endParaRPr lang="en-US" dirty="0"/>
          </a:p>
        </p:txBody>
      </p:sp>
      <p:sp>
        <p:nvSpPr>
          <p:cNvPr id="66" name="TextBox 65"/>
          <p:cNvSpPr txBox="1"/>
          <p:nvPr/>
        </p:nvSpPr>
        <p:spPr>
          <a:xfrm>
            <a:off x="1066800" y="5802868"/>
            <a:ext cx="762000" cy="369332"/>
          </a:xfrm>
          <a:prstGeom prst="rect">
            <a:avLst/>
          </a:prstGeom>
          <a:noFill/>
        </p:spPr>
        <p:txBody>
          <a:bodyPr wrap="square" rtlCol="0">
            <a:spAutoFit/>
          </a:bodyPr>
          <a:lstStyle/>
          <a:p>
            <a:r>
              <a:rPr lang="en-US" dirty="0" smtClean="0"/>
              <a:t>     0</a:t>
            </a:r>
            <a:endParaRPr lang="en-US" dirty="0"/>
          </a:p>
        </p:txBody>
      </p:sp>
      <p:cxnSp>
        <p:nvCxnSpPr>
          <p:cNvPr id="76" name="Straight Arrow Connector 75"/>
          <p:cNvCxnSpPr/>
          <p:nvPr/>
        </p:nvCxnSpPr>
        <p:spPr>
          <a:xfrm rot="5400000">
            <a:off x="1714500" y="5753100"/>
            <a:ext cx="5334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5400000">
            <a:off x="2057797" y="5181203"/>
            <a:ext cx="609600" cy="7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rot="5400000">
            <a:off x="1942703" y="5447903"/>
            <a:ext cx="1143000" cy="7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5400000">
            <a:off x="2095103" y="4762103"/>
            <a:ext cx="1447800" cy="7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rot="5400000">
            <a:off x="1980803" y="5028803"/>
            <a:ext cx="1981200" cy="7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rot="5400000">
            <a:off x="2323703" y="4381103"/>
            <a:ext cx="2209800" cy="7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5400000">
            <a:off x="2780902" y="4076303"/>
            <a:ext cx="1600200" cy="7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rot="5400000">
            <a:off x="3276601" y="3276601"/>
            <a:ext cx="1524001" cy="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4038600" y="2667000"/>
            <a:ext cx="228600" cy="369332"/>
          </a:xfrm>
          <a:prstGeom prst="rect">
            <a:avLst/>
          </a:prstGeom>
          <a:noFill/>
        </p:spPr>
        <p:txBody>
          <a:bodyPr wrap="square" rtlCol="0">
            <a:spAutoFit/>
          </a:bodyPr>
          <a:lstStyle/>
          <a:p>
            <a:r>
              <a:rPr lang="el-GR" b="1" i="1" dirty="0" smtClean="0"/>
              <a:t>γ</a:t>
            </a:r>
            <a:endParaRPr lang="en-US" b="1" i="1" dirty="0"/>
          </a:p>
        </p:txBody>
      </p:sp>
      <p:sp>
        <p:nvSpPr>
          <p:cNvPr id="94" name="TextBox 93"/>
          <p:cNvSpPr txBox="1"/>
          <p:nvPr/>
        </p:nvSpPr>
        <p:spPr>
          <a:xfrm>
            <a:off x="3124200" y="3516868"/>
            <a:ext cx="228600" cy="369332"/>
          </a:xfrm>
          <a:prstGeom prst="rect">
            <a:avLst/>
          </a:prstGeom>
          <a:noFill/>
        </p:spPr>
        <p:txBody>
          <a:bodyPr wrap="square" rtlCol="0">
            <a:spAutoFit/>
          </a:bodyPr>
          <a:lstStyle/>
          <a:p>
            <a:r>
              <a:rPr lang="el-GR" b="1" i="1" dirty="0" smtClean="0"/>
              <a:t>γ</a:t>
            </a:r>
            <a:endParaRPr lang="en-US" b="1" i="1" dirty="0"/>
          </a:p>
        </p:txBody>
      </p:sp>
      <p:sp>
        <p:nvSpPr>
          <p:cNvPr id="95" name="TextBox 94"/>
          <p:cNvSpPr txBox="1"/>
          <p:nvPr/>
        </p:nvSpPr>
        <p:spPr>
          <a:xfrm>
            <a:off x="2590800" y="4355068"/>
            <a:ext cx="228600" cy="369332"/>
          </a:xfrm>
          <a:prstGeom prst="rect">
            <a:avLst/>
          </a:prstGeom>
          <a:noFill/>
        </p:spPr>
        <p:txBody>
          <a:bodyPr wrap="square" rtlCol="0">
            <a:spAutoFit/>
          </a:bodyPr>
          <a:lstStyle/>
          <a:p>
            <a:r>
              <a:rPr lang="el-GR" b="1" i="1" dirty="0" smtClean="0"/>
              <a:t>γ</a:t>
            </a:r>
            <a:endParaRPr lang="en-US" b="1" i="1" dirty="0"/>
          </a:p>
        </p:txBody>
      </p:sp>
      <p:sp>
        <p:nvSpPr>
          <p:cNvPr id="96" name="TextBox 95"/>
          <p:cNvSpPr txBox="1"/>
          <p:nvPr/>
        </p:nvSpPr>
        <p:spPr>
          <a:xfrm>
            <a:off x="2133600" y="5040868"/>
            <a:ext cx="228600" cy="369332"/>
          </a:xfrm>
          <a:prstGeom prst="rect">
            <a:avLst/>
          </a:prstGeom>
          <a:noFill/>
        </p:spPr>
        <p:txBody>
          <a:bodyPr wrap="square" rtlCol="0">
            <a:spAutoFit/>
          </a:bodyPr>
          <a:lstStyle/>
          <a:p>
            <a:r>
              <a:rPr lang="el-GR" b="1" i="1" dirty="0" smtClean="0"/>
              <a:t>γ</a:t>
            </a:r>
            <a:endParaRPr lang="en-US" b="1" i="1" dirty="0"/>
          </a:p>
        </p:txBody>
      </p:sp>
      <p:sp>
        <p:nvSpPr>
          <p:cNvPr id="97" name="TextBox 96"/>
          <p:cNvSpPr txBox="1"/>
          <p:nvPr/>
        </p:nvSpPr>
        <p:spPr>
          <a:xfrm>
            <a:off x="1752600" y="5574268"/>
            <a:ext cx="228600" cy="369332"/>
          </a:xfrm>
          <a:prstGeom prst="rect">
            <a:avLst/>
          </a:prstGeom>
          <a:noFill/>
        </p:spPr>
        <p:txBody>
          <a:bodyPr wrap="square" rtlCol="0">
            <a:spAutoFit/>
          </a:bodyPr>
          <a:lstStyle/>
          <a:p>
            <a:r>
              <a:rPr lang="el-GR" b="1" i="1" dirty="0" smtClean="0"/>
              <a:t>γ</a:t>
            </a:r>
            <a:endParaRPr lang="en-US" b="1" i="1" dirty="0"/>
          </a:p>
        </p:txBody>
      </p:sp>
      <p:cxnSp>
        <p:nvCxnSpPr>
          <p:cNvPr id="102" name="Straight Connector 101"/>
          <p:cNvCxnSpPr/>
          <p:nvPr/>
        </p:nvCxnSpPr>
        <p:spPr>
          <a:xfrm>
            <a:off x="1600200" y="1905000"/>
            <a:ext cx="15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1600200" y="2055812"/>
            <a:ext cx="152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500" fill="hold"/>
                                        <p:tgtEl>
                                          <p:spTgt spid="51"/>
                                        </p:tgtEl>
                                        <p:attrNameLst>
                                          <p:attrName>ppt_x</p:attrName>
                                        </p:attrNameLst>
                                      </p:cBhvr>
                                      <p:tavLst>
                                        <p:tav tm="0">
                                          <p:val>
                                            <p:strVal val="#ppt_x"/>
                                          </p:val>
                                        </p:tav>
                                        <p:tav tm="100000">
                                          <p:val>
                                            <p:strVal val="#ppt_x"/>
                                          </p:val>
                                        </p:tav>
                                      </p:tavLst>
                                    </p:anim>
                                    <p:anim calcmode="lin" valueType="num">
                                      <p:cBhvr additive="base">
                                        <p:cTn id="1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500" fill="hold"/>
                                        <p:tgtEl>
                                          <p:spTgt spid="56"/>
                                        </p:tgtEl>
                                        <p:attrNameLst>
                                          <p:attrName>ppt_x</p:attrName>
                                        </p:attrNameLst>
                                      </p:cBhvr>
                                      <p:tavLst>
                                        <p:tav tm="0">
                                          <p:val>
                                            <p:strVal val="#ppt_x"/>
                                          </p:val>
                                        </p:tav>
                                        <p:tav tm="100000">
                                          <p:val>
                                            <p:strVal val="#ppt_x"/>
                                          </p:val>
                                        </p:tav>
                                      </p:tavLst>
                                    </p:anim>
                                    <p:anim calcmode="lin" valueType="num">
                                      <p:cBhvr additive="base">
                                        <p:cTn id="2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ppt_x"/>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additive="base">
                                        <p:cTn id="49" dur="500" fill="hold"/>
                                        <p:tgtEl>
                                          <p:spTgt spid="54"/>
                                        </p:tgtEl>
                                        <p:attrNameLst>
                                          <p:attrName>ppt_x</p:attrName>
                                        </p:attrNameLst>
                                      </p:cBhvr>
                                      <p:tavLst>
                                        <p:tav tm="0">
                                          <p:val>
                                            <p:strVal val="#ppt_x"/>
                                          </p:val>
                                        </p:tav>
                                        <p:tav tm="100000">
                                          <p:val>
                                            <p:strVal val="#ppt_x"/>
                                          </p:val>
                                        </p:tav>
                                      </p:tavLst>
                                    </p:anim>
                                    <p:anim calcmode="lin" valueType="num">
                                      <p:cBhvr additive="base">
                                        <p:cTn id="50"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500" fill="hold"/>
                                        <p:tgtEl>
                                          <p:spTgt spid="44"/>
                                        </p:tgtEl>
                                        <p:attrNameLst>
                                          <p:attrName>ppt_x</p:attrName>
                                        </p:attrNameLst>
                                      </p:cBhvr>
                                      <p:tavLst>
                                        <p:tav tm="0">
                                          <p:val>
                                            <p:strVal val="#ppt_x"/>
                                          </p:val>
                                        </p:tav>
                                        <p:tav tm="100000">
                                          <p:val>
                                            <p:strVal val="#ppt_x"/>
                                          </p:val>
                                        </p:tav>
                                      </p:tavLst>
                                    </p:anim>
                                    <p:anim calcmode="lin" valueType="num">
                                      <p:cBhvr additive="base">
                                        <p:cTn id="56"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ppt_x"/>
                                          </p:val>
                                        </p:tav>
                                        <p:tav tm="100000">
                                          <p:val>
                                            <p:strVal val="#ppt_x"/>
                                          </p:val>
                                        </p:tav>
                                      </p:tavLst>
                                    </p:anim>
                                    <p:anim calcmode="lin" valueType="num">
                                      <p:cBhvr additive="base">
                                        <p:cTn id="6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fill="hold"/>
                                        <p:tgtEl>
                                          <p:spTgt spid="46"/>
                                        </p:tgtEl>
                                        <p:attrNameLst>
                                          <p:attrName>ppt_x</p:attrName>
                                        </p:attrNameLst>
                                      </p:cBhvr>
                                      <p:tavLst>
                                        <p:tav tm="0">
                                          <p:val>
                                            <p:strVal val="#ppt_x"/>
                                          </p:val>
                                        </p:tav>
                                        <p:tav tm="100000">
                                          <p:val>
                                            <p:strVal val="#ppt_x"/>
                                          </p:val>
                                        </p:tav>
                                      </p:tavLst>
                                    </p:anim>
                                    <p:anim calcmode="lin" valueType="num">
                                      <p:cBhvr additive="base">
                                        <p:cTn id="6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55"/>
                                        </p:tgtEl>
                                        <p:attrNameLst>
                                          <p:attrName>style.visibility</p:attrName>
                                        </p:attrNameLst>
                                      </p:cBhvr>
                                      <p:to>
                                        <p:strVal val="visible"/>
                                      </p:to>
                                    </p:set>
                                    <p:anim calcmode="lin" valueType="num">
                                      <p:cBhvr additive="base">
                                        <p:cTn id="73" dur="500" fill="hold"/>
                                        <p:tgtEl>
                                          <p:spTgt spid="55"/>
                                        </p:tgtEl>
                                        <p:attrNameLst>
                                          <p:attrName>ppt_x</p:attrName>
                                        </p:attrNameLst>
                                      </p:cBhvr>
                                      <p:tavLst>
                                        <p:tav tm="0">
                                          <p:val>
                                            <p:strVal val="#ppt_x"/>
                                          </p:val>
                                        </p:tav>
                                        <p:tav tm="100000">
                                          <p:val>
                                            <p:strVal val="#ppt_x"/>
                                          </p:val>
                                        </p:tav>
                                      </p:tavLst>
                                    </p:anim>
                                    <p:anim calcmode="lin" valueType="num">
                                      <p:cBhvr additive="base">
                                        <p:cTn id="74"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US" dirty="0" smtClean="0">
                <a:solidFill>
                  <a:srgbClr val="FF0000"/>
                </a:solidFill>
              </a:rPr>
              <a:t>LONG RANGE </a:t>
            </a:r>
            <a:r>
              <a:rPr lang="el-GR" dirty="0" smtClean="0">
                <a:solidFill>
                  <a:srgbClr val="FF0000"/>
                </a:solidFill>
              </a:rPr>
              <a:t>α</a:t>
            </a:r>
            <a:r>
              <a:rPr lang="en-US" dirty="0" smtClean="0">
                <a:solidFill>
                  <a:srgbClr val="FF0000"/>
                </a:solidFill>
              </a:rPr>
              <a:t>- PARTICLE SPECTRUM</a:t>
            </a:r>
            <a:endParaRPr lang="en-US" dirty="0">
              <a:solidFill>
                <a:srgbClr val="FF0000"/>
              </a:solidFill>
            </a:endParaRPr>
          </a:p>
        </p:txBody>
      </p:sp>
      <p:cxnSp>
        <p:nvCxnSpPr>
          <p:cNvPr id="5" name="Straight Connector 4"/>
          <p:cNvCxnSpPr/>
          <p:nvPr/>
        </p:nvCxnSpPr>
        <p:spPr>
          <a:xfrm>
            <a:off x="914400" y="6172200"/>
            <a:ext cx="45720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124200" y="2436812"/>
            <a:ext cx="45720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124200" y="3657600"/>
            <a:ext cx="45720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124200" y="3046412"/>
            <a:ext cx="45720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124200" y="4265612"/>
            <a:ext cx="45720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400800" y="4495800"/>
            <a:ext cx="1600200" cy="381000"/>
          </a:xfrm>
          <a:prstGeom prst="rect">
            <a:avLst/>
          </a:prstGeom>
          <a:noFill/>
        </p:spPr>
        <p:txBody>
          <a:bodyPr wrap="square" rtlCol="0">
            <a:spAutoFit/>
          </a:bodyPr>
          <a:lstStyle/>
          <a:p>
            <a:r>
              <a:rPr lang="en-US" dirty="0" smtClean="0"/>
              <a:t>Ground State</a:t>
            </a:r>
            <a:endParaRPr lang="en-US" dirty="0"/>
          </a:p>
        </p:txBody>
      </p:sp>
      <p:sp>
        <p:nvSpPr>
          <p:cNvPr id="14" name="TextBox 13"/>
          <p:cNvSpPr txBox="1"/>
          <p:nvPr/>
        </p:nvSpPr>
        <p:spPr>
          <a:xfrm>
            <a:off x="4191000" y="6324600"/>
            <a:ext cx="1600200" cy="381000"/>
          </a:xfrm>
          <a:prstGeom prst="rect">
            <a:avLst/>
          </a:prstGeom>
          <a:noFill/>
        </p:spPr>
        <p:txBody>
          <a:bodyPr wrap="square" rtlCol="0">
            <a:spAutoFit/>
          </a:bodyPr>
          <a:lstStyle/>
          <a:p>
            <a:r>
              <a:rPr lang="en-US" dirty="0" smtClean="0"/>
              <a:t>Ground State</a:t>
            </a:r>
            <a:endParaRPr lang="en-US" dirty="0"/>
          </a:p>
        </p:txBody>
      </p:sp>
      <p:sp>
        <p:nvSpPr>
          <p:cNvPr id="15" name="TextBox 14"/>
          <p:cNvSpPr txBox="1"/>
          <p:nvPr/>
        </p:nvSpPr>
        <p:spPr>
          <a:xfrm>
            <a:off x="7696200" y="4114800"/>
            <a:ext cx="1066800" cy="369332"/>
          </a:xfrm>
          <a:prstGeom prst="rect">
            <a:avLst/>
          </a:prstGeom>
          <a:noFill/>
        </p:spPr>
        <p:txBody>
          <a:bodyPr wrap="square" rtlCol="0">
            <a:spAutoFit/>
          </a:bodyPr>
          <a:lstStyle/>
          <a:p>
            <a:r>
              <a:rPr lang="en-US" dirty="0" smtClean="0"/>
              <a:t>0 </a:t>
            </a:r>
            <a:r>
              <a:rPr lang="en-US" dirty="0" err="1" smtClean="0"/>
              <a:t>MeV</a:t>
            </a:r>
            <a:endParaRPr lang="en-US" dirty="0"/>
          </a:p>
        </p:txBody>
      </p:sp>
      <p:sp>
        <p:nvSpPr>
          <p:cNvPr id="16" name="TextBox 15"/>
          <p:cNvSpPr txBox="1"/>
          <p:nvPr/>
        </p:nvSpPr>
        <p:spPr>
          <a:xfrm>
            <a:off x="7696200" y="3505200"/>
            <a:ext cx="1295400" cy="369332"/>
          </a:xfrm>
          <a:prstGeom prst="rect">
            <a:avLst/>
          </a:prstGeom>
          <a:noFill/>
        </p:spPr>
        <p:txBody>
          <a:bodyPr wrap="square" rtlCol="0">
            <a:spAutoFit/>
          </a:bodyPr>
          <a:lstStyle/>
          <a:p>
            <a:r>
              <a:rPr lang="en-US" dirty="0" smtClean="0"/>
              <a:t>0.726 </a:t>
            </a:r>
            <a:r>
              <a:rPr lang="en-US" dirty="0" err="1" smtClean="0"/>
              <a:t>MeV</a:t>
            </a:r>
            <a:endParaRPr lang="en-US" dirty="0"/>
          </a:p>
        </p:txBody>
      </p:sp>
      <p:sp>
        <p:nvSpPr>
          <p:cNvPr id="17" name="TextBox 16"/>
          <p:cNvSpPr txBox="1"/>
          <p:nvPr/>
        </p:nvSpPr>
        <p:spPr>
          <a:xfrm>
            <a:off x="7620000" y="2895600"/>
            <a:ext cx="1524000" cy="369332"/>
          </a:xfrm>
          <a:prstGeom prst="rect">
            <a:avLst/>
          </a:prstGeom>
          <a:noFill/>
        </p:spPr>
        <p:txBody>
          <a:bodyPr wrap="square" rtlCol="0">
            <a:spAutoFit/>
          </a:bodyPr>
          <a:lstStyle/>
          <a:p>
            <a:r>
              <a:rPr lang="en-US" dirty="0" smtClean="0"/>
              <a:t>  1.772 </a:t>
            </a:r>
            <a:r>
              <a:rPr lang="en-US" dirty="0" err="1" smtClean="0"/>
              <a:t>M.eV</a:t>
            </a:r>
            <a:r>
              <a:rPr lang="en-US" dirty="0" smtClean="0"/>
              <a:t> </a:t>
            </a:r>
            <a:endParaRPr lang="en-US" dirty="0"/>
          </a:p>
        </p:txBody>
      </p:sp>
      <p:sp>
        <p:nvSpPr>
          <p:cNvPr id="18" name="TextBox 17"/>
          <p:cNvSpPr txBox="1"/>
          <p:nvPr/>
        </p:nvSpPr>
        <p:spPr>
          <a:xfrm>
            <a:off x="7696200" y="2286000"/>
            <a:ext cx="1447800" cy="369332"/>
          </a:xfrm>
          <a:prstGeom prst="rect">
            <a:avLst/>
          </a:prstGeom>
          <a:noFill/>
        </p:spPr>
        <p:txBody>
          <a:bodyPr wrap="square" rtlCol="0">
            <a:spAutoFit/>
          </a:bodyPr>
          <a:lstStyle/>
          <a:p>
            <a:r>
              <a:rPr lang="en-US" dirty="0" smtClean="0"/>
              <a:t>1.793 </a:t>
            </a:r>
            <a:r>
              <a:rPr lang="en-US" dirty="0" err="1" smtClean="0"/>
              <a:t>MeV</a:t>
            </a:r>
            <a:endParaRPr lang="en-US" dirty="0"/>
          </a:p>
        </p:txBody>
      </p:sp>
      <p:sp>
        <p:nvSpPr>
          <p:cNvPr id="19" name="TextBox 18"/>
          <p:cNvSpPr txBox="1"/>
          <p:nvPr/>
        </p:nvSpPr>
        <p:spPr>
          <a:xfrm>
            <a:off x="1066800" y="6305490"/>
            <a:ext cx="1600200" cy="400110"/>
          </a:xfrm>
          <a:prstGeom prst="rect">
            <a:avLst/>
          </a:prstGeom>
          <a:noFill/>
        </p:spPr>
        <p:txBody>
          <a:bodyPr wrap="square" rtlCol="0">
            <a:spAutoFit/>
          </a:bodyPr>
          <a:lstStyle/>
          <a:p>
            <a:r>
              <a:rPr lang="en-US" sz="2000" b="1" dirty="0" err="1" smtClean="0"/>
              <a:t>ThD</a:t>
            </a:r>
            <a:r>
              <a:rPr lang="en-US" sz="2000" b="1" dirty="0" smtClean="0"/>
              <a:t> ( </a:t>
            </a:r>
            <a:r>
              <a:rPr lang="en-US" sz="2000" b="1" baseline="-25000" dirty="0" smtClean="0"/>
              <a:t>82</a:t>
            </a:r>
            <a:r>
              <a:rPr lang="en-US" sz="2000" b="1" dirty="0" smtClean="0"/>
              <a:t>Pb</a:t>
            </a:r>
            <a:r>
              <a:rPr lang="en-US" sz="2000" b="1" baseline="30000" dirty="0" smtClean="0"/>
              <a:t>208</a:t>
            </a:r>
            <a:r>
              <a:rPr lang="en-US" sz="2000" b="1" dirty="0" smtClean="0"/>
              <a:t>)</a:t>
            </a:r>
            <a:endParaRPr lang="en-US" sz="2000" b="1" dirty="0"/>
          </a:p>
        </p:txBody>
      </p:sp>
      <p:sp>
        <p:nvSpPr>
          <p:cNvPr id="20" name="TextBox 19"/>
          <p:cNvSpPr txBox="1"/>
          <p:nvPr/>
        </p:nvSpPr>
        <p:spPr>
          <a:xfrm>
            <a:off x="4114800" y="1752600"/>
            <a:ext cx="2209800" cy="400110"/>
          </a:xfrm>
          <a:prstGeom prst="rect">
            <a:avLst/>
          </a:prstGeom>
          <a:noFill/>
        </p:spPr>
        <p:txBody>
          <a:bodyPr wrap="square" rtlCol="0">
            <a:spAutoFit/>
          </a:bodyPr>
          <a:lstStyle/>
          <a:p>
            <a:r>
              <a:rPr lang="en-US" sz="2000" b="1" dirty="0" smtClean="0"/>
              <a:t>ThC</a:t>
            </a:r>
            <a:r>
              <a:rPr lang="en-US" sz="2000" b="1" baseline="30000" dirty="0" smtClean="0"/>
              <a:t>1</a:t>
            </a:r>
            <a:r>
              <a:rPr lang="en-US" sz="2000" b="1" dirty="0" smtClean="0"/>
              <a:t> ( </a:t>
            </a:r>
            <a:r>
              <a:rPr lang="en-US" sz="2000" b="1" baseline="-25000" dirty="0" smtClean="0"/>
              <a:t>84</a:t>
            </a:r>
            <a:r>
              <a:rPr lang="en-US" sz="2000" b="1" dirty="0" smtClean="0"/>
              <a:t>Po</a:t>
            </a:r>
            <a:r>
              <a:rPr lang="en-US" sz="2000" b="1" baseline="30000" dirty="0" smtClean="0"/>
              <a:t>212</a:t>
            </a:r>
            <a:r>
              <a:rPr lang="en-US" sz="2000" b="1" dirty="0" smtClean="0"/>
              <a:t>)</a:t>
            </a:r>
            <a:endParaRPr lang="en-US" sz="2000" b="1" dirty="0"/>
          </a:p>
        </p:txBody>
      </p:sp>
      <p:sp>
        <p:nvSpPr>
          <p:cNvPr id="21" name="TextBox 20"/>
          <p:cNvSpPr txBox="1"/>
          <p:nvPr/>
        </p:nvSpPr>
        <p:spPr>
          <a:xfrm>
            <a:off x="838200" y="685800"/>
            <a:ext cx="1600200" cy="400110"/>
          </a:xfrm>
          <a:prstGeom prst="rect">
            <a:avLst/>
          </a:prstGeom>
          <a:noFill/>
        </p:spPr>
        <p:txBody>
          <a:bodyPr wrap="square" rtlCol="0">
            <a:spAutoFit/>
          </a:bodyPr>
          <a:lstStyle/>
          <a:p>
            <a:r>
              <a:rPr lang="en-US" sz="2000" b="1" dirty="0" err="1" smtClean="0"/>
              <a:t>ThC</a:t>
            </a:r>
            <a:r>
              <a:rPr lang="en-US" sz="2000" b="1" dirty="0" smtClean="0"/>
              <a:t> ( </a:t>
            </a:r>
            <a:r>
              <a:rPr lang="en-US" sz="2000" b="1" baseline="-25000" dirty="0" smtClean="0"/>
              <a:t>83</a:t>
            </a:r>
            <a:r>
              <a:rPr lang="en-US" sz="2000" b="1" dirty="0" smtClean="0"/>
              <a:t>Bi</a:t>
            </a:r>
            <a:r>
              <a:rPr lang="en-US" sz="2000" b="1" baseline="30000" dirty="0" smtClean="0"/>
              <a:t>212</a:t>
            </a:r>
            <a:r>
              <a:rPr lang="en-US" sz="2000" b="1" dirty="0" smtClean="0"/>
              <a:t>)</a:t>
            </a:r>
            <a:endParaRPr lang="en-US" sz="2000" b="1" dirty="0"/>
          </a:p>
        </p:txBody>
      </p:sp>
      <p:cxnSp>
        <p:nvCxnSpPr>
          <p:cNvPr id="23" name="Straight Arrow Connector 22"/>
          <p:cNvCxnSpPr/>
          <p:nvPr/>
        </p:nvCxnSpPr>
        <p:spPr>
          <a:xfrm>
            <a:off x="1828800" y="1219200"/>
            <a:ext cx="12954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1295400" y="1295400"/>
            <a:ext cx="1828800" cy="1752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762000" y="1371600"/>
            <a:ext cx="2362200" cy="228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228600" y="1524000"/>
            <a:ext cx="2895600" cy="2743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609600" y="3429000"/>
            <a:ext cx="3733800" cy="1752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1142999" y="3429000"/>
            <a:ext cx="3733800" cy="1752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a:off x="1752600" y="3429000"/>
            <a:ext cx="3733800" cy="1752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2438400" y="3429000"/>
            <a:ext cx="3733800" cy="1752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rot="17655088">
            <a:off x="3367342" y="4973658"/>
            <a:ext cx="1758719" cy="369332"/>
          </a:xfrm>
          <a:prstGeom prst="rect">
            <a:avLst/>
          </a:prstGeom>
          <a:noFill/>
        </p:spPr>
        <p:txBody>
          <a:bodyPr wrap="square" rtlCol="0">
            <a:spAutoFit/>
          </a:bodyPr>
          <a:lstStyle/>
          <a:p>
            <a:r>
              <a:rPr lang="el-GR" dirty="0" smtClean="0"/>
              <a:t>α</a:t>
            </a:r>
            <a:r>
              <a:rPr lang="en-US" baseline="-25000" dirty="0" smtClean="0"/>
              <a:t>1</a:t>
            </a:r>
            <a:r>
              <a:rPr lang="en-US" dirty="0" smtClean="0"/>
              <a:t>  ( 8.945 </a:t>
            </a:r>
            <a:r>
              <a:rPr lang="en-US" dirty="0" err="1" smtClean="0"/>
              <a:t>MeV</a:t>
            </a:r>
            <a:r>
              <a:rPr lang="en-US" dirty="0" smtClean="0"/>
              <a:t>)</a:t>
            </a:r>
            <a:endParaRPr lang="en-US" dirty="0"/>
          </a:p>
        </p:txBody>
      </p:sp>
      <p:sp>
        <p:nvSpPr>
          <p:cNvPr id="39" name="TextBox 38"/>
          <p:cNvSpPr txBox="1"/>
          <p:nvPr/>
        </p:nvSpPr>
        <p:spPr>
          <a:xfrm rot="17560638">
            <a:off x="1804505" y="4861247"/>
            <a:ext cx="2121816" cy="369332"/>
          </a:xfrm>
          <a:prstGeom prst="rect">
            <a:avLst/>
          </a:prstGeom>
          <a:noFill/>
        </p:spPr>
        <p:txBody>
          <a:bodyPr wrap="square" rtlCol="0">
            <a:spAutoFit/>
          </a:bodyPr>
          <a:lstStyle/>
          <a:p>
            <a:r>
              <a:rPr lang="el-GR" dirty="0" smtClean="0"/>
              <a:t>α</a:t>
            </a:r>
            <a:r>
              <a:rPr lang="en-US" baseline="-25000" dirty="0" smtClean="0"/>
              <a:t>3</a:t>
            </a:r>
            <a:r>
              <a:rPr lang="en-US" dirty="0" smtClean="0"/>
              <a:t>  ( 10.617MeV)</a:t>
            </a:r>
            <a:endParaRPr lang="en-US" dirty="0"/>
          </a:p>
        </p:txBody>
      </p:sp>
      <p:sp>
        <p:nvSpPr>
          <p:cNvPr id="40" name="TextBox 39"/>
          <p:cNvSpPr txBox="1"/>
          <p:nvPr/>
        </p:nvSpPr>
        <p:spPr>
          <a:xfrm rot="17560638">
            <a:off x="2649822" y="4888908"/>
            <a:ext cx="1758719" cy="369332"/>
          </a:xfrm>
          <a:prstGeom prst="rect">
            <a:avLst/>
          </a:prstGeom>
          <a:noFill/>
        </p:spPr>
        <p:txBody>
          <a:bodyPr wrap="square" rtlCol="0">
            <a:spAutoFit/>
          </a:bodyPr>
          <a:lstStyle/>
          <a:p>
            <a:r>
              <a:rPr lang="el-GR" dirty="0" smtClean="0"/>
              <a:t>α</a:t>
            </a:r>
            <a:r>
              <a:rPr lang="en-US" baseline="-25000" dirty="0" smtClean="0"/>
              <a:t>2</a:t>
            </a:r>
            <a:r>
              <a:rPr lang="en-US" dirty="0" smtClean="0"/>
              <a:t>  ( 9.671MeV)</a:t>
            </a:r>
            <a:endParaRPr lang="en-US" dirty="0"/>
          </a:p>
        </p:txBody>
      </p:sp>
      <p:sp>
        <p:nvSpPr>
          <p:cNvPr id="41" name="TextBox 40"/>
          <p:cNvSpPr txBox="1"/>
          <p:nvPr/>
        </p:nvSpPr>
        <p:spPr>
          <a:xfrm rot="17778327">
            <a:off x="1139503" y="4881425"/>
            <a:ext cx="2261401" cy="369332"/>
          </a:xfrm>
          <a:prstGeom prst="rect">
            <a:avLst/>
          </a:prstGeom>
          <a:noFill/>
        </p:spPr>
        <p:txBody>
          <a:bodyPr wrap="square" rtlCol="0">
            <a:spAutoFit/>
          </a:bodyPr>
          <a:lstStyle/>
          <a:p>
            <a:r>
              <a:rPr lang="en-US" dirty="0" smtClean="0"/>
              <a:t>α</a:t>
            </a:r>
            <a:r>
              <a:rPr lang="en-US" baseline="-25000" dirty="0" smtClean="0"/>
              <a:t>4</a:t>
            </a:r>
            <a:r>
              <a:rPr lang="en-US" dirty="0" smtClean="0"/>
              <a:t>  ( 10.738MeV)</a:t>
            </a:r>
            <a:endParaRPr lang="en-US" dirty="0"/>
          </a:p>
        </p:txBody>
      </p:sp>
      <p:sp>
        <p:nvSpPr>
          <p:cNvPr id="30" name="TextBox 29"/>
          <p:cNvSpPr txBox="1"/>
          <p:nvPr/>
        </p:nvSpPr>
        <p:spPr>
          <a:xfrm>
            <a:off x="2514600" y="1524000"/>
            <a:ext cx="304800" cy="369332"/>
          </a:xfrm>
          <a:prstGeom prst="rect">
            <a:avLst/>
          </a:prstGeom>
          <a:noFill/>
        </p:spPr>
        <p:txBody>
          <a:bodyPr wrap="square" rtlCol="0">
            <a:spAutoFit/>
          </a:bodyPr>
          <a:lstStyle/>
          <a:p>
            <a:r>
              <a:rPr lang="el-GR" dirty="0" smtClean="0"/>
              <a:t>β</a:t>
            </a:r>
            <a:endParaRPr lang="en-US" dirty="0"/>
          </a:p>
        </p:txBody>
      </p:sp>
      <p:sp>
        <p:nvSpPr>
          <p:cNvPr id="31" name="TextBox 30"/>
          <p:cNvSpPr txBox="1"/>
          <p:nvPr/>
        </p:nvSpPr>
        <p:spPr>
          <a:xfrm>
            <a:off x="1981200" y="1764268"/>
            <a:ext cx="304800" cy="369332"/>
          </a:xfrm>
          <a:prstGeom prst="rect">
            <a:avLst/>
          </a:prstGeom>
          <a:noFill/>
        </p:spPr>
        <p:txBody>
          <a:bodyPr wrap="square" rtlCol="0">
            <a:spAutoFit/>
          </a:bodyPr>
          <a:lstStyle/>
          <a:p>
            <a:r>
              <a:rPr lang="el-GR" dirty="0" smtClean="0"/>
              <a:t>β</a:t>
            </a:r>
            <a:endParaRPr lang="en-US" dirty="0"/>
          </a:p>
        </p:txBody>
      </p:sp>
      <p:sp>
        <p:nvSpPr>
          <p:cNvPr id="32" name="TextBox 31"/>
          <p:cNvSpPr txBox="1"/>
          <p:nvPr/>
        </p:nvSpPr>
        <p:spPr>
          <a:xfrm>
            <a:off x="1524000" y="1840468"/>
            <a:ext cx="304800" cy="369332"/>
          </a:xfrm>
          <a:prstGeom prst="rect">
            <a:avLst/>
          </a:prstGeom>
          <a:noFill/>
        </p:spPr>
        <p:txBody>
          <a:bodyPr wrap="square" rtlCol="0">
            <a:spAutoFit/>
          </a:bodyPr>
          <a:lstStyle/>
          <a:p>
            <a:r>
              <a:rPr lang="el-GR" dirty="0" smtClean="0"/>
              <a:t>β</a:t>
            </a:r>
            <a:endParaRPr lang="en-US" dirty="0"/>
          </a:p>
        </p:txBody>
      </p:sp>
      <p:sp>
        <p:nvSpPr>
          <p:cNvPr id="37" name="TextBox 36"/>
          <p:cNvSpPr txBox="1"/>
          <p:nvPr/>
        </p:nvSpPr>
        <p:spPr>
          <a:xfrm>
            <a:off x="1066800" y="2057400"/>
            <a:ext cx="304800" cy="369332"/>
          </a:xfrm>
          <a:prstGeom prst="rect">
            <a:avLst/>
          </a:prstGeom>
          <a:noFill/>
        </p:spPr>
        <p:txBody>
          <a:bodyPr wrap="square" rtlCol="0">
            <a:spAutoFit/>
          </a:bodyPr>
          <a:lstStyle/>
          <a:p>
            <a:r>
              <a:rPr lang="el-GR" dirty="0" smtClean="0"/>
              <a:t>β</a:t>
            </a:r>
            <a:endParaRPr lang="en-US" dirty="0"/>
          </a:p>
        </p:txBody>
      </p:sp>
      <p:cxnSp>
        <p:nvCxnSpPr>
          <p:cNvPr id="43" name="Straight Arrow Connector 42"/>
          <p:cNvCxnSpPr/>
          <p:nvPr/>
        </p:nvCxnSpPr>
        <p:spPr>
          <a:xfrm rot="5400000">
            <a:off x="4724400" y="39624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a:off x="4572000" y="3657600"/>
            <a:ext cx="1219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5400000">
            <a:off x="4419600" y="3352800"/>
            <a:ext cx="1828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a:off x="5410200" y="33528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a:off x="5257800" y="3048000"/>
            <a:ext cx="1219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5400000">
            <a:off x="6096000" y="27432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6400800" y="2514600"/>
            <a:ext cx="228600" cy="369332"/>
          </a:xfrm>
          <a:prstGeom prst="rect">
            <a:avLst/>
          </a:prstGeom>
          <a:noFill/>
        </p:spPr>
        <p:txBody>
          <a:bodyPr wrap="square" rtlCol="0">
            <a:spAutoFit/>
          </a:bodyPr>
          <a:lstStyle/>
          <a:p>
            <a:r>
              <a:rPr lang="el-GR" dirty="0" smtClean="0"/>
              <a:t>γ</a:t>
            </a:r>
            <a:endParaRPr lang="en-US" dirty="0"/>
          </a:p>
        </p:txBody>
      </p:sp>
      <p:sp>
        <p:nvSpPr>
          <p:cNvPr id="55" name="TextBox 54"/>
          <p:cNvSpPr txBox="1"/>
          <p:nvPr/>
        </p:nvSpPr>
        <p:spPr>
          <a:xfrm>
            <a:off x="5943600" y="3135868"/>
            <a:ext cx="228600" cy="369332"/>
          </a:xfrm>
          <a:prstGeom prst="rect">
            <a:avLst/>
          </a:prstGeom>
          <a:noFill/>
        </p:spPr>
        <p:txBody>
          <a:bodyPr wrap="square" rtlCol="0">
            <a:spAutoFit/>
          </a:bodyPr>
          <a:lstStyle/>
          <a:p>
            <a:r>
              <a:rPr lang="el-GR" dirty="0" smtClean="0"/>
              <a:t>γ</a:t>
            </a:r>
            <a:endParaRPr lang="en-US" dirty="0"/>
          </a:p>
        </p:txBody>
      </p:sp>
      <p:sp>
        <p:nvSpPr>
          <p:cNvPr id="56" name="TextBox 55"/>
          <p:cNvSpPr txBox="1"/>
          <p:nvPr/>
        </p:nvSpPr>
        <p:spPr>
          <a:xfrm>
            <a:off x="5334000" y="3733800"/>
            <a:ext cx="228600" cy="369332"/>
          </a:xfrm>
          <a:prstGeom prst="rect">
            <a:avLst/>
          </a:prstGeom>
          <a:noFill/>
        </p:spPr>
        <p:txBody>
          <a:bodyPr wrap="square" rtlCol="0">
            <a:spAutoFit/>
          </a:bodyPr>
          <a:lstStyle/>
          <a:p>
            <a:r>
              <a:rPr lang="el-GR" dirty="0" smtClean="0"/>
              <a:t>γ</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l-GR" sz="8800" b="1" dirty="0" smtClean="0">
                <a:solidFill>
                  <a:srgbClr val="FF0000"/>
                </a:solidFill>
              </a:rPr>
              <a:t>β</a:t>
            </a:r>
            <a:r>
              <a:rPr lang="en-US" sz="8800" b="1" dirty="0" smtClean="0">
                <a:solidFill>
                  <a:srgbClr val="FF0000"/>
                </a:solidFill>
              </a:rPr>
              <a:t>-Decay</a:t>
            </a:r>
            <a:endParaRPr lang="en-US" sz="8800" b="1"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715962"/>
          </a:xfrm>
        </p:spPr>
        <p:txBody>
          <a:bodyPr>
            <a:normAutofit fontScale="90000"/>
          </a:bodyPr>
          <a:lstStyle/>
          <a:p>
            <a:pPr algn="l"/>
            <a:r>
              <a:rPr lang="en-US" dirty="0" smtClean="0">
                <a:solidFill>
                  <a:srgbClr val="FF0000"/>
                </a:solidFill>
              </a:rPr>
              <a:t>1)</a:t>
            </a:r>
            <a:r>
              <a:rPr lang="el-GR" dirty="0" smtClean="0">
                <a:solidFill>
                  <a:srgbClr val="FF0000"/>
                </a:solidFill>
              </a:rPr>
              <a:t>β</a:t>
            </a:r>
            <a:r>
              <a:rPr lang="en-US" dirty="0" smtClean="0">
                <a:solidFill>
                  <a:srgbClr val="FF0000"/>
                </a:solidFill>
              </a:rPr>
              <a:t>-Decay by emission of electron</a:t>
            </a:r>
            <a:endParaRPr lang="en-US" dirty="0">
              <a:solidFill>
                <a:srgbClr val="FF0000"/>
              </a:solidFill>
            </a:endParaRPr>
          </a:p>
        </p:txBody>
      </p:sp>
      <p:sp>
        <p:nvSpPr>
          <p:cNvPr id="3" name="Content Placeholder 2"/>
          <p:cNvSpPr>
            <a:spLocks noGrp="1"/>
          </p:cNvSpPr>
          <p:nvPr>
            <p:ph idx="1"/>
          </p:nvPr>
        </p:nvSpPr>
        <p:spPr>
          <a:xfrm>
            <a:off x="0" y="1066800"/>
            <a:ext cx="9144000" cy="5059363"/>
          </a:xfrm>
        </p:spPr>
        <p:txBody>
          <a:bodyPr/>
          <a:lstStyle/>
          <a:p>
            <a:pPr>
              <a:buNone/>
            </a:pPr>
            <a:r>
              <a:rPr lang="en-US" baseline="-25000" dirty="0" smtClean="0"/>
              <a:t>      0</a:t>
            </a:r>
            <a:r>
              <a:rPr lang="en-US" dirty="0" smtClean="0"/>
              <a:t>n</a:t>
            </a:r>
            <a:r>
              <a:rPr lang="en-US" baseline="30000" dirty="0" smtClean="0"/>
              <a:t>1                      </a:t>
            </a:r>
            <a:r>
              <a:rPr lang="en-US" dirty="0" smtClean="0"/>
              <a:t> 	 </a:t>
            </a:r>
            <a:r>
              <a:rPr lang="en-US" baseline="-25000" dirty="0" smtClean="0"/>
              <a:t>1</a:t>
            </a:r>
            <a:r>
              <a:rPr lang="en-US" dirty="0" smtClean="0"/>
              <a:t>H</a:t>
            </a:r>
            <a:r>
              <a:rPr lang="en-US" baseline="30000" dirty="0" smtClean="0"/>
              <a:t>1</a:t>
            </a:r>
            <a:r>
              <a:rPr lang="en-US" dirty="0" smtClean="0"/>
              <a:t>    	+   </a:t>
            </a:r>
            <a:r>
              <a:rPr lang="en-US" baseline="-25000" dirty="0" smtClean="0"/>
              <a:t>-1</a:t>
            </a:r>
            <a:r>
              <a:rPr lang="en-US" dirty="0" smtClean="0"/>
              <a:t>e</a:t>
            </a:r>
            <a:r>
              <a:rPr lang="en-US" baseline="30000" dirty="0" smtClean="0"/>
              <a:t>0</a:t>
            </a:r>
            <a:r>
              <a:rPr lang="en-US" dirty="0" smtClean="0"/>
              <a:t>  	 + </a:t>
            </a:r>
            <a:r>
              <a:rPr lang="el-GR" dirty="0" smtClean="0"/>
              <a:t>γ</a:t>
            </a:r>
            <a:endParaRPr lang="en-US" dirty="0" smtClean="0"/>
          </a:p>
          <a:p>
            <a:pPr>
              <a:buNone/>
            </a:pPr>
            <a:r>
              <a:rPr lang="en-US" dirty="0" smtClean="0"/>
              <a:t>Neutron		proton	 electron     antineutrino</a:t>
            </a:r>
          </a:p>
          <a:p>
            <a:pPr>
              <a:buNone/>
            </a:pPr>
            <a:r>
              <a:rPr lang="en-US" dirty="0" smtClean="0">
                <a:solidFill>
                  <a:srgbClr val="FF0000"/>
                </a:solidFill>
              </a:rPr>
              <a:t>2) </a:t>
            </a:r>
            <a:r>
              <a:rPr lang="el-GR" dirty="0" smtClean="0">
                <a:solidFill>
                  <a:srgbClr val="FF0000"/>
                </a:solidFill>
              </a:rPr>
              <a:t>β</a:t>
            </a:r>
            <a:r>
              <a:rPr lang="en-US" dirty="0" smtClean="0">
                <a:solidFill>
                  <a:srgbClr val="FF0000"/>
                </a:solidFill>
              </a:rPr>
              <a:t>-Decay by emission of  positive electron.</a:t>
            </a:r>
          </a:p>
          <a:p>
            <a:pPr>
              <a:buNone/>
            </a:pPr>
            <a:r>
              <a:rPr lang="en-US" dirty="0" smtClean="0"/>
              <a:t>	 </a:t>
            </a:r>
            <a:r>
              <a:rPr lang="en-US" baseline="-25000" dirty="0" smtClean="0"/>
              <a:t>1</a:t>
            </a:r>
            <a:r>
              <a:rPr lang="en-US" dirty="0" smtClean="0"/>
              <a:t>H</a:t>
            </a:r>
            <a:r>
              <a:rPr lang="en-US" baseline="30000" dirty="0" smtClean="0"/>
              <a:t>1</a:t>
            </a:r>
            <a:r>
              <a:rPr lang="en-US" dirty="0" smtClean="0"/>
              <a:t>                     </a:t>
            </a:r>
            <a:r>
              <a:rPr lang="en-US" baseline="-25000" dirty="0" smtClean="0"/>
              <a:t>0</a:t>
            </a:r>
            <a:r>
              <a:rPr lang="en-US" dirty="0" smtClean="0"/>
              <a:t>n</a:t>
            </a:r>
            <a:r>
              <a:rPr lang="en-US" baseline="30000" dirty="0" smtClean="0"/>
              <a:t>1 </a:t>
            </a:r>
            <a:r>
              <a:rPr lang="en-US" dirty="0" smtClean="0"/>
              <a:t>		+   </a:t>
            </a:r>
            <a:r>
              <a:rPr lang="en-US" baseline="-25000" dirty="0" smtClean="0"/>
              <a:t>+1</a:t>
            </a:r>
            <a:r>
              <a:rPr lang="en-US" dirty="0" smtClean="0"/>
              <a:t>e</a:t>
            </a:r>
            <a:r>
              <a:rPr lang="en-US" baseline="30000" dirty="0" smtClean="0"/>
              <a:t>0</a:t>
            </a:r>
            <a:r>
              <a:rPr lang="en-US" dirty="0" smtClean="0"/>
              <a:t>  	 + </a:t>
            </a:r>
            <a:r>
              <a:rPr lang="el-GR" dirty="0" smtClean="0"/>
              <a:t>γ</a:t>
            </a:r>
            <a:endParaRPr lang="en-US" dirty="0" smtClean="0"/>
          </a:p>
          <a:p>
            <a:pPr>
              <a:buNone/>
            </a:pPr>
            <a:r>
              <a:rPr lang="en-US" dirty="0" smtClean="0"/>
              <a:t>proton		neutron	 positron     neutrino</a:t>
            </a:r>
          </a:p>
          <a:p>
            <a:pPr marL="514350" indent="-514350">
              <a:buAutoNum type="arabicParenR" startAt="3"/>
            </a:pPr>
            <a:r>
              <a:rPr lang="en-US" dirty="0" smtClean="0">
                <a:solidFill>
                  <a:srgbClr val="FF0000"/>
                </a:solidFill>
              </a:rPr>
              <a:t>K- electron  capture</a:t>
            </a:r>
          </a:p>
          <a:p>
            <a:pPr marL="514350" indent="-514350">
              <a:buNone/>
            </a:pPr>
            <a:r>
              <a:rPr lang="en-US" dirty="0" smtClean="0"/>
              <a:t>	P</a:t>
            </a:r>
            <a:r>
              <a:rPr lang="en-US" baseline="30000" dirty="0" smtClean="0"/>
              <a:t>+</a:t>
            </a:r>
            <a:r>
              <a:rPr lang="en-US" dirty="0" smtClean="0"/>
              <a:t>  	+ 	e</a:t>
            </a:r>
            <a:r>
              <a:rPr lang="en-US" baseline="30000" dirty="0" smtClean="0"/>
              <a:t>-</a:t>
            </a:r>
            <a:r>
              <a:rPr lang="en-US" dirty="0" smtClean="0"/>
              <a:t>      +		</a:t>
            </a:r>
            <a:r>
              <a:rPr lang="en-US" baseline="-25000" dirty="0" smtClean="0"/>
              <a:t>0</a:t>
            </a:r>
            <a:r>
              <a:rPr lang="en-US" dirty="0" smtClean="0"/>
              <a:t>n</a:t>
            </a:r>
            <a:r>
              <a:rPr lang="en-US" baseline="30000" dirty="0" smtClean="0"/>
              <a:t>1</a:t>
            </a:r>
          </a:p>
          <a:p>
            <a:pPr marL="514350" indent="-514350">
              <a:buNone/>
            </a:pPr>
            <a:r>
              <a:rPr lang="en-US" dirty="0" smtClean="0"/>
              <a:t>	 </a:t>
            </a:r>
            <a:r>
              <a:rPr lang="en-US" baseline="-25000" dirty="0" err="1" smtClean="0"/>
              <a:t>z</a:t>
            </a:r>
            <a:r>
              <a:rPr lang="en-US" dirty="0" err="1" smtClean="0"/>
              <a:t>X</a:t>
            </a:r>
            <a:r>
              <a:rPr lang="en-US" baseline="30000" dirty="0" err="1" smtClean="0"/>
              <a:t>A</a:t>
            </a:r>
            <a:r>
              <a:rPr lang="en-US" dirty="0" smtClean="0"/>
              <a:t>  	+	 </a:t>
            </a:r>
            <a:r>
              <a:rPr lang="en-US" baseline="-25000" dirty="0" smtClean="0"/>
              <a:t>-1</a:t>
            </a:r>
            <a:r>
              <a:rPr lang="en-US" dirty="0" smtClean="0"/>
              <a:t>e</a:t>
            </a:r>
            <a:r>
              <a:rPr lang="en-US" baseline="30000" dirty="0" smtClean="0"/>
              <a:t>0</a:t>
            </a:r>
            <a:r>
              <a:rPr lang="en-US" dirty="0" smtClean="0"/>
              <a:t>  	+		</a:t>
            </a:r>
            <a:r>
              <a:rPr lang="en-US" baseline="-25000" dirty="0" smtClean="0"/>
              <a:t>z-1</a:t>
            </a:r>
            <a:r>
              <a:rPr lang="en-US" dirty="0" smtClean="0"/>
              <a:t>Y</a:t>
            </a:r>
            <a:r>
              <a:rPr lang="en-US" baseline="30000" dirty="0" smtClean="0"/>
              <a:t>A</a:t>
            </a:r>
            <a:endParaRPr lang="en-US" dirty="0" smtClean="0"/>
          </a:p>
          <a:p>
            <a:pPr marL="514350" indent="-514350">
              <a:buNone/>
            </a:pPr>
            <a:endParaRPr lang="en-US" dirty="0"/>
          </a:p>
        </p:txBody>
      </p:sp>
      <p:cxnSp>
        <p:nvCxnSpPr>
          <p:cNvPr id="5" name="Straight Arrow Connector 4"/>
          <p:cNvCxnSpPr/>
          <p:nvPr/>
        </p:nvCxnSpPr>
        <p:spPr>
          <a:xfrm>
            <a:off x="1828800" y="15240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600200" y="3198812"/>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858000" y="1219200"/>
            <a:ext cx="228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267200" y="4951412"/>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191000" y="5637212"/>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additive="base">
                                        <p:cTn id="5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l-GR" b="1" dirty="0" smtClean="0">
                <a:solidFill>
                  <a:srgbClr val="FF0000"/>
                </a:solidFill>
              </a:rPr>
              <a:t>β</a:t>
            </a:r>
            <a:r>
              <a:rPr lang="en-US" b="1" dirty="0" smtClean="0">
                <a:solidFill>
                  <a:srgbClr val="FF0000"/>
                </a:solidFill>
              </a:rPr>
              <a:t>- Ray Spectra</a:t>
            </a:r>
            <a:endParaRPr lang="en-US" b="1" dirty="0">
              <a:solidFill>
                <a:srgbClr val="FF0000"/>
              </a:solidFill>
            </a:endParaRPr>
          </a:p>
        </p:txBody>
      </p:sp>
      <p:cxnSp>
        <p:nvCxnSpPr>
          <p:cNvPr id="7" name="Straight Connector 6"/>
          <p:cNvCxnSpPr/>
          <p:nvPr/>
        </p:nvCxnSpPr>
        <p:spPr>
          <a:xfrm rot="5400000">
            <a:off x="-1143397" y="3810397"/>
            <a:ext cx="4572794" cy="1588"/>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43000" y="6096000"/>
            <a:ext cx="6477000" cy="1588"/>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flipH="1" flipV="1">
            <a:off x="5105400" y="3581400"/>
            <a:ext cx="5029200" cy="1588"/>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685800" y="1066800"/>
            <a:ext cx="6934200" cy="1588"/>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0800000">
            <a:off x="685800" y="1524000"/>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608806" y="1295400"/>
            <a:ext cx="457994"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a:off x="457200" y="1295400"/>
            <a:ext cx="609600" cy="158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0" y="1066800"/>
            <a:ext cx="609600" cy="523220"/>
          </a:xfrm>
          <a:prstGeom prst="rect">
            <a:avLst/>
          </a:prstGeom>
          <a:noFill/>
        </p:spPr>
        <p:txBody>
          <a:bodyPr wrap="square" rtlCol="0">
            <a:spAutoFit/>
          </a:bodyPr>
          <a:lstStyle/>
          <a:p>
            <a:r>
              <a:rPr lang="en-US" sz="1400" dirty="0" smtClean="0"/>
              <a:t>To Pump</a:t>
            </a:r>
            <a:endParaRPr lang="en-US" sz="1400" dirty="0"/>
          </a:p>
        </p:txBody>
      </p:sp>
      <p:cxnSp>
        <p:nvCxnSpPr>
          <p:cNvPr id="37" name="Straight Connector 36"/>
          <p:cNvCxnSpPr/>
          <p:nvPr/>
        </p:nvCxnSpPr>
        <p:spPr>
          <a:xfrm rot="5400000">
            <a:off x="4914106" y="5524500"/>
            <a:ext cx="1143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3237706" y="5524500"/>
            <a:ext cx="1143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1143000" y="4953000"/>
            <a:ext cx="2667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5486400" y="4953000"/>
            <a:ext cx="838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6477000" y="4953000"/>
            <a:ext cx="1143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1066800" y="5181600"/>
            <a:ext cx="2438400" cy="369332"/>
          </a:xfrm>
          <a:prstGeom prst="rect">
            <a:avLst/>
          </a:prstGeom>
          <a:noFill/>
        </p:spPr>
        <p:txBody>
          <a:bodyPr wrap="square" rtlCol="0">
            <a:spAutoFit/>
          </a:bodyPr>
          <a:lstStyle/>
          <a:p>
            <a:r>
              <a:rPr lang="en-US" dirty="0" smtClean="0"/>
              <a:t>Photographic Plate (P)</a:t>
            </a:r>
            <a:endParaRPr lang="en-US" dirty="0"/>
          </a:p>
        </p:txBody>
      </p:sp>
      <p:sp>
        <p:nvSpPr>
          <p:cNvPr id="49" name="Oval 48"/>
          <p:cNvSpPr/>
          <p:nvPr/>
        </p:nvSpPr>
        <p:spPr>
          <a:xfrm>
            <a:off x="6400800" y="5181600"/>
            <a:ext cx="762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6324600" y="5334000"/>
            <a:ext cx="381000" cy="400110"/>
          </a:xfrm>
          <a:prstGeom prst="rect">
            <a:avLst/>
          </a:prstGeom>
          <a:noFill/>
        </p:spPr>
        <p:txBody>
          <a:bodyPr wrap="square" rtlCol="0">
            <a:spAutoFit/>
          </a:bodyPr>
          <a:lstStyle/>
          <a:p>
            <a:r>
              <a:rPr lang="en-US" sz="2000" b="1" dirty="0" smtClean="0"/>
              <a:t>S</a:t>
            </a:r>
            <a:endParaRPr lang="en-US" sz="2000" b="1" dirty="0"/>
          </a:p>
        </p:txBody>
      </p:sp>
      <p:sp>
        <p:nvSpPr>
          <p:cNvPr id="51" name="Arc 50"/>
          <p:cNvSpPr/>
          <p:nvPr/>
        </p:nvSpPr>
        <p:spPr>
          <a:xfrm rot="16200000">
            <a:off x="2514600" y="3962400"/>
            <a:ext cx="4572000" cy="3352800"/>
          </a:xfrm>
          <a:prstGeom prst="arc">
            <a:avLst>
              <a:gd name="adj1" fmla="val 17314887"/>
              <a:gd name="adj2" fmla="val 445703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Content Placeholder 51"/>
          <p:cNvSpPr>
            <a:spLocks noGrp="1"/>
          </p:cNvSpPr>
          <p:nvPr>
            <p:ph idx="1"/>
          </p:nvPr>
        </p:nvSpPr>
        <p:spPr>
          <a:xfrm rot="16200000">
            <a:off x="2133601" y="4419598"/>
            <a:ext cx="5333998" cy="3657600"/>
          </a:xfrm>
          <a:prstGeom prst="arc">
            <a:avLst>
              <a:gd name="adj1" fmla="val 18577541"/>
              <a:gd name="adj2" fmla="val 3427749"/>
            </a:avLst>
          </a:prstGeom>
        </p:spPr>
        <p:style>
          <a:lnRef idx="1">
            <a:schemeClr val="accent1"/>
          </a:lnRef>
          <a:fillRef idx="0">
            <a:schemeClr val="accent1"/>
          </a:fillRef>
          <a:effectRef idx="0">
            <a:schemeClr val="accent1"/>
          </a:effectRef>
          <a:fontRef idx="minor">
            <a:schemeClr val="tx1"/>
          </a:fontRef>
        </p:style>
        <p:txBody>
          <a:bodyPr rtlCol="0" anchor="ctr"/>
          <a:lstStyle/>
          <a:p>
            <a:endParaRPr lang="en-US" dirty="0"/>
          </a:p>
        </p:txBody>
      </p:sp>
      <p:sp>
        <p:nvSpPr>
          <p:cNvPr id="53" name="Arc 52"/>
          <p:cNvSpPr/>
          <p:nvPr/>
        </p:nvSpPr>
        <p:spPr>
          <a:xfrm>
            <a:off x="2057400" y="2438400"/>
            <a:ext cx="4419600" cy="5486400"/>
          </a:xfrm>
          <a:prstGeom prst="arc">
            <a:avLst>
              <a:gd name="adj1" fmla="val 11085553"/>
              <a:gd name="adj2" fmla="val 26280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Arc 53"/>
          <p:cNvSpPr/>
          <p:nvPr/>
        </p:nvSpPr>
        <p:spPr>
          <a:xfrm>
            <a:off x="2057400" y="2590800"/>
            <a:ext cx="4419600" cy="5638800"/>
          </a:xfrm>
          <a:prstGeom prst="arc">
            <a:avLst>
              <a:gd name="adj1" fmla="val 11607154"/>
              <a:gd name="adj2" fmla="val 2133486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TextBox 54"/>
          <p:cNvSpPr txBox="1"/>
          <p:nvPr/>
        </p:nvSpPr>
        <p:spPr>
          <a:xfrm>
            <a:off x="1600200" y="773668"/>
            <a:ext cx="2895600" cy="369332"/>
          </a:xfrm>
          <a:prstGeom prst="rect">
            <a:avLst/>
          </a:prstGeom>
          <a:noFill/>
        </p:spPr>
        <p:txBody>
          <a:bodyPr wrap="square" rtlCol="0">
            <a:spAutoFit/>
          </a:bodyPr>
          <a:lstStyle/>
          <a:p>
            <a:r>
              <a:rPr lang="en-US" b="1" dirty="0" smtClean="0"/>
              <a:t>Evacuated Chamber (C) </a:t>
            </a:r>
            <a:endParaRPr lang="en-US" b="1" dirty="0"/>
          </a:p>
        </p:txBody>
      </p:sp>
      <p:sp>
        <p:nvSpPr>
          <p:cNvPr id="67" name="TextBox 66"/>
          <p:cNvSpPr txBox="1"/>
          <p:nvPr/>
        </p:nvSpPr>
        <p:spPr>
          <a:xfrm>
            <a:off x="1219200" y="1752600"/>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68" name="TextBox 67"/>
          <p:cNvSpPr txBox="1"/>
          <p:nvPr/>
        </p:nvSpPr>
        <p:spPr>
          <a:xfrm>
            <a:off x="1219200" y="2433935"/>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69" name="TextBox 68"/>
          <p:cNvSpPr txBox="1"/>
          <p:nvPr/>
        </p:nvSpPr>
        <p:spPr>
          <a:xfrm>
            <a:off x="1219200" y="3043535"/>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70" name="TextBox 69"/>
          <p:cNvSpPr txBox="1"/>
          <p:nvPr/>
        </p:nvSpPr>
        <p:spPr>
          <a:xfrm>
            <a:off x="1219200" y="3729335"/>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71" name="TextBox 70"/>
          <p:cNvSpPr txBox="1"/>
          <p:nvPr/>
        </p:nvSpPr>
        <p:spPr>
          <a:xfrm>
            <a:off x="1219200" y="4572000"/>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72" name="TextBox 71"/>
          <p:cNvSpPr txBox="1"/>
          <p:nvPr/>
        </p:nvSpPr>
        <p:spPr>
          <a:xfrm>
            <a:off x="1219200" y="1143000"/>
            <a:ext cx="6248400" cy="461665"/>
          </a:xfrm>
          <a:prstGeom prst="rect">
            <a:avLst/>
          </a:prstGeom>
          <a:noFill/>
        </p:spPr>
        <p:txBody>
          <a:bodyPr wrap="square" rtlCol="0">
            <a:spAutoFit/>
          </a:bodyPr>
          <a:lstStyle/>
          <a:p>
            <a:r>
              <a:rPr lang="en-US" sz="2400" dirty="0" smtClean="0">
                <a:solidFill>
                  <a:srgbClr val="00B050"/>
                </a:solidFill>
              </a:rPr>
              <a:t>X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r>
              <a:rPr lang="en-US" sz="2400" dirty="0" smtClean="0">
                <a:solidFill>
                  <a:srgbClr val="00B050"/>
                </a:solidFill>
              </a:rPr>
              <a:t>	</a:t>
            </a:r>
            <a:r>
              <a:rPr lang="en-US" sz="2400" dirty="0" err="1" smtClean="0">
                <a:solidFill>
                  <a:srgbClr val="00B050"/>
                </a:solidFill>
              </a:rPr>
              <a:t>X</a:t>
            </a:r>
            <a:endParaRPr lang="en-US" sz="2400" dirty="0">
              <a:solidFill>
                <a:srgbClr val="00B050"/>
              </a:solidFill>
            </a:endParaRPr>
          </a:p>
        </p:txBody>
      </p:sp>
      <p:sp>
        <p:nvSpPr>
          <p:cNvPr id="30" name="TextBox 29"/>
          <p:cNvSpPr txBox="1"/>
          <p:nvPr/>
        </p:nvSpPr>
        <p:spPr>
          <a:xfrm>
            <a:off x="6553200" y="457200"/>
            <a:ext cx="2514600" cy="381000"/>
          </a:xfrm>
          <a:prstGeom prst="rect">
            <a:avLst/>
          </a:prstGeom>
          <a:noFill/>
        </p:spPr>
        <p:txBody>
          <a:bodyPr wrap="square" rtlCol="0">
            <a:spAutoFit/>
          </a:bodyPr>
          <a:lstStyle/>
          <a:p>
            <a:r>
              <a:rPr lang="en-US" dirty="0" smtClean="0">
                <a:solidFill>
                  <a:srgbClr val="00B050"/>
                </a:solidFill>
              </a:rPr>
              <a:t>Magnetic Field</a:t>
            </a:r>
            <a:endParaRPr lang="en-US" dirty="0">
              <a:solidFill>
                <a:srgbClr val="00B050"/>
              </a:solidFill>
            </a:endParaRPr>
          </a:p>
        </p:txBody>
      </p:sp>
      <p:cxnSp>
        <p:nvCxnSpPr>
          <p:cNvPr id="32" name="Straight Arrow Connector 31"/>
          <p:cNvCxnSpPr/>
          <p:nvPr/>
        </p:nvCxnSpPr>
        <p:spPr>
          <a:xfrm rot="10800000" flipV="1">
            <a:off x="6019800" y="762000"/>
            <a:ext cx="838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10800000" flipV="1">
            <a:off x="4495800" y="3581398"/>
            <a:ext cx="228600" cy="76201"/>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10800000">
            <a:off x="4267200" y="2436811"/>
            <a:ext cx="76200" cy="158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10800000">
            <a:off x="4419600" y="2590800"/>
            <a:ext cx="76200" cy="158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10800000">
            <a:off x="4724400" y="3351211"/>
            <a:ext cx="76200" cy="158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rot="5400000">
            <a:off x="4686300" y="1866900"/>
            <a:ext cx="1752600" cy="152400"/>
          </a:xfrm>
          <a:prstGeom prst="rect">
            <a:avLst/>
          </a:prstGeom>
          <a:gradFill flip="none" rotWithShape="1">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rot="5400000">
            <a:off x="4991100" y="4381500"/>
            <a:ext cx="1143000" cy="152400"/>
          </a:xfrm>
          <a:prstGeom prst="rect">
            <a:avLst/>
          </a:prstGeom>
          <a:gradFill flip="none" rotWithShape="1">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6400800" y="4495800"/>
            <a:ext cx="228600" cy="523220"/>
          </a:xfrm>
          <a:prstGeom prst="rect">
            <a:avLst/>
          </a:prstGeom>
          <a:noFill/>
        </p:spPr>
        <p:txBody>
          <a:bodyPr wrap="square" rtlCol="0">
            <a:spAutoFit/>
          </a:bodyPr>
          <a:lstStyle/>
          <a:p>
            <a:r>
              <a:rPr lang="en-US" sz="2800" b="1" dirty="0" smtClean="0"/>
              <a:t>A</a:t>
            </a:r>
            <a:endParaRPr lang="en-US" sz="2800" b="1" dirty="0"/>
          </a:p>
        </p:txBody>
      </p:sp>
      <p:sp>
        <p:nvSpPr>
          <p:cNvPr id="63" name="TextBox 62"/>
          <p:cNvSpPr txBox="1"/>
          <p:nvPr/>
        </p:nvSpPr>
        <p:spPr>
          <a:xfrm>
            <a:off x="5562600" y="2743200"/>
            <a:ext cx="381000" cy="523220"/>
          </a:xfrm>
          <a:prstGeom prst="rect">
            <a:avLst/>
          </a:prstGeom>
          <a:noFill/>
        </p:spPr>
        <p:txBody>
          <a:bodyPr wrap="square" rtlCol="0">
            <a:spAutoFit/>
          </a:bodyPr>
          <a:lstStyle/>
          <a:p>
            <a:r>
              <a:rPr lang="en-US" sz="2800" b="1" dirty="0" smtClean="0"/>
              <a:t>D</a:t>
            </a:r>
            <a:endParaRPr lang="en-US" sz="28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rPr>
              <a:t>CONTINEOUS </a:t>
            </a:r>
            <a:r>
              <a:rPr lang="el-GR" dirty="0" smtClean="0">
                <a:solidFill>
                  <a:srgbClr val="FF0000"/>
                </a:solidFill>
              </a:rPr>
              <a:t>β</a:t>
            </a:r>
            <a:r>
              <a:rPr lang="en-US" dirty="0" smtClean="0">
                <a:solidFill>
                  <a:srgbClr val="FF0000"/>
                </a:solidFill>
              </a:rPr>
              <a:t>- RAY SPECTRUM</a:t>
            </a:r>
            <a:endParaRPr lang="en-US" dirty="0">
              <a:solidFill>
                <a:srgbClr val="FF0000"/>
              </a:solidFill>
            </a:endParaRPr>
          </a:p>
        </p:txBody>
      </p:sp>
      <p:cxnSp>
        <p:nvCxnSpPr>
          <p:cNvPr id="5" name="Straight Connector 4"/>
          <p:cNvCxnSpPr/>
          <p:nvPr/>
        </p:nvCxnSpPr>
        <p:spPr>
          <a:xfrm rot="5400000">
            <a:off x="-1334294" y="3618706"/>
            <a:ext cx="49530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1143000" y="6096000"/>
            <a:ext cx="69342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Freeform 11"/>
          <p:cNvSpPr/>
          <p:nvPr/>
        </p:nvSpPr>
        <p:spPr>
          <a:xfrm>
            <a:off x="1163782" y="3238500"/>
            <a:ext cx="5777345" cy="2850573"/>
          </a:xfrm>
          <a:custGeom>
            <a:avLst/>
            <a:gdLst>
              <a:gd name="connsiteX0" fmla="*/ 0 w 5777345"/>
              <a:gd name="connsiteY0" fmla="*/ 2850573 h 2850573"/>
              <a:gd name="connsiteX1" fmla="*/ 2265218 w 5777345"/>
              <a:gd name="connsiteY1" fmla="*/ 3464 h 2850573"/>
              <a:gd name="connsiteX2" fmla="*/ 5777345 w 5777345"/>
              <a:gd name="connsiteY2" fmla="*/ 2829791 h 2850573"/>
              <a:gd name="connsiteX3" fmla="*/ 5777345 w 5777345"/>
              <a:gd name="connsiteY3" fmla="*/ 2829791 h 2850573"/>
            </a:gdLst>
            <a:ahLst/>
            <a:cxnLst>
              <a:cxn ang="0">
                <a:pos x="connsiteX0" y="connsiteY0"/>
              </a:cxn>
              <a:cxn ang="0">
                <a:pos x="connsiteX1" y="connsiteY1"/>
              </a:cxn>
              <a:cxn ang="0">
                <a:pos x="connsiteX2" y="connsiteY2"/>
              </a:cxn>
              <a:cxn ang="0">
                <a:pos x="connsiteX3" y="connsiteY3"/>
              </a:cxn>
            </a:cxnLst>
            <a:rect l="l" t="t" r="r" b="b"/>
            <a:pathLst>
              <a:path w="5777345" h="2850573">
                <a:moveTo>
                  <a:pt x="0" y="2850573"/>
                </a:moveTo>
                <a:cubicBezTo>
                  <a:pt x="651163" y="1428750"/>
                  <a:pt x="1302327" y="6928"/>
                  <a:pt x="2265218" y="3464"/>
                </a:cubicBezTo>
                <a:cubicBezTo>
                  <a:pt x="3228109" y="0"/>
                  <a:pt x="5777345" y="2829791"/>
                  <a:pt x="5777345" y="2829791"/>
                </a:cubicBezTo>
                <a:lnTo>
                  <a:pt x="5777345" y="2829791"/>
                </a:ln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 name="Straight Connector 13"/>
          <p:cNvCxnSpPr>
            <a:stCxn id="12" idx="1"/>
          </p:cNvCxnSpPr>
          <p:nvPr/>
        </p:nvCxnSpPr>
        <p:spPr>
          <a:xfrm flipH="1">
            <a:off x="1143000" y="3241964"/>
            <a:ext cx="2286001" cy="3463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2019301" y="4686299"/>
            <a:ext cx="2819400" cy="2"/>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flipH="1" flipV="1">
            <a:off x="1067594" y="1142206"/>
            <a:ext cx="152400" cy="1588"/>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8077200" y="6096000"/>
            <a:ext cx="76200" cy="1588"/>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09600" y="4648200"/>
            <a:ext cx="304800" cy="523220"/>
          </a:xfrm>
          <a:prstGeom prst="rect">
            <a:avLst/>
          </a:prstGeom>
          <a:noFill/>
        </p:spPr>
        <p:txBody>
          <a:bodyPr wrap="square" rtlCol="0">
            <a:spAutoFit/>
          </a:bodyPr>
          <a:lstStyle/>
          <a:p>
            <a:r>
              <a:rPr lang="en-US" sz="2800" b="1" dirty="0" smtClean="0"/>
              <a:t>N</a:t>
            </a:r>
            <a:endParaRPr lang="en-US" sz="2800" b="1" dirty="0"/>
          </a:p>
        </p:txBody>
      </p:sp>
      <p:cxnSp>
        <p:nvCxnSpPr>
          <p:cNvPr id="28" name="Straight Arrow Connector 27"/>
          <p:cNvCxnSpPr/>
          <p:nvPr/>
        </p:nvCxnSpPr>
        <p:spPr>
          <a:xfrm rot="5400000" flipH="1" flipV="1">
            <a:off x="342900" y="4152900"/>
            <a:ext cx="838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191000" y="6258580"/>
            <a:ext cx="685800" cy="523220"/>
          </a:xfrm>
          <a:prstGeom prst="rect">
            <a:avLst/>
          </a:prstGeom>
          <a:noFill/>
        </p:spPr>
        <p:txBody>
          <a:bodyPr wrap="square" rtlCol="0">
            <a:spAutoFit/>
          </a:bodyPr>
          <a:lstStyle/>
          <a:p>
            <a:r>
              <a:rPr lang="en-US" sz="2800" b="1" dirty="0" smtClean="0"/>
              <a:t>K.E</a:t>
            </a:r>
            <a:endParaRPr lang="en-US" sz="2800" b="1" dirty="0"/>
          </a:p>
        </p:txBody>
      </p:sp>
      <p:cxnSp>
        <p:nvCxnSpPr>
          <p:cNvPr id="31" name="Straight Arrow Connector 30"/>
          <p:cNvCxnSpPr>
            <a:stCxn id="29" idx="3"/>
          </p:cNvCxnSpPr>
          <p:nvPr/>
        </p:nvCxnSpPr>
        <p:spPr>
          <a:xfrm>
            <a:off x="4876800" y="6520190"/>
            <a:ext cx="1066800" cy="3301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667000" y="2667000"/>
            <a:ext cx="1905000" cy="523220"/>
          </a:xfrm>
          <a:prstGeom prst="rect">
            <a:avLst/>
          </a:prstGeom>
          <a:noFill/>
        </p:spPr>
        <p:txBody>
          <a:bodyPr wrap="square" rtlCol="0">
            <a:spAutoFit/>
          </a:bodyPr>
          <a:lstStyle/>
          <a:p>
            <a:r>
              <a:rPr lang="en-US" sz="2800" b="1" dirty="0" err="1" smtClean="0"/>
              <a:t>N</a:t>
            </a:r>
            <a:r>
              <a:rPr lang="en-US" sz="2800" b="1" baseline="-25000" dirty="0" err="1" smtClean="0"/>
              <a:t>max</a:t>
            </a:r>
            <a:r>
              <a:rPr lang="en-US" sz="2800" b="1" dirty="0" smtClean="0"/>
              <a:t> = N</a:t>
            </a:r>
            <a:r>
              <a:rPr lang="en-US" sz="2800" b="1" baseline="-25000" dirty="0" smtClean="0"/>
              <a:t>o</a:t>
            </a:r>
            <a:endParaRPr lang="en-US" sz="2800" b="1" baseline="-25000" dirty="0"/>
          </a:p>
        </p:txBody>
      </p:sp>
      <p:sp>
        <p:nvSpPr>
          <p:cNvPr id="34" name="TextBox 33"/>
          <p:cNvSpPr txBox="1"/>
          <p:nvPr/>
        </p:nvSpPr>
        <p:spPr>
          <a:xfrm>
            <a:off x="3200400" y="6096000"/>
            <a:ext cx="762000" cy="523220"/>
          </a:xfrm>
          <a:prstGeom prst="rect">
            <a:avLst/>
          </a:prstGeom>
          <a:noFill/>
        </p:spPr>
        <p:txBody>
          <a:bodyPr wrap="square" rtlCol="0">
            <a:spAutoFit/>
          </a:bodyPr>
          <a:lstStyle/>
          <a:p>
            <a:r>
              <a:rPr lang="en-US" sz="2800" b="1" dirty="0" smtClean="0"/>
              <a:t>T</a:t>
            </a:r>
            <a:r>
              <a:rPr lang="en-US" sz="2800" b="1" baseline="-25000" dirty="0" smtClean="0"/>
              <a:t>0</a:t>
            </a:r>
            <a:endParaRPr lang="en-US" sz="2800" b="1" dirty="0"/>
          </a:p>
        </p:txBody>
      </p:sp>
      <p:sp>
        <p:nvSpPr>
          <p:cNvPr id="35" name="Content Placeholder 34"/>
          <p:cNvSpPr txBox="1">
            <a:spLocks noGrp="1"/>
          </p:cNvSpPr>
          <p:nvPr>
            <p:ph idx="1"/>
          </p:nvPr>
        </p:nvSpPr>
        <p:spPr>
          <a:xfrm>
            <a:off x="6781800" y="6029980"/>
            <a:ext cx="685800" cy="523220"/>
          </a:xfrm>
          <a:prstGeom prst="rect">
            <a:avLst/>
          </a:prstGeom>
          <a:noFill/>
        </p:spPr>
        <p:txBody>
          <a:bodyPr wrap="square" rtlCol="0">
            <a:spAutoFit/>
          </a:bodyPr>
          <a:lstStyle/>
          <a:p>
            <a:pPr>
              <a:buNone/>
            </a:pPr>
            <a:r>
              <a:rPr lang="en-US" sz="2800" b="1" dirty="0" smtClean="0"/>
              <a:t>T</a:t>
            </a:r>
            <a:r>
              <a:rPr lang="en-US" sz="2800" b="1" baseline="-25000" dirty="0" smtClean="0"/>
              <a:t>m</a:t>
            </a:r>
            <a:endParaRPr lang="en-US" sz="2800" b="1" dirty="0"/>
          </a:p>
        </p:txBody>
      </p:sp>
      <p:sp>
        <p:nvSpPr>
          <p:cNvPr id="37" name="TextBox 36"/>
          <p:cNvSpPr txBox="1"/>
          <p:nvPr/>
        </p:nvSpPr>
        <p:spPr>
          <a:xfrm>
            <a:off x="6781800" y="4724400"/>
            <a:ext cx="1219200" cy="646331"/>
          </a:xfrm>
          <a:prstGeom prst="rect">
            <a:avLst/>
          </a:prstGeom>
          <a:noFill/>
        </p:spPr>
        <p:txBody>
          <a:bodyPr wrap="square" rtlCol="0">
            <a:spAutoFit/>
          </a:bodyPr>
          <a:lstStyle/>
          <a:p>
            <a:r>
              <a:rPr lang="en-US" dirty="0" smtClean="0"/>
              <a:t>End Point Energy</a:t>
            </a:r>
            <a:endParaRPr lang="en-US" dirty="0"/>
          </a:p>
        </p:txBody>
      </p:sp>
      <p:cxnSp>
        <p:nvCxnSpPr>
          <p:cNvPr id="39" name="Straight Arrow Connector 38"/>
          <p:cNvCxnSpPr/>
          <p:nvPr/>
        </p:nvCxnSpPr>
        <p:spPr>
          <a:xfrm rot="5400000">
            <a:off x="6781800" y="5562600"/>
            <a:ext cx="609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638800" y="1219200"/>
            <a:ext cx="2514600" cy="523220"/>
          </a:xfrm>
          <a:prstGeom prst="rect">
            <a:avLst/>
          </a:prstGeom>
          <a:noFill/>
        </p:spPr>
        <p:txBody>
          <a:bodyPr wrap="square" rtlCol="0">
            <a:spAutoFit/>
          </a:bodyPr>
          <a:lstStyle/>
          <a:p>
            <a:r>
              <a:rPr lang="en-US" sz="2800" dirty="0" err="1" smtClean="0">
                <a:solidFill>
                  <a:srgbClr val="00B050"/>
                </a:solidFill>
              </a:rPr>
              <a:t>T</a:t>
            </a:r>
            <a:r>
              <a:rPr lang="en-US" sz="2800" baseline="-25000" dirty="0" err="1" smtClean="0">
                <a:solidFill>
                  <a:srgbClr val="00B050"/>
                </a:solidFill>
              </a:rPr>
              <a:t>av</a:t>
            </a:r>
            <a:r>
              <a:rPr lang="en-US" sz="2800" dirty="0" smtClean="0">
                <a:solidFill>
                  <a:srgbClr val="00B050"/>
                </a:solidFill>
              </a:rPr>
              <a:t> = </a:t>
            </a:r>
            <a:r>
              <a:rPr lang="en-US" sz="2800" baseline="30000" dirty="0" smtClean="0">
                <a:solidFill>
                  <a:srgbClr val="00B050"/>
                </a:solidFill>
              </a:rPr>
              <a:t>1</a:t>
            </a:r>
            <a:r>
              <a:rPr lang="en-US" sz="2800" dirty="0" smtClean="0">
                <a:solidFill>
                  <a:srgbClr val="00B050"/>
                </a:solidFill>
              </a:rPr>
              <a:t>/</a:t>
            </a:r>
            <a:r>
              <a:rPr lang="en-US" sz="2800" baseline="-25000" dirty="0" smtClean="0">
                <a:solidFill>
                  <a:srgbClr val="00B050"/>
                </a:solidFill>
              </a:rPr>
              <a:t>3</a:t>
            </a:r>
            <a:r>
              <a:rPr lang="en-US" sz="2800" b="1" dirty="0" smtClean="0">
                <a:solidFill>
                  <a:srgbClr val="00B050"/>
                </a:solidFill>
              </a:rPr>
              <a:t>T</a:t>
            </a:r>
            <a:r>
              <a:rPr lang="en-US" sz="2800" b="1" baseline="-25000" dirty="0" smtClean="0">
                <a:solidFill>
                  <a:srgbClr val="00B050"/>
                </a:solidFill>
              </a:rPr>
              <a:t>m</a:t>
            </a:r>
            <a:endParaRPr lang="en-US" sz="2800" dirty="0">
              <a:solidFill>
                <a:srgbClr val="00B05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solidFill>
                  <a:srgbClr val="FF0000"/>
                </a:solidFill>
              </a:rPr>
              <a:t>Pauli’s Neutrino Hypothesis</a:t>
            </a:r>
            <a:endParaRPr lang="en-US" dirty="0">
              <a:solidFill>
                <a:srgbClr val="FF0000"/>
              </a:solidFill>
            </a:endParaRPr>
          </a:p>
        </p:txBody>
      </p:sp>
      <p:sp>
        <p:nvSpPr>
          <p:cNvPr id="3" name="Content Placeholder 2"/>
          <p:cNvSpPr>
            <a:spLocks noGrp="1"/>
          </p:cNvSpPr>
          <p:nvPr>
            <p:ph idx="1"/>
          </p:nvPr>
        </p:nvSpPr>
        <p:spPr>
          <a:xfrm>
            <a:off x="457200" y="914400"/>
            <a:ext cx="8229600" cy="5211763"/>
          </a:xfrm>
        </p:spPr>
        <p:txBody>
          <a:bodyPr>
            <a:normAutofit fontScale="92500" lnSpcReduction="20000"/>
          </a:bodyPr>
          <a:lstStyle/>
          <a:p>
            <a:pPr>
              <a:buNone/>
            </a:pPr>
            <a:r>
              <a:rPr lang="en-US" dirty="0" smtClean="0"/>
              <a:t>According to Pauli, In each </a:t>
            </a:r>
            <a:r>
              <a:rPr lang="el-GR" dirty="0" smtClean="0"/>
              <a:t>β</a:t>
            </a:r>
            <a:r>
              <a:rPr lang="en-US" dirty="0" smtClean="0"/>
              <a:t>-disintegration an additional particle is emitted along with </a:t>
            </a:r>
            <a:r>
              <a:rPr lang="el-GR" dirty="0" smtClean="0"/>
              <a:t>β</a:t>
            </a:r>
            <a:r>
              <a:rPr lang="en-US" dirty="0" smtClean="0"/>
              <a:t> particle. It was assumed to be neutral to maintain conservation of charge. It has zero rest mass to maintain law of conservation of energy and linear momentum. It has given the name “neutrino”. This postulate is called Pauli’s neutrino hypothesis.</a:t>
            </a:r>
          </a:p>
          <a:p>
            <a:pPr>
              <a:buNone/>
            </a:pPr>
            <a:r>
              <a:rPr lang="en-US" dirty="0" smtClean="0"/>
              <a:t>Neutrinos are ‘fermions’</a:t>
            </a:r>
          </a:p>
          <a:p>
            <a:pPr>
              <a:buNone/>
            </a:pPr>
            <a:r>
              <a:rPr lang="en-US" dirty="0" smtClean="0"/>
              <a:t>Spin equal to ½.</a:t>
            </a:r>
          </a:p>
          <a:p>
            <a:pPr>
              <a:buNone/>
            </a:pPr>
            <a:r>
              <a:rPr lang="en-US" dirty="0" smtClean="0"/>
              <a:t>They moves with velocity of light.</a:t>
            </a:r>
          </a:p>
          <a:p>
            <a:pPr>
              <a:buNone/>
            </a:pPr>
            <a:r>
              <a:rPr lang="en-US" dirty="0" smtClean="0"/>
              <a:t>n           p</a:t>
            </a:r>
            <a:r>
              <a:rPr lang="en-US" baseline="30000" dirty="0" smtClean="0"/>
              <a:t>+</a:t>
            </a:r>
            <a:r>
              <a:rPr lang="en-US" dirty="0" smtClean="0"/>
              <a:t>  + e</a:t>
            </a:r>
            <a:r>
              <a:rPr lang="en-US" baseline="30000" dirty="0" smtClean="0"/>
              <a:t>-</a:t>
            </a:r>
            <a:r>
              <a:rPr lang="en-US" dirty="0" smtClean="0"/>
              <a:t>  +</a:t>
            </a:r>
            <a:r>
              <a:rPr lang="el-GR" dirty="0" smtClean="0"/>
              <a:t>γ</a:t>
            </a:r>
            <a:r>
              <a:rPr lang="en-US" dirty="0" smtClean="0"/>
              <a:t>    </a:t>
            </a:r>
            <a:r>
              <a:rPr lang="en-US" dirty="0" err="1" smtClean="0"/>
              <a:t>i.e</a:t>
            </a:r>
            <a:r>
              <a:rPr lang="en-US" dirty="0" smtClean="0"/>
              <a:t> </a:t>
            </a:r>
            <a:r>
              <a:rPr lang="en-US" baseline="-25000" dirty="0" smtClean="0"/>
              <a:t>0</a:t>
            </a:r>
            <a:r>
              <a:rPr lang="en-US" dirty="0" smtClean="0"/>
              <a:t>n</a:t>
            </a:r>
            <a:r>
              <a:rPr lang="en-US" baseline="30000" dirty="0" smtClean="0"/>
              <a:t>1</a:t>
            </a:r>
            <a:r>
              <a:rPr lang="en-US" dirty="0" smtClean="0"/>
              <a:t>          </a:t>
            </a:r>
            <a:r>
              <a:rPr lang="en-US" baseline="-25000" dirty="0" smtClean="0"/>
              <a:t>1</a:t>
            </a:r>
            <a:r>
              <a:rPr lang="en-US" dirty="0" smtClean="0"/>
              <a:t>H</a:t>
            </a:r>
            <a:r>
              <a:rPr lang="en-US" baseline="30000" dirty="0" smtClean="0"/>
              <a:t>1</a:t>
            </a:r>
            <a:r>
              <a:rPr lang="en-US" dirty="0" smtClean="0"/>
              <a:t> + </a:t>
            </a:r>
            <a:r>
              <a:rPr lang="en-US" baseline="-25000" dirty="0" smtClean="0"/>
              <a:t>-1</a:t>
            </a:r>
            <a:r>
              <a:rPr lang="en-US" dirty="0" smtClean="0"/>
              <a:t>e</a:t>
            </a:r>
            <a:r>
              <a:rPr lang="en-US" baseline="30000" dirty="0" smtClean="0"/>
              <a:t>0</a:t>
            </a:r>
            <a:r>
              <a:rPr lang="en-US" dirty="0" smtClean="0"/>
              <a:t> + </a:t>
            </a:r>
            <a:r>
              <a:rPr lang="el-GR" dirty="0" smtClean="0"/>
              <a:t>γ</a:t>
            </a:r>
            <a:endParaRPr lang="en-US" dirty="0" smtClean="0"/>
          </a:p>
          <a:p>
            <a:pPr>
              <a:buNone/>
            </a:pPr>
            <a:endParaRPr lang="en-US" dirty="0" smtClean="0"/>
          </a:p>
          <a:p>
            <a:pPr>
              <a:buNone/>
            </a:pPr>
            <a:endParaRPr lang="en-US" dirty="0" smtClean="0"/>
          </a:p>
          <a:p>
            <a:pPr>
              <a:buNone/>
            </a:pPr>
            <a:endParaRPr lang="en-US" dirty="0"/>
          </a:p>
        </p:txBody>
      </p:sp>
      <p:cxnSp>
        <p:nvCxnSpPr>
          <p:cNvPr id="84" name="Straight Arrow Connector 83"/>
          <p:cNvCxnSpPr/>
          <p:nvPr/>
        </p:nvCxnSpPr>
        <p:spPr>
          <a:xfrm>
            <a:off x="838200" y="5561012"/>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4724400" y="54864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algn="ctr">
              <a:buNone/>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TotalTime>
  <Words>374</Words>
  <Application>Microsoft Office PowerPoint</Application>
  <PresentationFormat>On-screen Show (4:3)</PresentationFormat>
  <Paragraphs>110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NUCLEAR ENERGY LEVELS</vt:lpstr>
      <vt:lpstr>POINTS TO BE STUDY</vt:lpstr>
      <vt:lpstr>RADIOACTIVITY</vt:lpstr>
      <vt:lpstr>α- Decay</vt:lpstr>
      <vt:lpstr>β- Decay</vt:lpstr>
      <vt:lpstr>α- Ray Spectra</vt:lpstr>
      <vt:lpstr>FINE STRUCTURE OF α- LINE</vt:lpstr>
      <vt:lpstr>LONG RANGE α- PARTICLE SPECTRUM</vt:lpstr>
      <vt:lpstr>β-Decay</vt:lpstr>
      <vt:lpstr>1)β-Decay by emission of electron</vt:lpstr>
      <vt:lpstr>β- Ray Spectra</vt:lpstr>
      <vt:lpstr>CONTINEOUS β- RAY SPECTRUM</vt:lpstr>
      <vt:lpstr>Pauli’s Neutrino Hypothesis</vt:lpstr>
      <vt:lpstr>Slide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FINE STRUCTURE OF α- LINE</dc:title>
  <dc:creator/>
  <cp:lastModifiedBy>vms</cp:lastModifiedBy>
  <cp:revision>59</cp:revision>
  <dcterms:created xsi:type="dcterms:W3CDTF">2006-08-16T00:00:00Z</dcterms:created>
  <dcterms:modified xsi:type="dcterms:W3CDTF">2017-08-16T20:03:25Z</dcterms:modified>
</cp:coreProperties>
</file>