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7"/>
  </p:handoutMasterIdLst>
  <p:sldIdLst>
    <p:sldId id="256" r:id="rId2"/>
    <p:sldId id="281" r:id="rId3"/>
    <p:sldId id="262" r:id="rId4"/>
    <p:sldId id="257" r:id="rId5"/>
    <p:sldId id="258" r:id="rId6"/>
    <p:sldId id="259" r:id="rId7"/>
    <p:sldId id="260" r:id="rId8"/>
    <p:sldId id="261"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64" r:id="rId22"/>
    <p:sldId id="278" r:id="rId23"/>
    <p:sldId id="279" r:id="rId24"/>
    <p:sldId id="277"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0" d="100"/>
          <a:sy n="50" d="100"/>
        </p:scale>
        <p:origin x="-522" y="6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A9E356A-DCAB-4AE3-868E-27C35F6039E9}" type="datetimeFigureOut">
              <a:rPr lang="en-US" smtClean="0"/>
              <a:pPr/>
              <a:t>16/08/2017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FB4C560-2C09-4F14-9FCC-0FA79C5815E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16/08/2017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16/08/2017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16/08/2017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16/08/2017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16/08/2017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16/08/2017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16/08/2017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16/08/2017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16/08/2017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16/08/2017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16/08/2017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16/08/2017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letslearnnepal.com/class-12/physics/modern-physics/particle-physics-and-cosmology/introduction-to-elementary-particle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Strong_interaction" TargetMode="External"/><Relationship Id="rId2" Type="http://schemas.openxmlformats.org/officeDocument/2006/relationships/hyperlink" Target="https://en.wikipedia.org/wiki/Fundamental_interactio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Electromagnetic_force" TargetMode="External"/><Relationship Id="rId2" Type="http://schemas.openxmlformats.org/officeDocument/2006/relationships/hyperlink" Target="https://en.wikipedia.org/wiki/Force_carrier"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en.wikipedia.org/wiki/Neutrino"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Mean_lifetime" TargetMode="External"/><Relationship Id="rId7" Type="http://schemas.openxmlformats.org/officeDocument/2006/relationships/hyperlink" Target="https://en.wikipedia.org/wiki/Spin-%C2%BD" TargetMode="External"/><Relationship Id="rId2" Type="http://schemas.openxmlformats.org/officeDocument/2006/relationships/hyperlink" Target="https://en.wikipedia.org/wiki/Subatomic_particle" TargetMode="External"/><Relationship Id="rId1" Type="http://schemas.openxmlformats.org/officeDocument/2006/relationships/slideLayout" Target="../slideLayouts/slideLayout2.xml"/><Relationship Id="rId6" Type="http://schemas.openxmlformats.org/officeDocument/2006/relationships/hyperlink" Target="https://en.wikipedia.org/wiki/Electric_charge" TargetMode="External"/><Relationship Id="rId5" Type="http://schemas.openxmlformats.org/officeDocument/2006/relationships/hyperlink" Target="https://en.wikipedia.org/wiki/Mass" TargetMode="External"/><Relationship Id="rId4" Type="http://schemas.openxmlformats.org/officeDocument/2006/relationships/hyperlink" Target="https://en.wikipedia.org/wiki/Microsecond"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en.wikipedia.org/wiki/Neutrino" TargetMode="External"/><Relationship Id="rId2" Type="http://schemas.openxmlformats.org/officeDocument/2006/relationships/hyperlink" Target="https://en.wikipedia.org/wiki/Antiparticle" TargetMode="External"/><Relationship Id="rId1" Type="http://schemas.openxmlformats.org/officeDocument/2006/relationships/slideLayout" Target="../slideLayouts/slideLayout2.xml"/><Relationship Id="rId4" Type="http://schemas.openxmlformats.org/officeDocument/2006/relationships/hyperlink" Target="https://en.wikipedia.org/wiki/Radioactive_decay"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en.wikipedia.org/wiki/Strong_interaction" TargetMode="External"/><Relationship Id="rId2" Type="http://schemas.openxmlformats.org/officeDocument/2006/relationships/hyperlink" Target="https://en.wikipedia.org/wiki/Hadron"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s://en.wikipedia.org/wiki/Gamma_ray" TargetMode="External"/><Relationship Id="rId3" Type="http://schemas.openxmlformats.org/officeDocument/2006/relationships/hyperlink" Target="https://en.wikipedia.org/wiki/Quark" TargetMode="External"/><Relationship Id="rId7" Type="http://schemas.openxmlformats.org/officeDocument/2006/relationships/hyperlink" Target="https://en.wikipedia.org/wiki/Muon" TargetMode="External"/><Relationship Id="rId2" Type="http://schemas.openxmlformats.org/officeDocument/2006/relationships/hyperlink" Target="https://en.wikipedia.org/wiki/Subatomic_particle" TargetMode="External"/><Relationship Id="rId1" Type="http://schemas.openxmlformats.org/officeDocument/2006/relationships/slideLayout" Target="../slideLayouts/slideLayout2.xml"/><Relationship Id="rId6" Type="http://schemas.openxmlformats.org/officeDocument/2006/relationships/hyperlink" Target="https://en.wikipedia.org/wiki/Nanosecond" TargetMode="External"/><Relationship Id="rId5" Type="http://schemas.openxmlformats.org/officeDocument/2006/relationships/hyperlink" Target="https://en.wikipedia.org/wiki/Mean_lifetime" TargetMode="External"/><Relationship Id="rId4" Type="http://schemas.openxmlformats.org/officeDocument/2006/relationships/hyperlink" Target="https://en.wikipedia.org/wiki/Antiquark" TargetMode="External"/></Relationships>
</file>

<file path=ppt/slides/_rels/slide16.xml.rels><?xml version="1.0" encoding="UTF-8" standalone="yes"?>
<Relationships xmlns="http://schemas.openxmlformats.org/package/2006/relationships"><Relationship Id="rId2" Type="http://schemas.openxmlformats.org/officeDocument/2006/relationships/hyperlink" Target="https://en.wikipedia.org/wiki/Cosmic_ray"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en.wikipedia.org/wiki/Subatomic_particle" TargetMode="External"/><Relationship Id="rId2" Type="http://schemas.openxmlformats.org/officeDocument/2006/relationships/hyperlink" Target="https://en.wikipedia.org/wiki/Composite_particle" TargetMode="External"/><Relationship Id="rId1" Type="http://schemas.openxmlformats.org/officeDocument/2006/relationships/slideLayout" Target="../slideLayouts/slideLayout2.xml"/><Relationship Id="rId6" Type="http://schemas.openxmlformats.org/officeDocument/2006/relationships/hyperlink" Target="https://en.wikipedia.org/wiki/List_of_particles" TargetMode="External"/><Relationship Id="rId5" Type="http://schemas.openxmlformats.org/officeDocument/2006/relationships/hyperlink" Target="https://en.wikipedia.org/wiki/Hadron" TargetMode="External"/><Relationship Id="rId4" Type="http://schemas.openxmlformats.org/officeDocument/2006/relationships/hyperlink" Target="https://en.wikipedia.org/wiki/Quark"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en.wikipedia.org/wiki/Neutron" TargetMode="External"/><Relationship Id="rId2" Type="http://schemas.openxmlformats.org/officeDocument/2006/relationships/hyperlink" Target="https://en.wikipedia.org/wiki/Atomic_nucleus" TargetMode="External"/><Relationship Id="rId1" Type="http://schemas.openxmlformats.org/officeDocument/2006/relationships/slideLayout" Target="../slideLayouts/slideLayout2.xml"/><Relationship Id="rId4" Type="http://schemas.openxmlformats.org/officeDocument/2006/relationships/hyperlink" Target="https://en.wikipedia.org/wiki/Proton"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Electric_charge" TargetMode="External"/><Relationship Id="rId2" Type="http://schemas.openxmlformats.org/officeDocument/2006/relationships/hyperlink" Target="https://en.wikipedia.org/wiki/Subatomic_particle" TargetMode="External"/><Relationship Id="rId1" Type="http://schemas.openxmlformats.org/officeDocument/2006/relationships/slideLayout" Target="../slideLayouts/slideLayout2.xml"/><Relationship Id="rId5" Type="http://schemas.openxmlformats.org/officeDocument/2006/relationships/hyperlink" Target="https://en.wikipedia.org/wiki/Neutron" TargetMode="External"/><Relationship Id="rId4" Type="http://schemas.openxmlformats.org/officeDocument/2006/relationships/hyperlink" Target="https://en.wikipedia.org/wiki/Elementary_charge"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s://en.wikipedia.org/wiki/Color_charge" TargetMode="External"/><Relationship Id="rId13" Type="http://schemas.openxmlformats.org/officeDocument/2006/relationships/hyperlink" Target="https://en.wikipedia.org/wiki/Charm_quark" TargetMode="External"/><Relationship Id="rId3" Type="http://schemas.openxmlformats.org/officeDocument/2006/relationships/hyperlink" Target="https://en.wikipedia.org/wiki/Matter" TargetMode="External"/><Relationship Id="rId7" Type="http://schemas.openxmlformats.org/officeDocument/2006/relationships/hyperlink" Target="https://en.wikipedia.org/wiki/Mass" TargetMode="External"/><Relationship Id="rId12" Type="http://schemas.openxmlformats.org/officeDocument/2006/relationships/hyperlink" Target="https://en.wikipedia.org/wiki/Strange_quark" TargetMode="External"/><Relationship Id="rId2" Type="http://schemas.openxmlformats.org/officeDocument/2006/relationships/hyperlink" Target="https://en.wikipedia.org/wiki/Elementary_particle" TargetMode="External"/><Relationship Id="rId1" Type="http://schemas.openxmlformats.org/officeDocument/2006/relationships/slideLayout" Target="../slideLayouts/slideLayout2.xml"/><Relationship Id="rId6" Type="http://schemas.openxmlformats.org/officeDocument/2006/relationships/hyperlink" Target="https://en.wikipedia.org/wiki/Electric_charge" TargetMode="External"/><Relationship Id="rId11" Type="http://schemas.openxmlformats.org/officeDocument/2006/relationships/hyperlink" Target="https://en.wikipedia.org/wiki/Down_quark" TargetMode="External"/><Relationship Id="rId5" Type="http://schemas.openxmlformats.org/officeDocument/2006/relationships/hyperlink" Target="https://en.wikipedia.org/wiki/Neutron" TargetMode="External"/><Relationship Id="rId15" Type="http://schemas.openxmlformats.org/officeDocument/2006/relationships/hyperlink" Target="https://en.wikipedia.org/wiki/Bottom_quark" TargetMode="External"/><Relationship Id="rId10" Type="http://schemas.openxmlformats.org/officeDocument/2006/relationships/hyperlink" Target="https://en.wikipedia.org/wiki/Up_quark" TargetMode="External"/><Relationship Id="rId4" Type="http://schemas.openxmlformats.org/officeDocument/2006/relationships/hyperlink" Target="https://en.wikipedia.org/wiki/Composite_particle" TargetMode="External"/><Relationship Id="rId9" Type="http://schemas.openxmlformats.org/officeDocument/2006/relationships/hyperlink" Target="https://en.wikipedia.org/wiki/Spin_(physics)" TargetMode="External"/><Relationship Id="rId14" Type="http://schemas.openxmlformats.org/officeDocument/2006/relationships/hyperlink" Target="https://en.wikipedia.org/wiki/Top_quark"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5334000"/>
          </a:xfrm>
        </p:spPr>
        <p:txBody>
          <a:bodyPr>
            <a:noAutofit/>
          </a:bodyPr>
          <a:lstStyle/>
          <a:p>
            <a:r>
              <a:rPr lang="en-US" sz="9600" b="1" dirty="0" smtClean="0">
                <a:solidFill>
                  <a:srgbClr val="FF0000"/>
                </a:solidFill>
              </a:rPr>
              <a:t>ELEMENTARY PARTICLES</a:t>
            </a:r>
            <a:endParaRPr lang="en-US" sz="9600" b="1" dirty="0">
              <a:solidFill>
                <a:srgbClr val="FF0000"/>
              </a:solidFill>
            </a:endParaRPr>
          </a:p>
        </p:txBody>
      </p:sp>
      <p:sp>
        <p:nvSpPr>
          <p:cNvPr id="3" name="TextBox 2"/>
          <p:cNvSpPr txBox="1"/>
          <p:nvPr/>
        </p:nvSpPr>
        <p:spPr>
          <a:xfrm>
            <a:off x="2286000" y="457200"/>
            <a:ext cx="5105400" cy="923330"/>
          </a:xfrm>
          <a:prstGeom prst="rect">
            <a:avLst/>
          </a:prstGeom>
          <a:noFill/>
        </p:spPr>
        <p:txBody>
          <a:bodyPr wrap="square" rtlCol="0">
            <a:spAutoFit/>
          </a:bodyPr>
          <a:lstStyle/>
          <a:p>
            <a:pPr algn="ctr"/>
            <a:r>
              <a:rPr lang="en-US" sz="5400" b="1" dirty="0" smtClean="0">
                <a:solidFill>
                  <a:srgbClr val="0070C0"/>
                </a:solidFill>
              </a:rPr>
              <a:t>CHAPTER- VI</a:t>
            </a:r>
            <a:endParaRPr lang="en-US" sz="5400" b="1"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POINTS TO BE STUDY</a:t>
            </a:r>
            <a:endParaRPr lang="en-US" dirty="0"/>
          </a:p>
        </p:txBody>
      </p:sp>
      <p:sp>
        <p:nvSpPr>
          <p:cNvPr id="3" name="Content Placeholder 2"/>
          <p:cNvSpPr>
            <a:spLocks noGrp="1"/>
          </p:cNvSpPr>
          <p:nvPr>
            <p:ph idx="1"/>
          </p:nvPr>
        </p:nvSpPr>
        <p:spPr/>
        <p:txBody>
          <a:bodyPr>
            <a:normAutofit/>
          </a:bodyPr>
          <a:lstStyle/>
          <a:p>
            <a:r>
              <a:rPr lang="en-US" sz="3600" dirty="0" smtClean="0"/>
              <a:t>6.1 Types of interactions</a:t>
            </a:r>
          </a:p>
          <a:p>
            <a:r>
              <a:rPr lang="en-US" sz="3600" dirty="0" smtClean="0"/>
              <a:t>6.2 Classification of elementary particles</a:t>
            </a:r>
          </a:p>
          <a:p>
            <a:r>
              <a:rPr lang="en-US" sz="3600" dirty="0" smtClean="0"/>
              <a:t>6.3 Properties of particles</a:t>
            </a:r>
            <a:endParaRPr 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hlinkClick r:id="rId2" tooltip="Permanent Link to Introduction to Elementary Particles"/>
              </a:rPr>
              <a:t>Introduction to Elementary Particles</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The branch of physics that deals with the property , Interaction and structure of elementary particles is known as particle physics. Elementary particles are the fundamental constituent of all the matter in this universe. These microscopic scale particles plays an  important role in this universe. So, elementary particles are the building blocks of the universe</a:t>
            </a:r>
            <a:r>
              <a:rPr lang="en-US" dirty="0" smtClean="0"/>
              <a:t>.</a:t>
            </a:r>
          </a:p>
          <a:p>
            <a:pPr>
              <a:buNone/>
            </a:pPr>
            <a:r>
              <a:rPr lang="en-US" dirty="0" smtClean="0"/>
              <a:t>The analysis of elementary particles are done in terms of  their mass, spin, magnetic moment and interaction properties.</a:t>
            </a:r>
            <a:endParaRPr lang="en-US" dirty="0" smtClean="0"/>
          </a:p>
          <a:p>
            <a:pPr>
              <a:buNone/>
            </a:pPr>
            <a:r>
              <a:rPr lang="en-US" dirty="0" smtClean="0"/>
              <a:t>There are more than 100 elementary particles discovered so far.</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solidFill>
                  <a:srgbClr val="FF0000"/>
                </a:solidFill>
              </a:rPr>
              <a:t>TYPES OF INTERACTIONS</a:t>
            </a:r>
            <a:endParaRPr lang="en-US" dirty="0">
              <a:solidFill>
                <a:srgbClr val="FF0000"/>
              </a:solidFill>
            </a:endParaRPr>
          </a:p>
        </p:txBody>
      </p:sp>
      <p:sp>
        <p:nvSpPr>
          <p:cNvPr id="3" name="Content Placeholder 2"/>
          <p:cNvSpPr>
            <a:spLocks noGrp="1"/>
          </p:cNvSpPr>
          <p:nvPr>
            <p:ph idx="1"/>
          </p:nvPr>
        </p:nvSpPr>
        <p:spPr>
          <a:xfrm>
            <a:off x="304800" y="1066800"/>
            <a:ext cx="8382000" cy="5410200"/>
          </a:xfrm>
        </p:spPr>
        <p:txBody>
          <a:bodyPr/>
          <a:lstStyle/>
          <a:p>
            <a:pPr algn="just">
              <a:buNone/>
            </a:pPr>
            <a:r>
              <a:rPr lang="en-US" dirty="0" smtClean="0"/>
              <a:t>To understand the behavior of elementary particles, it is important to understand nature of interactions between them.</a:t>
            </a:r>
          </a:p>
          <a:p>
            <a:pPr>
              <a:buNone/>
            </a:pPr>
            <a:r>
              <a:rPr lang="en-US" dirty="0" smtClean="0"/>
              <a:t>There are four types of interactions.</a:t>
            </a:r>
          </a:p>
          <a:p>
            <a:pPr marL="514350" indent="-514350">
              <a:buAutoNum type="arabicPeriod"/>
            </a:pPr>
            <a:r>
              <a:rPr lang="en-US" sz="4400" dirty="0" smtClean="0">
                <a:solidFill>
                  <a:srgbClr val="00B050"/>
                </a:solidFill>
              </a:rPr>
              <a:t>Gravitational Interaction.</a:t>
            </a:r>
          </a:p>
          <a:p>
            <a:pPr marL="514350" indent="-514350">
              <a:buAutoNum type="arabicPeriod"/>
            </a:pPr>
            <a:r>
              <a:rPr lang="en-US" sz="4400" dirty="0" smtClean="0">
                <a:solidFill>
                  <a:srgbClr val="00B0F0"/>
                </a:solidFill>
              </a:rPr>
              <a:t>Electromagnetic Interaction.</a:t>
            </a:r>
          </a:p>
          <a:p>
            <a:pPr marL="514350" indent="-514350">
              <a:buAutoNum type="arabicPeriod"/>
            </a:pPr>
            <a:r>
              <a:rPr lang="en-US" sz="4400" dirty="0" smtClean="0">
                <a:solidFill>
                  <a:srgbClr val="7030A0"/>
                </a:solidFill>
              </a:rPr>
              <a:t>Weak  Nuclear Interaction.</a:t>
            </a:r>
          </a:p>
          <a:p>
            <a:pPr marL="514350" indent="-514350">
              <a:buAutoNum type="arabicPeriod"/>
            </a:pPr>
            <a:r>
              <a:rPr lang="en-US" sz="4400" dirty="0" smtClean="0">
                <a:solidFill>
                  <a:srgbClr val="0000CC"/>
                </a:solidFill>
              </a:rPr>
              <a:t>Strong  Nuclear Interaction.</a:t>
            </a:r>
            <a:endParaRPr lang="en-US" sz="4400"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diamond(in)">
                                      <p:cBhvr>
                                        <p:cTn id="13" dur="20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b="1" dirty="0" smtClean="0">
                <a:solidFill>
                  <a:srgbClr val="FF0000"/>
                </a:solidFill>
              </a:rPr>
              <a:t>GRAVITATIONAL INTERACTION</a:t>
            </a:r>
            <a:endParaRPr lang="en-US" b="1" dirty="0">
              <a:solidFill>
                <a:srgbClr val="FF0000"/>
              </a:solidFill>
            </a:endParaRPr>
          </a:p>
        </p:txBody>
      </p:sp>
      <p:sp>
        <p:nvSpPr>
          <p:cNvPr id="3" name="Content Placeholder 2"/>
          <p:cNvSpPr>
            <a:spLocks noGrp="1"/>
          </p:cNvSpPr>
          <p:nvPr>
            <p:ph idx="1"/>
          </p:nvPr>
        </p:nvSpPr>
        <p:spPr>
          <a:xfrm>
            <a:off x="304800" y="685800"/>
            <a:ext cx="8610600" cy="5867400"/>
          </a:xfrm>
        </p:spPr>
        <p:txBody>
          <a:bodyPr>
            <a:normAutofit fontScale="85000" lnSpcReduction="20000"/>
          </a:bodyPr>
          <a:lstStyle/>
          <a:p>
            <a:pPr algn="just">
              <a:buNone/>
            </a:pPr>
            <a:r>
              <a:rPr lang="en-US" dirty="0" smtClean="0"/>
              <a:t>It is weakest interaction acts between all bodied having mass. It is described by Newton’s law of gravitation. </a:t>
            </a:r>
          </a:p>
          <a:p>
            <a:pPr algn="just">
              <a:buNone/>
            </a:pPr>
            <a:r>
              <a:rPr lang="en-US" dirty="0" smtClean="0"/>
              <a:t>The gravitational force acting between two particles of masses m</a:t>
            </a:r>
            <a:r>
              <a:rPr lang="en-US" baseline="-25000" dirty="0" smtClean="0"/>
              <a:t>1</a:t>
            </a:r>
            <a:r>
              <a:rPr lang="en-US" dirty="0" smtClean="0"/>
              <a:t> and m</a:t>
            </a:r>
            <a:r>
              <a:rPr lang="en-US" baseline="-25000" dirty="0" smtClean="0"/>
              <a:t>2</a:t>
            </a:r>
            <a:r>
              <a:rPr lang="en-US" dirty="0" smtClean="0"/>
              <a:t> is expressed as</a:t>
            </a:r>
          </a:p>
          <a:p>
            <a:pPr algn="ctr">
              <a:spcBef>
                <a:spcPts val="0"/>
              </a:spcBef>
              <a:buNone/>
            </a:pPr>
            <a:r>
              <a:rPr lang="en-US" dirty="0" smtClean="0"/>
              <a:t>      		      m</a:t>
            </a:r>
            <a:r>
              <a:rPr lang="en-US" baseline="-25000" dirty="0" smtClean="0"/>
              <a:t>1</a:t>
            </a:r>
            <a:r>
              <a:rPr lang="en-US" dirty="0" smtClean="0"/>
              <a:t>m</a:t>
            </a:r>
            <a:r>
              <a:rPr lang="en-US" baseline="-25000" dirty="0" smtClean="0"/>
              <a:t>2</a:t>
            </a:r>
          </a:p>
          <a:p>
            <a:pPr algn="ctr">
              <a:spcBef>
                <a:spcPts val="0"/>
              </a:spcBef>
              <a:buNone/>
            </a:pPr>
            <a:r>
              <a:rPr lang="en-US" dirty="0" smtClean="0"/>
              <a:t>F  = G  </a:t>
            </a:r>
          </a:p>
          <a:p>
            <a:pPr algn="ctr">
              <a:spcBef>
                <a:spcPts val="0"/>
              </a:spcBef>
              <a:buNone/>
            </a:pPr>
            <a:r>
              <a:rPr lang="en-US" dirty="0" smtClean="0"/>
              <a:t>			       r</a:t>
            </a:r>
            <a:r>
              <a:rPr lang="en-US" baseline="30000" dirty="0" smtClean="0"/>
              <a:t>2</a:t>
            </a:r>
          </a:p>
          <a:p>
            <a:pPr algn="just">
              <a:spcBef>
                <a:spcPts val="0"/>
              </a:spcBef>
              <a:buNone/>
            </a:pPr>
            <a:r>
              <a:rPr lang="en-US" dirty="0" smtClean="0"/>
              <a:t>Where ‘r’ is distance between center of masses and ‘G’ is gravitational constant. The nature of interaction is attractive and it is due to inertia of the particles.</a:t>
            </a:r>
          </a:p>
          <a:p>
            <a:pPr algn="just">
              <a:spcBef>
                <a:spcPts val="0"/>
              </a:spcBef>
              <a:buNone/>
            </a:pPr>
            <a:r>
              <a:rPr lang="en-US" dirty="0" smtClean="0"/>
              <a:t>It does not depends upon velocity and orientation of masses.</a:t>
            </a:r>
          </a:p>
          <a:p>
            <a:pPr>
              <a:spcBef>
                <a:spcPts val="0"/>
              </a:spcBef>
              <a:buNone/>
            </a:pPr>
            <a:r>
              <a:rPr lang="en-US" dirty="0" smtClean="0"/>
              <a:t>It’s range extends to infinity</a:t>
            </a:r>
          </a:p>
          <a:p>
            <a:pPr>
              <a:spcBef>
                <a:spcPts val="0"/>
              </a:spcBef>
              <a:buNone/>
            </a:pPr>
            <a:r>
              <a:rPr lang="en-US" dirty="0" smtClean="0"/>
              <a:t>It is responsible for motion of planets.</a:t>
            </a:r>
          </a:p>
          <a:p>
            <a:pPr algn="just">
              <a:spcBef>
                <a:spcPts val="0"/>
              </a:spcBef>
              <a:buNone/>
            </a:pPr>
            <a:r>
              <a:rPr lang="en-US" dirty="0" smtClean="0"/>
              <a:t>It is the weakest of the four </a:t>
            </a:r>
            <a:r>
              <a:rPr lang="en-US" dirty="0" smtClean="0">
                <a:hlinkClick r:id="rId2" tooltip="Fundamental interaction"/>
              </a:rPr>
              <a:t>fundamental interactions</a:t>
            </a:r>
            <a:r>
              <a:rPr lang="en-US" dirty="0" smtClean="0"/>
              <a:t> of nature. The gravitational attraction is approximately 10</a:t>
            </a:r>
            <a:r>
              <a:rPr lang="en-US" baseline="30000" dirty="0" smtClean="0"/>
              <a:t>−</a:t>
            </a:r>
            <a:r>
              <a:rPr lang="en-US" baseline="30000" dirty="0" smtClean="0"/>
              <a:t>39</a:t>
            </a:r>
            <a:r>
              <a:rPr lang="en-US" dirty="0" smtClean="0"/>
              <a:t> times the strength of the </a:t>
            </a:r>
            <a:r>
              <a:rPr lang="en-US" dirty="0" smtClean="0">
                <a:hlinkClick r:id="rId3" tooltip="Strong interaction"/>
              </a:rPr>
              <a:t>strong  nuclear interaction</a:t>
            </a:r>
            <a:endParaRPr lang="en-US" dirty="0" smtClean="0"/>
          </a:p>
          <a:p>
            <a:pPr>
              <a:spcBef>
                <a:spcPts val="0"/>
              </a:spcBef>
              <a:buNone/>
            </a:pPr>
            <a:endParaRPr lang="en-US" dirty="0"/>
          </a:p>
        </p:txBody>
      </p:sp>
      <p:cxnSp>
        <p:nvCxnSpPr>
          <p:cNvPr id="7" name="Straight Connector 6"/>
          <p:cNvCxnSpPr/>
          <p:nvPr/>
        </p:nvCxnSpPr>
        <p:spPr>
          <a:xfrm>
            <a:off x="5181600" y="2590800"/>
            <a:ext cx="990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dirty="0" smtClean="0">
                <a:solidFill>
                  <a:srgbClr val="FF0000"/>
                </a:solidFill>
              </a:rPr>
              <a:t>ELECTROMAGNETIC INTERACTION</a:t>
            </a:r>
            <a:endParaRPr lang="en-US" dirty="0">
              <a:solidFill>
                <a:srgbClr val="FF0000"/>
              </a:solidFill>
            </a:endParaRPr>
          </a:p>
        </p:txBody>
      </p:sp>
      <p:sp>
        <p:nvSpPr>
          <p:cNvPr id="3" name="Content Placeholder 2"/>
          <p:cNvSpPr>
            <a:spLocks noGrp="1"/>
          </p:cNvSpPr>
          <p:nvPr>
            <p:ph idx="1"/>
          </p:nvPr>
        </p:nvSpPr>
        <p:spPr>
          <a:xfrm>
            <a:off x="304800" y="685800"/>
            <a:ext cx="8839200" cy="6172200"/>
          </a:xfrm>
        </p:spPr>
        <p:txBody>
          <a:bodyPr>
            <a:normAutofit fontScale="77500" lnSpcReduction="20000"/>
          </a:bodyPr>
          <a:lstStyle/>
          <a:p>
            <a:pPr>
              <a:buNone/>
            </a:pPr>
            <a:r>
              <a:rPr lang="en-US" sz="3600" dirty="0" smtClean="0"/>
              <a:t>It is charge dependent interaction hence it operates on charge particles.</a:t>
            </a:r>
          </a:p>
          <a:p>
            <a:pPr>
              <a:buNone/>
            </a:pPr>
            <a:r>
              <a:rPr lang="en-US" sz="3600" dirty="0" smtClean="0"/>
              <a:t>It provides atomic and nuclear binding forces.</a:t>
            </a:r>
          </a:p>
          <a:p>
            <a:pPr>
              <a:buNone/>
            </a:pPr>
            <a:r>
              <a:rPr lang="en-US" sz="3600" dirty="0" smtClean="0"/>
              <a:t>It is of long range interaction and described by Coulomb's Inverse Square law. </a:t>
            </a:r>
          </a:p>
          <a:p>
            <a:pPr>
              <a:buNone/>
            </a:pPr>
            <a:r>
              <a:rPr lang="en-US" sz="3600" dirty="0" smtClean="0"/>
              <a:t>Proton acts as field particle of this interaction.</a:t>
            </a:r>
          </a:p>
          <a:p>
            <a:pPr algn="just">
              <a:buNone/>
            </a:pPr>
            <a:r>
              <a:rPr lang="en-US" sz="3600" dirty="0" smtClean="0"/>
              <a:t> The electromagnetic interaction is weaker than the               strong   interaction, but stronger than the weak and gravitational interactions.</a:t>
            </a:r>
          </a:p>
          <a:p>
            <a:pPr>
              <a:buNone/>
            </a:pPr>
            <a:endParaRPr lang="en-US" sz="3600" dirty="0" smtClean="0"/>
          </a:p>
          <a:p>
            <a:pPr>
              <a:buNone/>
            </a:pPr>
            <a:r>
              <a:rPr lang="en-US" sz="3600" dirty="0" smtClean="0"/>
              <a:t>It is associated with electric and magnetic fields     and is responsible for atomic structure, chemical reactions, the attractive and repulsive electromagnetic forces associated with electrically charged particles</a:t>
            </a:r>
          </a:p>
          <a:p>
            <a:pPr>
              <a:buNone/>
            </a:pPr>
            <a:endParaRPr lang="en-US" sz="3600" dirty="0" smtClean="0"/>
          </a:p>
          <a:p>
            <a:pPr>
              <a:buNone/>
            </a:pPr>
            <a:endParaRPr lang="en-US" sz="3600" dirty="0" smtClean="0"/>
          </a:p>
          <a:p>
            <a:pPr>
              <a:buNone/>
            </a:pPr>
            <a:endParaRPr lang="en-US" sz="3600"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dirty="0" smtClean="0">
                <a:solidFill>
                  <a:srgbClr val="FF0000"/>
                </a:solidFill>
              </a:rPr>
              <a:t>WEAK NUCLEAR INTERACTION</a:t>
            </a:r>
            <a:endParaRPr lang="en-US" dirty="0">
              <a:solidFill>
                <a:srgbClr val="FF0000"/>
              </a:solidFill>
            </a:endParaRPr>
          </a:p>
        </p:txBody>
      </p:sp>
      <p:sp>
        <p:nvSpPr>
          <p:cNvPr id="3" name="Content Placeholder 2"/>
          <p:cNvSpPr>
            <a:spLocks noGrp="1"/>
          </p:cNvSpPr>
          <p:nvPr>
            <p:ph idx="1"/>
          </p:nvPr>
        </p:nvSpPr>
        <p:spPr>
          <a:xfrm>
            <a:off x="304800" y="838200"/>
            <a:ext cx="8610600" cy="5715000"/>
          </a:xfrm>
        </p:spPr>
        <p:txBody>
          <a:bodyPr/>
          <a:lstStyle/>
          <a:p>
            <a:pPr>
              <a:buNone/>
            </a:pPr>
            <a:r>
              <a:rPr lang="en-US" dirty="0" smtClean="0"/>
              <a:t>Such type of interaction was described by Fermi in 1938 to explain </a:t>
            </a:r>
            <a:r>
              <a:rPr lang="el-GR" dirty="0" smtClean="0"/>
              <a:t>β</a:t>
            </a:r>
            <a:r>
              <a:rPr lang="en-US" dirty="0" smtClean="0"/>
              <a:t>- decay and weak decay of elementary particles like </a:t>
            </a:r>
            <a:r>
              <a:rPr lang="en-US" dirty="0" err="1" smtClean="0"/>
              <a:t>pions</a:t>
            </a:r>
            <a:r>
              <a:rPr lang="en-US" dirty="0" smtClean="0"/>
              <a:t>, k-meson and some hyperons</a:t>
            </a:r>
            <a:r>
              <a:rPr lang="en-US" dirty="0" smtClean="0"/>
              <a:t>.</a:t>
            </a:r>
          </a:p>
          <a:p>
            <a:pPr>
              <a:buNone/>
            </a:pPr>
            <a:r>
              <a:rPr lang="en-US" dirty="0" smtClean="0"/>
              <a:t>It is very short range force about 10</a:t>
            </a:r>
            <a:r>
              <a:rPr lang="en-US" baseline="30000" dirty="0" smtClean="0"/>
              <a:t>-12</a:t>
            </a:r>
            <a:r>
              <a:rPr lang="en-US" dirty="0" smtClean="0"/>
              <a:t> meter</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STRONG NUCLEAR INTERACTION</a:t>
            </a:r>
            <a:endParaRPr lang="en-US" dirty="0"/>
          </a:p>
        </p:txBody>
      </p:sp>
      <p:sp>
        <p:nvSpPr>
          <p:cNvPr id="3" name="Content Placeholder 2"/>
          <p:cNvSpPr>
            <a:spLocks noGrp="1"/>
          </p:cNvSpPr>
          <p:nvPr>
            <p:ph idx="1"/>
          </p:nvPr>
        </p:nvSpPr>
        <p:spPr/>
        <p:txBody>
          <a:bodyPr>
            <a:normAutofit/>
          </a:bodyPr>
          <a:lstStyle/>
          <a:p>
            <a:pPr>
              <a:buNone/>
            </a:pPr>
            <a:r>
              <a:rPr lang="en-US" dirty="0" smtClean="0"/>
              <a:t>It is strongest force in nature. It is responsible for holding protons and neutrons together in nucleus. </a:t>
            </a:r>
          </a:p>
          <a:p>
            <a:pPr>
              <a:buNone/>
            </a:pPr>
            <a:r>
              <a:rPr lang="en-US" dirty="0" smtClean="0"/>
              <a:t>Hence it occurs between two protons or two neutrons or between proton and neutron.</a:t>
            </a:r>
          </a:p>
          <a:p>
            <a:pPr>
              <a:buNone/>
            </a:pPr>
            <a:r>
              <a:rPr lang="en-US" dirty="0" smtClean="0"/>
              <a:t>It is charge independent interaction.</a:t>
            </a:r>
          </a:p>
          <a:p>
            <a:pPr>
              <a:buNone/>
            </a:pPr>
            <a:r>
              <a:rPr lang="en-US" dirty="0" smtClean="0"/>
              <a:t>It’s time of interaction is about 10</a:t>
            </a:r>
            <a:r>
              <a:rPr lang="en-US" baseline="30000" dirty="0" smtClean="0"/>
              <a:t>-23 </a:t>
            </a:r>
            <a:r>
              <a:rPr lang="en-US" dirty="0" smtClean="0"/>
              <a:t>sec.</a:t>
            </a:r>
          </a:p>
          <a:p>
            <a:pPr>
              <a:buNone/>
            </a:pPr>
            <a:r>
              <a:rPr lang="en-US" dirty="0" smtClean="0"/>
              <a:t>It is of short range force about 10</a:t>
            </a:r>
            <a:r>
              <a:rPr lang="en-US" baseline="30000" dirty="0" smtClean="0"/>
              <a:t>-14 </a:t>
            </a:r>
            <a:r>
              <a:rPr lang="en-US" dirty="0" smtClean="0"/>
              <a:t>to 10</a:t>
            </a:r>
            <a:r>
              <a:rPr lang="en-US" baseline="30000" dirty="0" smtClean="0"/>
              <a:t>-15 </a:t>
            </a:r>
            <a:r>
              <a:rPr lang="en-US" dirty="0" smtClean="0"/>
              <a:t>m.</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2800" dirty="0" smtClean="0">
                <a:solidFill>
                  <a:srgbClr val="FF0000"/>
                </a:solidFill>
              </a:rPr>
              <a:t>Classification and Properties of Elementary Particles</a:t>
            </a:r>
            <a:endParaRPr lang="en-US" sz="2800" dirty="0">
              <a:solidFill>
                <a:srgbClr val="FF0000"/>
              </a:solidFill>
            </a:endParaRPr>
          </a:p>
        </p:txBody>
      </p:sp>
      <p:sp>
        <p:nvSpPr>
          <p:cNvPr id="3" name="Content Placeholder 2"/>
          <p:cNvSpPr>
            <a:spLocks noGrp="1"/>
          </p:cNvSpPr>
          <p:nvPr>
            <p:ph idx="1"/>
          </p:nvPr>
        </p:nvSpPr>
        <p:spPr>
          <a:xfrm>
            <a:off x="228600" y="533400"/>
            <a:ext cx="8686800" cy="6019800"/>
          </a:xfrm>
        </p:spPr>
        <p:txBody>
          <a:bodyPr>
            <a:normAutofit lnSpcReduction="10000"/>
          </a:bodyPr>
          <a:lstStyle/>
          <a:p>
            <a:pPr>
              <a:buNone/>
            </a:pPr>
            <a:r>
              <a:rPr lang="en-US" dirty="0" smtClean="0"/>
              <a:t>Elementary particles are classified  on the basis of their nature and properties. They are classified on the basis of mass, charge, average lifetime, spin, interaction etc.</a:t>
            </a:r>
          </a:p>
          <a:p>
            <a:pPr>
              <a:buNone/>
            </a:pPr>
            <a:r>
              <a:rPr lang="en-US" dirty="0" smtClean="0"/>
              <a:t>The elementary particles mainly classified into three categories.</a:t>
            </a:r>
          </a:p>
          <a:p>
            <a:pPr marL="514350" indent="-514350">
              <a:buAutoNum type="alphaUcParenR"/>
            </a:pPr>
            <a:r>
              <a:rPr lang="en-US" dirty="0" smtClean="0">
                <a:solidFill>
                  <a:srgbClr val="FF0000"/>
                </a:solidFill>
              </a:rPr>
              <a:t>Photons</a:t>
            </a:r>
          </a:p>
          <a:p>
            <a:pPr marL="514350" indent="-514350">
              <a:buAutoNum type="alphaUcParenR"/>
            </a:pPr>
            <a:r>
              <a:rPr lang="en-US" dirty="0" smtClean="0">
                <a:solidFill>
                  <a:srgbClr val="FF0000"/>
                </a:solidFill>
              </a:rPr>
              <a:t>Leptons</a:t>
            </a:r>
          </a:p>
          <a:p>
            <a:pPr marL="514350" indent="-514350">
              <a:buAutoNum type="alphaUcParenR"/>
            </a:pPr>
            <a:r>
              <a:rPr lang="en-US" dirty="0" smtClean="0">
                <a:solidFill>
                  <a:srgbClr val="FF0000"/>
                </a:solidFill>
              </a:rPr>
              <a:t>Hadrons</a:t>
            </a:r>
          </a:p>
          <a:p>
            <a:pPr marL="514350" indent="-514350">
              <a:buNone/>
            </a:pPr>
            <a:r>
              <a:rPr lang="en-US" dirty="0" smtClean="0"/>
              <a:t>These names are taken from Greek.</a:t>
            </a:r>
          </a:p>
          <a:p>
            <a:pPr marL="514350" indent="-514350">
              <a:buNone/>
            </a:pPr>
            <a:r>
              <a:rPr lang="en-US" dirty="0" smtClean="0"/>
              <a:t>In Greek hadrons means bulky. Leptons means light in weight. </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additive="base">
                                        <p:cTn id="2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additive="base">
                                        <p:cTn id="3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7" presetClass="entr" presetSubtype="4"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additive="base">
                                        <p:cTn id="40" dur="5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1" dur="5000" fill="hold"/>
                                        <p:tgtEl>
                                          <p:spTgt spid="3">
                                            <p:txEl>
                                              <p:pRg st="5" end="5"/>
                                            </p:txEl>
                                          </p:spTgt>
                                        </p:tgtEl>
                                        <p:attrNameLst>
                                          <p:attrName>ppt_y</p:attrName>
                                        </p:attrNameLst>
                                      </p:cBhvr>
                                      <p:tavLst>
                                        <p:tav tm="0">
                                          <p:val>
                                            <p:strVal val="1+#ppt_h/2"/>
                                          </p:val>
                                        </p:tav>
                                        <p:tav tm="100000">
                                          <p:val>
                                            <p:strVal val="#ppt_y"/>
                                          </p:val>
                                        </p:tav>
                                      </p:tavLst>
                                    </p:anim>
                                  </p:childTnLst>
                                </p:cTn>
                              </p:par>
                              <p:par>
                                <p:cTn id="42" presetID="7" presetClass="entr" presetSubtype="4" fill="hold" nodeType="with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 calcmode="lin" valueType="num">
                                      <p:cBhvr additive="base">
                                        <p:cTn id="44" dur="5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5" dur="5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10600" cy="6248400"/>
          </a:xfrm>
        </p:spPr>
        <p:txBody>
          <a:bodyPr>
            <a:normAutofit lnSpcReduction="10000"/>
          </a:bodyPr>
          <a:lstStyle/>
          <a:p>
            <a:pPr marL="514350" indent="-514350">
              <a:buAutoNum type="alphaUcParenR"/>
            </a:pPr>
            <a:r>
              <a:rPr lang="en-US" dirty="0" smtClean="0">
                <a:solidFill>
                  <a:srgbClr val="FF0000"/>
                </a:solidFill>
              </a:rPr>
              <a:t>Photons</a:t>
            </a:r>
          </a:p>
          <a:p>
            <a:pPr marL="514350" indent="-514350">
              <a:buNone/>
            </a:pPr>
            <a:r>
              <a:rPr lang="en-US" dirty="0" smtClean="0"/>
              <a:t>Photons represents quantum of radiations having energy E=h</a:t>
            </a:r>
            <a:r>
              <a:rPr lang="el-GR" dirty="0" smtClean="0"/>
              <a:t>γ</a:t>
            </a:r>
            <a:r>
              <a:rPr lang="en-US" dirty="0" smtClean="0"/>
              <a:t> ,where h is Plank’s constant and </a:t>
            </a:r>
            <a:r>
              <a:rPr lang="el-GR" dirty="0" smtClean="0"/>
              <a:t>γ</a:t>
            </a:r>
            <a:r>
              <a:rPr lang="en-US" dirty="0" smtClean="0"/>
              <a:t> is frequency.</a:t>
            </a:r>
          </a:p>
          <a:p>
            <a:pPr marL="514350" indent="-514350">
              <a:buNone/>
            </a:pPr>
            <a:r>
              <a:rPr lang="en-US" dirty="0" smtClean="0"/>
              <a:t>They travels with </a:t>
            </a:r>
            <a:r>
              <a:rPr lang="en-US" dirty="0" smtClean="0">
                <a:solidFill>
                  <a:srgbClr val="00B050"/>
                </a:solidFill>
              </a:rPr>
              <a:t>velocity of light</a:t>
            </a:r>
            <a:r>
              <a:rPr lang="en-US" dirty="0" smtClean="0"/>
              <a:t>.</a:t>
            </a:r>
          </a:p>
          <a:p>
            <a:pPr marL="514350" indent="-514350">
              <a:buNone/>
            </a:pPr>
            <a:r>
              <a:rPr lang="en-US" dirty="0" smtClean="0"/>
              <a:t>They have </a:t>
            </a:r>
            <a:r>
              <a:rPr lang="en-US" dirty="0" smtClean="0">
                <a:solidFill>
                  <a:srgbClr val="00B050"/>
                </a:solidFill>
              </a:rPr>
              <a:t>stable, neutral and zero rest mass</a:t>
            </a:r>
            <a:r>
              <a:rPr lang="en-US" dirty="0" smtClean="0"/>
              <a:t>.</a:t>
            </a:r>
          </a:p>
          <a:p>
            <a:pPr marL="514350" indent="-514350">
              <a:buNone/>
            </a:pPr>
            <a:r>
              <a:rPr lang="en-US" dirty="0" smtClean="0"/>
              <a:t>They have spin equal to </a:t>
            </a:r>
            <a:r>
              <a:rPr lang="en-US" i="1" dirty="0" smtClean="0">
                <a:solidFill>
                  <a:srgbClr val="00B050"/>
                </a:solidFill>
              </a:rPr>
              <a:t>one.</a:t>
            </a:r>
          </a:p>
          <a:p>
            <a:pPr marL="514350" indent="-514350">
              <a:buNone/>
            </a:pPr>
            <a:r>
              <a:rPr lang="en-US" dirty="0" smtClean="0"/>
              <a:t>They </a:t>
            </a:r>
            <a:r>
              <a:rPr lang="en-US" dirty="0" err="1" smtClean="0"/>
              <a:t>obey’s</a:t>
            </a:r>
            <a:r>
              <a:rPr lang="en-US" dirty="0" smtClean="0"/>
              <a:t> Bose-Einstein Statistics hence they are called </a:t>
            </a:r>
            <a:r>
              <a:rPr lang="en-US" dirty="0" smtClean="0">
                <a:solidFill>
                  <a:srgbClr val="00B050"/>
                </a:solidFill>
              </a:rPr>
              <a:t>Bosons</a:t>
            </a:r>
            <a:r>
              <a:rPr lang="en-US" dirty="0" smtClean="0"/>
              <a:t>.</a:t>
            </a:r>
          </a:p>
          <a:p>
            <a:pPr marL="514350" indent="-514350">
              <a:buNone/>
            </a:pPr>
            <a:r>
              <a:rPr lang="en-US" dirty="0" smtClean="0"/>
              <a:t>Photons can be </a:t>
            </a:r>
            <a:r>
              <a:rPr lang="en-US" dirty="0" smtClean="0">
                <a:solidFill>
                  <a:srgbClr val="00B050"/>
                </a:solidFill>
              </a:rPr>
              <a:t>created and destroyed.</a:t>
            </a:r>
          </a:p>
          <a:p>
            <a:pPr marL="514350" indent="-514350">
              <a:buNone/>
            </a:pPr>
            <a:r>
              <a:rPr lang="en-US" dirty="0" smtClean="0"/>
              <a:t> It is the </a:t>
            </a:r>
            <a:r>
              <a:rPr lang="en-US" dirty="0" smtClean="0">
                <a:hlinkClick r:id="rId2" tooltip="Force carrier"/>
              </a:rPr>
              <a:t>force carrier</a:t>
            </a:r>
            <a:r>
              <a:rPr lang="en-US" dirty="0" smtClean="0"/>
              <a:t> for </a:t>
            </a:r>
            <a:r>
              <a:rPr lang="en-US" dirty="0" smtClean="0">
                <a:hlinkClick r:id="rId3" tooltip="Electromagnetic force"/>
              </a:rPr>
              <a:t>electromagnetic </a:t>
            </a:r>
            <a:r>
              <a:rPr lang="en-US" dirty="0" smtClean="0"/>
              <a:t>Interaction</a:t>
            </a:r>
          </a:p>
          <a:p>
            <a:pPr marL="514350" indent="-514350">
              <a:buNone/>
            </a:pPr>
            <a:endParaRPr lang="en-US" dirty="0" smtClean="0"/>
          </a:p>
          <a:p>
            <a:pPr marL="514350" indent="-514350">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additive="base">
                                        <p:cTn id="4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248400"/>
          </a:xfrm>
        </p:spPr>
        <p:txBody>
          <a:bodyPr>
            <a:normAutofit fontScale="92500" lnSpcReduction="20000"/>
          </a:bodyPr>
          <a:lstStyle/>
          <a:p>
            <a:pPr>
              <a:buNone/>
            </a:pPr>
            <a:r>
              <a:rPr lang="en-US" dirty="0" smtClean="0">
                <a:solidFill>
                  <a:srgbClr val="FF0000"/>
                </a:solidFill>
              </a:rPr>
              <a:t>B) Leptons</a:t>
            </a:r>
          </a:p>
          <a:p>
            <a:pPr>
              <a:buNone/>
            </a:pPr>
            <a:r>
              <a:rPr lang="en-US" dirty="0" smtClean="0"/>
              <a:t>Leptons means light in weight. They </a:t>
            </a:r>
            <a:r>
              <a:rPr lang="en-US" dirty="0" err="1" smtClean="0"/>
              <a:t>obey’s</a:t>
            </a:r>
            <a:r>
              <a:rPr lang="en-US" dirty="0" smtClean="0"/>
              <a:t> Fermi-Dirac Statistics hence called </a:t>
            </a:r>
            <a:r>
              <a:rPr lang="en-US" i="1" dirty="0" smtClean="0">
                <a:solidFill>
                  <a:srgbClr val="00B050"/>
                </a:solidFill>
              </a:rPr>
              <a:t>Fermions</a:t>
            </a:r>
            <a:r>
              <a:rPr lang="en-US" dirty="0" smtClean="0"/>
              <a:t>.</a:t>
            </a:r>
          </a:p>
          <a:p>
            <a:pPr>
              <a:buNone/>
            </a:pPr>
            <a:r>
              <a:rPr lang="en-US" dirty="0" smtClean="0"/>
              <a:t>They have spin equal to ½.</a:t>
            </a:r>
          </a:p>
          <a:p>
            <a:pPr>
              <a:buNone/>
            </a:pPr>
            <a:r>
              <a:rPr lang="en-US" dirty="0" smtClean="0"/>
              <a:t>There are six leptons in total; the three charged leptons are called "electron-like leptons", while three neutral leptons are called "</a:t>
            </a:r>
            <a:r>
              <a:rPr lang="en-US" u="sng" dirty="0" smtClean="0">
                <a:hlinkClick r:id="rId2" tooltip="Neutrino"/>
              </a:rPr>
              <a:t>neutrinos</a:t>
            </a:r>
            <a:r>
              <a:rPr lang="en-US" dirty="0" smtClean="0"/>
              <a:t>". namely</a:t>
            </a:r>
          </a:p>
          <a:p>
            <a:pPr marL="514350" indent="-514350">
              <a:buAutoNum type="arabicParenR"/>
            </a:pPr>
            <a:r>
              <a:rPr lang="en-US" dirty="0" smtClean="0"/>
              <a:t>Electrons (</a:t>
            </a:r>
            <a:r>
              <a:rPr lang="az-Cyrl-AZ" dirty="0" smtClean="0"/>
              <a:t>е</a:t>
            </a:r>
            <a:r>
              <a:rPr lang="en-US" dirty="0" smtClean="0"/>
              <a:t>)</a:t>
            </a:r>
          </a:p>
          <a:p>
            <a:pPr marL="514350" indent="-514350">
              <a:buAutoNum type="arabicParenR"/>
            </a:pPr>
            <a:r>
              <a:rPr lang="en-US" dirty="0" err="1" smtClean="0"/>
              <a:t>Muons</a:t>
            </a:r>
            <a:r>
              <a:rPr lang="en-US" dirty="0" smtClean="0"/>
              <a:t> (</a:t>
            </a:r>
            <a:r>
              <a:rPr lang="el-GR" dirty="0" smtClean="0"/>
              <a:t>μ</a:t>
            </a:r>
            <a:r>
              <a:rPr lang="en-US" dirty="0" smtClean="0"/>
              <a:t>)</a:t>
            </a:r>
          </a:p>
          <a:p>
            <a:pPr marL="514350" indent="-514350">
              <a:buAutoNum type="arabicParenR"/>
            </a:pPr>
            <a:r>
              <a:rPr lang="en-US" dirty="0" err="1" smtClean="0"/>
              <a:t>Tauons</a:t>
            </a:r>
            <a:r>
              <a:rPr lang="en-US" dirty="0" smtClean="0"/>
              <a:t> (</a:t>
            </a:r>
            <a:r>
              <a:rPr lang="el-GR" dirty="0" smtClean="0"/>
              <a:t>τ</a:t>
            </a:r>
            <a:r>
              <a:rPr lang="en-US" dirty="0" smtClean="0"/>
              <a:t>)</a:t>
            </a:r>
          </a:p>
          <a:p>
            <a:pPr marL="514350" indent="-514350">
              <a:buAutoNum type="arabicParenR"/>
            </a:pPr>
            <a:r>
              <a:rPr lang="en-US" dirty="0" smtClean="0"/>
              <a:t>Electron Neutrino (</a:t>
            </a:r>
            <a:r>
              <a:rPr lang="el-GR" dirty="0" smtClean="0"/>
              <a:t>γ</a:t>
            </a:r>
            <a:r>
              <a:rPr lang="en-US" dirty="0" smtClean="0"/>
              <a:t>e)</a:t>
            </a:r>
          </a:p>
          <a:p>
            <a:pPr marL="514350" indent="-514350">
              <a:buAutoNum type="arabicParenR"/>
            </a:pPr>
            <a:r>
              <a:rPr lang="en-US" dirty="0" err="1" smtClean="0"/>
              <a:t>Muon</a:t>
            </a:r>
            <a:r>
              <a:rPr lang="en-US" dirty="0" smtClean="0"/>
              <a:t> Neutrino (</a:t>
            </a:r>
            <a:r>
              <a:rPr lang="el-GR" dirty="0" smtClean="0"/>
              <a:t>γμ</a:t>
            </a:r>
            <a:r>
              <a:rPr lang="en-US" dirty="0" smtClean="0"/>
              <a:t>)</a:t>
            </a:r>
          </a:p>
          <a:p>
            <a:pPr marL="514350" indent="-514350">
              <a:buAutoNum type="arabicParenR"/>
            </a:pPr>
            <a:r>
              <a:rPr lang="en-US" dirty="0" err="1" smtClean="0"/>
              <a:t>Tauon</a:t>
            </a:r>
            <a:r>
              <a:rPr lang="en-US" dirty="0" smtClean="0"/>
              <a:t> Neutrino (</a:t>
            </a:r>
            <a:r>
              <a:rPr lang="el-GR" dirty="0" smtClean="0"/>
              <a:t>γτ</a:t>
            </a:r>
            <a:r>
              <a:rPr lang="en-US" dirty="0" smtClean="0"/>
              <a:t>)</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ox(in)">
                                      <p:cBhvr>
                                        <p:cTn id="30" dur="500"/>
                                        <p:tgtEl>
                                          <p:spTgt spid="3">
                                            <p:txEl>
                                              <p:pRg st="4" end="4"/>
                                            </p:txEl>
                                          </p:spTgt>
                                        </p:tgtEl>
                                      </p:cBhvr>
                                    </p:animEffect>
                                  </p:childTnLst>
                                </p:cTn>
                              </p:par>
                              <p:par>
                                <p:cTn id="31" presetID="4" presetClass="entr" presetSubtype="16"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box(in)">
                                      <p:cBhvr>
                                        <p:cTn id="33" dur="500"/>
                                        <p:tgtEl>
                                          <p:spTgt spid="3">
                                            <p:txEl>
                                              <p:pRg st="5" end="5"/>
                                            </p:txEl>
                                          </p:spTgt>
                                        </p:tgtEl>
                                      </p:cBhvr>
                                    </p:animEffect>
                                  </p:childTnLst>
                                </p:cTn>
                              </p:par>
                              <p:par>
                                <p:cTn id="34" presetID="4" presetClass="entr" presetSubtype="16" fill="hold"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box(in)">
                                      <p:cBhvr>
                                        <p:cTn id="36" dur="500"/>
                                        <p:tgtEl>
                                          <p:spTgt spid="3">
                                            <p:txEl>
                                              <p:pRg st="6" end="6"/>
                                            </p:txEl>
                                          </p:spTgt>
                                        </p:tgtEl>
                                      </p:cBhvr>
                                    </p:animEffect>
                                  </p:childTnLst>
                                </p:cTn>
                              </p:par>
                              <p:par>
                                <p:cTn id="37" presetID="4" presetClass="entr" presetSubtype="16"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box(in)">
                                      <p:cBhvr>
                                        <p:cTn id="39" dur="500"/>
                                        <p:tgtEl>
                                          <p:spTgt spid="3">
                                            <p:txEl>
                                              <p:pRg st="7" end="7"/>
                                            </p:txEl>
                                          </p:spTgt>
                                        </p:tgtEl>
                                      </p:cBhvr>
                                    </p:animEffect>
                                  </p:childTnLst>
                                </p:cTn>
                              </p:par>
                              <p:par>
                                <p:cTn id="40" presetID="4" presetClass="entr" presetSubtype="16" fill="hold" nodeType="with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box(in)">
                                      <p:cBhvr>
                                        <p:cTn id="42" dur="500"/>
                                        <p:tgtEl>
                                          <p:spTgt spid="3">
                                            <p:txEl>
                                              <p:pRg st="8" end="8"/>
                                            </p:txEl>
                                          </p:spTgt>
                                        </p:tgtEl>
                                      </p:cBhvr>
                                    </p:animEffect>
                                  </p:childTnLst>
                                </p:cTn>
                              </p:par>
                              <p:par>
                                <p:cTn id="43" presetID="4" presetClass="entr" presetSubtype="16"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box(in)">
                                      <p:cBhvr>
                                        <p:cTn id="4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534400" cy="6172200"/>
          </a:xfrm>
        </p:spPr>
        <p:txBody>
          <a:bodyPr>
            <a:normAutofit fontScale="92500" lnSpcReduction="10000"/>
          </a:bodyPr>
          <a:lstStyle/>
          <a:p>
            <a:pPr>
              <a:buNone/>
            </a:pPr>
            <a:r>
              <a:rPr lang="en-US" dirty="0" err="1" smtClean="0"/>
              <a:t>i</a:t>
            </a:r>
            <a:r>
              <a:rPr lang="en-US" dirty="0" smtClean="0"/>
              <a:t>) </a:t>
            </a:r>
            <a:r>
              <a:rPr lang="en-US" b="1" u="sng" dirty="0" smtClean="0"/>
              <a:t>Electron</a:t>
            </a:r>
            <a:r>
              <a:rPr lang="en-US" dirty="0" smtClean="0"/>
              <a:t> is first elementary particle discovered by J.J Thomson. They have negative charge. They have stable and spin equal to ½.  The mass of an electron is approximately 9.109×10</a:t>
            </a:r>
            <a:r>
              <a:rPr lang="en-US" baseline="30000" dirty="0" smtClean="0"/>
              <a:t>−31</a:t>
            </a:r>
            <a:r>
              <a:rPr lang="en-US" dirty="0" smtClean="0"/>
              <a:t>kg. It has charge equals to -1.6 ×  10</a:t>
            </a:r>
            <a:r>
              <a:rPr lang="en-US" baseline="30000" dirty="0" smtClean="0"/>
              <a:t>16</a:t>
            </a:r>
            <a:r>
              <a:rPr lang="en-US" dirty="0" smtClean="0"/>
              <a:t>C.</a:t>
            </a:r>
          </a:p>
          <a:p>
            <a:pPr>
              <a:buNone/>
            </a:pPr>
            <a:r>
              <a:rPr lang="en-US" dirty="0" smtClean="0"/>
              <a:t>ii) </a:t>
            </a:r>
            <a:r>
              <a:rPr lang="en-US" b="1" u="sng" dirty="0" err="1" smtClean="0"/>
              <a:t>Muons</a:t>
            </a:r>
            <a:r>
              <a:rPr lang="en-US" dirty="0" smtClean="0"/>
              <a:t> are first discovered in cosmic rays. They have charge -1. They have spin equal to ½. The </a:t>
            </a:r>
            <a:r>
              <a:rPr lang="en-US" dirty="0" err="1" smtClean="0"/>
              <a:t>muon</a:t>
            </a:r>
            <a:r>
              <a:rPr lang="en-US" dirty="0" smtClean="0"/>
              <a:t> is an unstable </a:t>
            </a:r>
            <a:r>
              <a:rPr lang="en-US" dirty="0" smtClean="0">
                <a:hlinkClick r:id="rId2" tooltip="Subatomic particle"/>
              </a:rPr>
              <a:t>subatomic particle</a:t>
            </a:r>
            <a:r>
              <a:rPr lang="en-US" dirty="0" smtClean="0"/>
              <a:t> with a </a:t>
            </a:r>
            <a:r>
              <a:rPr lang="en-US" dirty="0" smtClean="0">
                <a:hlinkClick r:id="rId3" tooltip="Mean lifetime"/>
              </a:rPr>
              <a:t>mean lifetime</a:t>
            </a:r>
            <a:r>
              <a:rPr lang="en-US" dirty="0" smtClean="0"/>
              <a:t> of 2.2 </a:t>
            </a:r>
            <a:r>
              <a:rPr lang="en-US" dirty="0" smtClean="0">
                <a:hlinkClick r:id="rId4" tooltip="Microsecond"/>
              </a:rPr>
              <a:t>µs</a:t>
            </a:r>
            <a:r>
              <a:rPr lang="en-US" dirty="0" smtClean="0"/>
              <a:t>. </a:t>
            </a:r>
            <a:r>
              <a:rPr lang="en-US" dirty="0" err="1" smtClean="0"/>
              <a:t>Muons</a:t>
            </a:r>
            <a:r>
              <a:rPr lang="en-US" dirty="0" smtClean="0"/>
              <a:t> have a </a:t>
            </a:r>
            <a:r>
              <a:rPr lang="en-US" dirty="0" smtClean="0">
                <a:hlinkClick r:id="rId5" tooltip="Mass"/>
              </a:rPr>
              <a:t>mass</a:t>
            </a:r>
            <a:r>
              <a:rPr lang="en-US" dirty="0" smtClean="0"/>
              <a:t> about 207 times that of the electron.</a:t>
            </a:r>
          </a:p>
          <a:p>
            <a:pPr>
              <a:buNone/>
            </a:pPr>
            <a:r>
              <a:rPr lang="en-US" dirty="0" smtClean="0"/>
              <a:t>iii) </a:t>
            </a:r>
            <a:r>
              <a:rPr lang="en-US" b="1" u="sng" dirty="0" err="1" smtClean="0"/>
              <a:t>Tauons</a:t>
            </a:r>
            <a:r>
              <a:rPr lang="en-US" dirty="0" smtClean="0"/>
              <a:t> have recently discovered. It similar to the electron, with negative </a:t>
            </a:r>
            <a:r>
              <a:rPr lang="en-US" dirty="0" smtClean="0">
                <a:hlinkClick r:id="rId6" tooltip="Electric charge"/>
              </a:rPr>
              <a:t>electric charge</a:t>
            </a:r>
            <a:r>
              <a:rPr lang="en-US" dirty="0" smtClean="0"/>
              <a:t> and a </a:t>
            </a:r>
            <a:r>
              <a:rPr lang="en-US" dirty="0" smtClean="0">
                <a:hlinkClick r:id="rId7" tooltip="Spin-½"/>
              </a:rPr>
              <a:t>spin of 1/2</a:t>
            </a:r>
            <a:r>
              <a:rPr lang="en-US" dirty="0" smtClean="0"/>
              <a:t>. Tau leptons have a lifetime of 2.9×10</a:t>
            </a:r>
            <a:r>
              <a:rPr lang="en-US" baseline="30000" dirty="0" smtClean="0"/>
              <a:t>−13</a:t>
            </a:r>
            <a:r>
              <a:rPr lang="en-US" dirty="0" smtClean="0"/>
              <a:t> 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382000" cy="6172200"/>
          </a:xfrm>
        </p:spPr>
        <p:txBody>
          <a:bodyPr/>
          <a:lstStyle/>
          <a:p>
            <a:pPr>
              <a:buNone/>
            </a:pPr>
            <a:r>
              <a:rPr lang="en-US" dirty="0" smtClean="0"/>
              <a:t>iv) All three </a:t>
            </a:r>
            <a:r>
              <a:rPr lang="en-US" b="1" u="sng" dirty="0" smtClean="0"/>
              <a:t>neutrinos</a:t>
            </a:r>
            <a:r>
              <a:rPr lang="en-US" dirty="0" smtClean="0"/>
              <a:t> are stable, no charge and spin equal to ½. Each neutrino also has a corresponding </a:t>
            </a:r>
            <a:r>
              <a:rPr lang="en-US" dirty="0" smtClean="0">
                <a:hlinkClick r:id="rId2" tooltip="Antiparticle"/>
              </a:rPr>
              <a:t>antiparticle</a:t>
            </a:r>
            <a:r>
              <a:rPr lang="en-US" dirty="0" smtClean="0"/>
              <a:t>, called an </a:t>
            </a:r>
            <a:r>
              <a:rPr lang="en-US" i="1" dirty="0" smtClean="0">
                <a:hlinkClick r:id="rId3"/>
              </a:rPr>
              <a:t>antineutrino</a:t>
            </a:r>
            <a:r>
              <a:rPr lang="en-US" i="1" dirty="0" smtClean="0"/>
              <a:t>. </a:t>
            </a:r>
            <a:r>
              <a:rPr lang="en-US" dirty="0" smtClean="0"/>
              <a:t>Neutrinos can be created in several ways, including in certain types of </a:t>
            </a:r>
            <a:r>
              <a:rPr lang="en-US" dirty="0" smtClean="0">
                <a:hlinkClick r:id="rId4" tooltip="Radioactive decay"/>
              </a:rPr>
              <a:t>radioactive decay</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10600" cy="6324600"/>
          </a:xfrm>
        </p:spPr>
        <p:txBody>
          <a:bodyPr>
            <a:normAutofit lnSpcReduction="10000"/>
          </a:bodyPr>
          <a:lstStyle/>
          <a:p>
            <a:pPr>
              <a:buNone/>
            </a:pPr>
            <a:r>
              <a:rPr lang="en-US" dirty="0" smtClean="0">
                <a:solidFill>
                  <a:srgbClr val="FF0000"/>
                </a:solidFill>
              </a:rPr>
              <a:t>c) Hadrons</a:t>
            </a:r>
          </a:p>
          <a:p>
            <a:pPr>
              <a:buNone/>
            </a:pPr>
            <a:r>
              <a:rPr lang="en-US" sz="2800" u="sng" dirty="0" smtClean="0">
                <a:hlinkClick r:id="rId2" tooltip="Hadron"/>
              </a:rPr>
              <a:t>Hadrons</a:t>
            </a:r>
            <a:r>
              <a:rPr lang="en-US" sz="2800" dirty="0" smtClean="0"/>
              <a:t> are defined as </a:t>
            </a:r>
            <a:r>
              <a:rPr lang="en-US" sz="2800" u="sng" dirty="0" smtClean="0">
                <a:hlinkClick r:id="rId3" tooltip="Strong interaction"/>
              </a:rPr>
              <a:t>strongly interacting</a:t>
            </a:r>
            <a:r>
              <a:rPr lang="en-US" sz="2800" dirty="0" smtClean="0"/>
              <a:t> composite particles. Hadrons are further classified as </a:t>
            </a:r>
          </a:p>
          <a:p>
            <a:pPr marL="514350" indent="-514350">
              <a:buAutoNum type="alphaLcParenR"/>
            </a:pPr>
            <a:r>
              <a:rPr lang="en-US" sz="2800" dirty="0" smtClean="0">
                <a:solidFill>
                  <a:srgbClr val="00B050"/>
                </a:solidFill>
              </a:rPr>
              <a:t>Mesons</a:t>
            </a:r>
            <a:r>
              <a:rPr lang="en-US" sz="2800" dirty="0" smtClean="0"/>
              <a:t> and </a:t>
            </a:r>
          </a:p>
          <a:p>
            <a:pPr marL="514350" indent="-514350">
              <a:buAutoNum type="alphaLcParenR"/>
            </a:pPr>
            <a:r>
              <a:rPr lang="en-US" sz="2800" dirty="0" smtClean="0">
                <a:solidFill>
                  <a:srgbClr val="00B050"/>
                </a:solidFill>
              </a:rPr>
              <a:t>Baryons</a:t>
            </a:r>
            <a:r>
              <a:rPr lang="en-US" sz="2800" dirty="0" smtClean="0"/>
              <a:t>. </a:t>
            </a:r>
          </a:p>
          <a:p>
            <a:pPr marL="514350" indent="-514350">
              <a:buNone/>
            </a:pPr>
            <a:r>
              <a:rPr lang="en-US" sz="2800" dirty="0" smtClean="0">
                <a:solidFill>
                  <a:srgbClr val="00B050"/>
                </a:solidFill>
              </a:rPr>
              <a:t>a)Mesons : </a:t>
            </a:r>
            <a:r>
              <a:rPr lang="en-US" sz="2800" dirty="0" smtClean="0"/>
              <a:t>Meson means medium in mass. </a:t>
            </a:r>
            <a:r>
              <a:rPr lang="en-US" sz="2800" b="1" dirty="0" smtClean="0"/>
              <a:t>Mesons</a:t>
            </a:r>
            <a:r>
              <a:rPr lang="en-US" sz="2800" dirty="0" smtClean="0"/>
              <a:t> are unstable subatomic particles composed of one quark and one </a:t>
            </a:r>
            <a:r>
              <a:rPr lang="en-US" sz="2800" dirty="0" err="1" smtClean="0"/>
              <a:t>antiquark</a:t>
            </a:r>
            <a:r>
              <a:rPr lang="en-US" sz="2800" dirty="0" smtClean="0"/>
              <a:t>  with the longest-lived lasting for only a few hundredths of a microsecond.</a:t>
            </a:r>
          </a:p>
          <a:p>
            <a:pPr marL="514350" indent="-514350">
              <a:buNone/>
            </a:pPr>
            <a:r>
              <a:rPr lang="en-US" sz="2800" dirty="0" smtClean="0"/>
              <a:t>Mesons includes </a:t>
            </a:r>
          </a:p>
          <a:p>
            <a:pPr marL="571500" indent="-571500">
              <a:buAutoNum type="romanLcParenR"/>
            </a:pPr>
            <a:r>
              <a:rPr lang="en-US" sz="2800" dirty="0" err="1" smtClean="0"/>
              <a:t>Pions</a:t>
            </a:r>
            <a:r>
              <a:rPr lang="en-US" sz="2800" dirty="0" smtClean="0"/>
              <a:t> ( </a:t>
            </a:r>
            <a:r>
              <a:rPr lang="el-GR" sz="2800" dirty="0" smtClean="0"/>
              <a:t>π</a:t>
            </a:r>
            <a:r>
              <a:rPr lang="en-US" sz="2800" baseline="30000" dirty="0" smtClean="0"/>
              <a:t>+ </a:t>
            </a:r>
            <a:r>
              <a:rPr lang="en-US" sz="2800" dirty="0" smtClean="0"/>
              <a:t>,</a:t>
            </a:r>
            <a:r>
              <a:rPr lang="el-GR" sz="2800" dirty="0" smtClean="0"/>
              <a:t>π</a:t>
            </a:r>
            <a:r>
              <a:rPr lang="en-US" sz="2800" baseline="30000" dirty="0" smtClean="0"/>
              <a:t>- </a:t>
            </a:r>
            <a:r>
              <a:rPr lang="en-US" sz="2800" dirty="0" smtClean="0"/>
              <a:t>,</a:t>
            </a:r>
            <a:r>
              <a:rPr lang="el-GR" sz="2800" dirty="0" smtClean="0"/>
              <a:t>π</a:t>
            </a:r>
            <a:r>
              <a:rPr lang="en-US" sz="2800" baseline="30000" dirty="0" smtClean="0"/>
              <a:t>0</a:t>
            </a:r>
            <a:r>
              <a:rPr lang="en-US" sz="2800" dirty="0" smtClean="0"/>
              <a:t>)</a:t>
            </a:r>
          </a:p>
          <a:p>
            <a:pPr marL="571500" indent="-571500">
              <a:buAutoNum type="romanLcParenR"/>
            </a:pPr>
            <a:r>
              <a:rPr lang="en-US" sz="2800" dirty="0" err="1" smtClean="0"/>
              <a:t>Kaons</a:t>
            </a:r>
            <a:r>
              <a:rPr lang="en-US" sz="2800" dirty="0" smtClean="0"/>
              <a:t> ( k</a:t>
            </a:r>
            <a:r>
              <a:rPr lang="en-US" sz="2800" baseline="30000" dirty="0" smtClean="0"/>
              <a:t>+</a:t>
            </a:r>
            <a:r>
              <a:rPr lang="en-US" sz="2800" dirty="0" smtClean="0"/>
              <a:t>, k</a:t>
            </a:r>
            <a:r>
              <a:rPr lang="en-US" sz="2800" baseline="30000" dirty="0" smtClean="0"/>
              <a:t>-</a:t>
            </a:r>
            <a:r>
              <a:rPr lang="en-US" sz="2800" dirty="0" smtClean="0"/>
              <a:t>, k</a:t>
            </a:r>
            <a:r>
              <a:rPr lang="en-US" sz="2800" baseline="30000" dirty="0" smtClean="0"/>
              <a:t>0</a:t>
            </a:r>
            <a:r>
              <a:rPr lang="en-US" sz="2800" dirty="0" smtClean="0"/>
              <a:t>)</a:t>
            </a:r>
          </a:p>
          <a:p>
            <a:pPr marL="571500" indent="-571500">
              <a:buAutoNum type="romanLcParenR"/>
            </a:pPr>
            <a:r>
              <a:rPr lang="el-GR" sz="2800" dirty="0" smtClean="0"/>
              <a:t>η</a:t>
            </a:r>
            <a:r>
              <a:rPr lang="en-US" sz="2800" dirty="0" smtClean="0"/>
              <a:t>-Mesons.</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10600" cy="6248400"/>
          </a:xfrm>
        </p:spPr>
        <p:txBody>
          <a:bodyPr>
            <a:normAutofit lnSpcReduction="10000"/>
          </a:bodyPr>
          <a:lstStyle/>
          <a:p>
            <a:pPr marL="571500" indent="-571500">
              <a:buAutoNum type="romanLcParenR"/>
            </a:pPr>
            <a:r>
              <a:rPr lang="en-US" dirty="0" err="1" smtClean="0">
                <a:solidFill>
                  <a:srgbClr val="00B050"/>
                </a:solidFill>
              </a:rPr>
              <a:t>Pions</a:t>
            </a:r>
            <a:r>
              <a:rPr lang="en-US" dirty="0" smtClean="0">
                <a:solidFill>
                  <a:srgbClr val="00B050"/>
                </a:solidFill>
              </a:rPr>
              <a:t> ( </a:t>
            </a:r>
            <a:r>
              <a:rPr lang="el-GR" dirty="0" smtClean="0">
                <a:solidFill>
                  <a:srgbClr val="00B050"/>
                </a:solidFill>
              </a:rPr>
              <a:t>π</a:t>
            </a:r>
            <a:r>
              <a:rPr lang="en-US" dirty="0" smtClean="0">
                <a:solidFill>
                  <a:srgbClr val="00B050"/>
                </a:solidFill>
              </a:rPr>
              <a:t>-Mesons): </a:t>
            </a:r>
          </a:p>
          <a:p>
            <a:pPr marL="571500" indent="-571500">
              <a:buNone/>
            </a:pPr>
            <a:r>
              <a:rPr lang="en-US" dirty="0" err="1" smtClean="0"/>
              <a:t>Pions</a:t>
            </a:r>
            <a:r>
              <a:rPr lang="en-US" dirty="0" smtClean="0"/>
              <a:t> have  three </a:t>
            </a:r>
            <a:r>
              <a:rPr lang="en-US" dirty="0" smtClean="0">
                <a:hlinkClick r:id="rId2" tooltip="Subatomic particle"/>
              </a:rPr>
              <a:t>subatomic particles</a:t>
            </a:r>
            <a:r>
              <a:rPr lang="en-US" dirty="0" smtClean="0"/>
              <a:t>: π</a:t>
            </a:r>
            <a:r>
              <a:rPr lang="en-US" baseline="30000" dirty="0" smtClean="0"/>
              <a:t>0</a:t>
            </a:r>
            <a:r>
              <a:rPr lang="en-US" dirty="0" smtClean="0"/>
              <a:t>, π</a:t>
            </a:r>
            <a:r>
              <a:rPr lang="en-US" baseline="30000" dirty="0" smtClean="0"/>
              <a:t>+</a:t>
            </a:r>
            <a:r>
              <a:rPr lang="en-US" dirty="0" smtClean="0"/>
              <a:t>, and π</a:t>
            </a:r>
            <a:r>
              <a:rPr lang="en-US" baseline="30000" dirty="0" smtClean="0"/>
              <a:t>−</a:t>
            </a:r>
            <a:r>
              <a:rPr lang="en-US" dirty="0" smtClean="0"/>
              <a:t>. Each </a:t>
            </a:r>
            <a:r>
              <a:rPr lang="en-US" dirty="0" err="1" smtClean="0"/>
              <a:t>pion</a:t>
            </a:r>
            <a:r>
              <a:rPr lang="en-US" dirty="0" smtClean="0"/>
              <a:t> consists of a </a:t>
            </a:r>
            <a:r>
              <a:rPr lang="en-US" dirty="0" smtClean="0">
                <a:hlinkClick r:id="rId3" tooltip="Quark"/>
              </a:rPr>
              <a:t>quark</a:t>
            </a:r>
            <a:r>
              <a:rPr lang="en-US" dirty="0" smtClean="0"/>
              <a:t> and an </a:t>
            </a:r>
            <a:r>
              <a:rPr lang="en-US" dirty="0" err="1" smtClean="0">
                <a:hlinkClick r:id="rId4" tooltip="Antiquark"/>
              </a:rPr>
              <a:t>antiquark</a:t>
            </a:r>
            <a:r>
              <a:rPr lang="en-US" dirty="0" smtClean="0"/>
              <a:t>  </a:t>
            </a:r>
            <a:r>
              <a:rPr lang="en-US" dirty="0" err="1" smtClean="0"/>
              <a:t>Pions</a:t>
            </a:r>
            <a:r>
              <a:rPr lang="en-US" dirty="0" smtClean="0"/>
              <a:t> are the lightest mesons because they are composed of the lightest quarks They are unstable, with the charged </a:t>
            </a:r>
            <a:r>
              <a:rPr lang="en-US" dirty="0" err="1" smtClean="0"/>
              <a:t>pions</a:t>
            </a:r>
            <a:r>
              <a:rPr lang="en-US" dirty="0" smtClean="0"/>
              <a:t> π</a:t>
            </a:r>
            <a:r>
              <a:rPr lang="en-US" baseline="30000" dirty="0" smtClean="0"/>
              <a:t>+</a:t>
            </a:r>
            <a:r>
              <a:rPr lang="en-US" dirty="0" smtClean="0"/>
              <a:t> and π</a:t>
            </a:r>
            <a:r>
              <a:rPr lang="en-US" baseline="30000" dirty="0" smtClean="0"/>
              <a:t>−</a:t>
            </a:r>
            <a:r>
              <a:rPr lang="en-US" dirty="0" smtClean="0"/>
              <a:t>decaying with a </a:t>
            </a:r>
            <a:r>
              <a:rPr lang="en-US" dirty="0" smtClean="0">
                <a:hlinkClick r:id="rId5" tooltip="Mean lifetime"/>
              </a:rPr>
              <a:t>mean lifetime</a:t>
            </a:r>
            <a:r>
              <a:rPr lang="en-US" dirty="0" smtClean="0"/>
              <a:t> of 26 </a:t>
            </a:r>
            <a:r>
              <a:rPr lang="en-US" dirty="0" smtClean="0">
                <a:hlinkClick r:id="rId6" tooltip="Nanosecond"/>
              </a:rPr>
              <a:t>nanoseconds</a:t>
            </a:r>
            <a:r>
              <a:rPr lang="en-US" dirty="0" smtClean="0"/>
              <a:t> (2.6×10</a:t>
            </a:r>
            <a:r>
              <a:rPr lang="en-US" baseline="30000" dirty="0" smtClean="0"/>
              <a:t>−8</a:t>
            </a:r>
            <a:r>
              <a:rPr lang="en-US" dirty="0" smtClean="0"/>
              <a:t> seconds), and the neutral </a:t>
            </a:r>
            <a:r>
              <a:rPr lang="en-US" dirty="0" err="1" smtClean="0"/>
              <a:t>pion</a:t>
            </a:r>
            <a:r>
              <a:rPr lang="en-US" dirty="0" smtClean="0"/>
              <a:t> π</a:t>
            </a:r>
            <a:r>
              <a:rPr lang="en-US" baseline="30000" dirty="0" smtClean="0"/>
              <a:t>0</a:t>
            </a:r>
            <a:r>
              <a:rPr lang="en-US" dirty="0" smtClean="0"/>
              <a:t> decaying with a much shorter lifetime of 8.4×10</a:t>
            </a:r>
            <a:r>
              <a:rPr lang="en-US" baseline="30000" dirty="0" smtClean="0"/>
              <a:t>−17</a:t>
            </a:r>
            <a:r>
              <a:rPr lang="en-US" dirty="0" smtClean="0"/>
              <a:t> seconds. Charged </a:t>
            </a:r>
            <a:r>
              <a:rPr lang="en-US" dirty="0" err="1" smtClean="0"/>
              <a:t>pions</a:t>
            </a:r>
            <a:r>
              <a:rPr lang="en-US" dirty="0" smtClean="0"/>
              <a:t> most often decay into </a:t>
            </a:r>
            <a:r>
              <a:rPr lang="en-US" dirty="0" err="1" smtClean="0">
                <a:hlinkClick r:id="rId7" tooltip="Muon"/>
              </a:rPr>
              <a:t>muons</a:t>
            </a:r>
            <a:r>
              <a:rPr lang="en-US" dirty="0" smtClean="0"/>
              <a:t> and </a:t>
            </a:r>
            <a:r>
              <a:rPr lang="en-US" dirty="0" err="1" smtClean="0"/>
              <a:t>muon</a:t>
            </a:r>
            <a:r>
              <a:rPr lang="en-US" dirty="0" smtClean="0"/>
              <a:t> neutrinos, while neutral </a:t>
            </a:r>
            <a:r>
              <a:rPr lang="en-US" dirty="0" err="1" smtClean="0"/>
              <a:t>pions</a:t>
            </a:r>
            <a:r>
              <a:rPr lang="en-US" dirty="0" smtClean="0"/>
              <a:t> generally decay into </a:t>
            </a:r>
            <a:r>
              <a:rPr lang="en-US" dirty="0" smtClean="0">
                <a:hlinkClick r:id="rId8" tooltip="Gamma ray"/>
              </a:rPr>
              <a:t>gamma rays</a:t>
            </a:r>
            <a:r>
              <a:rPr lang="en-US" dirty="0" smtClean="0"/>
              <a:t>.</a:t>
            </a:r>
          </a:p>
          <a:p>
            <a:pPr marL="571500" indent="-571500">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box(in)">
                                      <p:cBhvr>
                                        <p:cTn id="1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10600" cy="6248400"/>
          </a:xfrm>
        </p:spPr>
        <p:txBody>
          <a:bodyPr/>
          <a:lstStyle/>
          <a:p>
            <a:pPr>
              <a:buNone/>
            </a:pPr>
            <a:r>
              <a:rPr lang="en-US" dirty="0" smtClean="0">
                <a:solidFill>
                  <a:srgbClr val="00B050"/>
                </a:solidFill>
              </a:rPr>
              <a:t>ii) </a:t>
            </a:r>
            <a:r>
              <a:rPr lang="en-US" dirty="0" err="1" smtClean="0">
                <a:solidFill>
                  <a:srgbClr val="00B050"/>
                </a:solidFill>
              </a:rPr>
              <a:t>Kaons</a:t>
            </a:r>
            <a:r>
              <a:rPr lang="en-US" dirty="0" smtClean="0">
                <a:solidFill>
                  <a:srgbClr val="00B050"/>
                </a:solidFill>
              </a:rPr>
              <a:t> ( k-Meson):</a:t>
            </a:r>
          </a:p>
          <a:p>
            <a:pPr>
              <a:buNone/>
            </a:pPr>
            <a:r>
              <a:rPr lang="en-US" dirty="0" smtClean="0"/>
              <a:t>They exists in three states  k</a:t>
            </a:r>
            <a:r>
              <a:rPr lang="en-US" baseline="30000" dirty="0" smtClean="0"/>
              <a:t>+</a:t>
            </a:r>
            <a:r>
              <a:rPr lang="en-US" dirty="0" smtClean="0"/>
              <a:t>, k</a:t>
            </a:r>
            <a:r>
              <a:rPr lang="en-US" baseline="30000" dirty="0" smtClean="0"/>
              <a:t>-</a:t>
            </a:r>
            <a:r>
              <a:rPr lang="en-US" dirty="0" smtClean="0"/>
              <a:t>, k</a:t>
            </a:r>
            <a:r>
              <a:rPr lang="en-US" baseline="30000" dirty="0" smtClean="0"/>
              <a:t>0</a:t>
            </a:r>
            <a:r>
              <a:rPr lang="en-US" dirty="0" smtClean="0"/>
              <a:t> . they </a:t>
            </a:r>
            <a:r>
              <a:rPr lang="en-US" dirty="0" err="1" smtClean="0"/>
              <a:t>discoved</a:t>
            </a:r>
            <a:r>
              <a:rPr lang="en-US" dirty="0" smtClean="0"/>
              <a:t> in </a:t>
            </a:r>
            <a:r>
              <a:rPr lang="en-US" dirty="0" smtClean="0">
                <a:hlinkClick r:id="rId2" tooltip="Cosmic ray"/>
              </a:rPr>
              <a:t>cosmic rays</a:t>
            </a:r>
            <a:r>
              <a:rPr lang="en-US" dirty="0" smtClean="0"/>
              <a:t> in 1947. They are unstable. Their mean life is about 10</a:t>
            </a:r>
            <a:r>
              <a:rPr lang="en-US" baseline="30000" dirty="0" smtClean="0"/>
              <a:t>-8</a:t>
            </a:r>
            <a:r>
              <a:rPr lang="en-US" dirty="0" smtClean="0"/>
              <a:t> sec.</a:t>
            </a:r>
          </a:p>
          <a:p>
            <a:pPr>
              <a:buNone/>
            </a:pPr>
            <a:r>
              <a:rPr lang="en-US" dirty="0" smtClean="0">
                <a:solidFill>
                  <a:srgbClr val="00B050"/>
                </a:solidFill>
              </a:rPr>
              <a:t>iii) </a:t>
            </a:r>
            <a:r>
              <a:rPr lang="el-GR" dirty="0" smtClean="0">
                <a:solidFill>
                  <a:srgbClr val="00B050"/>
                </a:solidFill>
              </a:rPr>
              <a:t>η</a:t>
            </a:r>
            <a:r>
              <a:rPr lang="en-US" dirty="0" smtClean="0">
                <a:solidFill>
                  <a:srgbClr val="00B050"/>
                </a:solidFill>
              </a:rPr>
              <a:t>-Mesons:</a:t>
            </a:r>
          </a:p>
          <a:p>
            <a:pPr>
              <a:buNone/>
            </a:pPr>
            <a:r>
              <a:rPr lang="en-US" dirty="0" smtClean="0"/>
              <a:t>They have no charge. </a:t>
            </a:r>
          </a:p>
          <a:p>
            <a:pPr>
              <a:buNone/>
            </a:pPr>
            <a:r>
              <a:rPr lang="en-US" dirty="0" smtClean="0"/>
              <a:t>They are heavier in mesons. </a:t>
            </a:r>
          </a:p>
          <a:p>
            <a:pPr>
              <a:buNone/>
            </a:pPr>
            <a:r>
              <a:rPr lang="en-US" dirty="0" smtClean="0"/>
              <a:t>They are unstable</a:t>
            </a:r>
          </a:p>
          <a:p>
            <a:pPr>
              <a:buNone/>
            </a:pPr>
            <a:r>
              <a:rPr lang="en-US" dirty="0" smtClean="0"/>
              <a:t>Their mean life is about 10</a:t>
            </a:r>
            <a:r>
              <a:rPr lang="en-US" baseline="30000" dirty="0" smtClean="0"/>
              <a:t>-18</a:t>
            </a:r>
            <a:r>
              <a:rPr lang="en-US" dirty="0" smtClean="0"/>
              <a:t> sec.</a:t>
            </a:r>
          </a:p>
          <a:p>
            <a:pPr>
              <a:buNone/>
            </a:pPr>
            <a:endParaRPr lang="en-US"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lstStyle/>
          <a:p>
            <a:pPr>
              <a:buNone/>
            </a:pPr>
            <a:r>
              <a:rPr lang="en-US" dirty="0" smtClean="0">
                <a:solidFill>
                  <a:srgbClr val="FF0000"/>
                </a:solidFill>
              </a:rPr>
              <a:t>b) Baryons:</a:t>
            </a:r>
          </a:p>
          <a:p>
            <a:pPr>
              <a:buNone/>
            </a:pPr>
            <a:r>
              <a:rPr lang="en-US" sz="2800" dirty="0" smtClean="0"/>
              <a:t>The baryons means ‘heavy’. A </a:t>
            </a:r>
            <a:r>
              <a:rPr lang="en-US" sz="2800" b="1" dirty="0" smtClean="0"/>
              <a:t>baryon</a:t>
            </a:r>
            <a:r>
              <a:rPr lang="en-US" sz="2800" dirty="0" smtClean="0"/>
              <a:t> is a </a:t>
            </a:r>
            <a:r>
              <a:rPr lang="en-US" sz="2800" u="sng" dirty="0" smtClean="0">
                <a:hlinkClick r:id="rId2" tooltip="Composite particle"/>
              </a:rPr>
              <a:t>composite</a:t>
            </a:r>
            <a:r>
              <a:rPr lang="en-US" sz="2800" dirty="0" smtClean="0"/>
              <a:t> </a:t>
            </a:r>
            <a:r>
              <a:rPr lang="en-US" sz="2800" dirty="0" smtClean="0">
                <a:hlinkClick r:id="rId3" tooltip="Subatomic particle"/>
              </a:rPr>
              <a:t>subatomic </a:t>
            </a:r>
            <a:r>
              <a:rPr lang="en-US" sz="2800" dirty="0" err="1" smtClean="0">
                <a:hlinkClick r:id="rId3" tooltip="Subatomic particle"/>
              </a:rPr>
              <a:t>particle</a:t>
            </a:r>
            <a:r>
              <a:rPr lang="en-US" sz="2800" dirty="0" err="1" smtClean="0"/>
              <a:t>made</a:t>
            </a:r>
            <a:r>
              <a:rPr lang="en-US" sz="2800" dirty="0" smtClean="0"/>
              <a:t> up of three </a:t>
            </a:r>
            <a:r>
              <a:rPr lang="en-US" sz="2800" dirty="0" smtClean="0">
                <a:hlinkClick r:id="rId4" tooltip="Quark"/>
              </a:rPr>
              <a:t>quarks</a:t>
            </a:r>
            <a:r>
              <a:rPr lang="en-US" sz="2800" dirty="0" smtClean="0"/>
              <a:t>. Baryons belong to the </a:t>
            </a:r>
            <a:r>
              <a:rPr lang="en-US" sz="2800" dirty="0" err="1" smtClean="0">
                <a:hlinkClick r:id="rId5" tooltip="Hadron"/>
              </a:rPr>
              <a:t>hadron</a:t>
            </a:r>
            <a:r>
              <a:rPr lang="en-US" sz="2800" dirty="0" smtClean="0"/>
              <a:t> </a:t>
            </a:r>
            <a:r>
              <a:rPr lang="en-US" sz="2800" dirty="0" smtClean="0">
                <a:hlinkClick r:id="rId6" tooltip="List of particles"/>
              </a:rPr>
              <a:t>family of particles</a:t>
            </a:r>
            <a:r>
              <a:rPr lang="en-US" sz="2800" dirty="0" smtClean="0"/>
              <a:t>. They have spin ½. </a:t>
            </a:r>
          </a:p>
          <a:p>
            <a:pPr>
              <a:buNone/>
            </a:pPr>
            <a:r>
              <a:rPr lang="en-US" sz="2800" dirty="0" smtClean="0"/>
              <a:t>They includes,</a:t>
            </a:r>
          </a:p>
          <a:p>
            <a:pPr marL="571500" indent="-571500">
              <a:buNone/>
            </a:pPr>
            <a:r>
              <a:rPr lang="en-US" sz="2800" dirty="0" smtClean="0"/>
              <a:t>I) Nucleons</a:t>
            </a:r>
          </a:p>
          <a:p>
            <a:pPr marL="571500" indent="-571500">
              <a:buNone/>
            </a:pPr>
            <a:r>
              <a:rPr lang="en-US" sz="2800" dirty="0" smtClean="0"/>
              <a:t>II) </a:t>
            </a:r>
            <a:r>
              <a:rPr lang="en-US" sz="2800" dirty="0" err="1" smtClean="0"/>
              <a:t>Hyprons</a:t>
            </a:r>
            <a:endParaRPr lang="en-US" sz="2800" dirty="0" smtClean="0"/>
          </a:p>
          <a:p>
            <a:pPr marL="571500" indent="-571500">
              <a:buNone/>
            </a:pPr>
            <a:r>
              <a:rPr lang="en-US" sz="2800" dirty="0" smtClean="0"/>
              <a:t>III) Resonances.</a:t>
            </a:r>
          </a:p>
          <a:p>
            <a:pPr marL="571500" indent="-571500">
              <a:buNone/>
            </a:pPr>
            <a:endParaRPr lang="en-US" sz="2800" dirty="0" smtClean="0"/>
          </a:p>
          <a:p>
            <a:pPr>
              <a:buNone/>
            </a:pP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324600"/>
          </a:xfrm>
        </p:spPr>
        <p:txBody>
          <a:bodyPr>
            <a:normAutofit fontScale="92500" lnSpcReduction="20000"/>
          </a:bodyPr>
          <a:lstStyle/>
          <a:p>
            <a:pPr marL="571500" indent="-571500">
              <a:buNone/>
            </a:pPr>
            <a:r>
              <a:rPr lang="en-US" dirty="0" smtClean="0">
                <a:solidFill>
                  <a:srgbClr val="FF0000"/>
                </a:solidFill>
              </a:rPr>
              <a:t>I) Nucleons: </a:t>
            </a:r>
          </a:p>
          <a:p>
            <a:pPr marL="571500" indent="-571500">
              <a:buNone/>
            </a:pPr>
            <a:r>
              <a:rPr lang="en-US" b="1" dirty="0" smtClean="0"/>
              <a:t>Nucleon</a:t>
            </a:r>
            <a:r>
              <a:rPr lang="en-US" dirty="0" smtClean="0"/>
              <a:t> is one of the particles that makes up the </a:t>
            </a:r>
            <a:r>
              <a:rPr lang="en-US" dirty="0" smtClean="0">
                <a:hlinkClick r:id="rId2" tooltip="Atomic nucleus"/>
              </a:rPr>
              <a:t>atomic nucleus</a:t>
            </a:r>
            <a:r>
              <a:rPr lang="en-US" dirty="0" smtClean="0"/>
              <a:t>. Each atomic nucleus consists of one or more nucleons, and each atom in turn consists of a cluster of nucleons surrounded by one or more electrons.</a:t>
            </a:r>
          </a:p>
          <a:p>
            <a:pPr marL="571500" indent="-571500">
              <a:buNone/>
            </a:pPr>
            <a:r>
              <a:rPr lang="en-US" dirty="0" smtClean="0"/>
              <a:t>They have spin ½.</a:t>
            </a:r>
          </a:p>
          <a:p>
            <a:pPr marL="571500" indent="-571500">
              <a:buNone/>
            </a:pPr>
            <a:r>
              <a:rPr lang="en-US" dirty="0" smtClean="0"/>
              <a:t> There are two known kinds of nucleon: the </a:t>
            </a:r>
            <a:r>
              <a:rPr lang="en-US" dirty="0" smtClean="0">
                <a:hlinkClick r:id="rId3" tooltip="Neutron"/>
              </a:rPr>
              <a:t>neutron</a:t>
            </a:r>
            <a:r>
              <a:rPr lang="en-US" dirty="0" smtClean="0"/>
              <a:t> and the </a:t>
            </a:r>
            <a:r>
              <a:rPr lang="en-US" dirty="0" smtClean="0">
                <a:hlinkClick r:id="rId4" tooltip="Proton"/>
              </a:rPr>
              <a:t>proton</a:t>
            </a:r>
            <a:r>
              <a:rPr lang="en-US" dirty="0" smtClean="0"/>
              <a:t>. </a:t>
            </a:r>
          </a:p>
          <a:p>
            <a:pPr marL="571500" indent="-571500">
              <a:buNone/>
            </a:pPr>
            <a:r>
              <a:rPr lang="en-US" dirty="0" err="1" smtClean="0">
                <a:solidFill>
                  <a:srgbClr val="00B050"/>
                </a:solidFill>
              </a:rPr>
              <a:t>i</a:t>
            </a:r>
            <a:r>
              <a:rPr lang="en-US" dirty="0" smtClean="0">
                <a:solidFill>
                  <a:srgbClr val="00B050"/>
                </a:solidFill>
              </a:rPr>
              <a:t>) Neutron:</a:t>
            </a:r>
          </a:p>
          <a:p>
            <a:pPr marL="571500" indent="-571500">
              <a:buNone/>
            </a:pPr>
            <a:r>
              <a:rPr lang="en-US" dirty="0" smtClean="0"/>
              <a:t>The neutron is a subatomic </a:t>
            </a:r>
            <a:r>
              <a:rPr lang="en-US" b="1" dirty="0" smtClean="0"/>
              <a:t>particle</a:t>
            </a:r>
            <a:r>
              <a:rPr lang="en-US" dirty="0" smtClean="0"/>
              <a:t>, symbol n , with no net electric </a:t>
            </a:r>
            <a:r>
              <a:rPr lang="en-US" b="1" dirty="0" smtClean="0"/>
              <a:t>charge</a:t>
            </a:r>
            <a:r>
              <a:rPr lang="en-US" dirty="0" smtClean="0"/>
              <a:t> and a </a:t>
            </a:r>
            <a:r>
              <a:rPr lang="en-US" b="1" dirty="0" smtClean="0"/>
              <a:t>mass</a:t>
            </a:r>
            <a:r>
              <a:rPr lang="en-US" dirty="0" smtClean="0"/>
              <a:t> slightly larger than that of a proton.</a:t>
            </a:r>
          </a:p>
          <a:p>
            <a:pPr marL="571500" indent="-571500">
              <a:buNone/>
            </a:pPr>
            <a:r>
              <a:rPr lang="en-US" dirty="0" smtClean="0"/>
              <a:t>The number of neutrons in nucleus = Mass number – Atomic number.</a:t>
            </a:r>
          </a:p>
          <a:p>
            <a:pPr marL="571500" indent="-571500">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normAutofit fontScale="92500" lnSpcReduction="20000"/>
          </a:bodyPr>
          <a:lstStyle/>
          <a:p>
            <a:pPr>
              <a:buNone/>
            </a:pPr>
            <a:r>
              <a:rPr lang="en-US" dirty="0" smtClean="0">
                <a:solidFill>
                  <a:srgbClr val="00B050"/>
                </a:solidFill>
              </a:rPr>
              <a:t>ii) Protons:</a:t>
            </a:r>
          </a:p>
          <a:p>
            <a:pPr>
              <a:buNone/>
            </a:pPr>
            <a:r>
              <a:rPr lang="en-US" dirty="0" smtClean="0"/>
              <a:t>A </a:t>
            </a:r>
            <a:r>
              <a:rPr lang="en-US" b="1" dirty="0" smtClean="0"/>
              <a:t>proton</a:t>
            </a:r>
            <a:r>
              <a:rPr lang="en-US" dirty="0" smtClean="0"/>
              <a:t> is a </a:t>
            </a:r>
            <a:r>
              <a:rPr lang="en-US" dirty="0" smtClean="0">
                <a:hlinkClick r:id="rId2" tooltip="Subatomic particle"/>
              </a:rPr>
              <a:t>subatomic particle</a:t>
            </a:r>
            <a:r>
              <a:rPr lang="en-US" dirty="0" smtClean="0"/>
              <a:t>, symbol p , with a positive </a:t>
            </a:r>
            <a:r>
              <a:rPr lang="en-US" dirty="0" smtClean="0">
                <a:hlinkClick r:id="rId3" tooltip="Electric charge"/>
              </a:rPr>
              <a:t>electric charge</a:t>
            </a:r>
            <a:r>
              <a:rPr lang="en-US" dirty="0" smtClean="0"/>
              <a:t> of +1</a:t>
            </a:r>
            <a:r>
              <a:rPr lang="en-US" i="1" dirty="0" smtClean="0"/>
              <a:t>e</a:t>
            </a:r>
            <a:r>
              <a:rPr lang="en-US" dirty="0" smtClean="0"/>
              <a:t> </a:t>
            </a:r>
            <a:r>
              <a:rPr lang="en-US" dirty="0" smtClean="0">
                <a:hlinkClick r:id="rId4" tooltip="Elementary charge"/>
              </a:rPr>
              <a:t>elementary charge</a:t>
            </a:r>
            <a:r>
              <a:rPr lang="en-US" dirty="0" smtClean="0"/>
              <a:t> and mass slightly less than that of a </a:t>
            </a:r>
            <a:r>
              <a:rPr lang="en-US" dirty="0" smtClean="0">
                <a:hlinkClick r:id="rId5" tooltip="Neutron"/>
              </a:rPr>
              <a:t>neutron</a:t>
            </a:r>
            <a:r>
              <a:rPr lang="en-US" dirty="0" smtClean="0"/>
              <a:t>.</a:t>
            </a:r>
          </a:p>
          <a:p>
            <a:pPr>
              <a:buNone/>
            </a:pPr>
            <a:r>
              <a:rPr lang="en-US" dirty="0" smtClean="0"/>
              <a:t>The number of protons in atomic nucleus are equal to atomic number of atom.</a:t>
            </a:r>
          </a:p>
          <a:p>
            <a:pPr>
              <a:buNone/>
            </a:pPr>
            <a:r>
              <a:rPr lang="en-US" dirty="0" smtClean="0">
                <a:solidFill>
                  <a:srgbClr val="FF0000"/>
                </a:solidFill>
              </a:rPr>
              <a:t>II) Hyperons:</a:t>
            </a:r>
          </a:p>
          <a:p>
            <a:pPr>
              <a:buNone/>
            </a:pPr>
            <a:r>
              <a:rPr lang="en-US" dirty="0" smtClean="0"/>
              <a:t>They are unstable and spin equal to ½.They are discovered in cosmic rays. They are fermions. Their rest mass is greater than nucleons.</a:t>
            </a:r>
          </a:p>
          <a:p>
            <a:pPr>
              <a:buNone/>
            </a:pPr>
            <a:r>
              <a:rPr lang="en-US" dirty="0" smtClean="0"/>
              <a:t>They includes </a:t>
            </a:r>
          </a:p>
          <a:p>
            <a:pPr>
              <a:buNone/>
            </a:pPr>
            <a:r>
              <a:rPr lang="en-US" dirty="0" smtClean="0"/>
              <a:t>Sigma( </a:t>
            </a:r>
            <a:r>
              <a:rPr lang="el-GR" dirty="0" smtClean="0"/>
              <a:t>Σ</a:t>
            </a:r>
            <a:r>
              <a:rPr lang="en-US" baseline="30000" dirty="0" smtClean="0"/>
              <a:t>+</a:t>
            </a:r>
            <a:r>
              <a:rPr lang="en-US" dirty="0" smtClean="0"/>
              <a:t> ,</a:t>
            </a:r>
            <a:r>
              <a:rPr lang="el-GR" dirty="0" smtClean="0"/>
              <a:t>Σ</a:t>
            </a:r>
            <a:r>
              <a:rPr lang="en-US" baseline="30000" dirty="0" smtClean="0"/>
              <a:t>-</a:t>
            </a:r>
            <a:r>
              <a:rPr lang="en-US" dirty="0" smtClean="0"/>
              <a:t> ,</a:t>
            </a:r>
            <a:r>
              <a:rPr lang="el-GR" dirty="0" smtClean="0"/>
              <a:t>Σ</a:t>
            </a:r>
            <a:r>
              <a:rPr lang="en-US" baseline="30000" dirty="0" smtClean="0"/>
              <a:t>0</a:t>
            </a:r>
            <a:r>
              <a:rPr lang="en-US" dirty="0" smtClean="0"/>
              <a:t> ) ,</a:t>
            </a:r>
          </a:p>
          <a:p>
            <a:pPr>
              <a:buNone/>
            </a:pPr>
            <a:r>
              <a:rPr lang="en-US" dirty="0" smtClean="0"/>
              <a:t>Omega (</a:t>
            </a:r>
            <a:r>
              <a:rPr lang="el-GR" dirty="0" smtClean="0"/>
              <a:t>Ω</a:t>
            </a:r>
            <a:r>
              <a:rPr lang="en-US" dirty="0" smtClean="0"/>
              <a:t>), </a:t>
            </a:r>
          </a:p>
          <a:p>
            <a:pPr>
              <a:buNone/>
            </a:pPr>
            <a:r>
              <a:rPr lang="en-US" dirty="0" smtClean="0"/>
              <a:t>cascade ([-]</a:t>
            </a:r>
            <a:r>
              <a:rPr lang="en-US" baseline="30000" dirty="0" smtClean="0"/>
              <a:t>- </a:t>
            </a:r>
            <a:r>
              <a:rPr lang="en-US" dirty="0" smtClean="0"/>
              <a:t> ,[-]</a:t>
            </a:r>
            <a:r>
              <a:rPr lang="en-US" baseline="30000" dirty="0" smtClean="0"/>
              <a:t>0  </a:t>
            </a:r>
            <a:r>
              <a:rPr lang="en-US" dirty="0" smtClean="0"/>
              <a:t>) and </a:t>
            </a:r>
          </a:p>
          <a:p>
            <a:pPr>
              <a:buNone/>
            </a:pPr>
            <a:r>
              <a:rPr lang="en-US" dirty="0" smtClean="0"/>
              <a:t>Lambda(</a:t>
            </a:r>
            <a:r>
              <a:rPr lang="el-GR" dirty="0" smtClean="0"/>
              <a:t>λ</a:t>
            </a:r>
            <a:r>
              <a:rPr lang="en-US" dirty="0" smtClean="0"/>
              <a:t>).</a:t>
            </a:r>
          </a:p>
          <a:p>
            <a:pPr>
              <a:buNone/>
            </a:pPr>
            <a:endParaRPr lang="en-US"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box(in)">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blinds(horizontal)">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096000"/>
          </a:xfrm>
        </p:spPr>
        <p:txBody>
          <a:bodyPr/>
          <a:lstStyle/>
          <a:p>
            <a:pPr>
              <a:buNone/>
            </a:pPr>
            <a:r>
              <a:rPr lang="en-US" sz="4000" dirty="0" smtClean="0">
                <a:solidFill>
                  <a:srgbClr val="FF0000"/>
                </a:solidFill>
              </a:rPr>
              <a:t>III)Resonance</a:t>
            </a:r>
            <a:r>
              <a:rPr lang="en-US" sz="4000" dirty="0" smtClean="0"/>
              <a:t>:</a:t>
            </a:r>
          </a:p>
          <a:p>
            <a:pPr>
              <a:buNone/>
            </a:pPr>
            <a:r>
              <a:rPr lang="en-US" dirty="0" smtClean="0"/>
              <a:t> </a:t>
            </a:r>
            <a:r>
              <a:rPr lang="en-US" sz="4000" dirty="0" smtClean="0"/>
              <a:t>The resonance particles, or resonances, is that they are extremely short lived particles. The lifetime of these particles is of the order of       10</a:t>
            </a:r>
            <a:r>
              <a:rPr lang="en-US" sz="4000" baseline="30000" dirty="0" smtClean="0"/>
              <a:t>-23</a:t>
            </a:r>
            <a:r>
              <a:rPr lang="en-US" sz="4000" dirty="0" smtClean="0"/>
              <a:t> seconds. Traveling at the speed of light, these particles could only travel about         10</a:t>
            </a:r>
            <a:r>
              <a:rPr lang="en-US" sz="4000" baseline="30000" dirty="0" smtClean="0"/>
              <a:t>-15</a:t>
            </a:r>
            <a:r>
              <a:rPr lang="en-US" sz="4000" dirty="0" smtClean="0"/>
              <a:t> meters, or about the diameter of a proton, before decaying.</a:t>
            </a:r>
            <a:endParaRPr 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buNone/>
            </a:pPr>
            <a:r>
              <a:rPr lang="en-US" sz="1400" dirty="0" smtClean="0"/>
              <a:t>Elementary Particles</a:t>
            </a:r>
          </a:p>
          <a:p>
            <a:pPr>
              <a:buNone/>
            </a:pPr>
            <a:endParaRPr lang="en-US" sz="1400" dirty="0" smtClean="0"/>
          </a:p>
          <a:p>
            <a:pPr>
              <a:buNone/>
            </a:pPr>
            <a:endParaRPr lang="en-US" sz="1400" dirty="0" smtClean="0"/>
          </a:p>
          <a:p>
            <a:pPr>
              <a:buNone/>
            </a:pPr>
            <a:r>
              <a:rPr lang="en-US" sz="1400" dirty="0" smtClean="0"/>
              <a:t>          Photon	                  Leptons			                                            </a:t>
            </a:r>
            <a:r>
              <a:rPr lang="en-US" sz="1400" dirty="0" err="1" smtClean="0"/>
              <a:t>Hydrons</a:t>
            </a:r>
            <a:endParaRPr lang="en-US" sz="1400" dirty="0" smtClean="0"/>
          </a:p>
          <a:p>
            <a:pPr>
              <a:buNone/>
            </a:pPr>
            <a:endParaRPr lang="en-US" sz="1400" dirty="0" smtClean="0"/>
          </a:p>
          <a:p>
            <a:pPr>
              <a:buNone/>
            </a:pPr>
            <a:endParaRPr lang="en-US" sz="1400" dirty="0" smtClean="0"/>
          </a:p>
          <a:p>
            <a:pPr>
              <a:buNone/>
            </a:pPr>
            <a:r>
              <a:rPr lang="en-US" sz="1400" dirty="0" smtClean="0"/>
              <a:t> Electron	              </a:t>
            </a:r>
            <a:r>
              <a:rPr lang="en-US" sz="1400" dirty="0" err="1" smtClean="0"/>
              <a:t>Muon</a:t>
            </a:r>
            <a:r>
              <a:rPr lang="en-US" sz="1400" dirty="0" smtClean="0"/>
              <a:t>	        </a:t>
            </a:r>
            <a:r>
              <a:rPr lang="en-US" sz="1400" dirty="0" err="1" smtClean="0"/>
              <a:t>Tauons</a:t>
            </a:r>
            <a:r>
              <a:rPr lang="en-US" sz="1400" dirty="0" smtClean="0"/>
              <a:t>		Neutrinos</a:t>
            </a:r>
          </a:p>
          <a:p>
            <a:pPr>
              <a:buNone/>
            </a:pPr>
            <a:endParaRPr lang="en-US" sz="1400" dirty="0" smtClean="0"/>
          </a:p>
          <a:p>
            <a:pPr>
              <a:buNone/>
            </a:pPr>
            <a:endParaRPr lang="en-US" sz="1400" dirty="0" smtClean="0"/>
          </a:p>
          <a:p>
            <a:pPr>
              <a:buNone/>
            </a:pPr>
            <a:r>
              <a:rPr lang="en-US" sz="1400" dirty="0" smtClean="0"/>
              <a:t>			Electron Neutrinos          </a:t>
            </a:r>
            <a:r>
              <a:rPr lang="en-US" sz="1400" dirty="0" err="1" smtClean="0"/>
              <a:t>Muon</a:t>
            </a:r>
            <a:r>
              <a:rPr lang="en-US" sz="1400" dirty="0" smtClean="0"/>
              <a:t> Neutrinos 	  </a:t>
            </a:r>
            <a:r>
              <a:rPr lang="en-US" sz="1400" dirty="0" err="1" smtClean="0"/>
              <a:t>Tauons</a:t>
            </a:r>
            <a:r>
              <a:rPr lang="en-US" sz="1400" dirty="0" smtClean="0"/>
              <a:t> Neutrinos </a:t>
            </a:r>
          </a:p>
          <a:p>
            <a:pPr>
              <a:buNone/>
            </a:pPr>
            <a:endParaRPr lang="en-US" sz="1400" dirty="0" smtClean="0"/>
          </a:p>
          <a:p>
            <a:pPr>
              <a:buNone/>
            </a:pPr>
            <a:endParaRPr lang="en-US" sz="1400" dirty="0" smtClean="0"/>
          </a:p>
          <a:p>
            <a:pPr>
              <a:buNone/>
            </a:pPr>
            <a:r>
              <a:rPr lang="en-US" sz="1400" dirty="0" smtClean="0"/>
              <a:t>		Mesons						                                  Baryons</a:t>
            </a:r>
          </a:p>
          <a:p>
            <a:pPr>
              <a:buNone/>
            </a:pPr>
            <a:endParaRPr lang="en-US" sz="1400" dirty="0" smtClean="0"/>
          </a:p>
          <a:p>
            <a:pPr>
              <a:buNone/>
            </a:pPr>
            <a:endParaRPr lang="en-US" sz="1400" dirty="0" smtClean="0"/>
          </a:p>
          <a:p>
            <a:pPr>
              <a:buNone/>
            </a:pPr>
            <a:r>
              <a:rPr lang="el-GR" sz="1400" dirty="0" smtClean="0"/>
              <a:t>π</a:t>
            </a:r>
            <a:r>
              <a:rPr lang="en-US" sz="1400" dirty="0" smtClean="0"/>
              <a:t>- Mesons         </a:t>
            </a:r>
            <a:r>
              <a:rPr lang="el-GR" sz="1400" dirty="0" smtClean="0"/>
              <a:t>η </a:t>
            </a:r>
            <a:r>
              <a:rPr lang="en-US" sz="1400" dirty="0" smtClean="0"/>
              <a:t>- Mesons                k – Mesons		         Nucleons	                  Hyperons       Resonances	  	</a:t>
            </a:r>
          </a:p>
          <a:p>
            <a:pPr>
              <a:buNone/>
            </a:pPr>
            <a:endParaRPr lang="en-US" sz="1400" dirty="0" smtClean="0"/>
          </a:p>
          <a:p>
            <a:pPr>
              <a:buNone/>
            </a:pPr>
            <a:r>
              <a:rPr lang="el-GR" sz="1400" dirty="0" smtClean="0"/>
              <a:t>π</a:t>
            </a:r>
            <a:r>
              <a:rPr lang="en-US" sz="1400" baseline="30000" dirty="0" smtClean="0"/>
              <a:t>+</a:t>
            </a:r>
            <a:r>
              <a:rPr lang="en-US" sz="1400" dirty="0" smtClean="0"/>
              <a:t>                </a:t>
            </a:r>
            <a:r>
              <a:rPr lang="el-GR" sz="1400" dirty="0" smtClean="0"/>
              <a:t>π</a:t>
            </a:r>
            <a:r>
              <a:rPr lang="en-US" sz="1400" baseline="30000" dirty="0" smtClean="0"/>
              <a:t>-</a:t>
            </a:r>
            <a:r>
              <a:rPr lang="en-US" sz="1400" dirty="0" smtClean="0"/>
              <a:t>                       </a:t>
            </a:r>
            <a:r>
              <a:rPr lang="el-GR" sz="1400" dirty="0" smtClean="0"/>
              <a:t>π</a:t>
            </a:r>
            <a:r>
              <a:rPr lang="en-US" sz="1400" baseline="30000" dirty="0" smtClean="0"/>
              <a:t>0		</a:t>
            </a:r>
            <a:r>
              <a:rPr lang="en-US" sz="1400" dirty="0" smtClean="0"/>
              <a:t>                   Proton                              Neutron</a:t>
            </a:r>
          </a:p>
          <a:p>
            <a:pPr>
              <a:buNone/>
            </a:pPr>
            <a:r>
              <a:rPr lang="en-US" sz="1400" dirty="0" smtClean="0"/>
              <a:t>	              	                            </a:t>
            </a:r>
          </a:p>
          <a:p>
            <a:pPr>
              <a:buNone/>
            </a:pPr>
            <a:r>
              <a:rPr lang="en-US" sz="1400" dirty="0" smtClean="0"/>
              <a:t>			         k</a:t>
            </a:r>
            <a:r>
              <a:rPr lang="en-US" sz="1400" baseline="30000" dirty="0" smtClean="0"/>
              <a:t>+</a:t>
            </a:r>
            <a:r>
              <a:rPr lang="en-US" sz="1400" dirty="0" smtClean="0"/>
              <a:t>	           k </a:t>
            </a:r>
            <a:r>
              <a:rPr lang="en-US" sz="1400" baseline="30000" dirty="0" smtClean="0"/>
              <a:t>-</a:t>
            </a:r>
            <a:r>
              <a:rPr lang="en-US" sz="1400" dirty="0" smtClean="0"/>
              <a:t>               k </a:t>
            </a:r>
            <a:r>
              <a:rPr lang="en-US" sz="1400" baseline="30000" dirty="0" smtClean="0"/>
              <a:t>0</a:t>
            </a:r>
            <a:r>
              <a:rPr lang="en-US" sz="1400" dirty="0" smtClean="0"/>
              <a:t>                     Sigma(</a:t>
            </a:r>
            <a:r>
              <a:rPr lang="el-GR" sz="1400" dirty="0" smtClean="0"/>
              <a:t>Σ</a:t>
            </a:r>
            <a:r>
              <a:rPr lang="en-US" sz="1400" dirty="0" smtClean="0"/>
              <a:t>)            Omega (</a:t>
            </a:r>
            <a:r>
              <a:rPr lang="el-GR" sz="1400" dirty="0" smtClean="0"/>
              <a:t>Ω</a:t>
            </a:r>
            <a:r>
              <a:rPr lang="en-US" sz="1400" dirty="0" smtClean="0"/>
              <a:t>)      cascade ([-])     Lambda(</a:t>
            </a:r>
            <a:r>
              <a:rPr lang="el-GR" sz="1400" dirty="0" smtClean="0"/>
              <a:t>λ</a:t>
            </a:r>
            <a:r>
              <a:rPr lang="en-US" sz="1400" dirty="0" smtClean="0"/>
              <a:t>)	              	</a:t>
            </a:r>
          </a:p>
          <a:p>
            <a:pPr>
              <a:buNone/>
            </a:pPr>
            <a:endParaRPr lang="en-US" sz="1400" dirty="0" smtClean="0"/>
          </a:p>
          <a:p>
            <a:pPr>
              <a:buNone/>
            </a:pPr>
            <a:r>
              <a:rPr lang="en-US" sz="1400" dirty="0" smtClean="0"/>
              <a:t>                                                                                                   </a:t>
            </a:r>
            <a:r>
              <a:rPr lang="el-GR" sz="1400" dirty="0" smtClean="0"/>
              <a:t>Σ</a:t>
            </a:r>
            <a:r>
              <a:rPr lang="en-US" sz="1400" baseline="30000" dirty="0" smtClean="0"/>
              <a:t>+</a:t>
            </a:r>
            <a:r>
              <a:rPr lang="en-US" sz="1400" dirty="0" smtClean="0"/>
              <a:t>                           </a:t>
            </a:r>
            <a:r>
              <a:rPr lang="el-GR" sz="1400" dirty="0" smtClean="0"/>
              <a:t>Σ</a:t>
            </a:r>
            <a:r>
              <a:rPr lang="en-US" sz="1400" baseline="30000" dirty="0" smtClean="0"/>
              <a:t>-</a:t>
            </a:r>
            <a:r>
              <a:rPr lang="en-US" sz="1400" dirty="0" smtClean="0"/>
              <a:t>                                  </a:t>
            </a:r>
            <a:r>
              <a:rPr lang="el-GR" sz="1400" dirty="0" smtClean="0"/>
              <a:t>Σ</a:t>
            </a:r>
            <a:r>
              <a:rPr lang="en-US" sz="1400" baseline="30000" dirty="0" smtClean="0"/>
              <a:t>0</a:t>
            </a:r>
            <a:r>
              <a:rPr lang="en-US" sz="1400" dirty="0" smtClean="0"/>
              <a:t>          [-]</a:t>
            </a:r>
            <a:r>
              <a:rPr lang="en-US" sz="1400" baseline="30000" dirty="0" smtClean="0"/>
              <a:t>-                              </a:t>
            </a:r>
            <a:r>
              <a:rPr lang="en-US" sz="1400" dirty="0" smtClean="0"/>
              <a:t>    [-]</a:t>
            </a:r>
            <a:r>
              <a:rPr lang="en-US" sz="1400" baseline="30000" dirty="0" smtClean="0"/>
              <a:t>0  </a:t>
            </a:r>
            <a:endParaRPr lang="en-US" sz="1400" dirty="0" smtClean="0"/>
          </a:p>
          <a:p>
            <a:pPr>
              <a:buNone/>
            </a:pPr>
            <a:endParaRPr lang="en-US" sz="1400" dirty="0" smtClean="0"/>
          </a:p>
          <a:p>
            <a:pPr>
              <a:buNone/>
            </a:pPr>
            <a:r>
              <a:rPr lang="en-US" sz="1400" dirty="0" smtClean="0"/>
              <a:t>	 </a:t>
            </a:r>
            <a:endParaRPr lang="en-US" sz="1400" dirty="0"/>
          </a:p>
        </p:txBody>
      </p:sp>
      <p:cxnSp>
        <p:nvCxnSpPr>
          <p:cNvPr id="5" name="Straight Arrow Connector 4"/>
          <p:cNvCxnSpPr/>
          <p:nvPr/>
        </p:nvCxnSpPr>
        <p:spPr>
          <a:xfrm rot="5400000">
            <a:off x="4153694" y="418306"/>
            <a:ext cx="227806" cy="79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62000" y="533400"/>
            <a:ext cx="6858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609997" y="685403"/>
            <a:ext cx="304800"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2743597" y="685403"/>
            <a:ext cx="304800"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7467997" y="685403"/>
            <a:ext cx="304800"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2743597" y="1142603"/>
            <a:ext cx="304800"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81000" y="1295400"/>
            <a:ext cx="4572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4839494" y="1942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267494" y="14089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1637506" y="14089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5400000">
            <a:off x="3315494" y="14089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5400000">
            <a:off x="4837906" y="14089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2590800" y="2057400"/>
            <a:ext cx="3505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a:off x="5980906" y="21709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a:off x="3999705" y="21709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5400000">
            <a:off x="2477294" y="21709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5400000">
            <a:off x="6705600" y="1981200"/>
            <a:ext cx="1828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0800000">
            <a:off x="1371600" y="2895600"/>
            <a:ext cx="6705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5400000">
            <a:off x="7962106" y="3009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5400000">
            <a:off x="1258094" y="3009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5400000">
            <a:off x="1486694" y="3771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5400000">
            <a:off x="2932906" y="3771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5400000">
            <a:off x="1258094" y="35425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304800" y="3657600"/>
            <a:ext cx="274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5400000">
            <a:off x="191294" y="3771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rot="5400000">
            <a:off x="191294" y="43045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5400000">
            <a:off x="3086100" y="49149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5400000">
            <a:off x="2095500" y="49149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5400000">
            <a:off x="1789906" y="4533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5400000">
            <a:off x="800894" y="4533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a:off x="37306" y="4533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a:off x="2781300" y="44577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152400" y="4419600"/>
            <a:ext cx="1752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286000" y="4724400"/>
            <a:ext cx="1752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rot="5400000">
            <a:off x="3848100" y="49149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rot="5400000">
            <a:off x="7963694" y="35425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5486400" y="3657600"/>
            <a:ext cx="3048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rot="5400000">
            <a:off x="7354094" y="3771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rot="5400000">
            <a:off x="5372894" y="3771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8419306" y="3771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rot="5400000">
            <a:off x="4610894" y="4533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rot="5400000">
            <a:off x="5372894" y="43045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4724400" y="4419600"/>
            <a:ext cx="1676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rot="5400000">
            <a:off x="6285706" y="4533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5400000">
            <a:off x="7087394" y="4495006"/>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486400" y="4876800"/>
            <a:ext cx="3200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rot="5400000">
            <a:off x="6515894" y="4990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rot="5400000">
            <a:off x="8571706" y="4990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rot="5400000">
            <a:off x="7506494" y="4990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rot="5400000">
            <a:off x="5372894" y="4990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rot="5400000">
            <a:off x="7125494" y="5752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rot="5400000">
            <a:off x="8419306" y="5752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rot="5400000">
            <a:off x="7506494" y="55237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rot="5400000">
            <a:off x="5372894" y="55237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038600" y="5638800"/>
            <a:ext cx="2667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7239000" y="5638800"/>
            <a:ext cx="1295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rot="5400000">
            <a:off x="3925094" y="5752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rot="5400000">
            <a:off x="5144294" y="5752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rot="5400000">
            <a:off x="6590506" y="5752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solidFill>
                  <a:srgbClr val="FF0000"/>
                </a:solidFill>
              </a:rPr>
              <a:t>Quarks</a:t>
            </a:r>
            <a:endParaRPr lang="en-US" dirty="0"/>
          </a:p>
        </p:txBody>
      </p:sp>
      <p:sp>
        <p:nvSpPr>
          <p:cNvPr id="3" name="Content Placeholder 2"/>
          <p:cNvSpPr>
            <a:spLocks noGrp="1"/>
          </p:cNvSpPr>
          <p:nvPr>
            <p:ph idx="1"/>
          </p:nvPr>
        </p:nvSpPr>
        <p:spPr>
          <a:xfrm>
            <a:off x="457200" y="990600"/>
            <a:ext cx="8229600" cy="5135563"/>
          </a:xfrm>
        </p:spPr>
        <p:txBody>
          <a:bodyPr/>
          <a:lstStyle/>
          <a:p>
            <a:pPr>
              <a:buNone/>
            </a:pPr>
            <a:r>
              <a:rPr lang="en-US" dirty="0" smtClean="0"/>
              <a:t>A </a:t>
            </a:r>
            <a:r>
              <a:rPr lang="en-US" b="1" dirty="0" smtClean="0"/>
              <a:t>quark</a:t>
            </a:r>
            <a:r>
              <a:rPr lang="en-US" dirty="0" smtClean="0"/>
              <a:t> is an </a:t>
            </a:r>
            <a:r>
              <a:rPr lang="en-US" dirty="0" smtClean="0">
                <a:hlinkClick r:id="rId2" tooltip="Elementary particle"/>
              </a:rPr>
              <a:t>elementary particle</a:t>
            </a:r>
            <a:r>
              <a:rPr lang="en-US" dirty="0" smtClean="0"/>
              <a:t> and a fundamental constituent of </a:t>
            </a:r>
            <a:r>
              <a:rPr lang="en-US" dirty="0" smtClean="0">
                <a:hlinkClick r:id="rId3" tooltip="Matter"/>
              </a:rPr>
              <a:t>matter</a:t>
            </a:r>
            <a:r>
              <a:rPr lang="en-US" dirty="0" smtClean="0"/>
              <a:t>. Quarks combine to form </a:t>
            </a:r>
            <a:r>
              <a:rPr lang="en-US" dirty="0" smtClean="0">
                <a:hlinkClick r:id="rId4" tooltip="Composite particle"/>
              </a:rPr>
              <a:t>composite </a:t>
            </a:r>
            <a:r>
              <a:rPr lang="en-US" dirty="0" smtClean="0"/>
              <a:t>  and </a:t>
            </a:r>
            <a:r>
              <a:rPr lang="en-US" dirty="0" smtClean="0">
                <a:hlinkClick r:id="rId5" tooltip="Neutron"/>
              </a:rPr>
              <a:t>neutrons</a:t>
            </a:r>
            <a:r>
              <a:rPr lang="en-US" dirty="0" smtClean="0"/>
              <a:t>. </a:t>
            </a:r>
          </a:p>
          <a:p>
            <a:pPr>
              <a:buNone/>
            </a:pPr>
            <a:r>
              <a:rPr lang="en-US" dirty="0" smtClean="0"/>
              <a:t>Quarks have various intrinsic properties, including </a:t>
            </a:r>
            <a:r>
              <a:rPr lang="en-US" dirty="0" smtClean="0">
                <a:hlinkClick r:id="rId6" tooltip="Electric charge"/>
              </a:rPr>
              <a:t>electric charge</a:t>
            </a:r>
            <a:r>
              <a:rPr lang="en-US" dirty="0" smtClean="0"/>
              <a:t>, </a:t>
            </a:r>
            <a:r>
              <a:rPr lang="en-US" dirty="0" smtClean="0">
                <a:hlinkClick r:id="rId7" tooltip="Mass"/>
              </a:rPr>
              <a:t>mass</a:t>
            </a:r>
            <a:r>
              <a:rPr lang="en-US" dirty="0" smtClean="0"/>
              <a:t>, </a:t>
            </a:r>
            <a:r>
              <a:rPr lang="en-US" dirty="0" smtClean="0">
                <a:hlinkClick r:id="rId8" tooltip="Color charge"/>
              </a:rPr>
              <a:t>color charge</a:t>
            </a:r>
            <a:r>
              <a:rPr lang="en-US" dirty="0" smtClean="0"/>
              <a:t>, and </a:t>
            </a:r>
            <a:r>
              <a:rPr lang="en-US" dirty="0" smtClean="0">
                <a:hlinkClick r:id="rId9" tooltip="Spin (physics)"/>
              </a:rPr>
              <a:t>spin</a:t>
            </a:r>
            <a:r>
              <a:rPr lang="en-US" dirty="0" smtClean="0"/>
              <a:t>.</a:t>
            </a:r>
          </a:p>
          <a:p>
            <a:pPr>
              <a:buNone/>
            </a:pPr>
            <a:r>
              <a:rPr lang="en-US" dirty="0" smtClean="0"/>
              <a:t>There are six types of quarks, known as :</a:t>
            </a:r>
            <a:r>
              <a:rPr lang="en-US" dirty="0" smtClean="0">
                <a:hlinkClick r:id="rId10" tooltip="Up quark"/>
              </a:rPr>
              <a:t>up</a:t>
            </a:r>
            <a:r>
              <a:rPr lang="en-US" dirty="0" smtClean="0"/>
              <a:t>, </a:t>
            </a:r>
            <a:r>
              <a:rPr lang="en-US" dirty="0" smtClean="0">
                <a:hlinkClick r:id="rId11" tooltip="Down quark"/>
              </a:rPr>
              <a:t>down</a:t>
            </a:r>
            <a:r>
              <a:rPr lang="en-US" dirty="0" smtClean="0"/>
              <a:t>, </a:t>
            </a:r>
            <a:r>
              <a:rPr lang="en-US" dirty="0" smtClean="0">
                <a:hlinkClick r:id="rId12" tooltip="Strange quark"/>
              </a:rPr>
              <a:t>strange</a:t>
            </a:r>
            <a:r>
              <a:rPr lang="en-US" dirty="0" smtClean="0"/>
              <a:t>, </a:t>
            </a:r>
            <a:r>
              <a:rPr lang="en-US" dirty="0" smtClean="0">
                <a:hlinkClick r:id="rId13" tooltip="Charm quark"/>
              </a:rPr>
              <a:t>charm</a:t>
            </a:r>
            <a:r>
              <a:rPr lang="en-US" dirty="0" smtClean="0"/>
              <a:t>, </a:t>
            </a:r>
            <a:r>
              <a:rPr lang="en-US" dirty="0" err="1" smtClean="0">
                <a:hlinkClick r:id="rId14" tooltip="Top quark"/>
              </a:rPr>
              <a:t>top</a:t>
            </a:r>
            <a:r>
              <a:rPr lang="en-US" dirty="0" err="1" smtClean="0"/>
              <a:t>,and</a:t>
            </a:r>
            <a:r>
              <a:rPr lang="en-US" dirty="0" smtClean="0"/>
              <a:t> </a:t>
            </a:r>
            <a:r>
              <a:rPr lang="en-US" dirty="0" smtClean="0">
                <a:hlinkClick r:id="rId15" tooltip="Bottom quark"/>
              </a:rPr>
              <a:t>bottom</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checkerboard(across)">
                                      <p:cBhvr>
                                        <p:cTn id="2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solidFill>
                  <a:srgbClr val="FF0000"/>
                </a:solidFill>
              </a:rPr>
              <a:t>Quarks</a:t>
            </a:r>
            <a:endParaRPr lang="en-US" dirty="0">
              <a:solidFill>
                <a:srgbClr val="FF0000"/>
              </a:solidFill>
            </a:endParaRPr>
          </a:p>
        </p:txBody>
      </p:sp>
      <p:pic>
        <p:nvPicPr>
          <p:cNvPr id="1026" name="Picture 2"/>
          <p:cNvPicPr>
            <a:picLocks noGrp="1" noChangeAspect="1" noChangeArrowheads="1"/>
          </p:cNvPicPr>
          <p:nvPr>
            <p:ph idx="1"/>
          </p:nvPr>
        </p:nvPicPr>
        <p:blipFill>
          <a:blip r:embed="rId2"/>
          <a:srcRect/>
          <a:stretch>
            <a:fillRect/>
          </a:stretch>
        </p:blipFill>
        <p:spPr bwMode="auto">
          <a:xfrm>
            <a:off x="762000" y="990600"/>
            <a:ext cx="7467600" cy="54102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in)">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rPr>
              <a:t>Quarks</a:t>
            </a:r>
            <a:endParaRPr lang="en-US" dirty="0"/>
          </a:p>
        </p:txBody>
      </p:sp>
      <p:pic>
        <p:nvPicPr>
          <p:cNvPr id="2050" name="Picture 2" descr="C:\Documents and Settings\vms.ADMIN-0DD81E43F\Desktop\quark-structure11.PNG"/>
          <p:cNvPicPr>
            <a:picLocks noGrp="1" noChangeAspect="1" noChangeArrowheads="1"/>
          </p:cNvPicPr>
          <p:nvPr>
            <p:ph idx="1"/>
          </p:nvPr>
        </p:nvPicPr>
        <p:blipFill>
          <a:blip r:embed="rId2"/>
          <a:srcRect/>
          <a:stretch>
            <a:fillRect/>
          </a:stretch>
        </p:blipFill>
        <p:spPr bwMode="auto">
          <a:xfrm>
            <a:off x="5181600" y="1676400"/>
            <a:ext cx="3152775" cy="3295650"/>
          </a:xfrm>
          <a:prstGeom prst="rect">
            <a:avLst/>
          </a:prstGeom>
          <a:noFill/>
        </p:spPr>
      </p:pic>
      <p:pic>
        <p:nvPicPr>
          <p:cNvPr id="2051" name="Picture 3" descr="C:\Documents and Settings\vms.ADMIN-0DD81E43F\Desktop\bWzur.png"/>
          <p:cNvPicPr>
            <a:picLocks noChangeAspect="1" noChangeArrowheads="1"/>
          </p:cNvPicPr>
          <p:nvPr/>
        </p:nvPicPr>
        <p:blipFill>
          <a:blip r:embed="rId3"/>
          <a:srcRect/>
          <a:stretch>
            <a:fillRect/>
          </a:stretch>
        </p:blipFill>
        <p:spPr bwMode="auto">
          <a:xfrm>
            <a:off x="0" y="2057400"/>
            <a:ext cx="4105275" cy="27638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blinds(horizontal)">
                                      <p:cBhvr>
                                        <p:cTn id="7" dur="5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box(in)">
                                      <p:cBhvr>
                                        <p:cTn id="1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2286000"/>
            <a:ext cx="8153400" cy="1446550"/>
          </a:xfrm>
          <a:prstGeom prst="rect">
            <a:avLst/>
          </a:prstGeom>
          <a:noFill/>
        </p:spPr>
        <p:txBody>
          <a:bodyPr>
            <a:prstTxWarp prst="textDeflateTop">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sz="8800" b="1" dirty="0">
                <a:ln w="11430"/>
                <a:solidFill>
                  <a:srgbClr val="FFFF66"/>
                </a:solidFill>
                <a:effectLst>
                  <a:glow rad="228600">
                    <a:schemeClr val="accent5">
                      <a:satMod val="175000"/>
                      <a:alpha val="40000"/>
                    </a:schemeClr>
                  </a:glow>
                  <a:outerShdw blurRad="50800" dist="39000" dir="5460000" algn="tl">
                    <a:srgbClr val="000000">
                      <a:alpha val="38000"/>
                    </a:srgbClr>
                  </a:outerShdw>
                </a:effectLst>
              </a:rPr>
              <a:t>Thank</a:t>
            </a:r>
            <a:r>
              <a:rPr lang="en-US" sz="8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rPr>
              <a:t> </a:t>
            </a:r>
            <a:r>
              <a:rPr lang="en-US" sz="8800" b="1" dirty="0">
                <a:ln w="11430"/>
                <a:solidFill>
                  <a:srgbClr val="FFFF66"/>
                </a:solidFill>
                <a:effectLst>
                  <a:glow rad="228600">
                    <a:schemeClr val="accent5">
                      <a:satMod val="175000"/>
                      <a:alpha val="40000"/>
                    </a:schemeClr>
                  </a:glow>
                  <a:outerShdw blurRad="50800" dist="39000" dir="5460000" algn="tl">
                    <a:srgbClr val="000000">
                      <a:alpha val="38000"/>
                    </a:srgbClr>
                  </a:outerShdw>
                </a:effectLst>
              </a:rPr>
              <a:t>You</a:t>
            </a:r>
          </a:p>
        </p:txBody>
      </p:sp>
      <p:sp>
        <p:nvSpPr>
          <p:cNvPr id="3" name="TextBox 2"/>
          <p:cNvSpPr txBox="1"/>
          <p:nvPr/>
        </p:nvSpPr>
        <p:spPr>
          <a:xfrm>
            <a:off x="228600" y="4495800"/>
            <a:ext cx="8153400" cy="769441"/>
          </a:xfrm>
          <a:prstGeom prst="rect">
            <a:avLst/>
          </a:prstGeom>
          <a:noFill/>
        </p:spPr>
        <p:txBody>
          <a:bodyPr wrap="square" rtlCol="0">
            <a:spAutoFit/>
          </a:bodyPr>
          <a:lstStyle/>
          <a:p>
            <a:r>
              <a:rPr lang="en-US" sz="4400" b="1" dirty="0" smtClean="0">
                <a:solidFill>
                  <a:srgbClr val="FF0000"/>
                </a:solidFill>
              </a:rPr>
              <a:t>BEST OF LUCK FOR EXAMINATION</a:t>
            </a:r>
            <a:endParaRPr lang="en-US" sz="4400" b="1" dirty="0">
              <a:solidFill>
                <a:srgbClr val="FF0000"/>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38" presetClass="entr" presetSubtype="0" accel="50000" fill="hold" nodeType="withEffect">
                                  <p:stCondLst>
                                    <p:cond delay="0"/>
                                  </p:stCondLst>
                                  <p:iterate type="lt">
                                    <p:tmPct val="50000"/>
                                  </p:iterate>
                                  <p:childTnLst>
                                    <p:set>
                                      <p:cBhvr>
                                        <p:cTn id="9" dur="1" fill="hold">
                                          <p:stCondLst>
                                            <p:cond delay="0"/>
                                          </p:stCondLst>
                                        </p:cTn>
                                        <p:tgtEl>
                                          <p:spTgt spid="4"/>
                                        </p:tgtEl>
                                        <p:attrNameLst>
                                          <p:attrName>style.visibility</p:attrName>
                                        </p:attrNameLst>
                                      </p:cBhvr>
                                      <p:to>
                                        <p:strVal val="visible"/>
                                      </p:to>
                                    </p:set>
                                    <p:set>
                                      <p:cBhvr>
                                        <p:cTn id="10" dur="455" fill="hold">
                                          <p:stCondLst>
                                            <p:cond delay="0"/>
                                          </p:stCondLst>
                                        </p:cTn>
                                        <p:tgtEl>
                                          <p:spTgt spid="4"/>
                                        </p:tgtEl>
                                        <p:attrNameLst>
                                          <p:attrName>style.rotation</p:attrName>
                                        </p:attrNameLst>
                                      </p:cBhvr>
                                      <p:to>
                                        <p:strVal val="-45.0"/>
                                      </p:to>
                                    </p:set>
                                    <p:anim calcmode="lin" valueType="num">
                                      <p:cBhvr>
                                        <p:cTn id="11"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0" fill="hold"/>
                                        <p:tgtEl>
                                          <p:spTgt spid="3"/>
                                        </p:tgtEl>
                                        <p:attrNameLst>
                                          <p:attrName>ppt_x</p:attrName>
                                        </p:attrNameLst>
                                      </p:cBhvr>
                                      <p:tavLst>
                                        <p:tav tm="0">
                                          <p:val>
                                            <p:strVal val="#ppt_x"/>
                                          </p:val>
                                        </p:tav>
                                        <p:tav tm="100000">
                                          <p:val>
                                            <p:strVal val="#ppt_x"/>
                                          </p:val>
                                        </p:tav>
                                      </p:tavLst>
                                    </p:anim>
                                    <p:anim calcmode="lin" valueType="num">
                                      <p:cBhvr additive="base">
                                        <p:cTn id="20" dur="5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13344313</TotalTime>
  <Words>670</Words>
  <Application>Microsoft Office PowerPoint</Application>
  <PresentationFormat>On-screen Show (4:3)</PresentationFormat>
  <Paragraphs>152</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ELEMENTARY PARTICLES</vt:lpstr>
      <vt:lpstr>POINTS TO BE STUDY</vt:lpstr>
      <vt:lpstr>Introduction to Elementary Particles </vt:lpstr>
      <vt:lpstr>TYPES OF INTERACTIONS</vt:lpstr>
      <vt:lpstr>GRAVITATIONAL INTERACTION</vt:lpstr>
      <vt:lpstr>ELECTROMAGNETIC INTERACTION</vt:lpstr>
      <vt:lpstr>WEAK NUCLEAR INTERACTION</vt:lpstr>
      <vt:lpstr>STRONG NUCLEAR INTERACTION</vt:lpstr>
      <vt:lpstr>Classification and Properties of Elementary Particles</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Quarks</vt:lpstr>
      <vt:lpstr>Quarks</vt:lpstr>
      <vt:lpstr>Quarks</vt:lpstr>
      <vt:lpstr>Slide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ELEMENTARY PARTICLES</dc:title>
  <dc:creator/>
  <cp:lastModifiedBy>vms</cp:lastModifiedBy>
  <cp:revision>92</cp:revision>
  <dcterms:created xsi:type="dcterms:W3CDTF">2006-08-16T00:00:00Z</dcterms:created>
  <dcterms:modified xsi:type="dcterms:W3CDTF">2017-08-16T21:18:11Z</dcterms:modified>
</cp:coreProperties>
</file>