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287" r:id="rId4"/>
    <p:sldId id="288" r:id="rId5"/>
    <p:sldId id="289" r:id="rId6"/>
    <p:sldId id="290" r:id="rId7"/>
    <p:sldId id="257" r:id="rId8"/>
    <p:sldId id="258" r:id="rId9"/>
    <p:sldId id="282" r:id="rId10"/>
    <p:sldId id="283" r:id="rId11"/>
    <p:sldId id="291" r:id="rId12"/>
    <p:sldId id="292" r:id="rId13"/>
    <p:sldId id="260" r:id="rId14"/>
    <p:sldId id="264" r:id="rId15"/>
    <p:sldId id="265" r:id="rId16"/>
    <p:sldId id="266" r:id="rId17"/>
    <p:sldId id="267" r:id="rId18"/>
    <p:sldId id="268" r:id="rId19"/>
    <p:sldId id="263" r:id="rId20"/>
    <p:sldId id="261" r:id="rId21"/>
    <p:sldId id="270" r:id="rId22"/>
    <p:sldId id="293" r:id="rId23"/>
    <p:sldId id="294" r:id="rId24"/>
    <p:sldId id="297" r:id="rId25"/>
    <p:sldId id="296" r:id="rId26"/>
    <p:sldId id="295" r:id="rId27"/>
    <p:sldId id="271" r:id="rId28"/>
    <p:sldId id="272" r:id="rId29"/>
    <p:sldId id="273" r:id="rId30"/>
    <p:sldId id="274" r:id="rId31"/>
    <p:sldId id="275" r:id="rId32"/>
    <p:sldId id="276" r:id="rId33"/>
    <p:sldId id="277" r:id="rId34"/>
    <p:sldId id="278" r:id="rId35"/>
    <p:sldId id="279" r:id="rId36"/>
    <p:sldId id="280" r:id="rId37"/>
    <p:sldId id="28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3" d="100"/>
          <a:sy n="63" d="100"/>
        </p:scale>
        <p:origin x="-726" y="-15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01/01/2004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n.wikipedia.org/wiki/File:C60-rods.pn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Evaporation" TargetMode="External"/><Relationship Id="rId2" Type="http://schemas.openxmlformats.org/officeDocument/2006/relationships/hyperlink" Target="https://en.wikipedia.org/wiki/Laser" TargetMode="External"/><Relationship Id="rId1" Type="http://schemas.openxmlformats.org/officeDocument/2006/relationships/slideLayout" Target="../slideLayouts/slideLayout2.xml"/><Relationship Id="rId6" Type="http://schemas.openxmlformats.org/officeDocument/2006/relationships/hyperlink" Target="https://en.wikipedia.org/wiki/Continuous_wave_laser" TargetMode="External"/><Relationship Id="rId5" Type="http://schemas.openxmlformats.org/officeDocument/2006/relationships/hyperlink" Target="https://en.wikipedia.org/wiki/Ablation" TargetMode="External"/><Relationship Id="rId4" Type="http://schemas.openxmlformats.org/officeDocument/2006/relationships/hyperlink" Target="https://en.wikipedia.org/wiki/Plasma_(physics)"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n.wikipedia.org/wiki/Energy-dispersive_X-ray_spectroscopy" TargetMode="External"/><Relationship Id="rId3" Type="http://schemas.openxmlformats.org/officeDocument/2006/relationships/hyperlink" Target="https://en.wikipedia.org/wiki/Electron" TargetMode="External"/><Relationship Id="rId7" Type="http://schemas.openxmlformats.org/officeDocument/2006/relationships/hyperlink" Target="https://en.wikipedia.org/wiki/Photons" TargetMode="External"/><Relationship Id="rId2" Type="http://schemas.openxmlformats.org/officeDocument/2006/relationships/hyperlink" Target="https://en.wikipedia.org/wiki/Electron_microscope" TargetMode="External"/><Relationship Id="rId1" Type="http://schemas.openxmlformats.org/officeDocument/2006/relationships/slideLayout" Target="../slideLayouts/slideLayout2.xml"/><Relationship Id="rId6" Type="http://schemas.openxmlformats.org/officeDocument/2006/relationships/hyperlink" Target="https://en.wikipedia.org/wiki/Backscatter" TargetMode="External"/><Relationship Id="rId5" Type="http://schemas.openxmlformats.org/officeDocument/2006/relationships/hyperlink" Target="https://en.wikipedia.org/wiki/Secondary_electrons" TargetMode="External"/><Relationship Id="rId4" Type="http://schemas.openxmlformats.org/officeDocument/2006/relationships/hyperlink" Target="https://en.wikipedia.org/wiki/Topography"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http://nano.cancer.gov/objects/img_resource/nanowires_ani.gif" TargetMode="External"/><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CHAPTER-5</a:t>
            </a:r>
            <a:endParaRPr lang="en-GB" dirty="0"/>
          </a:p>
        </p:txBody>
      </p:sp>
      <p:sp>
        <p:nvSpPr>
          <p:cNvPr id="3" name="Subtitle 2"/>
          <p:cNvSpPr>
            <a:spLocks noGrp="1"/>
          </p:cNvSpPr>
          <p:nvPr>
            <p:ph type="subTitle" idx="1"/>
          </p:nvPr>
        </p:nvSpPr>
        <p:spPr/>
        <p:txBody>
          <a:bodyPr>
            <a:normAutofit/>
          </a:bodyPr>
          <a:lstStyle/>
          <a:p>
            <a:r>
              <a:rPr lang="en-GB" sz="4000" b="1" dirty="0" smtClean="0">
                <a:solidFill>
                  <a:srgbClr val="FF0000"/>
                </a:solidFill>
              </a:rPr>
              <a:t>NANOSTRUCTED MATERIALS</a:t>
            </a:r>
            <a:endParaRPr lang="en-GB" sz="4000"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vms.ADMIN-0DD81E43F\Desktop\Composite materials\Trevarno,_pavo_cristatus06 (2).jpg"/>
          <p:cNvPicPr>
            <a:picLocks noChangeAspect="1" noChangeArrowheads="1"/>
          </p:cNvPicPr>
          <p:nvPr/>
        </p:nvPicPr>
        <p:blipFill>
          <a:blip r:embed="rId2" cstate="print"/>
          <a:srcRect/>
          <a:stretch>
            <a:fillRect/>
          </a:stretch>
        </p:blipFill>
        <p:spPr bwMode="auto">
          <a:xfrm>
            <a:off x="381000" y="304800"/>
            <a:ext cx="8610600" cy="62484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vms.ADMIN-0DD81E43F\Desktop\Composite materials\SEM_image_of_a_Peacock_wing,_slant_view_4 (1).jpg"/>
          <p:cNvPicPr>
            <a:picLocks noChangeAspect="1" noChangeArrowheads="1"/>
          </p:cNvPicPr>
          <p:nvPr/>
        </p:nvPicPr>
        <p:blipFill>
          <a:blip r:embed="rId2"/>
          <a:srcRect/>
          <a:stretch>
            <a:fillRect/>
          </a:stretch>
        </p:blipFill>
        <p:spPr bwMode="auto">
          <a:xfrm>
            <a:off x="457200" y="152400"/>
            <a:ext cx="8305800" cy="65532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vms.ADMIN-0DD81E43F\Desktop\Composite materials\62cts_Brazilian_Crystal_Opal.jpg"/>
          <p:cNvPicPr>
            <a:picLocks noChangeAspect="1" noChangeArrowheads="1"/>
          </p:cNvPicPr>
          <p:nvPr/>
        </p:nvPicPr>
        <p:blipFill>
          <a:blip r:embed="rId2"/>
          <a:srcRect/>
          <a:stretch>
            <a:fillRect/>
          </a:stretch>
        </p:blipFill>
        <p:spPr bwMode="auto">
          <a:xfrm>
            <a:off x="381000" y="609600"/>
            <a:ext cx="8153399" cy="5638800"/>
          </a:xfrm>
          <a:prstGeom prst="rect">
            <a:avLst/>
          </a:prstGeom>
          <a:noFill/>
        </p:spPr>
      </p:pic>
      <p:sp>
        <p:nvSpPr>
          <p:cNvPr id="3" name="TextBox 2"/>
          <p:cNvSpPr txBox="1"/>
          <p:nvPr/>
        </p:nvSpPr>
        <p:spPr>
          <a:xfrm>
            <a:off x="2133600" y="0"/>
            <a:ext cx="4419600" cy="369332"/>
          </a:xfrm>
          <a:prstGeom prst="rect">
            <a:avLst/>
          </a:prstGeom>
          <a:noFill/>
        </p:spPr>
        <p:txBody>
          <a:bodyPr wrap="square" rtlCol="0">
            <a:spAutoFit/>
          </a:bodyPr>
          <a:lstStyle/>
          <a:p>
            <a:pPr algn="ctr"/>
            <a:r>
              <a:rPr lang="en-US" dirty="0" smtClean="0"/>
              <a:t>BRAZILIZN CRYSTAL OPAL</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304800"/>
            <a:ext cx="4343400" cy="381000"/>
          </a:xfrm>
          <a:prstGeom prst="rect">
            <a:avLst/>
          </a:prstGeom>
          <a:noFill/>
        </p:spPr>
        <p:txBody>
          <a:bodyPr wrap="square" rtlCol="0">
            <a:spAutoFit/>
          </a:bodyPr>
          <a:lstStyle/>
          <a:p>
            <a:pPr algn="ctr"/>
            <a:r>
              <a:rPr lang="en-US" dirty="0" smtClean="0"/>
              <a:t>GECKO’S FOOT ON GLASS</a:t>
            </a:r>
            <a:endParaRPr lang="en-US" dirty="0"/>
          </a:p>
        </p:txBody>
      </p:sp>
      <p:pic>
        <p:nvPicPr>
          <p:cNvPr id="4098" name="Picture 2" descr="C:\Documents and Settings\vms.ADMIN-0DD81E43F\Desktop\Composite materials\Gecko_foot_on_glass.jpg"/>
          <p:cNvPicPr>
            <a:picLocks noChangeAspect="1" noChangeArrowheads="1"/>
          </p:cNvPicPr>
          <p:nvPr/>
        </p:nvPicPr>
        <p:blipFill>
          <a:blip r:embed="rId2"/>
          <a:srcRect/>
          <a:stretch>
            <a:fillRect/>
          </a:stretch>
        </p:blipFill>
        <p:spPr bwMode="auto">
          <a:xfrm>
            <a:off x="533400" y="609600"/>
            <a:ext cx="8229600" cy="5938689"/>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GECKO</a:t>
            </a:r>
            <a:endParaRPr lang="en-US" dirty="0"/>
          </a:p>
        </p:txBody>
      </p:sp>
      <p:pic>
        <p:nvPicPr>
          <p:cNvPr id="5122" name="Picture 2" descr="C:\Documents and Settings\vms.ADMIN-0DD81E43F\Desktop\Composite materials\Phelsuma_l._laticauda (1).jpg"/>
          <p:cNvPicPr>
            <a:picLocks noGrp="1" noChangeAspect="1" noChangeArrowheads="1"/>
          </p:cNvPicPr>
          <p:nvPr>
            <p:ph idx="1"/>
          </p:nvPr>
        </p:nvPicPr>
        <p:blipFill>
          <a:blip r:embed="rId2"/>
          <a:srcRect/>
          <a:stretch>
            <a:fillRect/>
          </a:stretch>
        </p:blipFill>
        <p:spPr bwMode="auto">
          <a:xfrm>
            <a:off x="381000" y="838200"/>
            <a:ext cx="8382000" cy="571499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descr="C60-rods.png">
            <a:hlinkClick r:id="rId2"/>
          </p:cNvPr>
          <p:cNvPicPr>
            <a:picLocks noGrp="1"/>
          </p:cNvPicPr>
          <p:nvPr>
            <p:ph idx="1"/>
          </p:nvPr>
        </p:nvPicPr>
        <p:blipFill>
          <a:blip r:embed="rId3"/>
          <a:srcRect/>
          <a:stretch>
            <a:fillRect/>
          </a:stretch>
        </p:blipFill>
        <p:spPr bwMode="auto">
          <a:xfrm>
            <a:off x="762000" y="1066800"/>
            <a:ext cx="7391400" cy="55626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CHEMICAL BATH DEPOSITION METHOD OF THIN FILM</a:t>
            </a:r>
            <a:endParaRPr lang="en-GB"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800364" y="1600200"/>
            <a:ext cx="7543272" cy="4525963"/>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FF0000"/>
                </a:solidFill>
              </a:rPr>
              <a:t>Laser ablation</a:t>
            </a:r>
            <a:endParaRPr lang="en-US" dirty="0">
              <a:solidFill>
                <a:srgbClr val="FF0000"/>
              </a:solidFill>
            </a:endParaRPr>
          </a:p>
        </p:txBody>
      </p:sp>
      <p:sp>
        <p:nvSpPr>
          <p:cNvPr id="3" name="Content Placeholder 2"/>
          <p:cNvSpPr>
            <a:spLocks noGrp="1"/>
          </p:cNvSpPr>
          <p:nvPr>
            <p:ph idx="1"/>
          </p:nvPr>
        </p:nvSpPr>
        <p:spPr>
          <a:xfrm>
            <a:off x="0" y="1066800"/>
            <a:ext cx="9144000" cy="5791200"/>
          </a:xfrm>
        </p:spPr>
        <p:txBody>
          <a:bodyPr>
            <a:normAutofit/>
          </a:bodyPr>
          <a:lstStyle/>
          <a:p>
            <a:pPr>
              <a:buNone/>
            </a:pPr>
            <a:r>
              <a:rPr lang="en-US" b="1" dirty="0" smtClean="0"/>
              <a:t>Laser ablation</a:t>
            </a:r>
            <a:r>
              <a:rPr lang="en-US" dirty="0" smtClean="0"/>
              <a:t> is the process of removing material from a solid  surface by irradiating it with a </a:t>
            </a:r>
            <a:r>
              <a:rPr lang="en-US" dirty="0" smtClean="0">
                <a:hlinkClick r:id="rId2" tooltip="Laser"/>
              </a:rPr>
              <a:t>laser</a:t>
            </a:r>
            <a:r>
              <a:rPr lang="en-US" dirty="0" smtClean="0"/>
              <a:t> beam. At low laser flux, the material is heated by the absorbed laser energy and </a:t>
            </a:r>
            <a:r>
              <a:rPr lang="en-US" dirty="0" smtClean="0">
                <a:hlinkClick r:id="rId3" tooltip="Evaporation"/>
              </a:rPr>
              <a:t>evaporates</a:t>
            </a:r>
            <a:r>
              <a:rPr lang="en-US" dirty="0" smtClean="0"/>
              <a:t> At high laser flux, the material is typically converted to a </a:t>
            </a:r>
            <a:r>
              <a:rPr lang="en-US" dirty="0" smtClean="0">
                <a:hlinkClick r:id="rId4" tooltip="Plasma (physics)"/>
              </a:rPr>
              <a:t>plasma</a:t>
            </a:r>
            <a:r>
              <a:rPr lang="en-US" dirty="0" smtClean="0"/>
              <a:t>. Usually, laser </a:t>
            </a:r>
            <a:r>
              <a:rPr lang="en-US" dirty="0" smtClean="0">
                <a:hlinkClick r:id="rId5" tooltip="Ablation"/>
              </a:rPr>
              <a:t>ablation</a:t>
            </a:r>
            <a:r>
              <a:rPr lang="en-US" dirty="0" smtClean="0"/>
              <a:t> refers to removing material with a pulsed laser, but it is possible to ablate material with a </a:t>
            </a:r>
            <a:r>
              <a:rPr lang="en-US" dirty="0" smtClean="0">
                <a:hlinkClick r:id="rId6" tooltip="Continuous wave laser"/>
              </a:rPr>
              <a:t>continuous wave laser</a:t>
            </a:r>
            <a:r>
              <a:rPr lang="en-US" dirty="0" smtClean="0"/>
              <a:t> beam if the laser intensity is high.</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vms.ADMIN-0DD81E43F\Desktop\Lasis.jpg"/>
          <p:cNvPicPr>
            <a:picLocks noChangeAspect="1" noChangeArrowheads="1"/>
          </p:cNvPicPr>
          <p:nvPr/>
        </p:nvPicPr>
        <p:blipFill>
          <a:blip r:embed="rId2"/>
          <a:srcRect/>
          <a:stretch>
            <a:fillRect/>
          </a:stretch>
        </p:blipFill>
        <p:spPr bwMode="auto">
          <a:xfrm>
            <a:off x="381001" y="381000"/>
            <a:ext cx="8077200" cy="5867400"/>
          </a:xfrm>
          <a:prstGeom prst="rect">
            <a:avLst/>
          </a:prstGeom>
          <a:noFill/>
        </p:spPr>
      </p:pic>
      <p:sp>
        <p:nvSpPr>
          <p:cNvPr id="4" name="TextBox 3"/>
          <p:cNvSpPr txBox="1"/>
          <p:nvPr/>
        </p:nvSpPr>
        <p:spPr>
          <a:xfrm>
            <a:off x="2133600" y="762000"/>
            <a:ext cx="1600200" cy="523220"/>
          </a:xfrm>
          <a:prstGeom prst="rect">
            <a:avLst/>
          </a:prstGeom>
          <a:noFill/>
        </p:spPr>
        <p:txBody>
          <a:bodyPr wrap="square" rtlCol="0">
            <a:spAutoFit/>
          </a:bodyPr>
          <a:lstStyle/>
          <a:p>
            <a:r>
              <a:rPr lang="en-US" sz="2800" dirty="0" smtClean="0"/>
              <a:t>Reflector</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72200"/>
          </a:xfrm>
        </p:spPr>
        <p:txBody>
          <a:bodyPr>
            <a:normAutofit fontScale="90000"/>
          </a:bodyPr>
          <a:lstStyle/>
          <a:p>
            <a:pPr algn="just"/>
            <a:r>
              <a:rPr lang="en-US" sz="3200" dirty="0" smtClean="0"/>
              <a:t>The basic idea of laser ablation is quite simple. A high power pulsed laser is focused onto the target material .When the laser  exceeds the ablation, chemical bonds are broken and the material is fractured into energetic fragments, typically a mixture of neutral atoms, molecules, and ions. Since the material leaves the reaction zone as an energetic plasma, gas and solid mixture, the ablation process produces explosive evaporation of the material. A unique property of the ablation process is that most of the absorbed energy is deposited in the ejected material, so that there is little or no thermal damage to the surrounding target material.</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7037"/>
            <a:ext cx="8229600" cy="6126163"/>
          </a:xfrm>
        </p:spPr>
        <p:txBody>
          <a:bodyPr>
            <a:normAutofit/>
          </a:bodyPr>
          <a:lstStyle/>
          <a:p>
            <a:pPr>
              <a:buNone/>
            </a:pPr>
            <a:r>
              <a:rPr lang="en-US" dirty="0" smtClean="0"/>
              <a:t>The plasma plume </a:t>
            </a:r>
            <a:r>
              <a:rPr lang="en-US" dirty="0" smtClean="0"/>
              <a:t>then </a:t>
            </a:r>
            <a:r>
              <a:rPr lang="en-US" dirty="0" smtClean="0"/>
              <a:t>expands in vacuum or a reactive atmosphere, before condensing on a suitable substrate (in the case of material deposition). The properties of thin films produced in such a way then depend on the substrate temperature, laser power density, target to substrate distance, the nature and pressure of the reactive gas in the deposition chamber and the target material.</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GB" sz="3200" b="1" dirty="0" smtClean="0">
                <a:solidFill>
                  <a:srgbClr val="FF0000"/>
                </a:solidFill>
              </a:rPr>
              <a:t>PROPERTIES OF NANOSTRUCTURED MATERIALS</a:t>
            </a:r>
            <a:endParaRPr lang="en-GB" sz="3200" b="1" dirty="0">
              <a:solidFill>
                <a:srgbClr val="FF0000"/>
              </a:solidFill>
            </a:endParaRPr>
          </a:p>
        </p:txBody>
      </p:sp>
      <p:sp>
        <p:nvSpPr>
          <p:cNvPr id="3" name="Content Placeholder 2"/>
          <p:cNvSpPr>
            <a:spLocks noGrp="1"/>
          </p:cNvSpPr>
          <p:nvPr>
            <p:ph idx="1"/>
          </p:nvPr>
        </p:nvSpPr>
        <p:spPr>
          <a:xfrm>
            <a:off x="228600" y="838200"/>
            <a:ext cx="8915400" cy="5791200"/>
          </a:xfrm>
        </p:spPr>
        <p:txBody>
          <a:bodyPr>
            <a:normAutofit fontScale="70000" lnSpcReduction="20000"/>
          </a:bodyPr>
          <a:lstStyle/>
          <a:p>
            <a:pPr marL="514350" indent="-514350">
              <a:buAutoNum type="arabicPeriod"/>
            </a:pPr>
            <a:r>
              <a:rPr lang="en-GB" dirty="0" smtClean="0"/>
              <a:t>Nanostructured materials are strong, hard, brittle than bulk materials.</a:t>
            </a:r>
          </a:p>
          <a:p>
            <a:pPr marL="514350" indent="-514350">
              <a:buAutoNum type="arabicPeriod"/>
            </a:pPr>
            <a:r>
              <a:rPr lang="en-GB" dirty="0" smtClean="0"/>
              <a:t> The reduction in grain size lowers the transition temperature in steel from ductile to brittle.</a:t>
            </a:r>
          </a:p>
          <a:p>
            <a:pPr marL="514350" indent="-514350">
              <a:buAutoNum type="arabicPeriod"/>
            </a:pPr>
            <a:r>
              <a:rPr lang="en-GB" dirty="0" smtClean="0"/>
              <a:t> Nanostructured materials deforms </a:t>
            </a:r>
            <a:r>
              <a:rPr lang="en-GB" dirty="0" err="1" smtClean="0"/>
              <a:t>withot</a:t>
            </a:r>
            <a:r>
              <a:rPr lang="en-GB" dirty="0" smtClean="0"/>
              <a:t> cracking or fracture.</a:t>
            </a:r>
          </a:p>
          <a:p>
            <a:pPr marL="514350" indent="-514350">
              <a:buFont typeface="Arial" pitchFamily="34" charset="0"/>
              <a:buAutoNum type="arabicPeriod"/>
            </a:pPr>
            <a:r>
              <a:rPr lang="en-US" dirty="0" err="1" smtClean="0">
                <a:solidFill>
                  <a:srgbClr val="0000FF"/>
                </a:solidFill>
              </a:rPr>
              <a:t>Nanomaterials</a:t>
            </a:r>
            <a:r>
              <a:rPr lang="en-US" dirty="0" smtClean="0">
                <a:solidFill>
                  <a:srgbClr val="0000FF"/>
                </a:solidFill>
              </a:rPr>
              <a:t> have a relatively </a:t>
            </a:r>
            <a:r>
              <a:rPr lang="en-US" b="1" dirty="0" smtClean="0">
                <a:solidFill>
                  <a:srgbClr val="FF0066"/>
                </a:solidFill>
              </a:rPr>
              <a:t>larger surface area</a:t>
            </a:r>
            <a:r>
              <a:rPr lang="en-US" dirty="0" smtClean="0">
                <a:solidFill>
                  <a:srgbClr val="0000FF"/>
                </a:solidFill>
              </a:rPr>
              <a:t> when compared to the same mass of material produced in a larger form.</a:t>
            </a:r>
          </a:p>
          <a:p>
            <a:pPr marL="514350" indent="-514350">
              <a:buFont typeface="Arial" pitchFamily="34" charset="0"/>
              <a:buAutoNum type="arabicPeriod"/>
            </a:pPr>
            <a:r>
              <a:rPr lang="en-US" b="1" dirty="0" smtClean="0">
                <a:solidFill>
                  <a:srgbClr val="FF00FF"/>
                </a:solidFill>
                <a:latin typeface="Arial" charset="0"/>
              </a:rPr>
              <a:t>The band gap is increases with reducing the size of the particles</a:t>
            </a:r>
          </a:p>
          <a:p>
            <a:pPr marL="514350" indent="-514350">
              <a:buFont typeface="Arial" pitchFamily="34" charset="0"/>
              <a:buAutoNum type="arabicPeriod"/>
            </a:pPr>
            <a:r>
              <a:rPr lang="en-US" dirty="0" smtClean="0">
                <a:solidFill>
                  <a:srgbClr val="0000FF"/>
                </a:solidFill>
              </a:rPr>
              <a:t> M</a:t>
            </a:r>
            <a:r>
              <a:rPr lang="en-US" dirty="0" smtClean="0"/>
              <a:t>etals with a grain size of around 10 nanometers are as much as seven times </a:t>
            </a:r>
            <a:r>
              <a:rPr lang="en-US" dirty="0" smtClean="0">
                <a:solidFill>
                  <a:srgbClr val="FF33CC"/>
                </a:solidFill>
              </a:rPr>
              <a:t>harder and tougher than their ordinary counterparts</a:t>
            </a:r>
            <a:r>
              <a:rPr lang="en-US" dirty="0" smtClean="0"/>
              <a:t> with grain sizes in the micro meter range. </a:t>
            </a:r>
          </a:p>
          <a:p>
            <a:pPr marL="514350" indent="-514350">
              <a:buFont typeface="Arial" pitchFamily="34" charset="0"/>
              <a:buAutoNum type="arabicPeriod"/>
            </a:pPr>
            <a:r>
              <a:rPr lang="en-US" dirty="0" smtClean="0"/>
              <a:t>The </a:t>
            </a:r>
            <a:r>
              <a:rPr lang="en-US" dirty="0" err="1" smtClean="0"/>
              <a:t>Nano</a:t>
            </a:r>
            <a:r>
              <a:rPr lang="en-US" dirty="0" smtClean="0"/>
              <a:t> particles affects many properties such as Melting point, Boiling point, Band gap, Optical properties, Electrical properties, 	Magnetic properties.</a:t>
            </a:r>
          </a:p>
          <a:p>
            <a:pPr marL="514350" indent="-514350">
              <a:buFont typeface="Arial" pitchFamily="34" charset="0"/>
              <a:buAutoNum type="arabicPeriod"/>
            </a:pPr>
            <a:r>
              <a:rPr lang="en-US" dirty="0" smtClean="0"/>
              <a:t> The </a:t>
            </a:r>
            <a:r>
              <a:rPr lang="en-US" dirty="0" smtClean="0">
                <a:solidFill>
                  <a:srgbClr val="FF33CC"/>
                </a:solidFill>
              </a:rPr>
              <a:t>structure of materials changes</a:t>
            </a:r>
            <a:r>
              <a:rPr lang="en-US" dirty="0" smtClean="0"/>
              <a:t> with respect to Size.</a:t>
            </a:r>
          </a:p>
          <a:p>
            <a:pPr marL="514350" indent="-514350">
              <a:buFont typeface="Arial" pitchFamily="34" charset="0"/>
              <a:buAutoNum type="arabicPeriod"/>
            </a:pPr>
            <a:r>
              <a:rPr lang="en-US" dirty="0" smtClean="0"/>
              <a:t> </a:t>
            </a:r>
            <a:r>
              <a:rPr lang="en-US" dirty="0" smtClean="0">
                <a:solidFill>
                  <a:srgbClr val="FF00FF"/>
                </a:solidFill>
              </a:rPr>
              <a:t>The total surface area (or) the number of surface atom increases with reducing size of the particles</a:t>
            </a:r>
            <a:r>
              <a:rPr lang="en-US" dirty="0" smtClean="0"/>
              <a:t> </a:t>
            </a:r>
          </a:p>
          <a:p>
            <a:pPr marL="514350" indent="-514350">
              <a:buFont typeface="Arial" pitchFamily="34" charset="0"/>
              <a:buAutoNum type="arabicPeriod"/>
            </a:pPr>
            <a:endParaRPr lang="en-US" dirty="0" smtClean="0"/>
          </a:p>
          <a:p>
            <a:pPr marL="514350" indent="-514350">
              <a:buNone/>
            </a:pPr>
            <a:endParaRPr lang="en-US" dirty="0" smtClean="0"/>
          </a:p>
          <a:p>
            <a:pPr marL="514350" indent="-514350">
              <a:buFont typeface="Arial" pitchFamily="34" charset="0"/>
              <a:buAutoNum type="arabicPeriod"/>
            </a:pPr>
            <a:endParaRPr lang="en-US" dirty="0" smtClean="0">
              <a:solidFill>
                <a:srgbClr val="0000FF"/>
              </a:solidFill>
            </a:endParaRPr>
          </a:p>
          <a:p>
            <a:pPr marL="514350" indent="-514350">
              <a:buAutoNum type="arabicPeriod"/>
            </a:pP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solidFill>
                  <a:srgbClr val="0000FF"/>
                </a:solidFill>
              </a:rPr>
              <a:t>Melting Point</a:t>
            </a:r>
            <a:br>
              <a:rPr lang="en-US" b="1" dirty="0" smtClean="0">
                <a:solidFill>
                  <a:srgbClr val="0000FF"/>
                </a:solidFill>
              </a:rPr>
            </a:br>
            <a:endParaRPr lang="en-GB" dirty="0"/>
          </a:p>
        </p:txBody>
      </p:sp>
      <p:sp>
        <p:nvSpPr>
          <p:cNvPr id="3" name="Content Placeholder 2"/>
          <p:cNvSpPr>
            <a:spLocks noGrp="1"/>
          </p:cNvSpPr>
          <p:nvPr>
            <p:ph idx="1"/>
          </p:nvPr>
        </p:nvSpPr>
        <p:spPr>
          <a:xfrm>
            <a:off x="457200" y="762000"/>
            <a:ext cx="8229600" cy="5364163"/>
          </a:xfrm>
        </p:spPr>
        <p:txBody>
          <a:bodyPr/>
          <a:lstStyle/>
          <a:p>
            <a:pPr>
              <a:buNone/>
            </a:pPr>
            <a:r>
              <a:rPr lang="en-US" b="1" dirty="0" smtClean="0">
                <a:solidFill>
                  <a:srgbClr val="FF00FF"/>
                </a:solidFill>
                <a:latin typeface="Arial" charset="0"/>
              </a:rPr>
              <a:t>The melting point decreases dramatically as the particle size gets below 5 nm</a:t>
            </a:r>
          </a:p>
          <a:p>
            <a:pPr>
              <a:buNone/>
            </a:pPr>
            <a:endParaRPr lang="en-GB" dirty="0"/>
          </a:p>
        </p:txBody>
      </p:sp>
      <p:pic>
        <p:nvPicPr>
          <p:cNvPr id="4" name="Picture 8" descr="goldmeltingpoint.tif                                           00004B15&#10;Amara Data                     B8CA4B6E:"/>
          <p:cNvPicPr>
            <a:picLocks noChangeAspect="1" noChangeArrowheads="1"/>
          </p:cNvPicPr>
          <p:nvPr/>
        </p:nvPicPr>
        <p:blipFill>
          <a:blip r:embed="rId2"/>
          <a:srcRect/>
          <a:stretch>
            <a:fillRect/>
          </a:stretch>
        </p:blipFill>
        <p:spPr bwMode="auto">
          <a:xfrm>
            <a:off x="1219200" y="2408238"/>
            <a:ext cx="6781800" cy="338296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676400"/>
          </a:xfrm>
        </p:spPr>
        <p:txBody>
          <a:bodyPr>
            <a:normAutofit fontScale="90000"/>
          </a:bodyPr>
          <a:lstStyle/>
          <a:p>
            <a:r>
              <a:rPr lang="en-US" b="1" dirty="0" smtClean="0">
                <a:solidFill>
                  <a:srgbClr val="FF00FF"/>
                </a:solidFill>
                <a:latin typeface="Arial" charset="0"/>
              </a:rPr>
              <a:t>The band gap is increases with reducing the size of the particles</a:t>
            </a:r>
            <a:br>
              <a:rPr lang="en-US" b="1" dirty="0" smtClean="0">
                <a:solidFill>
                  <a:srgbClr val="FF00FF"/>
                </a:solidFill>
                <a:latin typeface="Arial" charset="0"/>
              </a:rPr>
            </a:br>
            <a:endParaRPr lang="en-GB" dirty="0"/>
          </a:p>
        </p:txBody>
      </p:sp>
      <p:pic>
        <p:nvPicPr>
          <p:cNvPr id="4" name="Picture 1026"/>
          <p:cNvPicPr>
            <a:picLocks noGrp="1" noChangeAspect="1" noChangeArrowheads="1"/>
          </p:cNvPicPr>
          <p:nvPr>
            <p:ph idx="1"/>
          </p:nvPr>
        </p:nvPicPr>
        <p:blipFill>
          <a:blip r:embed="rId2"/>
          <a:srcRect/>
          <a:stretch>
            <a:fillRect/>
          </a:stretch>
        </p:blipFill>
        <p:spPr bwMode="auto">
          <a:xfrm>
            <a:off x="1823690" y="1600200"/>
            <a:ext cx="5496619" cy="452596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normAutofit/>
          </a:bodyPr>
          <a:lstStyle/>
          <a:p>
            <a:r>
              <a:rPr lang="en-US" sz="2800" dirty="0" smtClean="0">
                <a:solidFill>
                  <a:srgbClr val="FF00FF"/>
                </a:solidFill>
              </a:rPr>
              <a:t>The total surface area (or) the number of surface atom increases with reducing size of the particles</a:t>
            </a:r>
            <a:r>
              <a:rPr lang="en-US" sz="2800" dirty="0" smtClean="0"/>
              <a:t> </a:t>
            </a:r>
            <a:br>
              <a:rPr lang="en-US" sz="2800" dirty="0" smtClean="0"/>
            </a:br>
            <a:endParaRPr lang="en-GB" sz="2800" dirty="0"/>
          </a:p>
        </p:txBody>
      </p:sp>
      <p:pic>
        <p:nvPicPr>
          <p:cNvPr id="4" name="Picture 2"/>
          <p:cNvPicPr>
            <a:picLocks noGrp="1" noChangeAspect="1" noChangeArrowheads="1"/>
          </p:cNvPicPr>
          <p:nvPr>
            <p:ph idx="1"/>
          </p:nvPr>
        </p:nvPicPr>
        <p:blipFill>
          <a:blip r:embed="rId2"/>
          <a:srcRect/>
          <a:stretch>
            <a:fillRect/>
          </a:stretch>
        </p:blipFill>
        <p:spPr bwMode="auto">
          <a:xfrm>
            <a:off x="838200" y="1600200"/>
            <a:ext cx="6857999" cy="48768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Picture 3"/>
          <p:cNvPicPr>
            <a:picLocks noChangeAspect="1" noChangeArrowheads="1"/>
          </p:cNvPicPr>
          <p:nvPr/>
        </p:nvPicPr>
        <p:blipFill>
          <a:blip r:embed="rId2"/>
          <a:srcRect/>
          <a:stretch>
            <a:fillRect/>
          </a:stretch>
        </p:blipFill>
        <p:spPr bwMode="auto">
          <a:xfrm>
            <a:off x="3505200" y="304800"/>
            <a:ext cx="1879600" cy="990600"/>
          </a:xfrm>
          <a:prstGeom prst="rect">
            <a:avLst/>
          </a:prstGeom>
          <a:noFill/>
          <a:ln w="9525">
            <a:noFill/>
            <a:miter lim="800000"/>
            <a:headEnd/>
            <a:tailEnd/>
          </a:ln>
        </p:spPr>
      </p:pic>
      <p:pic>
        <p:nvPicPr>
          <p:cNvPr id="5" name="Picture 2"/>
          <p:cNvPicPr>
            <a:picLocks noGrp="1" noChangeAspect="1" noChangeArrowheads="1"/>
          </p:cNvPicPr>
          <p:nvPr>
            <p:ph idx="1"/>
          </p:nvPr>
        </p:nvPicPr>
        <p:blipFill>
          <a:blip r:embed="rId3"/>
          <a:srcRect/>
          <a:stretch>
            <a:fillRect/>
          </a:stretch>
        </p:blipFill>
        <p:spPr bwMode="auto">
          <a:xfrm>
            <a:off x="457200" y="1524000"/>
            <a:ext cx="8229600" cy="44196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6"/>
          <p:cNvSpPr>
            <a:spLocks noGrp="1" noChangeArrowheads="1" noChangeShapeType="1" noTextEdit="1"/>
          </p:cNvSpPr>
          <p:nvPr>
            <p:ph type="title"/>
          </p:nvPr>
        </p:nvSpPr>
        <p:spPr bwMode="auto">
          <a:prstGeom prst="rect">
            <a:avLst/>
          </a:prstGeom>
        </p:spPr>
        <p:txBody>
          <a:bodyPr wrap="none" fromWordArt="1">
            <a:prstTxWarp prst="textPlain">
              <a:avLst>
                <a:gd name="adj" fmla="val 50000"/>
              </a:avLst>
            </a:prstTxWarp>
            <a:normAutofit/>
          </a:bodyPr>
          <a:lstStyle/>
          <a:p>
            <a:r>
              <a:rPr lang="en-GB" sz="2700" kern="10" dirty="0">
                <a:ln w="9525">
                  <a:noFill/>
                  <a:round/>
                  <a:headEnd/>
                  <a:tailEnd/>
                </a:ln>
                <a:gradFill rotWithShape="1">
                  <a:gsLst>
                    <a:gs pos="0">
                      <a:srgbClr val="3399FF"/>
                    </a:gs>
                    <a:gs pos="100000">
                      <a:srgbClr val="0033CC"/>
                    </a:gs>
                  </a:gsLst>
                  <a:path path="rect">
                    <a:fillToRect l="50000" t="50000" r="50000" b="50000"/>
                  </a:path>
                </a:gradFill>
                <a:effectLst>
                  <a:outerShdw dist="35921" dir="2700000" algn="ctr" rotWithShape="0">
                    <a:srgbClr val="C0C0C0"/>
                  </a:outerShdw>
                </a:effectLst>
                <a:latin typeface="Impact"/>
              </a:rPr>
              <a:t> Size-Dependent</a:t>
            </a:r>
          </a:p>
          <a:p>
            <a:r>
              <a:rPr lang="en-GB" sz="2400" kern="10" dirty="0">
                <a:ln w="9525">
                  <a:noFill/>
                  <a:round/>
                  <a:headEnd/>
                  <a:tailEnd/>
                </a:ln>
                <a:gradFill rotWithShape="1">
                  <a:gsLst>
                    <a:gs pos="0">
                      <a:srgbClr val="3399FF"/>
                    </a:gs>
                    <a:gs pos="100000">
                      <a:srgbClr val="0033CC"/>
                    </a:gs>
                  </a:gsLst>
                  <a:path path="rect">
                    <a:fillToRect l="50000" t="50000" r="50000" b="50000"/>
                  </a:path>
                </a:gradFill>
                <a:effectLst>
                  <a:outerShdw dist="35921" dir="2700000" algn="ctr" rotWithShape="0">
                    <a:srgbClr val="C0C0C0"/>
                  </a:outerShdw>
                </a:effectLst>
                <a:latin typeface="Impact"/>
              </a:rPr>
              <a:t>Properties of semiconductor and magnetic materials</a:t>
            </a:r>
          </a:p>
        </p:txBody>
      </p:sp>
      <p:sp>
        <p:nvSpPr>
          <p:cNvPr id="7" name="Text Box 7"/>
          <p:cNvSpPr txBox="1">
            <a:spLocks noGrp="1" noChangeArrowheads="1"/>
          </p:cNvSpPr>
          <p:nvPr>
            <p:ph idx="1"/>
          </p:nvPr>
        </p:nvSpPr>
        <p:spPr bwMode="auto">
          <a:xfrm>
            <a:off x="228600" y="1600200"/>
            <a:ext cx="8686800" cy="4598182"/>
          </a:xfrm>
          <a:prstGeom prst="rect">
            <a:avLst/>
          </a:prstGeom>
          <a:noFill/>
          <a:ln w="12700">
            <a:noFill/>
            <a:miter lim="800000"/>
            <a:headEnd/>
            <a:tailEnd/>
          </a:ln>
        </p:spPr>
        <p:txBody>
          <a:bodyPr wrap="square">
            <a:spAutoFit/>
          </a:bodyPr>
          <a:lstStyle/>
          <a:p>
            <a:pPr algn="l" eaLnBrk="0" hangingPunct="0">
              <a:tabLst>
                <a:tab pos="349250" algn="l"/>
                <a:tab pos="920750" algn="l"/>
                <a:tab pos="1255713" algn="l"/>
              </a:tabLst>
            </a:pPr>
            <a:r>
              <a:rPr lang="en-US" sz="2400" dirty="0">
                <a:latin typeface="Times" pitchFamily="-128" charset="0"/>
              </a:rPr>
              <a:t>	For semiconductors such as </a:t>
            </a:r>
            <a:r>
              <a:rPr lang="en-US" sz="2400" dirty="0" err="1">
                <a:latin typeface="Times" pitchFamily="-128" charset="0"/>
              </a:rPr>
              <a:t>ZnO</a:t>
            </a:r>
            <a:r>
              <a:rPr lang="en-US" sz="2400" dirty="0">
                <a:latin typeface="Times" pitchFamily="-128" charset="0"/>
              </a:rPr>
              <a:t>, </a:t>
            </a:r>
            <a:r>
              <a:rPr lang="en-US" sz="2400" dirty="0" err="1">
                <a:latin typeface="Times" pitchFamily="-128" charset="0"/>
              </a:rPr>
              <a:t>CdS</a:t>
            </a:r>
            <a:r>
              <a:rPr lang="en-US" sz="2400" dirty="0">
                <a:latin typeface="Times" pitchFamily="-128" charset="0"/>
              </a:rPr>
              <a:t>, and Si, the </a:t>
            </a:r>
            <a:r>
              <a:rPr lang="en-US" sz="2400" dirty="0" err="1">
                <a:latin typeface="Times" pitchFamily="-128" charset="0"/>
              </a:rPr>
              <a:t>bandgap</a:t>
            </a:r>
            <a:r>
              <a:rPr lang="en-US" sz="2400" dirty="0">
                <a:latin typeface="Times" pitchFamily="-128" charset="0"/>
              </a:rPr>
              <a:t> </a:t>
            </a:r>
            <a:r>
              <a:rPr lang="en-US" sz="2400" dirty="0" smtClean="0">
                <a:latin typeface="Times" pitchFamily="-128" charset="0"/>
              </a:rPr>
              <a:t>changes </a:t>
            </a:r>
            <a:r>
              <a:rPr lang="en-US" sz="2400" dirty="0">
                <a:latin typeface="Times" pitchFamily="-128" charset="0"/>
              </a:rPr>
              <a:t>with size</a:t>
            </a:r>
          </a:p>
          <a:p>
            <a:pPr algn="l" eaLnBrk="0" hangingPunct="0">
              <a:tabLst>
                <a:tab pos="349250" algn="l"/>
                <a:tab pos="920750" algn="l"/>
                <a:tab pos="1255713" algn="l"/>
              </a:tabLst>
            </a:pPr>
            <a:r>
              <a:rPr lang="en-US" sz="2400" dirty="0">
                <a:latin typeface="Times" pitchFamily="-128" charset="0"/>
              </a:rPr>
              <a:t>		-	</a:t>
            </a:r>
            <a:r>
              <a:rPr lang="en-US" sz="2400" dirty="0" err="1">
                <a:latin typeface="Times" pitchFamily="-128" charset="0"/>
              </a:rPr>
              <a:t>Bandgap</a:t>
            </a:r>
            <a:r>
              <a:rPr lang="en-US" sz="2400" dirty="0">
                <a:latin typeface="Times" pitchFamily="-128" charset="0"/>
              </a:rPr>
              <a:t> is the energy needed to promote an electron 				from the valence band to the conduction band</a:t>
            </a:r>
          </a:p>
          <a:p>
            <a:pPr algn="l" eaLnBrk="0" hangingPunct="0">
              <a:tabLst>
                <a:tab pos="349250" algn="l"/>
                <a:tab pos="920750" algn="l"/>
                <a:tab pos="1255713" algn="l"/>
              </a:tabLst>
            </a:pPr>
            <a:r>
              <a:rPr lang="en-US" sz="2400" dirty="0">
                <a:latin typeface="Times" pitchFamily="-128" charset="0"/>
              </a:rPr>
              <a:t>		-	When the </a:t>
            </a:r>
            <a:r>
              <a:rPr lang="en-US" sz="2400" dirty="0" err="1">
                <a:latin typeface="Times" pitchFamily="-128" charset="0"/>
              </a:rPr>
              <a:t>bandgaps</a:t>
            </a:r>
            <a:r>
              <a:rPr lang="en-US" sz="2400" dirty="0">
                <a:latin typeface="Times" pitchFamily="-128" charset="0"/>
              </a:rPr>
              <a:t> lie in the visible spectrum, changing </a:t>
            </a:r>
            <a:r>
              <a:rPr lang="en-US" sz="2400" dirty="0" err="1" smtClean="0">
                <a:latin typeface="Times" pitchFamily="-128" charset="0"/>
              </a:rPr>
              <a:t>bandgap</a:t>
            </a:r>
            <a:r>
              <a:rPr lang="en-US" sz="2400" dirty="0" smtClean="0">
                <a:latin typeface="Times" pitchFamily="-128" charset="0"/>
              </a:rPr>
              <a:t> </a:t>
            </a:r>
            <a:r>
              <a:rPr lang="en-US" sz="2400" dirty="0">
                <a:latin typeface="Times" pitchFamily="-128" charset="0"/>
              </a:rPr>
              <a:t>with size means a change in color</a:t>
            </a:r>
          </a:p>
          <a:p>
            <a:pPr algn="l" eaLnBrk="0" hangingPunct="0">
              <a:tabLst>
                <a:tab pos="349250" algn="l"/>
                <a:tab pos="920750" algn="l"/>
                <a:tab pos="1255713" algn="l"/>
              </a:tabLst>
            </a:pPr>
            <a:endParaRPr lang="en-US" sz="2400" dirty="0">
              <a:latin typeface="Times" pitchFamily="-128" charset="0"/>
            </a:endParaRPr>
          </a:p>
          <a:p>
            <a:pPr algn="l" eaLnBrk="0" hangingPunct="0">
              <a:tabLst>
                <a:tab pos="349250" algn="l"/>
                <a:tab pos="920750" algn="l"/>
                <a:tab pos="1255713" algn="l"/>
              </a:tabLst>
            </a:pPr>
            <a:r>
              <a:rPr lang="en-US" sz="2400" dirty="0">
                <a:latin typeface="Times" pitchFamily="-128" charset="0"/>
              </a:rPr>
              <a:t>•	For magnetic materials such as Fe, Co, Ni, Fe</a:t>
            </a:r>
            <a:r>
              <a:rPr lang="en-US" sz="2400" baseline="-25000" dirty="0">
                <a:latin typeface="Times" pitchFamily="-128" charset="0"/>
              </a:rPr>
              <a:t>3</a:t>
            </a:r>
            <a:r>
              <a:rPr lang="en-US" sz="2400" dirty="0">
                <a:latin typeface="Times" pitchFamily="-128" charset="0"/>
              </a:rPr>
              <a:t>O</a:t>
            </a:r>
            <a:r>
              <a:rPr lang="en-US" sz="2400" baseline="-25000" dirty="0">
                <a:latin typeface="Times" pitchFamily="-128" charset="0"/>
              </a:rPr>
              <a:t>4</a:t>
            </a:r>
            <a:r>
              <a:rPr lang="en-US" sz="2400" dirty="0">
                <a:latin typeface="Times" pitchFamily="-128" charset="0"/>
              </a:rPr>
              <a:t>, etc., magnetic 	properties are size dependent</a:t>
            </a:r>
          </a:p>
          <a:p>
            <a:pPr algn="l" eaLnBrk="0" hangingPunct="0">
              <a:tabLst>
                <a:tab pos="349250" algn="l"/>
                <a:tab pos="920750" algn="l"/>
                <a:tab pos="1255713" algn="l"/>
              </a:tabLst>
            </a:pPr>
            <a:r>
              <a:rPr lang="en-US" sz="2400" dirty="0">
                <a:latin typeface="Times" pitchFamily="-128" charset="0"/>
              </a:rPr>
              <a:t>		-	The ‘coercive force’ (or magnetic memory) needed to 				reverse an internal magnetic field within the particle </a:t>
            </a:r>
            <a:r>
              <a:rPr lang="en-US" sz="2400" dirty="0" smtClean="0">
                <a:latin typeface="Times" pitchFamily="-128" charset="0"/>
              </a:rPr>
              <a:t>is size </a:t>
            </a:r>
            <a:r>
              <a:rPr lang="en-US" sz="2400" dirty="0">
                <a:latin typeface="Times" pitchFamily="-128" charset="0"/>
              </a:rPr>
              <a:t>dependent</a:t>
            </a:r>
          </a:p>
          <a:p>
            <a:pPr algn="l" eaLnBrk="0" hangingPunct="0">
              <a:tabLst>
                <a:tab pos="349250" algn="l"/>
                <a:tab pos="920750" algn="l"/>
                <a:tab pos="1255713" algn="l"/>
              </a:tabLst>
            </a:pPr>
            <a:r>
              <a:rPr lang="en-US" sz="2400" dirty="0">
                <a:latin typeface="Times" pitchFamily="-128" charset="0"/>
              </a:rPr>
              <a:t>		-	The strength of a particle’s internal magnetic field can </a:t>
            </a:r>
            <a:r>
              <a:rPr lang="en-US" sz="2400" dirty="0" smtClean="0">
                <a:latin typeface="Times" pitchFamily="-128" charset="0"/>
              </a:rPr>
              <a:t>be  size </a:t>
            </a:r>
            <a:r>
              <a:rPr lang="en-US" sz="2400" dirty="0">
                <a:latin typeface="Times" pitchFamily="-128" charset="0"/>
              </a:rPr>
              <a:t>dependent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Nanotube properties</a:t>
            </a:r>
          </a:p>
        </p:txBody>
      </p:sp>
      <p:sp>
        <p:nvSpPr>
          <p:cNvPr id="29699" name="Rectangle 3"/>
          <p:cNvSpPr>
            <a:spLocks noGrp="1" noChangeArrowheads="1"/>
          </p:cNvSpPr>
          <p:nvPr>
            <p:ph type="body" idx="1"/>
          </p:nvPr>
        </p:nvSpPr>
        <p:spPr/>
        <p:txBody>
          <a:bodyPr/>
          <a:lstStyle/>
          <a:p>
            <a:pPr>
              <a:lnSpc>
                <a:spcPct val="80000"/>
              </a:lnSpc>
            </a:pPr>
            <a:r>
              <a:rPr lang="en-US" sz="2400" dirty="0"/>
              <a:t>Superior stiffness and strength to all other materials</a:t>
            </a:r>
          </a:p>
          <a:p>
            <a:pPr>
              <a:lnSpc>
                <a:spcPct val="80000"/>
              </a:lnSpc>
            </a:pPr>
            <a:r>
              <a:rPr lang="en-US" sz="2400" dirty="0"/>
              <a:t>Extraordinary electric properties</a:t>
            </a:r>
          </a:p>
          <a:p>
            <a:pPr>
              <a:lnSpc>
                <a:spcPct val="80000"/>
              </a:lnSpc>
            </a:pPr>
            <a:r>
              <a:rPr lang="en-US" sz="2400" dirty="0"/>
              <a:t>Reported to be thermally stable in a vacuum up to 2800 degrees Centigrade (and we fret over CPU temps over 50</a:t>
            </a:r>
            <a:r>
              <a:rPr lang="en-US" sz="2400" baseline="30000" dirty="0"/>
              <a:t>o</a:t>
            </a:r>
            <a:r>
              <a:rPr lang="en-US" sz="2400" dirty="0"/>
              <a:t> C)</a:t>
            </a:r>
          </a:p>
          <a:p>
            <a:pPr>
              <a:lnSpc>
                <a:spcPct val="80000"/>
              </a:lnSpc>
            </a:pPr>
            <a:r>
              <a:rPr lang="en-US" sz="2400" dirty="0"/>
              <a:t>Capacity to carry an electric current 1000 times better than copper wires</a:t>
            </a:r>
          </a:p>
          <a:p>
            <a:pPr>
              <a:lnSpc>
                <a:spcPct val="80000"/>
              </a:lnSpc>
            </a:pPr>
            <a:r>
              <a:rPr lang="en-US" sz="2400" dirty="0"/>
              <a:t>Twice the thermal conductivity of diamonds</a:t>
            </a:r>
          </a:p>
          <a:p>
            <a:pPr>
              <a:lnSpc>
                <a:spcPct val="80000"/>
              </a:lnSpc>
            </a:pPr>
            <a:r>
              <a:rPr lang="en-US" sz="2400" dirty="0"/>
              <a:t>Pressing or stretching </a:t>
            </a:r>
            <a:r>
              <a:rPr lang="en-US" sz="2400" dirty="0" err="1"/>
              <a:t>nanotubes</a:t>
            </a:r>
            <a:r>
              <a:rPr lang="en-US" sz="2400" dirty="0"/>
              <a:t> can change their electrical properties by changing the quantum states of the electrons in the carbon bonds</a:t>
            </a:r>
          </a:p>
          <a:p>
            <a:pPr>
              <a:lnSpc>
                <a:spcPct val="80000"/>
              </a:lnSpc>
            </a:pPr>
            <a:r>
              <a:rPr lang="en-US" sz="2400" dirty="0"/>
              <a:t>They are either conducting or semi-conducting depending on the their structure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9525" y="42863"/>
            <a:ext cx="9123363" cy="677227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487362"/>
          </a:xfrm>
        </p:spPr>
        <p:txBody>
          <a:bodyPr>
            <a:normAutofit fontScale="90000"/>
          </a:bodyPr>
          <a:lstStyle/>
          <a:p>
            <a:r>
              <a:rPr lang="en-GB" sz="3200" dirty="0" smtClean="0">
                <a:solidFill>
                  <a:srgbClr val="FF0000"/>
                </a:solidFill>
              </a:rPr>
              <a:t>CHARACTERIZATION OF NANO-STRUCTED MATERIALS</a:t>
            </a:r>
            <a:endParaRPr lang="en-GB" sz="3200" dirty="0">
              <a:solidFill>
                <a:srgbClr val="FF0000"/>
              </a:solidFill>
            </a:endParaRPr>
          </a:p>
        </p:txBody>
      </p:sp>
      <p:sp>
        <p:nvSpPr>
          <p:cNvPr id="3" name="Content Placeholder 2"/>
          <p:cNvSpPr>
            <a:spLocks noGrp="1"/>
          </p:cNvSpPr>
          <p:nvPr>
            <p:ph idx="1"/>
          </p:nvPr>
        </p:nvSpPr>
        <p:spPr>
          <a:xfrm>
            <a:off x="0" y="609600"/>
            <a:ext cx="9144000" cy="6248400"/>
          </a:xfrm>
        </p:spPr>
        <p:txBody>
          <a:bodyPr>
            <a:normAutofit fontScale="77500" lnSpcReduction="20000"/>
          </a:bodyPr>
          <a:lstStyle/>
          <a:p>
            <a:pPr>
              <a:buNone/>
            </a:pPr>
            <a:r>
              <a:rPr lang="en-GB" sz="3800" dirty="0" smtClean="0"/>
              <a:t>The characterization of nano-</a:t>
            </a:r>
            <a:r>
              <a:rPr lang="en-GB" sz="3800" dirty="0" err="1" smtClean="0"/>
              <a:t>structed</a:t>
            </a:r>
            <a:r>
              <a:rPr lang="en-GB" sz="3800" dirty="0" smtClean="0"/>
              <a:t> materials are very important due to their special physical and chemical properties. </a:t>
            </a:r>
          </a:p>
          <a:p>
            <a:pPr>
              <a:buNone/>
            </a:pPr>
            <a:r>
              <a:rPr lang="en-US" sz="3800" dirty="0" smtClean="0"/>
              <a:t>There are several techniques used to understand these characterization parameters in </a:t>
            </a:r>
            <a:r>
              <a:rPr lang="en-US" sz="3800" dirty="0" err="1" smtClean="0"/>
              <a:t>nanoparticles</a:t>
            </a:r>
            <a:r>
              <a:rPr lang="en-US" sz="3800" dirty="0" smtClean="0"/>
              <a:t>. T</a:t>
            </a:r>
          </a:p>
          <a:p>
            <a:pPr>
              <a:buNone/>
            </a:pPr>
            <a:r>
              <a:rPr lang="en-US" sz="3800" dirty="0" smtClean="0"/>
              <a:t>hey include:</a:t>
            </a:r>
          </a:p>
          <a:p>
            <a:r>
              <a:rPr lang="en-US" sz="3800" dirty="0" smtClean="0"/>
              <a:t>electron microscopy including TEM and SEM</a:t>
            </a:r>
          </a:p>
          <a:p>
            <a:r>
              <a:rPr lang="en-US" sz="3800" dirty="0" smtClean="0"/>
              <a:t>atomic force microscopy (AFM)</a:t>
            </a:r>
          </a:p>
          <a:p>
            <a:r>
              <a:rPr lang="en-US" sz="3800" dirty="0" smtClean="0"/>
              <a:t>x-ray photoelectron spectroscopy (XPS)</a:t>
            </a:r>
          </a:p>
          <a:p>
            <a:r>
              <a:rPr lang="en-US" sz="3800" dirty="0" smtClean="0"/>
              <a:t>powder X-ray diffraction (XRD)</a:t>
            </a:r>
          </a:p>
          <a:p>
            <a:r>
              <a:rPr lang="en-US" sz="3800" dirty="0" smtClean="0"/>
              <a:t>Fourier transform infrared spectroscopy (FTIR)</a:t>
            </a:r>
          </a:p>
          <a:p>
            <a:r>
              <a:rPr lang="en-US" sz="3800" dirty="0" smtClean="0"/>
              <a:t>ultraviolet-visible spectroscopy</a:t>
            </a:r>
          </a:p>
          <a:p>
            <a:r>
              <a:rPr lang="en-US" sz="3800" dirty="0" smtClean="0"/>
              <a:t>nuclear magnetic resonance (NMR)</a:t>
            </a:r>
          </a:p>
          <a:p>
            <a:pPr>
              <a:buNone/>
            </a:pPr>
            <a:r>
              <a:rPr lang="en-US" dirty="0" smtClean="0"/>
              <a:t/>
            </a:r>
            <a:br>
              <a:rPr lang="en-US" dirty="0" smtClean="0"/>
            </a:br>
            <a:endParaRPr lang="en-GB"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solidFill>
                  <a:srgbClr val="FF0000"/>
                </a:solidFill>
              </a:rPr>
              <a:t>Microscopes</a:t>
            </a:r>
            <a:endParaRPr lang="en-US" dirty="0">
              <a:solidFill>
                <a:srgbClr val="FF0000"/>
              </a:solidFill>
            </a:endParaRPr>
          </a:p>
        </p:txBody>
      </p:sp>
      <p:sp>
        <p:nvSpPr>
          <p:cNvPr id="3" name="Content Placeholder 2"/>
          <p:cNvSpPr>
            <a:spLocks noGrp="1"/>
          </p:cNvSpPr>
          <p:nvPr>
            <p:ph idx="1"/>
          </p:nvPr>
        </p:nvSpPr>
        <p:spPr>
          <a:xfrm>
            <a:off x="304800" y="762000"/>
            <a:ext cx="8382000" cy="5364163"/>
          </a:xfrm>
        </p:spPr>
        <p:txBody>
          <a:bodyPr/>
          <a:lstStyle/>
          <a:p>
            <a:pPr>
              <a:buNone/>
            </a:pPr>
            <a:r>
              <a:rPr lang="en-US" dirty="0" smtClean="0"/>
              <a:t>For the characterization of nano structured materials special microscopes are required due to their low dimension. They includes</a:t>
            </a:r>
          </a:p>
          <a:p>
            <a:pPr marL="514350" indent="-514350">
              <a:buAutoNum type="arabicPeriod"/>
            </a:pPr>
            <a:r>
              <a:rPr lang="en-US" dirty="0" smtClean="0"/>
              <a:t>Scanning Electron Microscope (SEM)</a:t>
            </a:r>
          </a:p>
          <a:p>
            <a:pPr marL="514350" indent="-514350">
              <a:buAutoNum type="arabicPeriod"/>
            </a:pPr>
            <a:r>
              <a:rPr lang="en-US" dirty="0" smtClean="0"/>
              <a:t> Transmission Electron Microscope (TEM)</a:t>
            </a:r>
          </a:p>
          <a:p>
            <a:pPr marL="514350" indent="-514350">
              <a:buAutoNum type="arabicPeriod"/>
            </a:pPr>
            <a:r>
              <a:rPr lang="en-US" dirty="0" smtClean="0"/>
              <a:t> Scanning Tunneling Microscope (STM)</a:t>
            </a:r>
          </a:p>
          <a:p>
            <a:pPr marL="514350" indent="-514350">
              <a:buAutoNum type="arabicPeriod"/>
            </a:pPr>
            <a:r>
              <a:rPr lang="en-US" dirty="0" smtClean="0"/>
              <a:t>Atomic Force Microscope (AFM)</a:t>
            </a:r>
          </a:p>
          <a:p>
            <a:pPr marL="514350" indent="-514350">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solidFill>
                  <a:srgbClr val="FF0000"/>
                </a:solidFill>
              </a:rPr>
              <a:t>Scanning Electron Microscope (SEM)</a:t>
            </a:r>
            <a:br>
              <a:rPr lang="en-US"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457200" y="990600"/>
            <a:ext cx="8229600" cy="5135563"/>
          </a:xfrm>
        </p:spPr>
        <p:txBody>
          <a:bodyPr>
            <a:normAutofit fontScale="85000" lnSpcReduction="10000"/>
          </a:bodyPr>
          <a:lstStyle/>
          <a:p>
            <a:pPr>
              <a:buNone/>
            </a:pPr>
            <a:r>
              <a:rPr lang="en-US" dirty="0" smtClean="0"/>
              <a:t>A </a:t>
            </a:r>
            <a:r>
              <a:rPr lang="en-US" b="1" dirty="0" smtClean="0"/>
              <a:t>scanning electron microscope</a:t>
            </a:r>
            <a:r>
              <a:rPr lang="en-US" dirty="0" smtClean="0"/>
              <a:t> (</a:t>
            </a:r>
            <a:r>
              <a:rPr lang="en-US" b="1" dirty="0" smtClean="0"/>
              <a:t>SEM</a:t>
            </a:r>
            <a:r>
              <a:rPr lang="en-US" dirty="0" smtClean="0"/>
              <a:t>) is a type of </a:t>
            </a:r>
            <a:r>
              <a:rPr lang="en-US" dirty="0" smtClean="0">
                <a:hlinkClick r:id="rId2" tooltip="Electron microscope"/>
              </a:rPr>
              <a:t>electron microscope</a:t>
            </a:r>
            <a:r>
              <a:rPr lang="en-US" dirty="0" smtClean="0"/>
              <a:t> that produces images of a sample by scanning it with a focused beam </a:t>
            </a:r>
            <a:r>
              <a:rPr lang="en-US" dirty="0" err="1" smtClean="0"/>
              <a:t>of</a:t>
            </a:r>
            <a:r>
              <a:rPr lang="en-US" dirty="0" err="1" smtClean="0">
                <a:hlinkClick r:id="rId3" tooltip="Electron"/>
              </a:rPr>
              <a:t>electrons</a:t>
            </a:r>
            <a:r>
              <a:rPr lang="en-US" dirty="0" smtClean="0"/>
              <a:t>. The electrons interact with atoms in the sample, producing various signals that contain information about the sample's surface </a:t>
            </a:r>
            <a:r>
              <a:rPr lang="en-US" dirty="0" smtClean="0">
                <a:hlinkClick r:id="rId4" tooltip="Topography"/>
              </a:rPr>
              <a:t>topography</a:t>
            </a:r>
            <a:r>
              <a:rPr lang="en-US" dirty="0" smtClean="0"/>
              <a:t> and composition. </a:t>
            </a:r>
          </a:p>
          <a:p>
            <a:pPr>
              <a:buNone/>
            </a:pPr>
            <a:r>
              <a:rPr lang="en-US" dirty="0" smtClean="0"/>
              <a:t>SEM can achieve resolution better than 1 nanometer.</a:t>
            </a:r>
          </a:p>
          <a:p>
            <a:pPr>
              <a:buNone/>
            </a:pPr>
            <a:r>
              <a:rPr lang="en-US" dirty="0" smtClean="0"/>
              <a:t>The types of signals produced by an SEM include </a:t>
            </a:r>
            <a:r>
              <a:rPr lang="en-US" dirty="0" smtClean="0">
                <a:hlinkClick r:id="rId5" tooltip="Secondary electrons"/>
              </a:rPr>
              <a:t>secondary electrons</a:t>
            </a:r>
            <a:r>
              <a:rPr lang="en-US" dirty="0" smtClean="0"/>
              <a:t> (SE), reflected or </a:t>
            </a:r>
            <a:r>
              <a:rPr lang="en-US" dirty="0" smtClean="0">
                <a:hlinkClick r:id="rId6" tooltip="Backscatter"/>
              </a:rPr>
              <a:t>back-scattered electrons</a:t>
            </a:r>
            <a:r>
              <a:rPr lang="en-US" dirty="0" smtClean="0"/>
              <a:t> (BSE),   </a:t>
            </a:r>
            <a:r>
              <a:rPr lang="en-US" dirty="0" smtClean="0">
                <a:hlinkClick r:id="rId7" tooltip="Photons"/>
              </a:rPr>
              <a:t>photons</a:t>
            </a:r>
            <a:r>
              <a:rPr lang="en-US" dirty="0" smtClean="0"/>
              <a:t>  of  </a:t>
            </a:r>
            <a:r>
              <a:rPr lang="en-US" dirty="0" smtClean="0">
                <a:hlinkClick r:id="rId8" tooltip="Energy-dispersive X-ray spectroscopy"/>
              </a:rPr>
              <a:t>characteristic X-rays</a:t>
            </a:r>
            <a:r>
              <a:rPr lang="en-US" dirty="0" smtClean="0"/>
              <a:t>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SEM</a:t>
            </a:r>
            <a:endParaRPr lang="en-US" dirty="0"/>
          </a:p>
        </p:txBody>
      </p:sp>
      <p:pic>
        <p:nvPicPr>
          <p:cNvPr id="1026" name="Picture 2" descr="C:\Documents and Settings\vms.ADMIN-0DD81E43F\Desktop\SEM_schematic.JPG.jpg"/>
          <p:cNvPicPr>
            <a:picLocks noGrp="1" noChangeAspect="1" noChangeArrowheads="1"/>
          </p:cNvPicPr>
          <p:nvPr>
            <p:ph idx="1"/>
          </p:nvPr>
        </p:nvPicPr>
        <p:blipFill>
          <a:blip r:embed="rId2"/>
          <a:srcRect/>
          <a:stretch>
            <a:fillRect/>
          </a:stretch>
        </p:blipFill>
        <p:spPr bwMode="auto">
          <a:xfrm>
            <a:off x="1524000" y="838200"/>
            <a:ext cx="5257800" cy="5287963"/>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solidFill>
                  <a:srgbClr val="FF0000"/>
                </a:solidFill>
              </a:rPr>
              <a:t>Transmission Electron Microscope</a:t>
            </a:r>
            <a:endParaRPr lang="en-US" dirty="0">
              <a:solidFill>
                <a:srgbClr val="FF0000"/>
              </a:solidFill>
            </a:endParaRPr>
          </a:p>
        </p:txBody>
      </p:sp>
      <p:sp>
        <p:nvSpPr>
          <p:cNvPr id="3" name="Content Placeholder 2"/>
          <p:cNvSpPr>
            <a:spLocks noGrp="1"/>
          </p:cNvSpPr>
          <p:nvPr>
            <p:ph idx="1"/>
          </p:nvPr>
        </p:nvSpPr>
        <p:spPr>
          <a:xfrm>
            <a:off x="0" y="838200"/>
            <a:ext cx="9144000" cy="5638800"/>
          </a:xfrm>
        </p:spPr>
        <p:txBody>
          <a:bodyPr/>
          <a:lstStyle/>
          <a:p>
            <a:r>
              <a:rPr lang="en-US" dirty="0" smtClean="0"/>
              <a:t>TEM is suitable for investigating the </a:t>
            </a:r>
            <a:r>
              <a:rPr lang="en-US" dirty="0" err="1" smtClean="0"/>
              <a:t>nanomaterials</a:t>
            </a:r>
            <a:r>
              <a:rPr lang="en-US" dirty="0" smtClean="0"/>
              <a:t> at very high resolution. With the help of TEM we can obtain image of the sample </a:t>
            </a:r>
            <a:r>
              <a:rPr lang="en-US" dirty="0" err="1" smtClean="0"/>
              <a:t>materialand</a:t>
            </a:r>
            <a:r>
              <a:rPr lang="en-US" dirty="0" smtClean="0"/>
              <a:t> detail crystal structure analysis of the sample was done</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563562"/>
          </a:xfrm>
        </p:spPr>
        <p:txBody>
          <a:bodyPr>
            <a:normAutofit fontScale="90000"/>
          </a:bodyPr>
          <a:lstStyle/>
          <a:p>
            <a:r>
              <a:rPr lang="en-US" dirty="0" smtClean="0">
                <a:solidFill>
                  <a:srgbClr val="FF0000"/>
                </a:solidFill>
              </a:rPr>
              <a:t>Transmission Electron Microscope (TEM)</a:t>
            </a:r>
            <a:endParaRPr lang="en-US" dirty="0">
              <a:solidFill>
                <a:srgbClr val="FF0000"/>
              </a:solidFill>
            </a:endParaRPr>
          </a:p>
        </p:txBody>
      </p:sp>
      <p:pic>
        <p:nvPicPr>
          <p:cNvPr id="1026" name="Picture 2" descr="C:\Documents and Settings\vms.ADMIN-0DD81E43F\Desktop\250px-Scheme_TEM_en.svg (1).png"/>
          <p:cNvPicPr>
            <a:picLocks noGrp="1" noChangeAspect="1" noChangeArrowheads="1"/>
          </p:cNvPicPr>
          <p:nvPr>
            <p:ph idx="1"/>
          </p:nvPr>
        </p:nvPicPr>
        <p:blipFill>
          <a:blip r:embed="rId2"/>
          <a:srcRect/>
          <a:stretch>
            <a:fillRect/>
          </a:stretch>
        </p:blipFill>
        <p:spPr bwMode="auto">
          <a:xfrm>
            <a:off x="1828800" y="990600"/>
            <a:ext cx="4953000" cy="54102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GB" b="1" dirty="0" smtClean="0">
                <a:solidFill>
                  <a:srgbClr val="FF0000"/>
                </a:solidFill>
              </a:rPr>
              <a:t>APPLICATIONS OF NANOMATERIALS</a:t>
            </a:r>
            <a:endParaRPr lang="en-GB" b="1" dirty="0">
              <a:solidFill>
                <a:srgbClr val="FF0000"/>
              </a:solidFill>
            </a:endParaRPr>
          </a:p>
        </p:txBody>
      </p:sp>
      <p:sp>
        <p:nvSpPr>
          <p:cNvPr id="3" name="Content Placeholder 2"/>
          <p:cNvSpPr>
            <a:spLocks noGrp="1"/>
          </p:cNvSpPr>
          <p:nvPr>
            <p:ph idx="1"/>
          </p:nvPr>
        </p:nvSpPr>
        <p:spPr>
          <a:xfrm>
            <a:off x="457200" y="914400"/>
            <a:ext cx="8229600" cy="5715000"/>
          </a:xfrm>
        </p:spPr>
        <p:txBody>
          <a:bodyPr>
            <a:normAutofit fontScale="62500" lnSpcReduction="20000"/>
          </a:bodyPr>
          <a:lstStyle/>
          <a:p>
            <a:pPr>
              <a:buNone/>
            </a:pPr>
            <a:r>
              <a:rPr lang="en-GB" dirty="0" smtClean="0"/>
              <a:t>We know that </a:t>
            </a:r>
            <a:r>
              <a:rPr lang="en-GB" dirty="0" err="1" smtClean="0"/>
              <a:t>nanomaterials</a:t>
            </a:r>
            <a:r>
              <a:rPr lang="en-GB" dirty="0" smtClean="0"/>
              <a:t> possess unique chemical, physical and mechanical properties with reduction in grain size hence they can be used for variety of applications in different fields.</a:t>
            </a:r>
          </a:p>
          <a:p>
            <a:pPr marL="514350" indent="-514350">
              <a:buAutoNum type="arabicPeriod"/>
            </a:pPr>
            <a:r>
              <a:rPr lang="en-GB" dirty="0" smtClean="0"/>
              <a:t>As magnetisation and </a:t>
            </a:r>
            <a:r>
              <a:rPr lang="en-GB" dirty="0" err="1" smtClean="0"/>
              <a:t>coercivity</a:t>
            </a:r>
            <a:r>
              <a:rPr lang="en-GB" dirty="0" smtClean="0"/>
              <a:t> of </a:t>
            </a:r>
            <a:r>
              <a:rPr lang="en-GB" dirty="0" err="1" smtClean="0"/>
              <a:t>nanomaterials</a:t>
            </a:r>
            <a:r>
              <a:rPr lang="en-GB" dirty="0" smtClean="0"/>
              <a:t> are higher hence such materials are used in </a:t>
            </a:r>
            <a:r>
              <a:rPr lang="en-GB" dirty="0" err="1" smtClean="0"/>
              <a:t>nanotransistor</a:t>
            </a:r>
            <a:r>
              <a:rPr lang="en-GB" dirty="0" smtClean="0"/>
              <a:t>, memory devices etc.</a:t>
            </a:r>
          </a:p>
          <a:p>
            <a:pPr marL="514350" indent="-514350">
              <a:buAutoNum type="arabicPeriod"/>
            </a:pPr>
            <a:r>
              <a:rPr lang="en-GB" dirty="0" smtClean="0"/>
              <a:t> </a:t>
            </a:r>
            <a:r>
              <a:rPr lang="en-GB" dirty="0" err="1" smtClean="0"/>
              <a:t>Nanomaterials</a:t>
            </a:r>
            <a:r>
              <a:rPr lang="en-GB" dirty="0" smtClean="0"/>
              <a:t>  like Zinc </a:t>
            </a:r>
            <a:r>
              <a:rPr lang="en-GB" dirty="0" err="1" smtClean="0"/>
              <a:t>selenide</a:t>
            </a:r>
            <a:r>
              <a:rPr lang="en-GB" dirty="0" smtClean="0"/>
              <a:t>, Zinc Sulphate, Cadmium Sulphate and Lead Telluride are used for improving resolution of TV. </a:t>
            </a:r>
            <a:r>
              <a:rPr lang="en-GB" dirty="0" err="1" smtClean="0"/>
              <a:t>Nanophosphors</a:t>
            </a:r>
            <a:r>
              <a:rPr lang="en-GB" dirty="0" smtClean="0"/>
              <a:t> are also used in high- definition televisions (HDTV) because good quality and clearance in picture.</a:t>
            </a:r>
          </a:p>
          <a:p>
            <a:pPr marL="514350" indent="-514350">
              <a:buAutoNum type="arabicPeriod"/>
            </a:pPr>
            <a:r>
              <a:rPr lang="en-GB" dirty="0" smtClean="0"/>
              <a:t>The sensors made by </a:t>
            </a:r>
            <a:r>
              <a:rPr lang="en-GB" dirty="0" err="1" smtClean="0"/>
              <a:t>nanomaterials</a:t>
            </a:r>
            <a:r>
              <a:rPr lang="en-GB" dirty="0" smtClean="0"/>
              <a:t> are extremely sensitive such as smoke detectors, ice detectors on aircraft wings, automobile engines etc.</a:t>
            </a:r>
          </a:p>
          <a:p>
            <a:pPr marL="514350" indent="-514350">
              <a:buAutoNum type="arabicPeriod"/>
            </a:pPr>
            <a:r>
              <a:rPr lang="en-GB" dirty="0" smtClean="0"/>
              <a:t>Nanotechnology  plays very important role in medical field for disease diagnosis, drug delivery and molecular imaging .</a:t>
            </a:r>
          </a:p>
          <a:p>
            <a:pPr marL="514350" indent="-514350">
              <a:buAutoNum type="arabicPeriod"/>
            </a:pPr>
            <a:r>
              <a:rPr lang="en-GB" dirty="0" smtClean="0"/>
              <a:t> Conventional and rechargeable high energy batteries made by </a:t>
            </a:r>
            <a:r>
              <a:rPr lang="en-GB" dirty="0" err="1" smtClean="0"/>
              <a:t>nanomaterials</a:t>
            </a:r>
            <a:r>
              <a:rPr lang="en-GB" dirty="0" smtClean="0"/>
              <a:t> are used in automobiles, laptops, computers, electrical vehicles, , cellular phones, toys, watches, calculators etc.</a:t>
            </a:r>
          </a:p>
          <a:p>
            <a:pPr marL="514350" indent="-514350">
              <a:buFont typeface="Arial" pitchFamily="34" charset="0"/>
              <a:buAutoNum type="arabicPeriod"/>
            </a:pPr>
            <a:r>
              <a:rPr lang="en-GB" dirty="0" smtClean="0"/>
              <a:t> </a:t>
            </a:r>
            <a:r>
              <a:rPr lang="en-US" dirty="0" smtClean="0"/>
              <a:t>Devices such as computer hard disks  storage capacity is increased with Magnetic </a:t>
            </a:r>
            <a:r>
              <a:rPr lang="en-US" dirty="0" err="1" smtClean="0"/>
              <a:t>Nano</a:t>
            </a:r>
            <a:r>
              <a:rPr lang="en-US" dirty="0" smtClean="0"/>
              <a:t> materials</a:t>
            </a:r>
          </a:p>
          <a:p>
            <a:pPr marL="514350" indent="-514350">
              <a:buAutoNum type="arabicPeriod"/>
            </a:pPr>
            <a:r>
              <a:rPr lang="en-GB" dirty="0" err="1" smtClean="0"/>
              <a:t>Nanomaterials</a:t>
            </a:r>
            <a:r>
              <a:rPr lang="en-GB" dirty="0" smtClean="0"/>
              <a:t> </a:t>
            </a:r>
            <a:r>
              <a:rPr lang="en-US" dirty="0" smtClean="0"/>
              <a:t> lead to applications in motors, analytical instruments like magnetic resonance imaging (MRI), used widely in hospitals, and </a:t>
            </a:r>
            <a:r>
              <a:rPr lang="en-US" dirty="0" err="1" smtClean="0"/>
              <a:t>microsensors</a:t>
            </a:r>
            <a:r>
              <a:rPr lang="en-US" dirty="0" smtClean="0"/>
              <a:t>.</a:t>
            </a: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GB" b="1" dirty="0" smtClean="0">
                <a:solidFill>
                  <a:srgbClr val="FF0000"/>
                </a:solidFill>
              </a:rPr>
              <a:t>APPLICATIONS OF NANOMATERIALS</a:t>
            </a:r>
            <a:endParaRPr lang="en-GB" dirty="0"/>
          </a:p>
        </p:txBody>
      </p:sp>
      <p:sp>
        <p:nvSpPr>
          <p:cNvPr id="3" name="Content Placeholder 2"/>
          <p:cNvSpPr>
            <a:spLocks noGrp="1"/>
          </p:cNvSpPr>
          <p:nvPr>
            <p:ph idx="1"/>
          </p:nvPr>
        </p:nvSpPr>
        <p:spPr>
          <a:xfrm>
            <a:off x="457200" y="838200"/>
            <a:ext cx="8229600" cy="5287963"/>
          </a:xfrm>
        </p:spPr>
        <p:txBody>
          <a:bodyPr/>
          <a:lstStyle/>
          <a:p>
            <a:pPr>
              <a:buNone/>
            </a:pPr>
            <a:r>
              <a:rPr lang="en-GB" dirty="0" smtClean="0"/>
              <a:t>8. </a:t>
            </a:r>
            <a:r>
              <a:rPr lang="en-US" dirty="0" err="1" smtClean="0"/>
              <a:t>Nanocrystalline</a:t>
            </a:r>
            <a:r>
              <a:rPr lang="en-US" dirty="0" smtClean="0"/>
              <a:t> silicon carbide is a candidate material for artificial heart valves primarily because of its low weight, high strength and inertness.</a:t>
            </a:r>
          </a:p>
          <a:p>
            <a:pPr marL="342900" lvl="1" indent="-342900">
              <a:lnSpc>
                <a:spcPct val="80000"/>
              </a:lnSpc>
              <a:buNone/>
            </a:pPr>
            <a:r>
              <a:rPr lang="en-GB" dirty="0" smtClean="0"/>
              <a:t>9. </a:t>
            </a:r>
            <a:r>
              <a:rPr lang="en-US" dirty="0" smtClean="0"/>
              <a:t>Harder</a:t>
            </a:r>
            <a:r>
              <a:rPr lang="en-GB" dirty="0" smtClean="0"/>
              <a:t> </a:t>
            </a:r>
            <a:r>
              <a:rPr lang="en-GB" dirty="0" err="1" smtClean="0"/>
              <a:t>Nanomaterials</a:t>
            </a:r>
            <a:r>
              <a:rPr lang="en-GB" dirty="0" smtClean="0"/>
              <a:t> like </a:t>
            </a:r>
            <a:r>
              <a:rPr lang="en-AU" dirty="0" smtClean="0"/>
              <a:t>Tungsten carbide, tantalum carbide, and titanium carbide are used as </a:t>
            </a:r>
            <a:r>
              <a:rPr lang="en-US" sz="2800" dirty="0" smtClean="0"/>
              <a:t> more durable cutting materials.</a:t>
            </a:r>
          </a:p>
          <a:p>
            <a:pPr>
              <a:lnSpc>
                <a:spcPct val="80000"/>
              </a:lnSpc>
              <a:buNone/>
            </a:pPr>
            <a:r>
              <a:rPr lang="en-US" sz="2800" dirty="0" smtClean="0"/>
              <a:t>10. Spark plugs made by </a:t>
            </a:r>
            <a:r>
              <a:rPr lang="en-US" sz="2800" dirty="0" err="1" smtClean="0"/>
              <a:t>nanomaterials</a:t>
            </a:r>
            <a:r>
              <a:rPr lang="en-US" sz="2800" dirty="0" smtClean="0"/>
              <a:t> improve  fuel efficiency for cars.</a:t>
            </a:r>
          </a:p>
          <a:p>
            <a:pPr>
              <a:lnSpc>
                <a:spcPct val="80000"/>
              </a:lnSpc>
              <a:buNone/>
            </a:pPr>
            <a:endParaRPr lang="en-US" dirty="0" smtClean="0"/>
          </a:p>
          <a:p>
            <a:pPr marL="342900" lvl="1" indent="-342900">
              <a:lnSpc>
                <a:spcPct val="80000"/>
              </a:lnSpc>
              <a:buNone/>
            </a:pPr>
            <a:endParaRPr lang="en-US" sz="2800" dirty="0" smtClean="0"/>
          </a:p>
          <a:p>
            <a:pPr>
              <a:buNone/>
            </a:pPr>
            <a:endParaRPr lang="en-GB"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bwMode="auto">
          <a:xfrm>
            <a:off x="457200" y="274638"/>
            <a:ext cx="7483139" cy="584775"/>
          </a:xfrm>
          <a:prstGeom prst="rect">
            <a:avLst/>
          </a:prstGeom>
          <a:noFill/>
          <a:ln w="9525">
            <a:noFill/>
            <a:miter lim="800000"/>
            <a:headEnd/>
            <a:tailEnd/>
          </a:ln>
        </p:spPr>
        <p:txBody>
          <a:bodyPr wrap="none">
            <a:spAutoFit/>
          </a:bodyPr>
          <a:lstStyle/>
          <a:p>
            <a:pPr algn="l">
              <a:spcBef>
                <a:spcPct val="50000"/>
              </a:spcBef>
              <a:tabLst>
                <a:tab pos="509588" algn="l"/>
              </a:tabLst>
            </a:pPr>
            <a:r>
              <a:rPr lang="en-US" sz="3200" b="1" dirty="0" smtClean="0">
                <a:solidFill>
                  <a:srgbClr val="FF0066"/>
                </a:solidFill>
              </a:rPr>
              <a:t>Nanotechnology </a:t>
            </a:r>
            <a:r>
              <a:rPr lang="en-US" sz="3200" b="1" dirty="0">
                <a:solidFill>
                  <a:srgbClr val="FF0066"/>
                </a:solidFill>
              </a:rPr>
              <a:t>Applications in Medicine</a:t>
            </a:r>
          </a:p>
        </p:txBody>
      </p:sp>
      <p:sp>
        <p:nvSpPr>
          <p:cNvPr id="5" name="Rectangle 3"/>
          <p:cNvSpPr>
            <a:spLocks noGrp="1" noChangeArrowheads="1"/>
          </p:cNvSpPr>
          <p:nvPr>
            <p:ph idx="1"/>
          </p:nvPr>
        </p:nvSpPr>
        <p:spPr bwMode="auto">
          <a:xfrm>
            <a:off x="457200" y="838200"/>
            <a:ext cx="8229600" cy="3447098"/>
          </a:xfrm>
          <a:prstGeom prst="rect">
            <a:avLst/>
          </a:prstGeom>
          <a:noFill/>
          <a:ln w="9525">
            <a:noFill/>
            <a:miter lim="800000"/>
            <a:headEnd/>
            <a:tailEnd/>
          </a:ln>
        </p:spPr>
        <p:txBody>
          <a:bodyPr>
            <a:spAutoFit/>
          </a:bodyPr>
          <a:lstStyle/>
          <a:p>
            <a:pPr marL="228600" indent="-228600" algn="just">
              <a:buFontTx/>
              <a:buChar char="•"/>
            </a:pPr>
            <a:r>
              <a:rPr lang="en-US" sz="2800" dirty="0">
                <a:latin typeface="Arial" charset="0"/>
              </a:rPr>
              <a:t>Because of their small size, </a:t>
            </a:r>
            <a:r>
              <a:rPr lang="en-US" sz="2800" dirty="0" err="1">
                <a:latin typeface="Arial" charset="0"/>
              </a:rPr>
              <a:t>nanoscale</a:t>
            </a:r>
            <a:r>
              <a:rPr lang="en-US" sz="2800" dirty="0">
                <a:latin typeface="Arial" charset="0"/>
              </a:rPr>
              <a:t> devices can readily </a:t>
            </a:r>
            <a:r>
              <a:rPr lang="en-US" sz="2800" dirty="0">
                <a:solidFill>
                  <a:srgbClr val="FF00FF"/>
                </a:solidFill>
                <a:latin typeface="Arial" charset="0"/>
              </a:rPr>
              <a:t>interact with </a:t>
            </a:r>
            <a:r>
              <a:rPr lang="en-US" sz="2800" dirty="0" err="1">
                <a:solidFill>
                  <a:srgbClr val="FF00FF"/>
                </a:solidFill>
                <a:latin typeface="Arial" charset="0"/>
              </a:rPr>
              <a:t>biomolecules</a:t>
            </a:r>
            <a:r>
              <a:rPr lang="en-US" sz="2800" dirty="0">
                <a:latin typeface="Arial" charset="0"/>
              </a:rPr>
              <a:t> on both the surface of cells and inside of cells. </a:t>
            </a:r>
          </a:p>
          <a:p>
            <a:pPr marL="228600" indent="-228600" algn="just">
              <a:buFontTx/>
              <a:buChar char="•"/>
            </a:pPr>
            <a:endParaRPr lang="en-US" sz="500" dirty="0">
              <a:latin typeface="Arial" charset="0"/>
            </a:endParaRPr>
          </a:p>
          <a:p>
            <a:pPr marL="228600" indent="-228600" algn="just">
              <a:buFontTx/>
              <a:buChar char="•"/>
            </a:pPr>
            <a:r>
              <a:rPr lang="en-US" sz="2800" dirty="0">
                <a:latin typeface="Arial" charset="0"/>
              </a:rPr>
              <a:t>By gaining access to so many areas of the body, they have the potential to </a:t>
            </a:r>
            <a:r>
              <a:rPr lang="en-US" sz="2800" dirty="0">
                <a:solidFill>
                  <a:srgbClr val="FF00FF"/>
                </a:solidFill>
                <a:latin typeface="Arial" charset="0"/>
              </a:rPr>
              <a:t>detect disease and the deliver treatment</a:t>
            </a:r>
            <a:r>
              <a:rPr lang="en-US" sz="2800" dirty="0" smtClean="0">
                <a:latin typeface="Arial" charset="0"/>
              </a:rPr>
              <a:t>.</a:t>
            </a:r>
          </a:p>
          <a:p>
            <a:pPr marL="228600" indent="-228600" algn="just">
              <a:buFontTx/>
              <a:buChar char="•"/>
            </a:pPr>
            <a:endParaRPr lang="en-US" dirty="0">
              <a:latin typeface="Arial" charset="0"/>
            </a:endParaRPr>
          </a:p>
        </p:txBody>
      </p:sp>
      <p:sp>
        <p:nvSpPr>
          <p:cNvPr id="6" name="Text Box 5"/>
          <p:cNvSpPr txBox="1">
            <a:spLocks noChangeArrowheads="1"/>
          </p:cNvSpPr>
          <p:nvPr/>
        </p:nvSpPr>
        <p:spPr bwMode="auto">
          <a:xfrm>
            <a:off x="76200" y="3733800"/>
            <a:ext cx="8915400" cy="2893100"/>
          </a:xfrm>
          <a:prstGeom prst="rect">
            <a:avLst/>
          </a:prstGeom>
          <a:noFill/>
          <a:ln w="9525">
            <a:solidFill>
              <a:srgbClr val="000000"/>
            </a:solidFill>
            <a:miter lim="800000"/>
            <a:headEnd/>
            <a:tailEnd/>
          </a:ln>
        </p:spPr>
        <p:txBody>
          <a:bodyPr wrap="square">
            <a:spAutoFit/>
          </a:bodyPr>
          <a:lstStyle/>
          <a:p>
            <a:pPr marL="228600" indent="-228600" algn="just">
              <a:spcBef>
                <a:spcPct val="50000"/>
              </a:spcBef>
              <a:buFontTx/>
              <a:buChar char="•"/>
              <a:tabLst>
                <a:tab pos="519113" algn="l"/>
              </a:tabLst>
            </a:pPr>
            <a:r>
              <a:rPr lang="en-US" sz="2800" dirty="0">
                <a:latin typeface="Verdana" pitchFamily="34" charset="0"/>
              </a:rPr>
              <a:t>   </a:t>
            </a:r>
            <a:r>
              <a:rPr lang="en-US" sz="2800" dirty="0" err="1">
                <a:latin typeface="Verdana" pitchFamily="34" charset="0"/>
              </a:rPr>
              <a:t>Nanoparticles</a:t>
            </a:r>
            <a:r>
              <a:rPr lang="en-US" sz="2800" dirty="0">
                <a:latin typeface="Verdana" pitchFamily="34" charset="0"/>
              </a:rPr>
              <a:t> can </a:t>
            </a:r>
            <a:r>
              <a:rPr lang="en-US" sz="2800" dirty="0" err="1">
                <a:latin typeface="Verdana" pitchFamily="34" charset="0"/>
              </a:rPr>
              <a:t>can</a:t>
            </a:r>
            <a:r>
              <a:rPr lang="en-US" sz="2800" dirty="0">
                <a:latin typeface="Verdana" pitchFamily="34" charset="0"/>
              </a:rPr>
              <a:t> </a:t>
            </a:r>
            <a:r>
              <a:rPr lang="en-US" sz="2800" dirty="0">
                <a:solidFill>
                  <a:srgbClr val="9900FF"/>
                </a:solidFill>
                <a:latin typeface="Verdana" pitchFamily="34" charset="0"/>
              </a:rPr>
              <a:t>deliver drugs directly</a:t>
            </a:r>
            <a:r>
              <a:rPr lang="en-US" sz="2800" dirty="0">
                <a:latin typeface="Verdana" pitchFamily="34" charset="0"/>
              </a:rPr>
              <a:t> to 	diseased cells in your body. </a:t>
            </a:r>
          </a:p>
          <a:p>
            <a:pPr marL="228600" indent="-228600" algn="just">
              <a:spcBef>
                <a:spcPct val="50000"/>
              </a:spcBef>
              <a:buFontTx/>
              <a:buChar char="•"/>
              <a:tabLst>
                <a:tab pos="519113" algn="l"/>
              </a:tabLst>
            </a:pPr>
            <a:r>
              <a:rPr lang="en-US" sz="2800" dirty="0">
                <a:latin typeface="Verdana" pitchFamily="34" charset="0"/>
              </a:rPr>
              <a:t> </a:t>
            </a:r>
            <a:r>
              <a:rPr lang="en-US" sz="2800" dirty="0">
                <a:solidFill>
                  <a:srgbClr val="0000FF"/>
                </a:solidFill>
                <a:latin typeface="Verdana" pitchFamily="34" charset="0"/>
              </a:rPr>
              <a:t>	</a:t>
            </a:r>
            <a:r>
              <a:rPr lang="en-US" sz="2800" dirty="0" err="1">
                <a:solidFill>
                  <a:srgbClr val="0000FF"/>
                </a:solidFill>
                <a:latin typeface="Verdana" pitchFamily="34" charset="0"/>
              </a:rPr>
              <a:t>Nanomedicine</a:t>
            </a:r>
            <a:r>
              <a:rPr lang="en-US" sz="2800" dirty="0">
                <a:latin typeface="Verdana" pitchFamily="34" charset="0"/>
              </a:rPr>
              <a:t> is the medical use of molecular-	sized particles to deliver drugs, heat, light or 	other substances to specific cells in the human 	body. </a:t>
            </a: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Rectangle 5"/>
          <p:cNvSpPr>
            <a:spLocks noGrp="1" noChangeArrowheads="1"/>
          </p:cNvSpPr>
          <p:nvPr>
            <p:ph idx="1"/>
          </p:nvPr>
        </p:nvSpPr>
        <p:spPr bwMode="auto">
          <a:xfrm>
            <a:off x="457200" y="304801"/>
            <a:ext cx="8229600" cy="5909310"/>
          </a:xfrm>
          <a:prstGeom prst="rect">
            <a:avLst/>
          </a:prstGeom>
          <a:noFill/>
          <a:ln w="9525">
            <a:solidFill>
              <a:srgbClr val="000000"/>
            </a:solidFill>
            <a:miter lim="800000"/>
            <a:headEnd/>
            <a:tailEnd/>
          </a:ln>
        </p:spPr>
        <p:txBody>
          <a:bodyPr wrap="square">
            <a:spAutoFit/>
          </a:bodyPr>
          <a:lstStyle/>
          <a:p>
            <a:pPr marL="280988" indent="-280988" algn="just">
              <a:spcBef>
                <a:spcPct val="50000"/>
              </a:spcBef>
              <a:buFontTx/>
              <a:buChar char="•"/>
            </a:pPr>
            <a:r>
              <a:rPr lang="en-US" sz="2800" b="1" dirty="0">
                <a:solidFill>
                  <a:srgbClr val="FF00FF"/>
                </a:solidFill>
                <a:latin typeface="Arial" charset="0"/>
              </a:rPr>
              <a:t>Quantum dot</a:t>
            </a:r>
            <a:r>
              <a:rPr lang="en-US" sz="2800" dirty="0">
                <a:latin typeface="Verdana" pitchFamily="34" charset="0"/>
              </a:rPr>
              <a:t>- that identify the location of cancer cells in the body.</a:t>
            </a:r>
            <a:endParaRPr lang="en-US" sz="2800" dirty="0"/>
          </a:p>
          <a:p>
            <a:pPr marL="280988" indent="-280988" algn="just">
              <a:spcBef>
                <a:spcPct val="50000"/>
              </a:spcBef>
              <a:buFontTx/>
              <a:buChar char="•"/>
            </a:pPr>
            <a:r>
              <a:rPr lang="en-US" sz="2800" b="1" dirty="0" err="1">
                <a:solidFill>
                  <a:srgbClr val="FF00FF"/>
                </a:solidFill>
                <a:latin typeface="Verdana" pitchFamily="34" charset="0"/>
              </a:rPr>
              <a:t>Nano</a:t>
            </a:r>
            <a:r>
              <a:rPr lang="en-US" sz="2800" b="1" dirty="0">
                <a:solidFill>
                  <a:srgbClr val="FF00FF"/>
                </a:solidFill>
                <a:latin typeface="Verdana" pitchFamily="34" charset="0"/>
              </a:rPr>
              <a:t> Particles</a:t>
            </a:r>
            <a:r>
              <a:rPr lang="en-US" sz="2800" dirty="0">
                <a:latin typeface="Verdana" pitchFamily="34" charset="0"/>
              </a:rPr>
              <a:t> - that deliver chemotherapy drugs directly to cancer cells to minimize damage to healthy cells.</a:t>
            </a:r>
            <a:endParaRPr lang="en-US" sz="2800" dirty="0"/>
          </a:p>
          <a:p>
            <a:pPr marL="280988" indent="-280988" algn="just">
              <a:spcBef>
                <a:spcPct val="50000"/>
              </a:spcBef>
              <a:buFontTx/>
              <a:buChar char="•"/>
            </a:pPr>
            <a:r>
              <a:rPr lang="en-US" sz="2800" b="1" dirty="0" err="1">
                <a:solidFill>
                  <a:srgbClr val="FF00FF"/>
                </a:solidFill>
                <a:latin typeface="Verdana" pitchFamily="34" charset="0"/>
              </a:rPr>
              <a:t>Nanoshells</a:t>
            </a:r>
            <a:r>
              <a:rPr lang="en-US" sz="2800" dirty="0">
                <a:latin typeface="Verdana" pitchFamily="34" charset="0"/>
              </a:rPr>
              <a:t> - that concentrate the heat from infrared light to destroy cancer cells with minimal damage to surrounding healthy cells. </a:t>
            </a:r>
            <a:endParaRPr lang="en-US" sz="2800" dirty="0"/>
          </a:p>
          <a:p>
            <a:pPr marL="280988" indent="-280988" algn="just">
              <a:spcBef>
                <a:spcPct val="50000"/>
              </a:spcBef>
              <a:buFontTx/>
              <a:buChar char="•"/>
            </a:pPr>
            <a:r>
              <a:rPr lang="en-US" sz="2800" b="1" dirty="0" err="1">
                <a:solidFill>
                  <a:srgbClr val="FF00FF"/>
                </a:solidFill>
                <a:latin typeface="Verdana" pitchFamily="34" charset="0"/>
              </a:rPr>
              <a:t>Nanotubes</a:t>
            </a:r>
            <a:r>
              <a:rPr lang="en-US" sz="2800" b="1" dirty="0">
                <a:latin typeface="Verdana" pitchFamily="34" charset="0"/>
              </a:rPr>
              <a:t>- </a:t>
            </a:r>
            <a:r>
              <a:rPr lang="en-US" sz="2800" dirty="0">
                <a:latin typeface="Verdana" pitchFamily="34" charset="0"/>
              </a:rPr>
              <a:t> used in broken bones to provide a structure for new bone material to grow.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Autofit/>
          </a:bodyPr>
          <a:lstStyle/>
          <a:p>
            <a:pPr>
              <a:spcBef>
                <a:spcPct val="50000"/>
              </a:spcBef>
            </a:pPr>
            <a:r>
              <a:rPr lang="en-US" sz="2000" b="1" dirty="0" err="1" smtClean="0">
                <a:solidFill>
                  <a:srgbClr val="990099"/>
                </a:solidFill>
                <a:latin typeface="Arial" charset="0"/>
                <a:cs typeface="Arial" charset="0"/>
              </a:rPr>
              <a:t>Nano</a:t>
            </a:r>
            <a:r>
              <a:rPr lang="en-US" sz="2000" b="1" dirty="0" smtClean="0">
                <a:solidFill>
                  <a:srgbClr val="990099"/>
                </a:solidFill>
                <a:latin typeface="Arial" charset="0"/>
                <a:cs typeface="Arial" charset="0"/>
              </a:rPr>
              <a:t> shells as Cancer Therapy</a:t>
            </a:r>
            <a:r>
              <a:rPr lang="en-US" sz="2000" dirty="0" smtClean="0">
                <a:solidFill>
                  <a:srgbClr val="4D4D4D"/>
                </a:solidFill>
                <a:latin typeface="Arial" charset="0"/>
                <a:cs typeface="Arial" charset="0"/>
              </a:rPr>
              <a:t> </a:t>
            </a:r>
            <a:br>
              <a:rPr lang="en-US" sz="2000" dirty="0" smtClean="0">
                <a:solidFill>
                  <a:srgbClr val="4D4D4D"/>
                </a:solidFill>
                <a:latin typeface="Arial" charset="0"/>
                <a:cs typeface="Arial" charset="0"/>
              </a:rPr>
            </a:br>
            <a:r>
              <a:rPr lang="en-US" sz="2000" dirty="0" err="1" smtClean="0">
                <a:solidFill>
                  <a:srgbClr val="000000"/>
                </a:solidFill>
                <a:latin typeface="Arial" charset="0"/>
                <a:cs typeface="Arial" charset="0"/>
              </a:rPr>
              <a:t>Nano</a:t>
            </a:r>
            <a:r>
              <a:rPr lang="en-US" sz="2000" dirty="0" smtClean="0">
                <a:solidFill>
                  <a:srgbClr val="000000"/>
                </a:solidFill>
                <a:latin typeface="Arial" charset="0"/>
                <a:cs typeface="Arial" charset="0"/>
              </a:rPr>
              <a:t> shells are injected into cancer area and they recognize cancer cells. Then by applying near-infrared light, the heat generated by the light-absorbing </a:t>
            </a:r>
            <a:r>
              <a:rPr lang="en-US" sz="2000" dirty="0" err="1" smtClean="0">
                <a:solidFill>
                  <a:srgbClr val="000000"/>
                </a:solidFill>
                <a:latin typeface="Arial" charset="0"/>
                <a:cs typeface="Arial" charset="0"/>
              </a:rPr>
              <a:t>Nano</a:t>
            </a:r>
            <a:r>
              <a:rPr lang="en-US" sz="2000" dirty="0" smtClean="0">
                <a:solidFill>
                  <a:srgbClr val="000000"/>
                </a:solidFill>
                <a:latin typeface="Arial" charset="0"/>
                <a:cs typeface="Arial" charset="0"/>
              </a:rPr>
              <a:t> shells has successfully killed tumor cells while leaving neighboring cells intact.</a:t>
            </a:r>
            <a:r>
              <a:rPr lang="en-US" sz="2000" dirty="0" smtClean="0"/>
              <a:t/>
            </a:r>
            <a:br>
              <a:rPr lang="en-US" sz="2000" dirty="0" smtClean="0"/>
            </a:br>
            <a:endParaRPr lang="en-GB" sz="2000" dirty="0"/>
          </a:p>
        </p:txBody>
      </p:sp>
      <p:pic>
        <p:nvPicPr>
          <p:cNvPr id="5" name="Picture 3" descr="Nanoshells as Cancer Therapy"/>
          <p:cNvPicPr>
            <a:picLocks noGrp="1" noChangeAspect="1" noChangeArrowheads="1"/>
          </p:cNvPicPr>
          <p:nvPr>
            <p:ph idx="1"/>
          </p:nvPr>
        </p:nvPicPr>
        <p:blipFill>
          <a:blip r:embed="rId2"/>
          <a:srcRect/>
          <a:stretch>
            <a:fillRect/>
          </a:stretch>
        </p:blipFill>
        <p:spPr bwMode="auto">
          <a:xfrm>
            <a:off x="609600" y="1972469"/>
            <a:ext cx="8001000" cy="4656931"/>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slide" descr="http://nano.cancer.gov/objects/img_resource/nanowires_ani.gif"/>
          <p:cNvPicPr>
            <a:picLocks noGrp="1" noChangeAspect="1" noChangeArrowheads="1"/>
          </p:cNvPicPr>
          <p:nvPr>
            <p:ph idx="1"/>
          </p:nvPr>
        </p:nvPicPr>
        <p:blipFill>
          <a:blip r:embed="rId2" r:link="rId3"/>
          <a:srcRect/>
          <a:stretch>
            <a:fillRect/>
          </a:stretch>
        </p:blipFill>
        <p:spPr bwMode="auto">
          <a:xfrm>
            <a:off x="762000" y="1371600"/>
            <a:ext cx="7543800" cy="51054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sp>
        <p:nvSpPr>
          <p:cNvPr id="4" name="Rectangle 2"/>
          <p:cNvSpPr>
            <a:spLocks noChangeArrowheads="1"/>
          </p:cNvSpPr>
          <p:nvPr/>
        </p:nvSpPr>
        <p:spPr bwMode="auto">
          <a:xfrm>
            <a:off x="152400" y="76200"/>
            <a:ext cx="9144000" cy="457200"/>
          </a:xfrm>
          <a:prstGeom prst="rect">
            <a:avLst/>
          </a:prstGeom>
          <a:noFill/>
          <a:ln w="9525">
            <a:noFill/>
            <a:miter lim="800000"/>
            <a:headEnd/>
            <a:tailEnd/>
          </a:ln>
        </p:spPr>
        <p:txBody>
          <a:bodyPr>
            <a:spAutoFit/>
          </a:bodyPr>
          <a:lstStyle/>
          <a:p>
            <a:pPr algn="l">
              <a:tabLst>
                <a:tab pos="577850" algn="l"/>
              </a:tabLst>
            </a:pPr>
            <a:r>
              <a:rPr lang="en-US" b="1">
                <a:solidFill>
                  <a:srgbClr val="FF0066"/>
                </a:solidFill>
              </a:rPr>
              <a:t>3.	Sunscreens and Cosmetics</a:t>
            </a:r>
          </a:p>
        </p:txBody>
      </p:sp>
      <p:sp>
        <p:nvSpPr>
          <p:cNvPr id="5" name="Rectangle 3"/>
          <p:cNvSpPr>
            <a:spLocks noChangeArrowheads="1"/>
          </p:cNvSpPr>
          <p:nvPr/>
        </p:nvSpPr>
        <p:spPr bwMode="auto">
          <a:xfrm>
            <a:off x="152400" y="533400"/>
            <a:ext cx="8610600" cy="1273175"/>
          </a:xfrm>
          <a:prstGeom prst="rect">
            <a:avLst/>
          </a:prstGeom>
          <a:noFill/>
          <a:ln w="9525">
            <a:solidFill>
              <a:srgbClr val="000000"/>
            </a:solidFill>
            <a:miter lim="800000"/>
            <a:headEnd/>
            <a:tailEnd/>
          </a:ln>
        </p:spPr>
        <p:txBody>
          <a:bodyPr>
            <a:spAutoFit/>
          </a:bodyPr>
          <a:lstStyle/>
          <a:p>
            <a:pPr marL="230188" indent="-230188" algn="l">
              <a:buFontTx/>
              <a:buChar char="•"/>
            </a:pPr>
            <a:r>
              <a:rPr lang="en-US" dirty="0" err="1"/>
              <a:t>Nanosized</a:t>
            </a:r>
            <a:r>
              <a:rPr lang="en-US" dirty="0"/>
              <a:t> titanium dioxide and zinc oxide are currently used in some sunscreens, as they absorb and reflect ultraviolet (UV) rays.</a:t>
            </a:r>
          </a:p>
          <a:p>
            <a:pPr marL="230188" indent="-230188" algn="l">
              <a:buFontTx/>
              <a:buChar char="•"/>
            </a:pPr>
            <a:endParaRPr lang="en-US" sz="500" dirty="0"/>
          </a:p>
          <a:p>
            <a:pPr marL="230188" indent="-230188" algn="l">
              <a:buFontTx/>
              <a:buChar char="•"/>
            </a:pPr>
            <a:r>
              <a:rPr lang="en-US" dirty="0" err="1"/>
              <a:t>Nanosized</a:t>
            </a:r>
            <a:r>
              <a:rPr lang="en-US" dirty="0"/>
              <a:t> iron oxide is present in some lipsticks as a pigment.</a:t>
            </a:r>
          </a:p>
        </p:txBody>
      </p:sp>
      <p:sp>
        <p:nvSpPr>
          <p:cNvPr id="6" name="Rectangle 4"/>
          <p:cNvSpPr>
            <a:spLocks noChangeArrowheads="1"/>
          </p:cNvSpPr>
          <p:nvPr/>
        </p:nvSpPr>
        <p:spPr bwMode="auto">
          <a:xfrm>
            <a:off x="228600" y="1905000"/>
            <a:ext cx="9144000" cy="457200"/>
          </a:xfrm>
          <a:prstGeom prst="rect">
            <a:avLst/>
          </a:prstGeom>
          <a:noFill/>
          <a:ln w="9525">
            <a:noFill/>
            <a:miter lim="800000"/>
            <a:headEnd/>
            <a:tailEnd/>
          </a:ln>
        </p:spPr>
        <p:txBody>
          <a:bodyPr>
            <a:spAutoFit/>
          </a:bodyPr>
          <a:lstStyle/>
          <a:p>
            <a:pPr algn="l"/>
            <a:r>
              <a:rPr lang="en-US" b="1">
                <a:solidFill>
                  <a:srgbClr val="FF0066"/>
                </a:solidFill>
              </a:rPr>
              <a:t>4.     Fuel Cells</a:t>
            </a:r>
          </a:p>
        </p:txBody>
      </p:sp>
      <p:sp>
        <p:nvSpPr>
          <p:cNvPr id="7" name="Rectangle 5"/>
          <p:cNvSpPr>
            <a:spLocks noChangeArrowheads="1"/>
          </p:cNvSpPr>
          <p:nvPr/>
        </p:nvSpPr>
        <p:spPr bwMode="auto">
          <a:xfrm>
            <a:off x="228600" y="2362200"/>
            <a:ext cx="8686800" cy="1196975"/>
          </a:xfrm>
          <a:prstGeom prst="rect">
            <a:avLst/>
          </a:prstGeom>
          <a:noFill/>
          <a:ln w="9525">
            <a:solidFill>
              <a:srgbClr val="000000"/>
            </a:solidFill>
            <a:miter lim="800000"/>
            <a:headEnd/>
            <a:tailEnd/>
          </a:ln>
        </p:spPr>
        <p:txBody>
          <a:bodyPr>
            <a:spAutoFit/>
          </a:bodyPr>
          <a:lstStyle/>
          <a:p>
            <a:pPr algn="just"/>
            <a:r>
              <a:rPr lang="en-US"/>
              <a:t>The potential use of nano-engineered membranes to intensify catalytic processes could enable higher-efficiency, small-scale fuel cells.</a:t>
            </a:r>
          </a:p>
        </p:txBody>
      </p:sp>
      <p:sp>
        <p:nvSpPr>
          <p:cNvPr id="8" name="Rectangle 7"/>
          <p:cNvSpPr>
            <a:spLocks noChangeArrowheads="1"/>
          </p:cNvSpPr>
          <p:nvPr/>
        </p:nvSpPr>
        <p:spPr bwMode="auto">
          <a:xfrm>
            <a:off x="152400" y="3657600"/>
            <a:ext cx="9144000" cy="457200"/>
          </a:xfrm>
          <a:prstGeom prst="rect">
            <a:avLst/>
          </a:prstGeom>
          <a:noFill/>
          <a:ln w="9525">
            <a:noFill/>
            <a:miter lim="800000"/>
            <a:headEnd/>
            <a:tailEnd/>
          </a:ln>
        </p:spPr>
        <p:txBody>
          <a:bodyPr>
            <a:spAutoFit/>
          </a:bodyPr>
          <a:lstStyle/>
          <a:p>
            <a:pPr algn="l"/>
            <a:r>
              <a:rPr lang="en-US" b="1">
                <a:solidFill>
                  <a:srgbClr val="FF0066"/>
                </a:solidFill>
              </a:rPr>
              <a:t> 5.      Displays</a:t>
            </a:r>
          </a:p>
        </p:txBody>
      </p:sp>
      <p:sp>
        <p:nvSpPr>
          <p:cNvPr id="9" name="Rectangle 8"/>
          <p:cNvSpPr>
            <a:spLocks noChangeArrowheads="1"/>
          </p:cNvSpPr>
          <p:nvPr/>
        </p:nvSpPr>
        <p:spPr bwMode="auto">
          <a:xfrm>
            <a:off x="76200" y="4191000"/>
            <a:ext cx="9067800" cy="2368550"/>
          </a:xfrm>
          <a:prstGeom prst="rect">
            <a:avLst/>
          </a:prstGeom>
          <a:noFill/>
          <a:ln w="9525">
            <a:solidFill>
              <a:srgbClr val="000000"/>
            </a:solidFill>
            <a:miter lim="800000"/>
            <a:headEnd/>
            <a:tailEnd/>
          </a:ln>
        </p:spPr>
        <p:txBody>
          <a:bodyPr>
            <a:spAutoFit/>
          </a:bodyPr>
          <a:lstStyle/>
          <a:p>
            <a:pPr marL="230188" indent="-230188" algn="just">
              <a:buFontTx/>
              <a:buChar char="•"/>
            </a:pPr>
            <a:r>
              <a:rPr lang="en-US"/>
              <a:t>Nanocrystalline zinc selenide, zinc sulphide, cadmium sulphide and lead telluride are candidates for the next generation of light-emitting phosphors. </a:t>
            </a:r>
          </a:p>
          <a:p>
            <a:pPr marL="230188" indent="-230188" algn="just">
              <a:buFontTx/>
              <a:buChar char="•"/>
            </a:pPr>
            <a:endParaRPr lang="en-US" sz="500"/>
          </a:p>
          <a:p>
            <a:pPr marL="230188" indent="-230188" algn="just">
              <a:buFontTx/>
              <a:buChar char="•"/>
            </a:pPr>
            <a:r>
              <a:rPr lang="en-US"/>
              <a:t>CNTs are being investigated for low voltage field-emission displays; their strength, sharpness, conductivity and inertness make them potentially very efficient and long-lasting emitters.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533400" y="0"/>
            <a:ext cx="2971800" cy="457200"/>
          </a:xfrm>
          <a:prstGeom prst="rect">
            <a:avLst/>
          </a:prstGeom>
          <a:noFill/>
          <a:ln w="9525">
            <a:noFill/>
            <a:miter lim="800000"/>
            <a:headEnd/>
            <a:tailEnd/>
          </a:ln>
        </p:spPr>
        <p:txBody>
          <a:bodyPr>
            <a:spAutoFit/>
          </a:bodyPr>
          <a:lstStyle/>
          <a:p>
            <a:pPr algn="l">
              <a:tabLst>
                <a:tab pos="577850" algn="l"/>
              </a:tabLst>
            </a:pPr>
            <a:r>
              <a:rPr lang="en-US" b="1">
                <a:solidFill>
                  <a:srgbClr val="FF0066"/>
                </a:solidFill>
              </a:rPr>
              <a:t>6.	Batteries</a:t>
            </a:r>
          </a:p>
        </p:txBody>
      </p:sp>
      <p:sp>
        <p:nvSpPr>
          <p:cNvPr id="3" name="Rectangle 7"/>
          <p:cNvSpPr>
            <a:spLocks noChangeArrowheads="1"/>
          </p:cNvSpPr>
          <p:nvPr/>
        </p:nvSpPr>
        <p:spPr bwMode="auto">
          <a:xfrm>
            <a:off x="152400" y="685800"/>
            <a:ext cx="8839200" cy="4117975"/>
          </a:xfrm>
          <a:prstGeom prst="rect">
            <a:avLst/>
          </a:prstGeom>
          <a:noFill/>
          <a:ln w="9525">
            <a:solidFill>
              <a:srgbClr val="000000"/>
            </a:solidFill>
            <a:miter lim="800000"/>
            <a:headEnd/>
            <a:tailEnd/>
          </a:ln>
        </p:spPr>
        <p:txBody>
          <a:bodyPr>
            <a:spAutoFit/>
          </a:bodyPr>
          <a:lstStyle/>
          <a:p>
            <a:pPr marL="230188" indent="-230188" algn="just">
              <a:buFontTx/>
              <a:buChar char="•"/>
            </a:pPr>
            <a:r>
              <a:rPr lang="en-US"/>
              <a:t>With the growth in portable electronic equipment (mobile phones, navigation devices, laptop computers, remote sensors), there is great demand for lightweight, high-energy density batteries. </a:t>
            </a:r>
          </a:p>
          <a:p>
            <a:pPr marL="230188" indent="-230188" algn="just">
              <a:buFontTx/>
              <a:buChar char="•"/>
            </a:pPr>
            <a:endParaRPr lang="en-US"/>
          </a:p>
          <a:p>
            <a:pPr marL="230188" indent="-230188" algn="just">
              <a:buFontTx/>
              <a:buChar char="•"/>
            </a:pPr>
            <a:r>
              <a:rPr lang="en-US"/>
              <a:t>Nanocrystalline materials are candidates for separator plates in batteries because of their foam-like (aerogel) structure, which can hold considerably more energy than conventional ones. </a:t>
            </a:r>
          </a:p>
          <a:p>
            <a:pPr marL="230188" indent="-230188" algn="just">
              <a:buFontTx/>
              <a:buChar char="•"/>
            </a:pPr>
            <a:endParaRPr lang="en-US"/>
          </a:p>
          <a:p>
            <a:pPr marL="230188" indent="-230188" algn="just">
              <a:buFontTx/>
              <a:buChar char="•"/>
            </a:pPr>
            <a:r>
              <a:rPr lang="en-US"/>
              <a:t>Nickel–metal hydride batteries made of nanocrystalline nickel and metal hydrides are envisioned to require less frequent recharging and to last longer because of their large grain boundary (surface) area.</a:t>
            </a:r>
          </a:p>
        </p:txBody>
      </p:sp>
      <p:sp>
        <p:nvSpPr>
          <p:cNvPr id="4" name="Rectangle 8"/>
          <p:cNvSpPr>
            <a:spLocks noChangeArrowheads="1"/>
          </p:cNvSpPr>
          <p:nvPr/>
        </p:nvSpPr>
        <p:spPr bwMode="auto">
          <a:xfrm>
            <a:off x="457200" y="4876800"/>
            <a:ext cx="1849438" cy="457200"/>
          </a:xfrm>
          <a:prstGeom prst="rect">
            <a:avLst/>
          </a:prstGeom>
          <a:noFill/>
          <a:ln w="9525">
            <a:noFill/>
            <a:miter lim="800000"/>
            <a:headEnd/>
            <a:tailEnd/>
          </a:ln>
        </p:spPr>
        <p:txBody>
          <a:bodyPr wrap="none">
            <a:spAutoFit/>
          </a:bodyPr>
          <a:lstStyle/>
          <a:p>
            <a:pPr>
              <a:tabLst>
                <a:tab pos="461963" algn="l"/>
              </a:tabLst>
            </a:pPr>
            <a:r>
              <a:rPr lang="en-US" b="1">
                <a:solidFill>
                  <a:srgbClr val="FF0066"/>
                </a:solidFill>
              </a:rPr>
              <a:t>7.	Catalysts</a:t>
            </a:r>
          </a:p>
        </p:txBody>
      </p:sp>
      <p:sp>
        <p:nvSpPr>
          <p:cNvPr id="5" name="Rectangle 9"/>
          <p:cNvSpPr>
            <a:spLocks noChangeArrowheads="1"/>
          </p:cNvSpPr>
          <p:nvPr/>
        </p:nvSpPr>
        <p:spPr bwMode="auto">
          <a:xfrm>
            <a:off x="152400" y="5486400"/>
            <a:ext cx="8839200" cy="831850"/>
          </a:xfrm>
          <a:prstGeom prst="rect">
            <a:avLst/>
          </a:prstGeom>
          <a:noFill/>
          <a:ln w="9525">
            <a:solidFill>
              <a:srgbClr val="000000"/>
            </a:solidFill>
            <a:miter lim="800000"/>
            <a:headEnd/>
            <a:tailEnd/>
          </a:ln>
        </p:spPr>
        <p:txBody>
          <a:bodyPr>
            <a:spAutoFit/>
          </a:bodyPr>
          <a:lstStyle/>
          <a:p>
            <a:pPr algn="l"/>
            <a:r>
              <a:rPr lang="en-US"/>
              <a:t>In general, nanoparticles have a high surface area, and hence provide higher catalytic activity.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173038" y="228600"/>
            <a:ext cx="5786437" cy="457200"/>
          </a:xfrm>
          <a:prstGeom prst="rect">
            <a:avLst/>
          </a:prstGeom>
          <a:noFill/>
          <a:ln w="9525">
            <a:noFill/>
            <a:miter lim="800000"/>
            <a:headEnd/>
            <a:tailEnd/>
          </a:ln>
        </p:spPr>
        <p:txBody>
          <a:bodyPr wrap="none">
            <a:spAutoFit/>
          </a:bodyPr>
          <a:lstStyle/>
          <a:p>
            <a:pPr>
              <a:tabLst>
                <a:tab pos="635000" algn="l"/>
              </a:tabLst>
            </a:pPr>
            <a:r>
              <a:rPr lang="en-US" b="1">
                <a:solidFill>
                  <a:srgbClr val="FF0066"/>
                </a:solidFill>
              </a:rPr>
              <a:t>8.	Magnetic Nano Materials applications</a:t>
            </a:r>
          </a:p>
        </p:txBody>
      </p:sp>
      <p:sp>
        <p:nvSpPr>
          <p:cNvPr id="3" name="Rectangle 7"/>
          <p:cNvSpPr>
            <a:spLocks noChangeArrowheads="1"/>
          </p:cNvSpPr>
          <p:nvPr/>
        </p:nvSpPr>
        <p:spPr bwMode="auto">
          <a:xfrm>
            <a:off x="152400" y="762000"/>
            <a:ext cx="8686800" cy="5943600"/>
          </a:xfrm>
          <a:prstGeom prst="rect">
            <a:avLst/>
          </a:prstGeom>
          <a:noFill/>
          <a:ln w="9525">
            <a:solidFill>
              <a:srgbClr val="000000"/>
            </a:solidFill>
            <a:miter lim="800000"/>
            <a:headEnd/>
            <a:tailEnd/>
          </a:ln>
        </p:spPr>
        <p:txBody>
          <a:bodyPr>
            <a:spAutoFit/>
          </a:bodyPr>
          <a:lstStyle/>
          <a:p>
            <a:pPr marL="346075" indent="-346075" algn="just">
              <a:buFontTx/>
              <a:buChar char="•"/>
            </a:pPr>
            <a:r>
              <a:rPr lang="en-US" dirty="0"/>
              <a:t>It has been shown that magnets made of </a:t>
            </a:r>
            <a:r>
              <a:rPr lang="en-US" dirty="0" err="1"/>
              <a:t>nanocrystalline</a:t>
            </a:r>
            <a:r>
              <a:rPr lang="en-US" dirty="0"/>
              <a:t> yttrium–samarium–cobalt grains possess unusual magnetic properties due to their extremely large grain interface area (high </a:t>
            </a:r>
            <a:r>
              <a:rPr lang="en-US" dirty="0" err="1"/>
              <a:t>coercivity</a:t>
            </a:r>
            <a:r>
              <a:rPr lang="en-US" dirty="0"/>
              <a:t> can be obtained because magnetization flips cannot easily propagate past the grain boundaries). </a:t>
            </a:r>
          </a:p>
          <a:p>
            <a:pPr marL="346075" indent="-346075" algn="just">
              <a:buFontTx/>
              <a:buChar char="•"/>
            </a:pPr>
            <a:endParaRPr lang="en-US" dirty="0"/>
          </a:p>
          <a:p>
            <a:pPr marL="346075" indent="-346075" algn="just">
              <a:buFontTx/>
              <a:buChar char="•"/>
            </a:pPr>
            <a:r>
              <a:rPr lang="en-US" dirty="0"/>
              <a:t>This could lead to applications in motors, analytical instruments like magnetic resonance imaging (MRI), used widely in hospitals, and </a:t>
            </a:r>
            <a:r>
              <a:rPr lang="en-US" dirty="0" err="1"/>
              <a:t>microsensors</a:t>
            </a:r>
            <a:r>
              <a:rPr lang="en-US" dirty="0"/>
              <a:t>. </a:t>
            </a:r>
          </a:p>
          <a:p>
            <a:pPr marL="346075" indent="-346075" algn="just">
              <a:buFontTx/>
              <a:buChar char="•"/>
            </a:pPr>
            <a:endParaRPr lang="en-US" dirty="0"/>
          </a:p>
          <a:p>
            <a:pPr marL="346075" indent="-346075" algn="l">
              <a:buFontTx/>
              <a:buChar char="•"/>
            </a:pPr>
            <a:r>
              <a:rPr lang="en-US" dirty="0" err="1"/>
              <a:t>Nanoscale</a:t>
            </a:r>
            <a:r>
              <a:rPr lang="en-US" dirty="0"/>
              <a:t>-fabricated magnetic materials also have applications in data storage. </a:t>
            </a:r>
          </a:p>
          <a:p>
            <a:pPr marL="346075" indent="-346075" algn="l">
              <a:buFontTx/>
              <a:buChar char="•"/>
            </a:pPr>
            <a:endParaRPr lang="en-US" dirty="0"/>
          </a:p>
          <a:p>
            <a:pPr marL="346075" indent="-346075" algn="l">
              <a:buFontTx/>
              <a:buChar char="•"/>
            </a:pPr>
            <a:r>
              <a:rPr lang="en-US" dirty="0"/>
              <a:t>Devices such as computer hard disks  storage capacity is increased with Magnetic </a:t>
            </a:r>
            <a:r>
              <a:rPr lang="en-US" dirty="0" err="1"/>
              <a:t>Nano</a:t>
            </a:r>
            <a:r>
              <a:rPr lang="en-US" dirty="0"/>
              <a:t> materials</a:t>
            </a:r>
          </a:p>
          <a:p>
            <a:pPr marL="346075" indent="-346075" algn="just"/>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457200" y="1447800"/>
            <a:ext cx="8001000" cy="822325"/>
          </a:xfrm>
          <a:prstGeom prst="rect">
            <a:avLst/>
          </a:prstGeom>
          <a:noFill/>
          <a:ln w="9525">
            <a:noFill/>
            <a:miter lim="800000"/>
            <a:headEnd/>
            <a:tailEnd/>
          </a:ln>
        </p:spPr>
        <p:txBody>
          <a:bodyPr>
            <a:spAutoFit/>
          </a:bodyPr>
          <a:lstStyle/>
          <a:p>
            <a:pPr algn="l"/>
            <a:endParaRPr lang="en-US"/>
          </a:p>
          <a:p>
            <a:pPr algn="l"/>
            <a:r>
              <a:rPr lang="en-US"/>
              <a:t>. </a:t>
            </a:r>
          </a:p>
        </p:txBody>
      </p:sp>
      <p:sp>
        <p:nvSpPr>
          <p:cNvPr id="3" name="Rectangle 5"/>
          <p:cNvSpPr>
            <a:spLocks noChangeArrowheads="1"/>
          </p:cNvSpPr>
          <p:nvPr/>
        </p:nvSpPr>
        <p:spPr bwMode="auto">
          <a:xfrm>
            <a:off x="152400" y="533400"/>
            <a:ext cx="8839200" cy="4483100"/>
          </a:xfrm>
          <a:prstGeom prst="rect">
            <a:avLst/>
          </a:prstGeom>
          <a:noFill/>
          <a:ln w="9525">
            <a:solidFill>
              <a:srgbClr val="000000"/>
            </a:solidFill>
            <a:miter lim="800000"/>
            <a:headEnd/>
            <a:tailEnd/>
          </a:ln>
        </p:spPr>
        <p:txBody>
          <a:bodyPr>
            <a:spAutoFit/>
          </a:bodyPr>
          <a:lstStyle/>
          <a:p>
            <a:pPr marL="173038" indent="-173038" algn="just">
              <a:buFontTx/>
              <a:buChar char="•"/>
            </a:pPr>
            <a:r>
              <a:rPr lang="en-US" dirty="0"/>
              <a:t>Unfortunately, in some cases, the biomedical metal alloys may wear out within the lifetime of the patient. But </a:t>
            </a:r>
            <a:r>
              <a:rPr lang="en-US" dirty="0" err="1"/>
              <a:t>Nano</a:t>
            </a:r>
            <a:r>
              <a:rPr lang="en-US" dirty="0"/>
              <a:t> materials increases the life time of the implant materials.</a:t>
            </a:r>
          </a:p>
          <a:p>
            <a:pPr marL="173038" indent="-173038" algn="just">
              <a:buFontTx/>
              <a:buChar char="•"/>
            </a:pPr>
            <a:endParaRPr lang="en-US" dirty="0"/>
          </a:p>
          <a:p>
            <a:pPr marL="173038" indent="-173038" algn="just">
              <a:buFontTx/>
              <a:buChar char="•"/>
            </a:pPr>
            <a:r>
              <a:rPr lang="en-US" dirty="0" err="1"/>
              <a:t>Nanocrystalline</a:t>
            </a:r>
            <a:r>
              <a:rPr lang="en-US" dirty="0"/>
              <a:t> zirconium oxide (</a:t>
            </a:r>
            <a:r>
              <a:rPr lang="en-US" dirty="0" err="1"/>
              <a:t>zirconia</a:t>
            </a:r>
            <a:r>
              <a:rPr lang="en-US" dirty="0"/>
              <a:t>) is hard, wear resistant, bio-corrosion resistant and bio-compatible. </a:t>
            </a:r>
          </a:p>
          <a:p>
            <a:pPr marL="173038" indent="-173038" algn="just">
              <a:buFontTx/>
              <a:buChar char="•"/>
            </a:pPr>
            <a:endParaRPr lang="en-US" dirty="0"/>
          </a:p>
          <a:p>
            <a:pPr marL="173038" indent="-173038" algn="just">
              <a:buFontTx/>
              <a:buChar char="•"/>
            </a:pPr>
            <a:r>
              <a:rPr lang="en-US" dirty="0"/>
              <a:t>It therefore presents an attractive alternative material for implants. </a:t>
            </a:r>
          </a:p>
          <a:p>
            <a:pPr marL="173038" indent="-173038" algn="just">
              <a:buFontTx/>
              <a:buChar char="•"/>
            </a:pPr>
            <a:endParaRPr lang="en-US" dirty="0"/>
          </a:p>
          <a:p>
            <a:pPr marL="173038" indent="-173038" algn="just">
              <a:buFontTx/>
              <a:buChar char="•"/>
            </a:pPr>
            <a:r>
              <a:rPr lang="en-US" dirty="0" err="1"/>
              <a:t>Nanocrystalline</a:t>
            </a:r>
            <a:r>
              <a:rPr lang="en-US" dirty="0"/>
              <a:t> silicon carbide is a candidate material for artificial heart valves primarily because of its low weight, high strength and inertness.</a:t>
            </a:r>
          </a:p>
        </p:txBody>
      </p:sp>
      <p:sp>
        <p:nvSpPr>
          <p:cNvPr id="4" name="Text Box 6"/>
          <p:cNvSpPr txBox="1">
            <a:spLocks noChangeArrowheads="1"/>
          </p:cNvSpPr>
          <p:nvPr/>
        </p:nvSpPr>
        <p:spPr bwMode="auto">
          <a:xfrm>
            <a:off x="228600" y="76200"/>
            <a:ext cx="4038600" cy="457200"/>
          </a:xfrm>
          <a:prstGeom prst="rect">
            <a:avLst/>
          </a:prstGeom>
          <a:noFill/>
          <a:ln w="9525">
            <a:noFill/>
            <a:miter lim="800000"/>
            <a:headEnd/>
            <a:tailEnd/>
          </a:ln>
        </p:spPr>
        <p:txBody>
          <a:bodyPr>
            <a:spAutoFit/>
          </a:bodyPr>
          <a:lstStyle/>
          <a:p>
            <a:pPr>
              <a:spcBef>
                <a:spcPct val="50000"/>
              </a:spcBef>
              <a:tabLst>
                <a:tab pos="519113" algn="l"/>
              </a:tabLst>
            </a:pPr>
            <a:r>
              <a:rPr lang="en-US" b="1">
                <a:solidFill>
                  <a:srgbClr val="FF0066"/>
                </a:solidFill>
              </a:rPr>
              <a:t>9.	Medical Implantation</a:t>
            </a:r>
          </a:p>
        </p:txBody>
      </p:sp>
      <p:sp>
        <p:nvSpPr>
          <p:cNvPr id="5" name="Text Box 7"/>
          <p:cNvSpPr txBox="1">
            <a:spLocks noChangeArrowheads="1"/>
          </p:cNvSpPr>
          <p:nvPr/>
        </p:nvSpPr>
        <p:spPr bwMode="auto">
          <a:xfrm>
            <a:off x="304800" y="5105400"/>
            <a:ext cx="4114800" cy="457200"/>
          </a:xfrm>
          <a:prstGeom prst="rect">
            <a:avLst/>
          </a:prstGeom>
          <a:noFill/>
          <a:ln w="9525">
            <a:noFill/>
            <a:miter lim="800000"/>
            <a:headEnd/>
            <a:tailEnd/>
          </a:ln>
        </p:spPr>
        <p:txBody>
          <a:bodyPr>
            <a:spAutoFit/>
          </a:bodyPr>
          <a:lstStyle/>
          <a:p>
            <a:pPr>
              <a:spcBef>
                <a:spcPct val="50000"/>
              </a:spcBef>
            </a:pPr>
            <a:r>
              <a:rPr lang="en-US" b="1">
                <a:solidFill>
                  <a:srgbClr val="FF0066"/>
                </a:solidFill>
              </a:rPr>
              <a:t>10. Water purification</a:t>
            </a:r>
          </a:p>
        </p:txBody>
      </p:sp>
      <p:sp>
        <p:nvSpPr>
          <p:cNvPr id="6" name="Rectangle 8"/>
          <p:cNvSpPr>
            <a:spLocks noChangeArrowheads="1"/>
          </p:cNvSpPr>
          <p:nvPr/>
        </p:nvSpPr>
        <p:spPr bwMode="auto">
          <a:xfrm>
            <a:off x="76200" y="5568950"/>
            <a:ext cx="8915400" cy="831850"/>
          </a:xfrm>
          <a:prstGeom prst="rect">
            <a:avLst/>
          </a:prstGeom>
          <a:noFill/>
          <a:ln w="9525">
            <a:solidFill>
              <a:srgbClr val="000000"/>
            </a:solidFill>
            <a:miter lim="800000"/>
            <a:headEnd/>
            <a:tailEnd/>
          </a:ln>
        </p:spPr>
        <p:txBody>
          <a:bodyPr>
            <a:spAutoFit/>
          </a:bodyPr>
          <a:lstStyle/>
          <a:p>
            <a:pPr marL="57150" indent="-57150" algn="just">
              <a:buFontTx/>
              <a:buChar char="•"/>
            </a:pPr>
            <a:r>
              <a:rPr lang="en-US"/>
              <a:t>Nano-engineered membranes could potentially lead to more energy-efficient water purification processes, notably in desalination process.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228600" y="304800"/>
            <a:ext cx="3484563" cy="466725"/>
          </a:xfrm>
          <a:prstGeom prst="rect">
            <a:avLst/>
          </a:prstGeom>
          <a:noFill/>
          <a:ln w="9525">
            <a:solidFill>
              <a:schemeClr val="bg1"/>
            </a:solidFill>
            <a:miter lim="800000"/>
            <a:headEnd/>
            <a:tailEnd/>
          </a:ln>
        </p:spPr>
        <p:txBody>
          <a:bodyPr wrap="none">
            <a:spAutoFit/>
          </a:bodyPr>
          <a:lstStyle/>
          <a:p>
            <a:pPr>
              <a:tabLst>
                <a:tab pos="635000" algn="l"/>
              </a:tabLst>
            </a:pPr>
            <a:r>
              <a:rPr lang="en-US" b="1">
                <a:solidFill>
                  <a:srgbClr val="FF0066"/>
                </a:solidFill>
              </a:rPr>
              <a:t>11.	Military Battle Suits</a:t>
            </a:r>
          </a:p>
        </p:txBody>
      </p:sp>
      <p:sp>
        <p:nvSpPr>
          <p:cNvPr id="3" name="Rectangle 5"/>
          <p:cNvSpPr>
            <a:spLocks noChangeArrowheads="1"/>
          </p:cNvSpPr>
          <p:nvPr/>
        </p:nvSpPr>
        <p:spPr bwMode="auto">
          <a:xfrm>
            <a:off x="228600" y="1143000"/>
            <a:ext cx="8229600" cy="3752850"/>
          </a:xfrm>
          <a:prstGeom prst="rect">
            <a:avLst/>
          </a:prstGeom>
          <a:solidFill>
            <a:srgbClr val="FFFFFF"/>
          </a:solidFill>
          <a:ln w="9525">
            <a:solidFill>
              <a:srgbClr val="000000"/>
            </a:solidFill>
            <a:miter lim="800000"/>
            <a:headEnd/>
            <a:tailEnd/>
          </a:ln>
        </p:spPr>
        <p:txBody>
          <a:bodyPr>
            <a:spAutoFit/>
          </a:bodyPr>
          <a:lstStyle/>
          <a:p>
            <a:pPr marL="346075" indent="-346075" algn="just">
              <a:buFontTx/>
              <a:buChar char="•"/>
            </a:pPr>
            <a:r>
              <a:rPr lang="en-US"/>
              <a:t>Enhanced nanomaterials form the basis of a state-of- the-art ‘battle suit’ that is being developed.</a:t>
            </a:r>
          </a:p>
          <a:p>
            <a:pPr marL="346075" indent="-346075" algn="just">
              <a:buFontTx/>
              <a:buChar char="•"/>
            </a:pPr>
            <a:endParaRPr lang="en-US"/>
          </a:p>
          <a:p>
            <a:pPr marL="346075" indent="-346075" algn="just">
              <a:buFontTx/>
              <a:buChar char="•"/>
            </a:pPr>
            <a:r>
              <a:rPr lang="en-US"/>
              <a:t>A short-term development is likely to be energy-absorbing materials that will withstand blast waves; </a:t>
            </a:r>
          </a:p>
          <a:p>
            <a:pPr marL="346075" indent="-346075" algn="just">
              <a:buFontTx/>
              <a:buChar char="•"/>
            </a:pPr>
            <a:endParaRPr lang="en-US"/>
          </a:p>
          <a:p>
            <a:pPr marL="346075" indent="-346075" algn="just">
              <a:buFontTx/>
              <a:buChar char="•"/>
            </a:pPr>
            <a:r>
              <a:rPr lang="en-US"/>
              <a:t>longer-term are those that incorporate sensors to detect or respond to chemical and biological weapons (for example, responsive nanopores that ‘close’ upon detection of a biological agent).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TotalTime>
  <Words>1478</Words>
  <Application>Microsoft Office PowerPoint</Application>
  <PresentationFormat>On-screen Show (4:3)</PresentationFormat>
  <Paragraphs>139</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CHAPTER-5</vt:lpstr>
      <vt:lpstr>Slide 2</vt:lpstr>
      <vt:lpstr>Slide 3</vt:lpstr>
      <vt:lpstr>Slide 4</vt:lpstr>
      <vt:lpstr>Slide 5</vt:lpstr>
      <vt:lpstr>GECKO</vt:lpstr>
      <vt:lpstr>Slide 7</vt:lpstr>
      <vt:lpstr>CHEMICAL BATH DEPOSITION METHOD OF THIN FILM</vt:lpstr>
      <vt:lpstr>Laser ablation</vt:lpstr>
      <vt:lpstr>Slide 10</vt:lpstr>
      <vt:lpstr>The basic idea of laser ablation is quite simple. A high power pulsed laser is focused onto the target material .When the laser  exceeds the ablation, chemical bonds are broken and the material is fractured into energetic fragments, typically a mixture of neutral atoms, molecules, and ions. Since the material leaves the reaction zone as an energetic plasma, gas and solid mixture, the ablation process produces explosive evaporation of the material. A unique property of the ablation process is that most of the absorbed energy is deposited in the ejected material, so that there is little or no thermal damage to the surrounding target material.</vt:lpstr>
      <vt:lpstr>Slide 12</vt:lpstr>
      <vt:lpstr>PROPERTIES OF NANOSTRUCTURED MATERIALS</vt:lpstr>
      <vt:lpstr>Melting Point </vt:lpstr>
      <vt:lpstr>The band gap is increases with reducing the size of the particles </vt:lpstr>
      <vt:lpstr>The total surface area (or) the number of surface atom increases with reducing size of the particles  </vt:lpstr>
      <vt:lpstr>Slide 17</vt:lpstr>
      <vt:lpstr> Size-Dependent Properties of semiconductor and magnetic materials</vt:lpstr>
      <vt:lpstr>Nanotube properties</vt:lpstr>
      <vt:lpstr>Slide 20</vt:lpstr>
      <vt:lpstr>CHARACTERIZATION OF NANO-STRUCTED MATERIALS</vt:lpstr>
      <vt:lpstr>Microscopes</vt:lpstr>
      <vt:lpstr>Scanning Electron Microscope (SEM) </vt:lpstr>
      <vt:lpstr>SEM</vt:lpstr>
      <vt:lpstr>Transmission Electron Microscope</vt:lpstr>
      <vt:lpstr>Transmission Electron Microscope (TEM)</vt:lpstr>
      <vt:lpstr>APPLICATIONS OF NANOMATERIALS</vt:lpstr>
      <vt:lpstr>APPLICATIONS OF NANOMATERIALS</vt:lpstr>
      <vt:lpstr>Nanotechnology Applications in Medicine</vt:lpstr>
      <vt:lpstr>Slide 30</vt:lpstr>
      <vt:lpstr>Nano shells as Cancer Therapy  Nano shells are injected into cancer area and they recognize cancer cells. Then by applying near-infrared light, the heat generated by the light-absorbing Nano shells has successfully killed tumor cells while leaving neighboring cells intact. </vt:lpstr>
      <vt:lpstr>Slide 32</vt:lpstr>
      <vt:lpstr>Slide 33</vt:lpstr>
      <vt:lpstr>Slide 34</vt:lpstr>
      <vt:lpstr>Slide 35</vt:lpstr>
      <vt:lpstr>Slide 36</vt:lpstr>
      <vt:lpstr>Slide 37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CHAPTER-5</dc:title>
  <dc:creator>AMIT</dc:creator>
  <cp:lastModifiedBy>vms</cp:lastModifiedBy>
  <cp:revision>46</cp:revision>
  <dcterms:created xsi:type="dcterms:W3CDTF">2006-08-16T00:00:00Z</dcterms:created>
  <dcterms:modified xsi:type="dcterms:W3CDTF">2004-01-01T12:17:35Z</dcterms:modified>
</cp:coreProperties>
</file>