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8" r:id="rId3"/>
    <p:sldId id="259" r:id="rId4"/>
    <p:sldId id="262" r:id="rId5"/>
    <p:sldId id="263" r:id="rId6"/>
    <p:sldId id="264" r:id="rId7"/>
    <p:sldId id="265" r:id="rId8"/>
    <p:sldId id="266" r:id="rId9"/>
    <p:sldId id="261" r:id="rId10"/>
    <p:sldId id="267" r:id="rId11"/>
    <p:sldId id="271" r:id="rId12"/>
    <p:sldId id="272" r:id="rId13"/>
    <p:sldId id="276" r:id="rId14"/>
    <p:sldId id="273" r:id="rId15"/>
    <p:sldId id="274" r:id="rId16"/>
    <p:sldId id="27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39CA3D-D933-4DF9-98C9-5C46ABE94338}" type="datetimeFigureOut">
              <a:rPr lang="en-US" smtClean="0"/>
              <a:pPr/>
              <a:t>10/01/2018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185188-9282-4A12-91DE-114D24E22E77}"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78082438-FD7F-4086-8CDE-44B5647DF602}" type="slidenum">
              <a:rPr lang="en-US"/>
              <a:pPr/>
              <a:t>16</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en-US" smtClean="0"/>
              <a:t>Biomaterials cover all classes of materials which includes metals, ceramics, and silicone.  This diagram shows some examples of where certain types of materials can be used.  For example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10/01/2018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10/01/2018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10/01/2018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10/01/2018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n.wikipedia.org/wiki/Bone_cement" TargetMode="External"/><Relationship Id="rId2" Type="http://schemas.openxmlformats.org/officeDocument/2006/relationships/hyperlink" Target="https://en.wikipedia.org/wiki/Joint_replacements" TargetMode="External"/><Relationship Id="rId1" Type="http://schemas.openxmlformats.org/officeDocument/2006/relationships/slideLayout" Target="../slideLayouts/slideLayout2.xml"/><Relationship Id="rId4" Type="http://schemas.openxmlformats.org/officeDocument/2006/relationships/hyperlink" Target="https://en.wikipedia.org/wiki/Surgical_suture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Chapter-6 : Biomaterials</a:t>
            </a:r>
            <a:endParaRPr lang="en-US" dirty="0"/>
          </a:p>
        </p:txBody>
      </p:sp>
      <p:sp>
        <p:nvSpPr>
          <p:cNvPr id="3" name="Content Placeholder 2"/>
          <p:cNvSpPr>
            <a:spLocks noGrp="1"/>
          </p:cNvSpPr>
          <p:nvPr>
            <p:ph idx="1"/>
          </p:nvPr>
        </p:nvSpPr>
        <p:spPr/>
        <p:txBody>
          <a:bodyPr/>
          <a:lstStyle/>
          <a:p>
            <a:pPr>
              <a:buNone/>
            </a:pPr>
            <a:endParaRPr lang="en-US" dirty="0"/>
          </a:p>
        </p:txBody>
      </p:sp>
      <p:pic>
        <p:nvPicPr>
          <p:cNvPr id="26626" name="Picture 2" descr="http://www.aston.ac.uk/EasysiteWeb/getresource.axd?AssetID=128571&amp;type=full&amp;servicetype=Inline"/>
          <p:cNvPicPr>
            <a:picLocks noChangeAspect="1" noChangeArrowheads="1"/>
          </p:cNvPicPr>
          <p:nvPr/>
        </p:nvPicPr>
        <p:blipFill>
          <a:blip r:embed="rId2"/>
          <a:srcRect/>
          <a:stretch>
            <a:fillRect/>
          </a:stretch>
        </p:blipFill>
        <p:spPr bwMode="auto">
          <a:xfrm>
            <a:off x="1" y="1219200"/>
            <a:ext cx="2133600" cy="3048000"/>
          </a:xfrm>
          <a:prstGeom prst="rect">
            <a:avLst/>
          </a:prstGeom>
          <a:noFill/>
        </p:spPr>
      </p:pic>
      <p:sp>
        <p:nvSpPr>
          <p:cNvPr id="26628" name="AutoShape 4" descr="https://encrypted-tbn3.gstatic.com/images?q=tbn:ANd9GcQn4HkJ6UH3FOhteCkJ0VpreCmTukCBn_J4XjMKbBE48fkISO6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26630" name="Picture 6" descr="http://biomaterials-org.securec7.ezhostingserver.com/week/bio31b.jpg"/>
          <p:cNvPicPr>
            <a:picLocks noChangeAspect="1" noChangeArrowheads="1"/>
          </p:cNvPicPr>
          <p:nvPr/>
        </p:nvPicPr>
        <p:blipFill>
          <a:blip r:embed="rId3"/>
          <a:srcRect/>
          <a:stretch>
            <a:fillRect/>
          </a:stretch>
        </p:blipFill>
        <p:spPr bwMode="auto">
          <a:xfrm>
            <a:off x="2362200" y="1219200"/>
            <a:ext cx="2381250" cy="2209800"/>
          </a:xfrm>
          <a:prstGeom prst="rect">
            <a:avLst/>
          </a:prstGeom>
          <a:noFill/>
        </p:spPr>
      </p:pic>
      <p:pic>
        <p:nvPicPr>
          <p:cNvPr id="26632" name="Picture 8" descr="http://www.signalsblog.ca/wp-content/uploads/2013/08/artificial-trachea.png"/>
          <p:cNvPicPr>
            <a:picLocks noChangeAspect="1" noChangeArrowheads="1"/>
          </p:cNvPicPr>
          <p:nvPr/>
        </p:nvPicPr>
        <p:blipFill>
          <a:blip r:embed="rId4"/>
          <a:srcRect/>
          <a:stretch>
            <a:fillRect/>
          </a:stretch>
        </p:blipFill>
        <p:spPr bwMode="auto">
          <a:xfrm>
            <a:off x="4800600" y="1600200"/>
            <a:ext cx="2514600" cy="1752600"/>
          </a:xfrm>
          <a:prstGeom prst="rect">
            <a:avLst/>
          </a:prstGeom>
          <a:noFill/>
        </p:spPr>
      </p:pic>
      <p:sp>
        <p:nvSpPr>
          <p:cNvPr id="26634" name="AutoShape 10" descr="https://encrypted-tbn1.gstatic.com/images?q=tbn:ANd9GcT-RTzm2dsfiOqyAycyznUZgjyg-yWQXDRTjOyR-5k9T7-ZvRV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26636" name="Picture 12" descr="http://www.42technology.com/wp-content/uploads/2011/07/biomaterial-implant-applicator-set.jpg"/>
          <p:cNvPicPr>
            <a:picLocks noChangeAspect="1" noChangeArrowheads="1"/>
          </p:cNvPicPr>
          <p:nvPr/>
        </p:nvPicPr>
        <p:blipFill>
          <a:blip r:embed="rId5"/>
          <a:srcRect/>
          <a:stretch>
            <a:fillRect/>
          </a:stretch>
        </p:blipFill>
        <p:spPr bwMode="auto">
          <a:xfrm>
            <a:off x="0" y="4705350"/>
            <a:ext cx="2438400" cy="2152650"/>
          </a:xfrm>
          <a:prstGeom prst="rect">
            <a:avLst/>
          </a:prstGeom>
          <a:noFill/>
        </p:spPr>
      </p:pic>
      <p:pic>
        <p:nvPicPr>
          <p:cNvPr id="26638" name="Picture 14" descr="Dental Implants"/>
          <p:cNvPicPr>
            <a:picLocks noChangeAspect="1" noChangeArrowheads="1"/>
          </p:cNvPicPr>
          <p:nvPr/>
        </p:nvPicPr>
        <p:blipFill>
          <a:blip r:embed="rId6"/>
          <a:srcRect/>
          <a:stretch>
            <a:fillRect/>
          </a:stretch>
        </p:blipFill>
        <p:spPr bwMode="auto">
          <a:xfrm>
            <a:off x="7162800" y="4876800"/>
            <a:ext cx="1981200" cy="1981200"/>
          </a:xfrm>
          <a:prstGeom prst="rect">
            <a:avLst/>
          </a:prstGeom>
          <a:noFill/>
        </p:spPr>
      </p:pic>
      <p:pic>
        <p:nvPicPr>
          <p:cNvPr id="26640" name="Picture 16" descr="http://www.abc.net.au/reslib/200902/r341432_1554267.jpg"/>
          <p:cNvPicPr>
            <a:picLocks noChangeAspect="1" noChangeArrowheads="1"/>
          </p:cNvPicPr>
          <p:nvPr/>
        </p:nvPicPr>
        <p:blipFill>
          <a:blip r:embed="rId7"/>
          <a:srcRect/>
          <a:stretch>
            <a:fillRect/>
          </a:stretch>
        </p:blipFill>
        <p:spPr bwMode="auto">
          <a:xfrm>
            <a:off x="5257800" y="4953000"/>
            <a:ext cx="1676400" cy="1905000"/>
          </a:xfrm>
          <a:prstGeom prst="rect">
            <a:avLst/>
          </a:prstGeom>
          <a:noFill/>
        </p:spPr>
      </p:pic>
      <p:pic>
        <p:nvPicPr>
          <p:cNvPr id="26642" name="Picture 18" descr="Dental Implant"/>
          <p:cNvPicPr>
            <a:picLocks noChangeAspect="1" noChangeArrowheads="1"/>
          </p:cNvPicPr>
          <p:nvPr/>
        </p:nvPicPr>
        <p:blipFill>
          <a:blip r:embed="rId8"/>
          <a:srcRect/>
          <a:stretch>
            <a:fillRect/>
          </a:stretch>
        </p:blipFill>
        <p:spPr bwMode="auto">
          <a:xfrm>
            <a:off x="2438400" y="3429001"/>
            <a:ext cx="2514600" cy="1905000"/>
          </a:xfrm>
          <a:prstGeom prst="rect">
            <a:avLst/>
          </a:prstGeom>
          <a:noFill/>
        </p:spPr>
      </p:pic>
      <p:sp>
        <p:nvSpPr>
          <p:cNvPr id="26644" name="AutoShape 20" descr="https://encrypted-tbn2.gstatic.com/images?q=tbn:ANd9GcTCA7V9rrntZTddjCALST49wzg5YJLoAgIquuo40c2oor5Jp5X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26646" name="Picture 22" descr="Biomaterial und Biomechanik2"/>
          <p:cNvPicPr>
            <a:picLocks noChangeAspect="1" noChangeArrowheads="1"/>
          </p:cNvPicPr>
          <p:nvPr/>
        </p:nvPicPr>
        <p:blipFill>
          <a:blip r:embed="rId9" cstate="print"/>
          <a:srcRect/>
          <a:stretch>
            <a:fillRect/>
          </a:stretch>
        </p:blipFill>
        <p:spPr bwMode="auto">
          <a:xfrm>
            <a:off x="2514600" y="5257800"/>
            <a:ext cx="2743200" cy="1600200"/>
          </a:xfrm>
          <a:prstGeom prst="rect">
            <a:avLst/>
          </a:prstGeom>
          <a:noFill/>
        </p:spPr>
      </p:pic>
      <p:pic>
        <p:nvPicPr>
          <p:cNvPr id="26648" name="Picture 24" descr="http://www.qmed.com/sites/default/files/ck_images/Hip-Implant_grey_ndq.jpg"/>
          <p:cNvPicPr>
            <a:picLocks noChangeAspect="1" noChangeArrowheads="1"/>
          </p:cNvPicPr>
          <p:nvPr/>
        </p:nvPicPr>
        <p:blipFill>
          <a:blip r:embed="rId10"/>
          <a:srcRect/>
          <a:stretch>
            <a:fillRect/>
          </a:stretch>
        </p:blipFill>
        <p:spPr bwMode="auto">
          <a:xfrm>
            <a:off x="7620000" y="1600200"/>
            <a:ext cx="1524000" cy="1828800"/>
          </a:xfrm>
          <a:prstGeom prst="rect">
            <a:avLst/>
          </a:prstGeom>
          <a:noFill/>
        </p:spPr>
      </p:pic>
      <p:sp>
        <p:nvSpPr>
          <p:cNvPr id="26650" name="AutoShape 26" descr="Image result for biomaterial imag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26652" name="AutoShape 28" descr="Image result for biomaterial imag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26654" name="Picture 30" descr="http://images.sciencedaily.com/2010/03/100322111947_1_900x600.jpg"/>
          <p:cNvPicPr>
            <a:picLocks noChangeAspect="1" noChangeArrowheads="1"/>
          </p:cNvPicPr>
          <p:nvPr/>
        </p:nvPicPr>
        <p:blipFill>
          <a:blip r:embed="rId11"/>
          <a:srcRect/>
          <a:stretch>
            <a:fillRect/>
          </a:stretch>
        </p:blipFill>
        <p:spPr bwMode="auto">
          <a:xfrm>
            <a:off x="5257800" y="3581400"/>
            <a:ext cx="3886200" cy="1143000"/>
          </a:xfrm>
          <a:prstGeom prst="rect">
            <a:avLst/>
          </a:prstGeom>
          <a:noFill/>
        </p:spPr>
      </p:pic>
    </p:spTree>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GB" dirty="0" smtClean="0">
                <a:solidFill>
                  <a:srgbClr val="FF0000"/>
                </a:solidFill>
                <a:effectLst>
                  <a:outerShdw blurRad="38100" dist="38100" dir="2700000" algn="tl">
                    <a:srgbClr val="000000">
                      <a:alpha val="43137"/>
                    </a:srgbClr>
                  </a:outerShdw>
                </a:effectLst>
              </a:rPr>
              <a:t>Introduction</a:t>
            </a:r>
            <a:endParaRPr lang="en-GB"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990600"/>
            <a:ext cx="8382000" cy="5638800"/>
          </a:xfrm>
        </p:spPr>
        <p:txBody>
          <a:bodyPr>
            <a:normAutofit/>
          </a:bodyPr>
          <a:lstStyle/>
          <a:p>
            <a:pPr>
              <a:buNone/>
            </a:pPr>
            <a:r>
              <a:rPr lang="en-US" dirty="0" smtClean="0"/>
              <a:t>The </a:t>
            </a:r>
            <a:r>
              <a:rPr lang="en-US" dirty="0" smtClean="0"/>
              <a:t>materials which are used for structural applications in the field of medicine are called </a:t>
            </a:r>
            <a:r>
              <a:rPr lang="en-US" u="sng" dirty="0" smtClean="0">
                <a:solidFill>
                  <a:srgbClr val="FF0000"/>
                </a:solidFill>
              </a:rPr>
              <a:t>Biomaterials.</a:t>
            </a:r>
          </a:p>
          <a:p>
            <a:pPr>
              <a:buNone/>
            </a:pPr>
            <a:r>
              <a:rPr lang="en-US" dirty="0" smtClean="0"/>
              <a:t>Such materials are used to replace the damaged or diseased body parts in human or animal bodies. This is possible because the mechanical, physical and chemical properties of biomaterials are comparable with that of host body.</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GB" dirty="0" smtClean="0">
                <a:solidFill>
                  <a:srgbClr val="FF0000"/>
                </a:solidFill>
              </a:rPr>
              <a:t>BIOMECHANISM</a:t>
            </a:r>
            <a:endParaRPr lang="en-GB" dirty="0">
              <a:solidFill>
                <a:srgbClr val="FF0000"/>
              </a:solidFill>
            </a:endParaRPr>
          </a:p>
        </p:txBody>
      </p:sp>
      <p:sp>
        <p:nvSpPr>
          <p:cNvPr id="3" name="Content Placeholder 2"/>
          <p:cNvSpPr>
            <a:spLocks noGrp="1"/>
          </p:cNvSpPr>
          <p:nvPr>
            <p:ph idx="1"/>
          </p:nvPr>
        </p:nvSpPr>
        <p:spPr>
          <a:xfrm>
            <a:off x="152400" y="990600"/>
            <a:ext cx="8763000" cy="5562600"/>
          </a:xfrm>
        </p:spPr>
        <p:txBody>
          <a:bodyPr>
            <a:normAutofit fontScale="92500" lnSpcReduction="20000"/>
          </a:bodyPr>
          <a:lstStyle/>
          <a:p>
            <a:pPr>
              <a:buNone/>
            </a:pPr>
            <a:r>
              <a:rPr lang="en-GB" dirty="0" smtClean="0"/>
              <a:t>The implants that are used for the improvement in the quality of the life producing new biomaterials. The implant materials react with tissues in different ways depending on material type. Thus , the tissue attachment mechanism depends on the response of tissue to the implant surface. In general , one can classify the mechanism as </a:t>
            </a:r>
            <a:r>
              <a:rPr lang="en-GB" dirty="0" smtClean="0">
                <a:solidFill>
                  <a:srgbClr val="FF0000"/>
                </a:solidFill>
              </a:rPr>
              <a:t>inert</a:t>
            </a:r>
            <a:r>
              <a:rPr lang="en-GB" dirty="0" smtClean="0"/>
              <a:t> and </a:t>
            </a:r>
            <a:r>
              <a:rPr lang="en-GB" dirty="0" smtClean="0">
                <a:solidFill>
                  <a:srgbClr val="FF0000"/>
                </a:solidFill>
              </a:rPr>
              <a:t>bioactive</a:t>
            </a:r>
            <a:r>
              <a:rPr lang="en-GB" dirty="0" smtClean="0"/>
              <a:t>. The inert materials such as titanium, alumina are nearly chemically inert in the body and show minimum chemical interactions with adjacent tissues. The bioactive materials such as glass, ceramics contains oxides of silicon, sodium, calcium forms chemical bonds with living bone leading to strong mechanical implant bone bond</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effectLst>
                  <a:outerShdw blurRad="38100" dist="38100" dir="2700000" algn="tl">
                    <a:srgbClr val="000000">
                      <a:alpha val="43137"/>
                    </a:srgbClr>
                  </a:outerShdw>
                </a:effectLst>
              </a:rPr>
              <a:t>CLASSIFICATION OF BIOMATERIALS</a:t>
            </a:r>
            <a:endParaRPr lang="en-US"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990600"/>
            <a:ext cx="9144000" cy="5867400"/>
          </a:xfrm>
        </p:spPr>
        <p:txBody>
          <a:bodyPr>
            <a:normAutofit lnSpcReduction="10000"/>
          </a:bodyPr>
          <a:lstStyle/>
          <a:p>
            <a:pPr>
              <a:buNone/>
            </a:pPr>
            <a:r>
              <a:rPr lang="en-US" dirty="0" smtClean="0"/>
              <a:t>The biomaterials which finds applications in the field of medicine are classified as.</a:t>
            </a:r>
          </a:p>
          <a:p>
            <a:pPr>
              <a:buNone/>
            </a:pPr>
            <a:endParaRPr lang="en-US" dirty="0" smtClean="0"/>
          </a:p>
          <a:p>
            <a:pPr>
              <a:buFont typeface="Wingdings" pitchFamily="2" charset="2"/>
              <a:buChar char="Ø"/>
            </a:pPr>
            <a:r>
              <a:rPr lang="en-US" dirty="0" smtClean="0">
                <a:solidFill>
                  <a:srgbClr val="FF0000"/>
                </a:solidFill>
              </a:rPr>
              <a:t> Metals and Alloys</a:t>
            </a:r>
          </a:p>
          <a:p>
            <a:pPr>
              <a:buFont typeface="Wingdings" pitchFamily="2" charset="2"/>
              <a:buChar char="Ø"/>
            </a:pPr>
            <a:r>
              <a:rPr lang="en-US" dirty="0" smtClean="0">
                <a:solidFill>
                  <a:srgbClr val="FF0000"/>
                </a:solidFill>
              </a:rPr>
              <a:t> Glass and Glass- Ceramics</a:t>
            </a:r>
          </a:p>
          <a:p>
            <a:pPr>
              <a:buFont typeface="Wingdings" pitchFamily="2" charset="2"/>
              <a:buChar char="Ø"/>
            </a:pPr>
            <a:r>
              <a:rPr lang="en-US" dirty="0" smtClean="0">
                <a:solidFill>
                  <a:srgbClr val="FF0000"/>
                </a:solidFill>
              </a:rPr>
              <a:t> Polymers</a:t>
            </a:r>
          </a:p>
          <a:p>
            <a:pPr>
              <a:buFont typeface="Wingdings" pitchFamily="2" charset="2"/>
              <a:buChar char="Ø"/>
            </a:pPr>
            <a:r>
              <a:rPr lang="en-US" dirty="0" smtClean="0">
                <a:solidFill>
                  <a:srgbClr val="FF0000"/>
                </a:solidFill>
              </a:rPr>
              <a:t> Composites</a:t>
            </a:r>
          </a:p>
          <a:p>
            <a:pPr>
              <a:buNone/>
            </a:pPr>
            <a:r>
              <a:rPr lang="en-US" dirty="0" smtClean="0"/>
              <a:t> In some cases single material  mentioned above can not fulfills the requirement of specific application. In such cases combinations of more than one material are required.</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solidFill>
                  <a:srgbClr val="FF0000"/>
                </a:solidFill>
                <a:effectLst>
                  <a:outerShdw blurRad="38100" dist="38100" dir="2700000" algn="tl">
                    <a:srgbClr val="000000">
                      <a:alpha val="43137"/>
                    </a:srgbClr>
                  </a:outerShdw>
                </a:effectLst>
              </a:rPr>
              <a:t>METALS AND ALLOYS</a:t>
            </a:r>
            <a:endParaRPr lang="en-US"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838200"/>
            <a:ext cx="8686800" cy="5791200"/>
          </a:xfrm>
        </p:spPr>
        <p:txBody>
          <a:bodyPr>
            <a:normAutofit fontScale="92500"/>
          </a:bodyPr>
          <a:lstStyle/>
          <a:p>
            <a:pPr>
              <a:buNone/>
            </a:pPr>
            <a:r>
              <a:rPr lang="en-US" dirty="0" smtClean="0"/>
              <a:t>The pure metals like gold, silver and copper were used for different medical applications. The use of  above metals were restricted due to the poor surgical conditions. To overcome this difficulty the alloys such as 316L stainless steel, Co-Cr and Ti-6Al-4V have been developed for orthopedic applications. These materials are fixed to the bones by mechanical interlocking and they do not form any chemical bonds with the living bones . Now a days above materials are coated with bioactive glasses and glass- ceramics to make them bioactive with natural bones and to increase mechanical strength.</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smtClean="0">
                <a:solidFill>
                  <a:srgbClr val="FF0000"/>
                </a:solidFill>
                <a:effectLst>
                  <a:outerShdw blurRad="38100" dist="38100" dir="2700000" algn="tl">
                    <a:srgbClr val="000000">
                      <a:alpha val="43137"/>
                    </a:srgbClr>
                  </a:outerShdw>
                </a:effectLst>
              </a:rPr>
              <a:t>BIOACTIVE GLASSES AND GLASS CERAMICS</a:t>
            </a:r>
            <a:endParaRPr lang="en-US" sz="3200"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990600"/>
            <a:ext cx="8229600" cy="5867400"/>
          </a:xfrm>
        </p:spPr>
        <p:txBody>
          <a:bodyPr>
            <a:normAutofit fontScale="92500" lnSpcReduction="10000"/>
          </a:bodyPr>
          <a:lstStyle/>
          <a:p>
            <a:pPr>
              <a:buNone/>
            </a:pPr>
            <a:r>
              <a:rPr lang="en-US" dirty="0" smtClean="0"/>
              <a:t>These biomaterials plays important role as bone repairing materials in the field of medicine. They provides chemical and mechanical environment for bone tissue attachment . All bioactive glasses and glass ceramics bond with the living bones through the formation of layer on the surface of living bones. The surface forms a biologically active hydroxyl carbonate apatite (HCA)layer, which provides the bonding interface  with natural tissues. The materials such as glasses, glass ceramics, metals polymers and composite cements can form HCA layer and hence bond with living bone and are known as bioactive materials.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effectLst>
                  <a:outerShdw blurRad="38100" dist="38100" dir="2700000" algn="tl">
                    <a:srgbClr val="000000">
                      <a:alpha val="43137"/>
                    </a:srgbClr>
                  </a:outerShdw>
                </a:effectLst>
              </a:rPr>
              <a:t>POLYMERS</a:t>
            </a:r>
            <a:endParaRPr lang="en-US"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914400"/>
            <a:ext cx="8610600" cy="5638800"/>
          </a:xfrm>
        </p:spPr>
        <p:txBody>
          <a:bodyPr>
            <a:normAutofit fontScale="92500"/>
          </a:bodyPr>
          <a:lstStyle/>
          <a:p>
            <a:pPr>
              <a:buNone/>
            </a:pPr>
            <a:r>
              <a:rPr lang="en-US" dirty="0" smtClean="0"/>
              <a:t>The common polymers that are used in biomedical fields are linear chains of repeating subunits. The properties of these polymers depend on the chemical structure and macromolecules of the polymer chains. The change in the properties of polymers plays important role in different medical applications. These polymers are biodegradable. When it is implanted within the human body, the polymer is gradually absorbed by the human body  which regenerates tissues. The polymers which are used in medical field are polyactide acid, polyglycolic acid and their copolymers.</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solidFill>
                  <a:srgbClr val="FF0000"/>
                </a:solidFill>
                <a:effectLst>
                  <a:outerShdw blurRad="38100" dist="38100" dir="2700000" algn="tl">
                    <a:srgbClr val="000000">
                      <a:alpha val="43137"/>
                    </a:srgbClr>
                  </a:outerShdw>
                </a:effectLst>
              </a:rPr>
              <a:t>COMPOSITES</a:t>
            </a:r>
            <a:endParaRPr lang="en-US"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838200"/>
            <a:ext cx="8686800" cy="5791200"/>
          </a:xfrm>
        </p:spPr>
        <p:txBody>
          <a:bodyPr>
            <a:normAutofit lnSpcReduction="10000"/>
          </a:bodyPr>
          <a:lstStyle/>
          <a:p>
            <a:pPr>
              <a:buNone/>
            </a:pPr>
            <a:r>
              <a:rPr lang="en-US" dirty="0" smtClean="0"/>
              <a:t>The use of composite technology produces a wide range of biomaterials namely </a:t>
            </a:r>
            <a:r>
              <a:rPr lang="en-US" dirty="0" err="1" smtClean="0"/>
              <a:t>biocomposites</a:t>
            </a:r>
            <a:r>
              <a:rPr lang="en-US" dirty="0" smtClean="0"/>
              <a:t> that improve the quality of life of many people. The ceramic materials alone do not possess the required mechanical properties to replace the natural bone. Therefore in order to increase the strength of biomaterials the reinforcement of bioactive glasses to polymers leads production of biocomposite materials. The stiffness of biocomposite materials is very close to that of natural bone, hence they finds wide applications in medical industries.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066800" y="2514600"/>
            <a:ext cx="2209800" cy="2133600"/>
            <a:chOff x="1584" y="2256"/>
            <a:chExt cx="1392" cy="1344"/>
          </a:xfrm>
        </p:grpSpPr>
        <p:sp>
          <p:nvSpPr>
            <p:cNvPr id="13336" name="Oval 3"/>
            <p:cNvSpPr>
              <a:spLocks noChangeArrowheads="1"/>
            </p:cNvSpPr>
            <p:nvPr/>
          </p:nvSpPr>
          <p:spPr bwMode="auto">
            <a:xfrm>
              <a:off x="1584" y="2256"/>
              <a:ext cx="1392" cy="1344"/>
            </a:xfrm>
            <a:prstGeom prst="ellipse">
              <a:avLst/>
            </a:prstGeom>
            <a:solidFill>
              <a:schemeClr val="hlink"/>
            </a:solidFill>
            <a:ln w="12700" cap="sq">
              <a:solidFill>
                <a:schemeClr val="tx1"/>
              </a:solidFill>
              <a:round/>
              <a:headEnd type="none" w="sm" len="sm"/>
              <a:tailEnd type="none" w="sm" len="sm"/>
            </a:ln>
          </p:spPr>
          <p:txBody>
            <a:bodyPr wrap="none" anchor="ctr"/>
            <a:lstStyle/>
            <a:p>
              <a:endParaRPr lang="en-US" dirty="0"/>
            </a:p>
          </p:txBody>
        </p:sp>
        <p:sp>
          <p:nvSpPr>
            <p:cNvPr id="13337" name="Text Box 4"/>
            <p:cNvSpPr txBox="1">
              <a:spLocks noChangeArrowheads="1"/>
            </p:cNvSpPr>
            <p:nvPr/>
          </p:nvSpPr>
          <p:spPr bwMode="auto">
            <a:xfrm>
              <a:off x="1776" y="2688"/>
              <a:ext cx="1056" cy="233"/>
            </a:xfrm>
            <a:prstGeom prst="rect">
              <a:avLst/>
            </a:prstGeom>
            <a:solidFill>
              <a:schemeClr val="hlink"/>
            </a:solidFill>
            <a:ln w="12700" cap="sq">
              <a:noFill/>
              <a:miter lim="800000"/>
              <a:headEnd type="none" w="sm" len="sm"/>
              <a:tailEnd type="none" w="sm" len="sm"/>
            </a:ln>
          </p:spPr>
          <p:txBody>
            <a:bodyPr>
              <a:spAutoFit/>
            </a:bodyPr>
            <a:lstStyle/>
            <a:p>
              <a:pPr algn="ctr">
                <a:spcBef>
                  <a:spcPct val="50000"/>
                </a:spcBef>
              </a:pPr>
              <a:r>
                <a:rPr lang="en-US" b="1" dirty="0">
                  <a:solidFill>
                    <a:schemeClr val="bg1"/>
                  </a:solidFill>
                </a:rPr>
                <a:t>Metals</a:t>
              </a:r>
            </a:p>
          </p:txBody>
        </p:sp>
      </p:grpSp>
      <p:grpSp>
        <p:nvGrpSpPr>
          <p:cNvPr id="3" name="Group 5"/>
          <p:cNvGrpSpPr>
            <a:grpSpLocks/>
          </p:cNvGrpSpPr>
          <p:nvPr/>
        </p:nvGrpSpPr>
        <p:grpSpPr bwMode="auto">
          <a:xfrm>
            <a:off x="3276600" y="4343400"/>
            <a:ext cx="2438400" cy="2133600"/>
            <a:chOff x="2064" y="2736"/>
            <a:chExt cx="1536" cy="1344"/>
          </a:xfrm>
        </p:grpSpPr>
        <p:sp>
          <p:nvSpPr>
            <p:cNvPr id="13334" name="Oval 6"/>
            <p:cNvSpPr>
              <a:spLocks noChangeArrowheads="1"/>
            </p:cNvSpPr>
            <p:nvPr/>
          </p:nvSpPr>
          <p:spPr bwMode="auto">
            <a:xfrm>
              <a:off x="2160" y="2736"/>
              <a:ext cx="1392" cy="1344"/>
            </a:xfrm>
            <a:prstGeom prst="ellipse">
              <a:avLst/>
            </a:prstGeom>
            <a:solidFill>
              <a:schemeClr val="accent1"/>
            </a:solidFill>
            <a:ln w="12700" cap="sq">
              <a:solidFill>
                <a:schemeClr val="tx1"/>
              </a:solidFill>
              <a:round/>
              <a:headEnd type="none" w="sm" len="sm"/>
              <a:tailEnd type="none" w="sm" len="sm"/>
            </a:ln>
          </p:spPr>
          <p:txBody>
            <a:bodyPr wrap="none" anchor="ctr"/>
            <a:lstStyle/>
            <a:p>
              <a:endParaRPr lang="en-US" dirty="0"/>
            </a:p>
          </p:txBody>
        </p:sp>
        <p:sp>
          <p:nvSpPr>
            <p:cNvPr id="13335" name="Text Box 7"/>
            <p:cNvSpPr txBox="1">
              <a:spLocks noChangeArrowheads="1"/>
            </p:cNvSpPr>
            <p:nvPr/>
          </p:nvSpPr>
          <p:spPr bwMode="auto">
            <a:xfrm>
              <a:off x="2064" y="3168"/>
              <a:ext cx="1536" cy="518"/>
            </a:xfrm>
            <a:prstGeom prst="rect">
              <a:avLst/>
            </a:prstGeom>
            <a:noFill/>
            <a:ln w="12700" cap="sq">
              <a:noFill/>
              <a:miter lim="800000"/>
              <a:headEnd type="none" w="sm" len="sm"/>
              <a:tailEnd type="none" w="sm" len="sm"/>
            </a:ln>
          </p:spPr>
          <p:txBody>
            <a:bodyPr>
              <a:spAutoFit/>
            </a:bodyPr>
            <a:lstStyle/>
            <a:p>
              <a:pPr algn="ctr">
                <a:spcBef>
                  <a:spcPct val="50000"/>
                </a:spcBef>
              </a:pPr>
              <a:r>
                <a:rPr lang="en-US" b="1" dirty="0"/>
                <a:t>Semiconductor Materials</a:t>
              </a:r>
            </a:p>
          </p:txBody>
        </p:sp>
      </p:grpSp>
      <p:grpSp>
        <p:nvGrpSpPr>
          <p:cNvPr id="4" name="Group 8"/>
          <p:cNvGrpSpPr>
            <a:grpSpLocks/>
          </p:cNvGrpSpPr>
          <p:nvPr/>
        </p:nvGrpSpPr>
        <p:grpSpPr bwMode="auto">
          <a:xfrm>
            <a:off x="5943600" y="2438400"/>
            <a:ext cx="2209800" cy="2133600"/>
            <a:chOff x="1584" y="2256"/>
            <a:chExt cx="1392" cy="1344"/>
          </a:xfrm>
        </p:grpSpPr>
        <p:sp>
          <p:nvSpPr>
            <p:cNvPr id="13332" name="Oval 9"/>
            <p:cNvSpPr>
              <a:spLocks noChangeArrowheads="1"/>
            </p:cNvSpPr>
            <p:nvPr/>
          </p:nvSpPr>
          <p:spPr bwMode="auto">
            <a:xfrm>
              <a:off x="1584" y="2256"/>
              <a:ext cx="1392" cy="1344"/>
            </a:xfrm>
            <a:prstGeom prst="ellipse">
              <a:avLst/>
            </a:prstGeom>
            <a:solidFill>
              <a:srgbClr val="00FF00"/>
            </a:solidFill>
            <a:ln w="12700" cap="sq">
              <a:solidFill>
                <a:schemeClr val="tx1"/>
              </a:solidFill>
              <a:round/>
              <a:headEnd type="none" w="sm" len="sm"/>
              <a:tailEnd type="none" w="sm" len="sm"/>
            </a:ln>
          </p:spPr>
          <p:txBody>
            <a:bodyPr wrap="none" anchor="ctr"/>
            <a:lstStyle/>
            <a:p>
              <a:endParaRPr lang="en-US" dirty="0"/>
            </a:p>
          </p:txBody>
        </p:sp>
        <p:sp>
          <p:nvSpPr>
            <p:cNvPr id="13333" name="Text Box 10"/>
            <p:cNvSpPr txBox="1">
              <a:spLocks noChangeArrowheads="1"/>
            </p:cNvSpPr>
            <p:nvPr/>
          </p:nvSpPr>
          <p:spPr bwMode="auto">
            <a:xfrm>
              <a:off x="1776" y="2688"/>
              <a:ext cx="1056" cy="288"/>
            </a:xfrm>
            <a:prstGeom prst="rect">
              <a:avLst/>
            </a:prstGeom>
            <a:solidFill>
              <a:srgbClr val="00FF00"/>
            </a:solidFill>
            <a:ln w="12700" cap="sq">
              <a:noFill/>
              <a:miter lim="800000"/>
              <a:headEnd type="none" w="sm" len="sm"/>
              <a:tailEnd type="none" w="sm" len="sm"/>
            </a:ln>
          </p:spPr>
          <p:txBody>
            <a:bodyPr>
              <a:spAutoFit/>
            </a:bodyPr>
            <a:lstStyle/>
            <a:p>
              <a:pPr algn="ctr">
                <a:spcBef>
                  <a:spcPct val="50000"/>
                </a:spcBef>
              </a:pPr>
              <a:r>
                <a:rPr lang="en-US" b="1" dirty="0"/>
                <a:t>Ceramics</a:t>
              </a:r>
            </a:p>
          </p:txBody>
        </p:sp>
      </p:grpSp>
      <p:grpSp>
        <p:nvGrpSpPr>
          <p:cNvPr id="5" name="Group 11"/>
          <p:cNvGrpSpPr>
            <a:grpSpLocks/>
          </p:cNvGrpSpPr>
          <p:nvPr/>
        </p:nvGrpSpPr>
        <p:grpSpPr bwMode="auto">
          <a:xfrm>
            <a:off x="3429000" y="381000"/>
            <a:ext cx="2209800" cy="2133600"/>
            <a:chOff x="1584" y="2256"/>
            <a:chExt cx="1392" cy="1344"/>
          </a:xfrm>
        </p:grpSpPr>
        <p:sp>
          <p:nvSpPr>
            <p:cNvPr id="13330" name="Oval 12"/>
            <p:cNvSpPr>
              <a:spLocks noChangeArrowheads="1"/>
            </p:cNvSpPr>
            <p:nvPr/>
          </p:nvSpPr>
          <p:spPr bwMode="auto">
            <a:xfrm>
              <a:off x="1584" y="2256"/>
              <a:ext cx="1392" cy="1344"/>
            </a:xfrm>
            <a:prstGeom prst="ellipse">
              <a:avLst/>
            </a:prstGeom>
            <a:solidFill>
              <a:srgbClr val="CC0099"/>
            </a:solidFill>
            <a:ln w="12700" cap="sq">
              <a:solidFill>
                <a:schemeClr val="tx1"/>
              </a:solidFill>
              <a:round/>
              <a:headEnd type="none" w="sm" len="sm"/>
              <a:tailEnd type="none" w="sm" len="sm"/>
            </a:ln>
          </p:spPr>
          <p:txBody>
            <a:bodyPr wrap="none" anchor="ctr"/>
            <a:lstStyle/>
            <a:p>
              <a:endParaRPr lang="en-US" dirty="0"/>
            </a:p>
          </p:txBody>
        </p:sp>
        <p:sp>
          <p:nvSpPr>
            <p:cNvPr id="13331" name="Text Box 13"/>
            <p:cNvSpPr txBox="1">
              <a:spLocks noChangeArrowheads="1"/>
            </p:cNvSpPr>
            <p:nvPr/>
          </p:nvSpPr>
          <p:spPr bwMode="auto">
            <a:xfrm>
              <a:off x="1776" y="2688"/>
              <a:ext cx="1056" cy="288"/>
            </a:xfrm>
            <a:prstGeom prst="rect">
              <a:avLst/>
            </a:prstGeom>
            <a:solidFill>
              <a:srgbClr val="CC0099"/>
            </a:solidFill>
            <a:ln w="12700" cap="sq">
              <a:noFill/>
              <a:miter lim="800000"/>
              <a:headEnd type="none" w="sm" len="sm"/>
              <a:tailEnd type="none" w="sm" len="sm"/>
            </a:ln>
          </p:spPr>
          <p:txBody>
            <a:bodyPr>
              <a:spAutoFit/>
            </a:bodyPr>
            <a:lstStyle/>
            <a:p>
              <a:pPr algn="ctr">
                <a:spcBef>
                  <a:spcPct val="50000"/>
                </a:spcBef>
              </a:pPr>
              <a:r>
                <a:rPr lang="en-US" b="1" dirty="0"/>
                <a:t>Polymers</a:t>
              </a:r>
            </a:p>
          </p:txBody>
        </p:sp>
      </p:grpSp>
      <p:sp>
        <p:nvSpPr>
          <p:cNvPr id="13318" name="Oval 14"/>
          <p:cNvSpPr>
            <a:spLocks noChangeArrowheads="1"/>
          </p:cNvSpPr>
          <p:nvPr/>
        </p:nvSpPr>
        <p:spPr bwMode="auto">
          <a:xfrm>
            <a:off x="2971800" y="2362200"/>
            <a:ext cx="3276600" cy="2133600"/>
          </a:xfrm>
          <a:prstGeom prst="ellipse">
            <a:avLst/>
          </a:prstGeom>
          <a:solidFill>
            <a:srgbClr val="FFFF00"/>
          </a:solidFill>
          <a:ln w="12700" cap="sq">
            <a:solidFill>
              <a:schemeClr val="tx1"/>
            </a:solidFill>
            <a:round/>
            <a:headEnd type="none" w="sm" len="sm"/>
            <a:tailEnd type="none" w="sm" len="sm"/>
          </a:ln>
        </p:spPr>
        <p:txBody>
          <a:bodyPr wrap="none" anchor="ctr"/>
          <a:lstStyle/>
          <a:p>
            <a:endParaRPr lang="en-US" dirty="0"/>
          </a:p>
        </p:txBody>
      </p:sp>
      <p:sp>
        <p:nvSpPr>
          <p:cNvPr id="13319" name="Text Box 15"/>
          <p:cNvSpPr txBox="1">
            <a:spLocks noChangeArrowheads="1"/>
          </p:cNvSpPr>
          <p:nvPr/>
        </p:nvSpPr>
        <p:spPr bwMode="auto">
          <a:xfrm>
            <a:off x="3276600" y="3124200"/>
            <a:ext cx="2667000" cy="369332"/>
          </a:xfrm>
          <a:prstGeom prst="rect">
            <a:avLst/>
          </a:prstGeom>
          <a:noFill/>
          <a:ln w="12700" cap="sq">
            <a:noFill/>
            <a:miter lim="800000"/>
            <a:headEnd type="none" w="sm" len="sm"/>
            <a:tailEnd type="none" w="sm" len="sm"/>
          </a:ln>
        </p:spPr>
        <p:txBody>
          <a:bodyPr>
            <a:spAutoFit/>
          </a:bodyPr>
          <a:lstStyle/>
          <a:p>
            <a:pPr algn="ctr">
              <a:spcBef>
                <a:spcPct val="50000"/>
              </a:spcBef>
            </a:pPr>
            <a:r>
              <a:rPr lang="en-US" b="1" dirty="0">
                <a:solidFill>
                  <a:srgbClr val="FF0000"/>
                </a:solidFill>
              </a:rPr>
              <a:t>Synthetic BIOMATERIALS</a:t>
            </a:r>
          </a:p>
        </p:txBody>
      </p:sp>
      <p:sp>
        <p:nvSpPr>
          <p:cNvPr id="13320" name="Text Box 16"/>
          <p:cNvSpPr txBox="1">
            <a:spLocks noChangeArrowheads="1"/>
          </p:cNvSpPr>
          <p:nvPr/>
        </p:nvSpPr>
        <p:spPr bwMode="auto">
          <a:xfrm>
            <a:off x="533400" y="1905000"/>
            <a:ext cx="1676400" cy="581025"/>
          </a:xfrm>
          <a:prstGeom prst="rect">
            <a:avLst/>
          </a:prstGeom>
          <a:noFill/>
          <a:ln w="12700" cap="sq">
            <a:noFill/>
            <a:miter lim="800000"/>
            <a:headEnd type="none" w="sm" len="sm"/>
            <a:tailEnd type="none" w="sm" len="sm"/>
          </a:ln>
        </p:spPr>
        <p:txBody>
          <a:bodyPr>
            <a:spAutoFit/>
          </a:bodyPr>
          <a:lstStyle/>
          <a:p>
            <a:pPr algn="l">
              <a:spcBef>
                <a:spcPct val="50000"/>
              </a:spcBef>
            </a:pPr>
            <a:r>
              <a:rPr lang="en-US" sz="1600" b="1" dirty="0"/>
              <a:t>Orthopedic screws/fixation</a:t>
            </a:r>
          </a:p>
        </p:txBody>
      </p:sp>
      <p:sp>
        <p:nvSpPr>
          <p:cNvPr id="13321" name="Text Box 17"/>
          <p:cNvSpPr txBox="1">
            <a:spLocks noChangeArrowheads="1"/>
          </p:cNvSpPr>
          <p:nvPr/>
        </p:nvSpPr>
        <p:spPr bwMode="auto">
          <a:xfrm>
            <a:off x="838200" y="4572000"/>
            <a:ext cx="1600200" cy="336550"/>
          </a:xfrm>
          <a:prstGeom prst="rect">
            <a:avLst/>
          </a:prstGeom>
          <a:noFill/>
          <a:ln w="12700" cap="sq">
            <a:noFill/>
            <a:miter lim="800000"/>
            <a:headEnd type="none" w="sm" len="sm"/>
            <a:tailEnd type="none" w="sm" len="sm"/>
          </a:ln>
        </p:spPr>
        <p:txBody>
          <a:bodyPr>
            <a:spAutoFit/>
          </a:bodyPr>
          <a:lstStyle/>
          <a:p>
            <a:pPr algn="l">
              <a:spcBef>
                <a:spcPct val="50000"/>
              </a:spcBef>
            </a:pPr>
            <a:r>
              <a:rPr lang="en-US" sz="1600" b="1" dirty="0"/>
              <a:t>Dental Implants</a:t>
            </a:r>
          </a:p>
        </p:txBody>
      </p:sp>
      <p:sp>
        <p:nvSpPr>
          <p:cNvPr id="13322" name="Text Box 18"/>
          <p:cNvSpPr txBox="1">
            <a:spLocks noChangeArrowheads="1"/>
          </p:cNvSpPr>
          <p:nvPr/>
        </p:nvSpPr>
        <p:spPr bwMode="auto">
          <a:xfrm>
            <a:off x="7010400" y="4572000"/>
            <a:ext cx="1752600" cy="336550"/>
          </a:xfrm>
          <a:prstGeom prst="rect">
            <a:avLst/>
          </a:prstGeom>
          <a:noFill/>
          <a:ln w="12700" cap="sq">
            <a:noFill/>
            <a:miter lim="800000"/>
            <a:headEnd type="none" w="sm" len="sm"/>
            <a:tailEnd type="none" w="sm" len="sm"/>
          </a:ln>
        </p:spPr>
        <p:txBody>
          <a:bodyPr>
            <a:spAutoFit/>
          </a:bodyPr>
          <a:lstStyle/>
          <a:p>
            <a:pPr algn="l">
              <a:spcBef>
                <a:spcPct val="50000"/>
              </a:spcBef>
            </a:pPr>
            <a:r>
              <a:rPr lang="en-US" sz="1600" b="1" dirty="0"/>
              <a:t>Dental Implants</a:t>
            </a:r>
          </a:p>
        </p:txBody>
      </p:sp>
      <p:sp>
        <p:nvSpPr>
          <p:cNvPr id="13323" name="Text Box 19"/>
          <p:cNvSpPr txBox="1">
            <a:spLocks noChangeArrowheads="1"/>
          </p:cNvSpPr>
          <p:nvPr/>
        </p:nvSpPr>
        <p:spPr bwMode="auto">
          <a:xfrm>
            <a:off x="8077200" y="2743200"/>
            <a:ext cx="914400" cy="581025"/>
          </a:xfrm>
          <a:prstGeom prst="rect">
            <a:avLst/>
          </a:prstGeom>
          <a:noFill/>
          <a:ln w="12700" cap="sq">
            <a:noFill/>
            <a:miter lim="800000"/>
            <a:headEnd type="none" w="sm" len="sm"/>
            <a:tailEnd type="none" w="sm" len="sm"/>
          </a:ln>
        </p:spPr>
        <p:txBody>
          <a:bodyPr>
            <a:spAutoFit/>
          </a:bodyPr>
          <a:lstStyle/>
          <a:p>
            <a:pPr algn="l">
              <a:spcBef>
                <a:spcPct val="50000"/>
              </a:spcBef>
            </a:pPr>
            <a:r>
              <a:rPr lang="en-US" sz="1600" b="1" dirty="0"/>
              <a:t>Heart valves</a:t>
            </a:r>
          </a:p>
        </p:txBody>
      </p:sp>
      <p:sp>
        <p:nvSpPr>
          <p:cNvPr id="13324" name="Text Box 20"/>
          <p:cNvSpPr txBox="1">
            <a:spLocks noChangeArrowheads="1"/>
          </p:cNvSpPr>
          <p:nvPr/>
        </p:nvSpPr>
        <p:spPr bwMode="auto">
          <a:xfrm>
            <a:off x="6629400" y="1828800"/>
            <a:ext cx="1676400" cy="581025"/>
          </a:xfrm>
          <a:prstGeom prst="rect">
            <a:avLst/>
          </a:prstGeom>
          <a:noFill/>
          <a:ln w="12700" cap="sq">
            <a:noFill/>
            <a:miter lim="800000"/>
            <a:headEnd type="none" w="sm" len="sm"/>
            <a:tailEnd type="none" w="sm" len="sm"/>
          </a:ln>
        </p:spPr>
        <p:txBody>
          <a:bodyPr>
            <a:spAutoFit/>
          </a:bodyPr>
          <a:lstStyle/>
          <a:p>
            <a:pPr algn="l">
              <a:spcBef>
                <a:spcPct val="50000"/>
              </a:spcBef>
            </a:pPr>
            <a:r>
              <a:rPr lang="en-US" sz="1600" b="1" dirty="0"/>
              <a:t>Bone replacements</a:t>
            </a:r>
          </a:p>
        </p:txBody>
      </p:sp>
      <p:sp>
        <p:nvSpPr>
          <p:cNvPr id="13325" name="Text Box 21"/>
          <p:cNvSpPr txBox="1">
            <a:spLocks noChangeArrowheads="1"/>
          </p:cNvSpPr>
          <p:nvPr/>
        </p:nvSpPr>
        <p:spPr bwMode="auto">
          <a:xfrm>
            <a:off x="5715000" y="5410200"/>
            <a:ext cx="1600200" cy="336550"/>
          </a:xfrm>
          <a:prstGeom prst="rect">
            <a:avLst/>
          </a:prstGeom>
          <a:noFill/>
          <a:ln w="12700" cap="sq">
            <a:noFill/>
            <a:miter lim="800000"/>
            <a:headEnd type="none" w="sm" len="sm"/>
            <a:tailEnd type="none" w="sm" len="sm"/>
          </a:ln>
        </p:spPr>
        <p:txBody>
          <a:bodyPr>
            <a:spAutoFit/>
          </a:bodyPr>
          <a:lstStyle/>
          <a:p>
            <a:pPr algn="l">
              <a:spcBef>
                <a:spcPct val="50000"/>
              </a:spcBef>
            </a:pPr>
            <a:r>
              <a:rPr lang="en-US" sz="1600" b="1" dirty="0"/>
              <a:t>Biosensors</a:t>
            </a:r>
          </a:p>
        </p:txBody>
      </p:sp>
      <p:sp>
        <p:nvSpPr>
          <p:cNvPr id="13326" name="Text Box 22"/>
          <p:cNvSpPr txBox="1">
            <a:spLocks noChangeArrowheads="1"/>
          </p:cNvSpPr>
          <p:nvPr/>
        </p:nvSpPr>
        <p:spPr bwMode="auto">
          <a:xfrm>
            <a:off x="1828800" y="5638800"/>
            <a:ext cx="1600200" cy="581025"/>
          </a:xfrm>
          <a:prstGeom prst="rect">
            <a:avLst/>
          </a:prstGeom>
          <a:noFill/>
          <a:ln w="12700" cap="sq">
            <a:noFill/>
            <a:miter lim="800000"/>
            <a:headEnd type="none" w="sm" len="sm"/>
            <a:tailEnd type="none" w="sm" len="sm"/>
          </a:ln>
        </p:spPr>
        <p:txBody>
          <a:bodyPr>
            <a:spAutoFit/>
          </a:bodyPr>
          <a:lstStyle/>
          <a:p>
            <a:pPr algn="l">
              <a:spcBef>
                <a:spcPct val="50000"/>
              </a:spcBef>
            </a:pPr>
            <a:r>
              <a:rPr lang="en-US" sz="1600" b="1" dirty="0"/>
              <a:t>Implantable Microelectrodes</a:t>
            </a:r>
          </a:p>
        </p:txBody>
      </p:sp>
      <p:sp>
        <p:nvSpPr>
          <p:cNvPr id="13327" name="Text Box 23"/>
          <p:cNvSpPr txBox="1">
            <a:spLocks noChangeArrowheads="1"/>
          </p:cNvSpPr>
          <p:nvPr/>
        </p:nvSpPr>
        <p:spPr bwMode="auto">
          <a:xfrm>
            <a:off x="5334000" y="381000"/>
            <a:ext cx="1600200" cy="336550"/>
          </a:xfrm>
          <a:prstGeom prst="rect">
            <a:avLst/>
          </a:prstGeom>
          <a:noFill/>
          <a:ln w="12700" cap="sq">
            <a:noFill/>
            <a:miter lim="800000"/>
            <a:headEnd type="none" w="sm" len="sm"/>
            <a:tailEnd type="none" w="sm" len="sm"/>
          </a:ln>
        </p:spPr>
        <p:txBody>
          <a:bodyPr>
            <a:spAutoFit/>
          </a:bodyPr>
          <a:lstStyle/>
          <a:p>
            <a:pPr algn="l">
              <a:spcBef>
                <a:spcPct val="50000"/>
              </a:spcBef>
            </a:pPr>
            <a:r>
              <a:rPr lang="en-US" sz="1600" b="1" dirty="0"/>
              <a:t>Skin/cartilage</a:t>
            </a:r>
          </a:p>
        </p:txBody>
      </p:sp>
      <p:sp>
        <p:nvSpPr>
          <p:cNvPr id="13328" name="Text Box 24"/>
          <p:cNvSpPr txBox="1">
            <a:spLocks noChangeArrowheads="1"/>
          </p:cNvSpPr>
          <p:nvPr/>
        </p:nvSpPr>
        <p:spPr bwMode="auto">
          <a:xfrm>
            <a:off x="2209800" y="533400"/>
            <a:ext cx="1600200" cy="581025"/>
          </a:xfrm>
          <a:prstGeom prst="rect">
            <a:avLst/>
          </a:prstGeom>
          <a:noFill/>
          <a:ln w="12700" cap="sq">
            <a:noFill/>
            <a:miter lim="800000"/>
            <a:headEnd type="none" w="sm" len="sm"/>
            <a:tailEnd type="none" w="sm" len="sm"/>
          </a:ln>
        </p:spPr>
        <p:txBody>
          <a:bodyPr>
            <a:spAutoFit/>
          </a:bodyPr>
          <a:lstStyle/>
          <a:p>
            <a:pPr algn="l">
              <a:spcBef>
                <a:spcPct val="50000"/>
              </a:spcBef>
            </a:pPr>
            <a:r>
              <a:rPr lang="en-US" sz="1600" b="1" dirty="0"/>
              <a:t>Drug Delivery Devices</a:t>
            </a:r>
          </a:p>
        </p:txBody>
      </p:sp>
      <p:sp>
        <p:nvSpPr>
          <p:cNvPr id="13329" name="Text Box 25"/>
          <p:cNvSpPr txBox="1">
            <a:spLocks noChangeArrowheads="1"/>
          </p:cNvSpPr>
          <p:nvPr/>
        </p:nvSpPr>
        <p:spPr bwMode="auto">
          <a:xfrm>
            <a:off x="5715000" y="914400"/>
            <a:ext cx="1600200" cy="581025"/>
          </a:xfrm>
          <a:prstGeom prst="rect">
            <a:avLst/>
          </a:prstGeom>
          <a:noFill/>
          <a:ln w="12700" cap="sq">
            <a:noFill/>
            <a:miter lim="800000"/>
            <a:headEnd type="none" w="sm" len="sm"/>
            <a:tailEnd type="none" w="sm" len="sm"/>
          </a:ln>
        </p:spPr>
        <p:txBody>
          <a:bodyPr>
            <a:spAutoFit/>
          </a:bodyPr>
          <a:lstStyle/>
          <a:p>
            <a:pPr algn="l">
              <a:spcBef>
                <a:spcPct val="50000"/>
              </a:spcBef>
            </a:pPr>
            <a:r>
              <a:rPr lang="en-US" sz="1600" b="1" dirty="0"/>
              <a:t>Ocular implants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effectLst>
                  <a:outerShdw blurRad="38100" dist="38100" dir="2700000" algn="tl">
                    <a:srgbClr val="000000">
                      <a:alpha val="43137"/>
                    </a:srgbClr>
                  </a:outerShdw>
                </a:effectLst>
              </a:rPr>
              <a:t>PROCESSING OF BIOMATERIALS</a:t>
            </a:r>
            <a:endParaRPr lang="en-US"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990600"/>
            <a:ext cx="8229600" cy="5135563"/>
          </a:xfrm>
        </p:spPr>
        <p:txBody>
          <a:bodyPr>
            <a:normAutofit fontScale="92500" lnSpcReduction="10000"/>
          </a:bodyPr>
          <a:lstStyle/>
          <a:p>
            <a:pPr>
              <a:buNone/>
            </a:pPr>
            <a:r>
              <a:rPr lang="en-US" dirty="0" smtClean="0"/>
              <a:t>In order to use biomaterials for different biomedical applications the biomaterials are prepared by conventional techniques.</a:t>
            </a:r>
          </a:p>
          <a:p>
            <a:pPr>
              <a:buNone/>
            </a:pPr>
            <a:r>
              <a:rPr lang="en-US" dirty="0" smtClean="0"/>
              <a:t>The tanning operations on skin of animal produces leather which was used as clothing b ancient man and today it was used for making belts, boxes, purses, shoes etc. Tanning is used for preserving leather. Two tanning techniques are used .</a:t>
            </a:r>
          </a:p>
          <a:p>
            <a:pPr>
              <a:buNone/>
            </a:pPr>
            <a:r>
              <a:rPr lang="en-US" dirty="0" smtClean="0">
                <a:solidFill>
                  <a:srgbClr val="FF0000"/>
                </a:solidFill>
              </a:rPr>
              <a:t>1. Vegetable Tanning</a:t>
            </a:r>
            <a:r>
              <a:rPr lang="en-US" dirty="0" smtClean="0"/>
              <a:t>: In this method skin is preserving in tanning liquor for many days and then drying to produce leather.</a:t>
            </a:r>
          </a:p>
          <a:p>
            <a:pPr>
              <a:buNone/>
            </a:pPr>
            <a:endParaRPr lang="en-US" dirty="0" smtClean="0"/>
          </a:p>
          <a:p>
            <a:pPr>
              <a:buNone/>
            </a:pPr>
            <a:endParaRPr lang="en-US" dirty="0" smtClean="0"/>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92762"/>
          </a:xfrm>
        </p:spPr>
        <p:txBody>
          <a:bodyPr>
            <a:normAutofit/>
          </a:bodyPr>
          <a:lstStyle/>
          <a:p>
            <a:pPr algn="l"/>
            <a:r>
              <a:rPr lang="en-GB" sz="3200" dirty="0" smtClean="0">
                <a:solidFill>
                  <a:srgbClr val="FF0000"/>
                </a:solidFill>
              </a:rPr>
              <a:t>2. Chrome tanning</a:t>
            </a:r>
            <a:r>
              <a:rPr lang="en-GB" sz="3200" dirty="0" smtClean="0"/>
              <a:t>: In this method skin is inserted in acidic solution and then revolving in a drum which contains chromium salt solution and finally leather is dried and rolled.</a:t>
            </a:r>
            <a:br>
              <a:rPr lang="en-GB" sz="3200" dirty="0" smtClean="0"/>
            </a:br>
            <a:r>
              <a:rPr lang="en-GB" sz="3200" dirty="0" smtClean="0"/>
              <a:t>Bones of animals are used to make tools and weapons. They are laminated with organic substances.</a:t>
            </a:r>
            <a:br>
              <a:rPr lang="en-GB" sz="3200" dirty="0" smtClean="0"/>
            </a:br>
            <a:r>
              <a:rPr lang="en-GB" sz="3200" dirty="0" smtClean="0"/>
              <a:t>Bones and teeth are made from naturally formed ceramic known as hydroxyapatite. </a:t>
            </a:r>
            <a:endParaRPr lang="en-GB"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GB" sz="2400" dirty="0" smtClean="0">
                <a:solidFill>
                  <a:srgbClr val="FF0000"/>
                </a:solidFill>
              </a:rPr>
              <a:t>PROPERTIES OF BIOMATERIALS</a:t>
            </a:r>
            <a:endParaRPr lang="en-GB" sz="2400" dirty="0">
              <a:solidFill>
                <a:srgbClr val="FF0000"/>
              </a:solidFill>
            </a:endParaRPr>
          </a:p>
        </p:txBody>
      </p:sp>
      <p:sp>
        <p:nvSpPr>
          <p:cNvPr id="3" name="Content Placeholder 2"/>
          <p:cNvSpPr>
            <a:spLocks noGrp="1"/>
          </p:cNvSpPr>
          <p:nvPr>
            <p:ph idx="1"/>
          </p:nvPr>
        </p:nvSpPr>
        <p:spPr>
          <a:xfrm>
            <a:off x="304800" y="914400"/>
            <a:ext cx="8610600" cy="5943600"/>
          </a:xfrm>
        </p:spPr>
        <p:txBody>
          <a:bodyPr>
            <a:normAutofit fontScale="77500" lnSpcReduction="20000"/>
          </a:bodyPr>
          <a:lstStyle/>
          <a:p>
            <a:pPr>
              <a:buNone/>
            </a:pPr>
            <a:r>
              <a:rPr lang="en-GB" dirty="0" smtClean="0"/>
              <a:t>In order to use biomaterials for different biomedical applications, the study of properties and their interaction with the natural tissues are very important. </a:t>
            </a:r>
          </a:p>
          <a:p>
            <a:pPr>
              <a:buNone/>
            </a:pPr>
            <a:r>
              <a:rPr lang="en-GB" dirty="0" smtClean="0"/>
              <a:t>The mechanical properties of biomaterials such as fracture strength, compressive strength, fracture toughness, elastic modulus etc. are taken into consideration while processing the biomaterials.</a:t>
            </a:r>
          </a:p>
          <a:p>
            <a:pPr>
              <a:buNone/>
            </a:pPr>
            <a:r>
              <a:rPr lang="en-GB" dirty="0" smtClean="0"/>
              <a:t>The evaluation of properties and their relations with natural tissues will help to study the biocompatibility of biomaterials for proper orthopaedic and dental restoration applications. </a:t>
            </a:r>
          </a:p>
          <a:p>
            <a:pPr>
              <a:defRPr/>
            </a:pPr>
            <a:r>
              <a:rPr lang="en-US" dirty="0" smtClean="0"/>
              <a:t>Physical Requirements</a:t>
            </a:r>
          </a:p>
          <a:p>
            <a:pPr lvl="1">
              <a:defRPr/>
            </a:pPr>
            <a:r>
              <a:rPr lang="en-US" dirty="0" smtClean="0"/>
              <a:t>Hard Materials.</a:t>
            </a:r>
          </a:p>
          <a:p>
            <a:pPr lvl="1">
              <a:defRPr/>
            </a:pPr>
            <a:r>
              <a:rPr lang="en-US" dirty="0" smtClean="0"/>
              <a:t>Flexible Material.</a:t>
            </a:r>
          </a:p>
          <a:p>
            <a:pPr>
              <a:buClr>
                <a:schemeClr val="accent1"/>
              </a:buClr>
              <a:buSzPct val="75000"/>
              <a:buFont typeface="Wingdings" pitchFamily="2" charset="2"/>
              <a:buChar char="n"/>
              <a:defRPr/>
            </a:pPr>
            <a:r>
              <a:rPr kumimoji="1" lang="en-US" dirty="0" smtClean="0">
                <a:effectLst>
                  <a:outerShdw blurRad="38100" dist="38100" dir="2700000" algn="tl">
                    <a:srgbClr val="C0C0C0"/>
                  </a:outerShdw>
                </a:effectLst>
                <a:latin typeface="Tahoma" pitchFamily="34" charset="0"/>
              </a:rPr>
              <a:t>Chemical Requirements</a:t>
            </a:r>
          </a:p>
          <a:p>
            <a:pPr lvl="1">
              <a:buClr>
                <a:schemeClr val="accent1"/>
              </a:buClr>
              <a:buSzPct val="75000"/>
              <a:buFont typeface="Wingdings" pitchFamily="2" charset="2"/>
              <a:buChar char="n"/>
              <a:defRPr/>
            </a:pPr>
            <a:r>
              <a:rPr kumimoji="1" lang="en-US" dirty="0" smtClean="0">
                <a:effectLst>
                  <a:outerShdw blurRad="38100" dist="38100" dir="2700000" algn="tl">
                    <a:srgbClr val="C0C0C0"/>
                  </a:outerShdw>
                </a:effectLst>
                <a:latin typeface="Tahoma" pitchFamily="34" charset="0"/>
              </a:rPr>
              <a:t>Must not react with any tissue in the body.</a:t>
            </a:r>
          </a:p>
          <a:p>
            <a:pPr lvl="1">
              <a:buClr>
                <a:schemeClr val="accent1"/>
              </a:buClr>
              <a:buSzPct val="75000"/>
              <a:buFont typeface="Wingdings" pitchFamily="2" charset="2"/>
              <a:buChar char="n"/>
              <a:defRPr/>
            </a:pPr>
            <a:r>
              <a:rPr kumimoji="1" lang="en-US" dirty="0" smtClean="0">
                <a:effectLst>
                  <a:outerShdw blurRad="38100" dist="38100" dir="2700000" algn="tl">
                    <a:srgbClr val="C0C0C0"/>
                  </a:outerShdw>
                </a:effectLst>
                <a:latin typeface="Tahoma" pitchFamily="34" charset="0"/>
              </a:rPr>
              <a:t>Must be non-toxic to the body.</a:t>
            </a:r>
          </a:p>
          <a:p>
            <a:pPr lvl="1">
              <a:buClr>
                <a:schemeClr val="accent1"/>
              </a:buClr>
              <a:buSzPct val="75000"/>
              <a:buFont typeface="Wingdings" pitchFamily="2" charset="2"/>
              <a:buChar char="n"/>
              <a:defRPr/>
            </a:pPr>
            <a:r>
              <a:rPr kumimoji="1" lang="en-US" dirty="0" smtClean="0">
                <a:effectLst>
                  <a:outerShdw blurRad="38100" dist="38100" dir="2700000" algn="tl">
                    <a:srgbClr val="C0C0C0"/>
                  </a:outerShdw>
                </a:effectLst>
                <a:latin typeface="Tahoma" pitchFamily="34" charset="0"/>
              </a:rPr>
              <a:t>Long-term replacement must not be biodegradable.</a:t>
            </a:r>
          </a:p>
          <a:p>
            <a:pPr lvl="1">
              <a:buNone/>
              <a:defRPr/>
            </a:pPr>
            <a:endParaRPr lang="en-US" dirty="0" smtClean="0"/>
          </a:p>
          <a:p>
            <a:pPr lvl="1">
              <a:buNone/>
              <a:defRPr/>
            </a:pPr>
            <a:endParaRPr lang="en-US" dirty="0" smtClean="0"/>
          </a:p>
          <a:p>
            <a:pPr>
              <a:buNone/>
            </a:pPr>
            <a:endParaRPr lang="en-GB" dirty="0" smtClean="0"/>
          </a:p>
          <a:p>
            <a:pPr>
              <a:buNone/>
            </a:pPr>
            <a:endParaRPr lang="en-GB" dirty="0" smtClean="0"/>
          </a:p>
          <a:p>
            <a:pPr>
              <a:buNone/>
            </a:pP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63562"/>
          </a:xfrm>
        </p:spPr>
        <p:txBody>
          <a:bodyPr>
            <a:normAutofit fontScale="90000"/>
          </a:bodyPr>
          <a:lstStyle/>
          <a:p>
            <a:r>
              <a:rPr lang="en-GB" dirty="0" smtClean="0">
                <a:solidFill>
                  <a:srgbClr val="FF0000"/>
                </a:solidFill>
              </a:rPr>
              <a:t>PROPERTIES OF BIOMATERIALS</a:t>
            </a:r>
            <a:endParaRPr lang="en-US" dirty="0"/>
          </a:p>
        </p:txBody>
      </p:sp>
      <p:sp>
        <p:nvSpPr>
          <p:cNvPr id="3" name="Content Placeholder 2"/>
          <p:cNvSpPr>
            <a:spLocks noGrp="1"/>
          </p:cNvSpPr>
          <p:nvPr>
            <p:ph idx="1"/>
          </p:nvPr>
        </p:nvSpPr>
        <p:spPr>
          <a:xfrm>
            <a:off x="457200" y="609600"/>
            <a:ext cx="8229600" cy="5867400"/>
          </a:xfrm>
        </p:spPr>
        <p:txBody>
          <a:bodyPr/>
          <a:lstStyle/>
          <a:p>
            <a:pPr marL="514350" indent="-514350">
              <a:buAutoNum type="arabicPeriod"/>
            </a:pPr>
            <a:r>
              <a:rPr lang="en-US" dirty="0" smtClean="0"/>
              <a:t>Biomaterials have hard and flexible.</a:t>
            </a:r>
          </a:p>
          <a:p>
            <a:pPr marL="514350" indent="-514350">
              <a:buAutoNum type="arabicPeriod"/>
            </a:pPr>
            <a:r>
              <a:rPr lang="en-US" dirty="0" smtClean="0"/>
              <a:t> They do not react with tissues in the body.</a:t>
            </a:r>
          </a:p>
          <a:p>
            <a:pPr marL="514350" lvl="1" indent="-514350">
              <a:buNone/>
            </a:pPr>
            <a:r>
              <a:rPr lang="en-US" dirty="0" smtClean="0"/>
              <a:t>3. They </a:t>
            </a:r>
            <a:r>
              <a:rPr kumimoji="1" lang="en-US" dirty="0" smtClean="0">
                <a:effectLst>
                  <a:outerShdw blurRad="38100" dist="38100" dir="2700000" algn="tl">
                    <a:srgbClr val="C0C0C0"/>
                  </a:outerShdw>
                </a:effectLst>
              </a:rPr>
              <a:t>must be non-toxic to the body.</a:t>
            </a:r>
          </a:p>
          <a:p>
            <a:pPr marL="514350" lvl="1" indent="-514350">
              <a:buNone/>
            </a:pPr>
            <a:r>
              <a:rPr kumimoji="1" lang="en-US" dirty="0" smtClean="0">
                <a:effectLst>
                  <a:outerShdw blurRad="38100" dist="38100" dir="2700000" algn="tl">
                    <a:srgbClr val="C0C0C0"/>
                  </a:outerShdw>
                </a:effectLst>
              </a:rPr>
              <a:t>4. </a:t>
            </a:r>
            <a:r>
              <a:rPr lang="en-US" dirty="0" smtClean="0"/>
              <a:t>Biomaterial has similar deformable properties with the material it is going to replace.</a:t>
            </a:r>
          </a:p>
          <a:p>
            <a:pPr marL="514350" lvl="1" indent="-514350">
              <a:buNone/>
            </a:pPr>
            <a:r>
              <a:rPr kumimoji="1" lang="en-US" dirty="0" smtClean="0">
                <a:effectLst>
                  <a:outerShdw blurRad="38100" dist="38100" dir="2700000" algn="tl">
                    <a:srgbClr val="C0C0C0"/>
                  </a:outerShdw>
                </a:effectLst>
              </a:rPr>
              <a:t>5. </a:t>
            </a:r>
            <a:r>
              <a:rPr lang="en-US" dirty="0" smtClean="0"/>
              <a:t> Biomaterial hardness is desirable as equal to bone hardness.</a:t>
            </a:r>
          </a:p>
          <a:p>
            <a:pPr marL="514350" lvl="1" indent="-514350">
              <a:buNone/>
            </a:pPr>
            <a:r>
              <a:rPr kumimoji="1" lang="en-US" dirty="0" smtClean="0">
                <a:effectLst>
                  <a:outerShdw blurRad="38100" dist="38100" dir="2700000" algn="tl">
                    <a:srgbClr val="C0C0C0"/>
                  </a:outerShdw>
                </a:effectLst>
              </a:rPr>
              <a:t>6. They have </a:t>
            </a:r>
            <a:r>
              <a:rPr lang="en-US" dirty="0" smtClean="0"/>
              <a:t>high fracture toughness.</a:t>
            </a:r>
          </a:p>
          <a:p>
            <a:pPr marL="514350" indent="-514350">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GB" sz="2800" b="1" dirty="0" smtClean="0">
                <a:solidFill>
                  <a:srgbClr val="FF0000"/>
                </a:solidFill>
              </a:rPr>
              <a:t>APPLICATIONS OF BIOMATERIALS</a:t>
            </a:r>
            <a:endParaRPr lang="en-GB" sz="2800" b="1" dirty="0">
              <a:solidFill>
                <a:srgbClr val="FF0000"/>
              </a:solidFill>
            </a:endParaRPr>
          </a:p>
        </p:txBody>
      </p:sp>
      <p:sp>
        <p:nvSpPr>
          <p:cNvPr id="3" name="Content Placeholder 2"/>
          <p:cNvSpPr>
            <a:spLocks noGrp="1"/>
          </p:cNvSpPr>
          <p:nvPr>
            <p:ph idx="1"/>
          </p:nvPr>
        </p:nvSpPr>
        <p:spPr>
          <a:xfrm>
            <a:off x="228600" y="838200"/>
            <a:ext cx="8763000" cy="5867400"/>
          </a:xfrm>
        </p:spPr>
        <p:txBody>
          <a:bodyPr>
            <a:normAutofit/>
          </a:bodyPr>
          <a:lstStyle/>
          <a:p>
            <a:pPr>
              <a:buNone/>
            </a:pPr>
            <a:r>
              <a:rPr lang="en-GB" sz="2800" dirty="0" smtClean="0"/>
              <a:t>Following are some applications of biomaterials in medical fields.</a:t>
            </a:r>
          </a:p>
          <a:p>
            <a:pPr>
              <a:buNone/>
              <a:defRPr/>
            </a:pPr>
            <a:r>
              <a:rPr lang="en-GB" sz="2800" dirty="0" smtClean="0"/>
              <a:t>1. The biomaterials are used for productions of </a:t>
            </a:r>
            <a:r>
              <a:rPr lang="en-US" sz="2800" dirty="0" smtClean="0"/>
              <a:t>Heart Valve, Artificial Tissue, Dental Implants etc.</a:t>
            </a:r>
          </a:p>
          <a:p>
            <a:pPr>
              <a:buNone/>
              <a:defRPr/>
            </a:pPr>
            <a:r>
              <a:rPr lang="en-GB" sz="2800" dirty="0" smtClean="0"/>
              <a:t>2. The biomaterials such as </a:t>
            </a:r>
            <a:r>
              <a:rPr lang="en-US" sz="2800" dirty="0" smtClean="0"/>
              <a:t>Silicone-</a:t>
            </a:r>
            <a:r>
              <a:rPr lang="en-US" sz="2800" dirty="0" err="1" smtClean="0"/>
              <a:t>acrylate</a:t>
            </a:r>
            <a:r>
              <a:rPr lang="en-US" sz="2800" dirty="0" smtClean="0"/>
              <a:t>, </a:t>
            </a:r>
            <a:r>
              <a:rPr lang="en-US" sz="2800" dirty="0" smtClean="0"/>
              <a:t>hydro gel </a:t>
            </a:r>
            <a:r>
              <a:rPr lang="en-US" sz="2800" dirty="0" smtClean="0"/>
              <a:t>etc. are used for production of contact lenses.</a:t>
            </a:r>
          </a:p>
          <a:p>
            <a:pPr>
              <a:buNone/>
            </a:pPr>
            <a:r>
              <a:rPr lang="en-US" sz="2800" dirty="0" smtClean="0"/>
              <a:t>3. Teflon, Dacron, Polyurethane are used for blood vessels.</a:t>
            </a:r>
          </a:p>
          <a:p>
            <a:pPr>
              <a:buNone/>
            </a:pPr>
            <a:r>
              <a:rPr lang="en-US" sz="2800" dirty="0" smtClean="0"/>
              <a:t>4. Titanium, alumina, calcium phosphate are used for dental implants.</a:t>
            </a:r>
          </a:p>
          <a:p>
            <a:pPr>
              <a:buNone/>
            </a:pPr>
            <a:r>
              <a:rPr lang="en-US" sz="2800" dirty="0" smtClean="0"/>
              <a:t>5. Titanium, stainless steel, polyethylene are used for joint replacement.</a:t>
            </a:r>
          </a:p>
          <a:p>
            <a:pPr>
              <a:buNone/>
            </a:pPr>
            <a:r>
              <a:rPr lang="en-US" sz="2800" dirty="0" smtClean="0"/>
              <a:t>6. Polyurethane is used for artificial heart.</a:t>
            </a:r>
          </a:p>
          <a:p>
            <a:endParaRPr lang="en-US" sz="2800" dirty="0" smtClean="0"/>
          </a:p>
          <a:p>
            <a:pPr>
              <a:buFontTx/>
              <a:buChar char="•"/>
            </a:pPr>
            <a:endParaRPr lang="en-US" sz="2800" dirty="0" smtClean="0"/>
          </a:p>
          <a:p>
            <a:pPr>
              <a:buNone/>
            </a:pPr>
            <a:endParaRPr lang="en-US" sz="2800" dirty="0" smtClean="0"/>
          </a:p>
          <a:p>
            <a:endParaRPr lang="en-US" dirty="0" smtClean="0"/>
          </a:p>
          <a:p>
            <a:pPr>
              <a:buFontTx/>
              <a:buChar char="•"/>
            </a:pPr>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GB" sz="2800" dirty="0" smtClean="0">
                <a:solidFill>
                  <a:srgbClr val="FF0000"/>
                </a:solidFill>
              </a:rPr>
              <a:t>APPLICATIONS OF BIOMATERIALS</a:t>
            </a:r>
            <a:endParaRPr lang="en-GB" sz="2800" dirty="0"/>
          </a:p>
        </p:txBody>
      </p:sp>
      <p:sp>
        <p:nvSpPr>
          <p:cNvPr id="3" name="Content Placeholder 2"/>
          <p:cNvSpPr>
            <a:spLocks noGrp="1"/>
          </p:cNvSpPr>
          <p:nvPr>
            <p:ph idx="1"/>
          </p:nvPr>
        </p:nvSpPr>
        <p:spPr>
          <a:xfrm>
            <a:off x="457200" y="838200"/>
            <a:ext cx="8229600" cy="5287963"/>
          </a:xfrm>
        </p:spPr>
        <p:txBody>
          <a:bodyPr>
            <a:normAutofit fontScale="77500" lnSpcReduction="20000"/>
          </a:bodyPr>
          <a:lstStyle/>
          <a:p>
            <a:pPr>
              <a:lnSpc>
                <a:spcPct val="90000"/>
              </a:lnSpc>
              <a:buNone/>
            </a:pPr>
            <a:r>
              <a:rPr lang="en-GB" dirty="0" smtClean="0"/>
              <a:t>7. </a:t>
            </a:r>
            <a:r>
              <a:rPr lang="sv-SE" dirty="0" smtClean="0"/>
              <a:t>Stainless steel, Co-Cr alloy are used for production of bone plates.</a:t>
            </a:r>
          </a:p>
          <a:p>
            <a:pPr>
              <a:lnSpc>
                <a:spcPct val="90000"/>
              </a:lnSpc>
              <a:buNone/>
            </a:pPr>
            <a:r>
              <a:rPr lang="sv-SE" dirty="0" smtClean="0"/>
              <a:t>8. Cellulose, polyacrylonitrile are used for artificial kidney.</a:t>
            </a:r>
          </a:p>
          <a:p>
            <a:pPr>
              <a:buNone/>
            </a:pPr>
            <a:r>
              <a:rPr lang="sv-SE" dirty="0" smtClean="0"/>
              <a:t>9. </a:t>
            </a:r>
            <a:r>
              <a:rPr lang="en-US" dirty="0" smtClean="0"/>
              <a:t>Biomaterials are used in: </a:t>
            </a:r>
            <a:r>
              <a:rPr lang="en-US" u="sng" dirty="0" smtClean="0">
                <a:hlinkClick r:id="rId2" tooltip="Joint replacements"/>
              </a:rPr>
              <a:t>Joint replacements</a:t>
            </a:r>
            <a:r>
              <a:rPr lang="en-US" u="sng" dirty="0" smtClean="0"/>
              <a:t>, </a:t>
            </a:r>
            <a:r>
              <a:rPr lang="en-US" u="sng" dirty="0" smtClean="0">
                <a:hlinkClick r:id="rId3" tooltip="Bone cement"/>
              </a:rPr>
              <a:t>Bone cement</a:t>
            </a:r>
            <a:r>
              <a:rPr lang="en-US" u="sng" dirty="0" smtClean="0"/>
              <a:t>, </a:t>
            </a:r>
            <a:r>
              <a:rPr lang="en-US" dirty="0" smtClean="0"/>
              <a:t>Blood vessel Skin repair devices (artificial tissue) Drug delivery mechanisms, </a:t>
            </a:r>
            <a:r>
              <a:rPr lang="en-US" dirty="0" smtClean="0">
                <a:solidFill>
                  <a:srgbClr val="0070C0"/>
                </a:solidFill>
              </a:rPr>
              <a:t>s</a:t>
            </a:r>
            <a:r>
              <a:rPr lang="en-US" u="sng" dirty="0" smtClean="0">
                <a:solidFill>
                  <a:srgbClr val="0070C0"/>
                </a:solidFill>
                <a:hlinkClick r:id="rId4" tooltip="Surgical sutures"/>
              </a:rPr>
              <a:t>urgical </a:t>
            </a:r>
            <a:r>
              <a:rPr lang="en-US" u="sng" dirty="0" err="1" smtClean="0">
                <a:solidFill>
                  <a:srgbClr val="0070C0"/>
                </a:solidFill>
              </a:rPr>
              <a:t>instrumrnts</a:t>
            </a:r>
            <a:r>
              <a:rPr lang="en-US" u="sng" dirty="0" smtClean="0">
                <a:solidFill>
                  <a:srgbClr val="0070C0"/>
                </a:solidFill>
              </a:rPr>
              <a:t> etc.</a:t>
            </a:r>
          </a:p>
          <a:p>
            <a:pPr>
              <a:buNone/>
            </a:pPr>
            <a:r>
              <a:rPr lang="en-US" dirty="0" smtClean="0"/>
              <a:t>10. Biocomposites are used for coupling of dental filler materials.</a:t>
            </a:r>
          </a:p>
          <a:p>
            <a:pPr>
              <a:buNone/>
            </a:pPr>
            <a:r>
              <a:rPr lang="en-US" dirty="0" smtClean="0"/>
              <a:t>11. Bioceramics are used for production of synthetic bones.</a:t>
            </a:r>
            <a:endParaRPr lang="en-US" smtClean="0"/>
          </a:p>
          <a:p>
            <a:pPr>
              <a:buNone/>
            </a:pPr>
            <a:endParaRPr lang="en-US" dirty="0" smtClean="0"/>
          </a:p>
          <a:p>
            <a:pPr>
              <a:buNone/>
            </a:pPr>
            <a:endParaRPr lang="sv-SE" dirty="0" smtClean="0"/>
          </a:p>
          <a:p>
            <a:pPr>
              <a:lnSpc>
                <a:spcPct val="90000"/>
              </a:lnSpc>
              <a:buNone/>
            </a:pPr>
            <a:endParaRPr lang="sv-SE" dirty="0" smtClean="0"/>
          </a:p>
          <a:p>
            <a:pPr>
              <a:lnSpc>
                <a:spcPct val="90000"/>
              </a:lnSpc>
              <a:buNone/>
            </a:pPr>
            <a:r>
              <a:rPr lang="en-GB" dirty="0" smtClean="0"/>
              <a:t> </a:t>
            </a:r>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914400" y="-152400"/>
            <a:ext cx="7391400" cy="609600"/>
          </a:xfrm>
        </p:spPr>
        <p:txBody>
          <a:bodyPr>
            <a:normAutofit fontScale="90000"/>
          </a:bodyPr>
          <a:lstStyle/>
          <a:p>
            <a:pPr>
              <a:defRPr/>
            </a:pPr>
            <a:r>
              <a:rPr lang="en-US" dirty="0" smtClean="0">
                <a:solidFill>
                  <a:srgbClr val="FF0000"/>
                </a:solidFill>
              </a:rPr>
              <a:t>Biomaterial Science</a:t>
            </a:r>
          </a:p>
        </p:txBody>
      </p:sp>
      <p:pic>
        <p:nvPicPr>
          <p:cNvPr id="14339" name="Picture 4"/>
          <p:cNvPicPr>
            <a:picLocks noChangeAspect="1" noChangeArrowheads="1"/>
          </p:cNvPicPr>
          <p:nvPr/>
        </p:nvPicPr>
        <p:blipFill>
          <a:blip r:embed="rId3"/>
          <a:srcRect/>
          <a:stretch>
            <a:fillRect/>
          </a:stretch>
        </p:blipFill>
        <p:spPr bwMode="auto">
          <a:xfrm>
            <a:off x="0" y="381000"/>
            <a:ext cx="9144000" cy="64770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TotalTime>
  <Words>1160</Words>
  <Application>Microsoft Office PowerPoint</Application>
  <PresentationFormat>On-screen Show (4:3)</PresentationFormat>
  <Paragraphs>88</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Chapter-6 : Biomaterials</vt:lpstr>
      <vt:lpstr>Introduction</vt:lpstr>
      <vt:lpstr>BIOMECHANISM</vt:lpstr>
      <vt:lpstr>CLASSIFICATION OF BIOMATERIALS</vt:lpstr>
      <vt:lpstr>METALS AND ALLOYS</vt:lpstr>
      <vt:lpstr>BIOACTIVE GLASSES AND GLASS CERAMICS</vt:lpstr>
      <vt:lpstr>POLYMERS</vt:lpstr>
      <vt:lpstr>COMPOSITES</vt:lpstr>
      <vt:lpstr>Slide 9</vt:lpstr>
      <vt:lpstr>PROCESSING OF BIOMATERIALS</vt:lpstr>
      <vt:lpstr>2. Chrome tanning: In this method skin is inserted in acidic solution and then revolving in a drum which contains chromium salt solution and finally leather is dried and rolled. Bones of animals are used to make tools and weapons. They are laminated with organic substances. Bones and teeth are made from naturally formed ceramic known as hydroxyapatite. </vt:lpstr>
      <vt:lpstr>PROPERTIES OF BIOMATERIALS</vt:lpstr>
      <vt:lpstr>PROPERTIES OF BIOMATERIALS</vt:lpstr>
      <vt:lpstr>APPLICATIONS OF BIOMATERIALS</vt:lpstr>
      <vt:lpstr>APPLICATIONS OF BIOMATERIALS</vt:lpstr>
      <vt:lpstr>Biomaterial Science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Chapter-6 : Biomaterials</dc:title>
  <dc:creator>AMIT</dc:creator>
  <cp:lastModifiedBy>vms</cp:lastModifiedBy>
  <cp:revision>29</cp:revision>
  <dcterms:created xsi:type="dcterms:W3CDTF">2006-08-16T00:00:00Z</dcterms:created>
  <dcterms:modified xsi:type="dcterms:W3CDTF">2018-01-10T20:45:59Z</dcterms:modified>
</cp:coreProperties>
</file>